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jpeg" ContentType="image/jpeg"/>
  <Default Extension="rels" ContentType="application/vnd.openxmlformats-package.relationships+xml"/>
  <Default Extension="xml" ContentType="application/xml"/>
  <Default Extension="wav" ContentType="audio/wav"/>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theme/theme4.xml" ContentType="application/vnd.openxmlformats-officedocument.theme+xml"/>
  <Override PartName="/ppt/slideLayouts/slideLayout17.xml" ContentType="application/vnd.openxmlformats-officedocument.presentationml.slideLayout+xml"/>
  <Override PartName="/ppt/theme/theme5.xml" ContentType="application/vnd.openxmlformats-officedocument.theme+xml"/>
  <Override PartName="/ppt/slideLayouts/slideLayout18.xml" ContentType="application/vnd.openxmlformats-officedocument.presentationml.slideLayout+xml"/>
  <Override PartName="/ppt/theme/theme6.xml" ContentType="application/vnd.openxmlformats-officedocument.theme+xml"/>
  <Override PartName="/ppt/slideLayouts/slideLayout19.xml" ContentType="application/vnd.openxmlformats-officedocument.presentationml.slideLayout+xml"/>
  <Override PartName="/ppt/theme/theme7.xml" ContentType="application/vnd.openxmlformats-officedocument.theme+xml"/>
  <Override PartName="/ppt/slideLayouts/slideLayout20.xml" ContentType="application/vnd.openxmlformats-officedocument.presentationml.slideLayout+xml"/>
  <Override PartName="/ppt/theme/theme8.xml" ContentType="application/vnd.openxmlformats-officedocument.theme+xml"/>
  <Override PartName="/ppt/slideLayouts/slideLayout21.xml" ContentType="application/vnd.openxmlformats-officedocument.presentationml.slideLayout+xml"/>
  <Override PartName="/ppt/theme/theme9.xml" ContentType="application/vnd.openxmlformats-officedocument.theme+xml"/>
  <Override PartName="/ppt/slideLayouts/slideLayout22.xml" ContentType="application/vnd.openxmlformats-officedocument.presentationml.slideLayout+xml"/>
  <Override PartName="/ppt/theme/theme10.xml" ContentType="application/vnd.openxmlformats-officedocument.theme+xml"/>
  <Override PartName="/ppt/slideLayouts/slideLayout23.xml" ContentType="application/vnd.openxmlformats-officedocument.presentationml.slideLayout+xml"/>
  <Override PartName="/ppt/theme/theme11.xml" ContentType="application/vnd.openxmlformats-officedocument.theme+xml"/>
  <Override PartName="/ppt/slideLayouts/slideLayout24.xml" ContentType="application/vnd.openxmlformats-officedocument.presentationml.slideLayout+xml"/>
  <Override PartName="/ppt/theme/theme12.xml" ContentType="application/vnd.openxmlformats-officedocument.theme+xml"/>
  <Override PartName="/ppt/slideLayouts/slideLayout25.xml" ContentType="application/vnd.openxmlformats-officedocument.presentationml.slideLayout+xml"/>
  <Override PartName="/ppt/theme/theme13.xml" ContentType="application/vnd.openxmlformats-officedocument.theme+xml"/>
  <Override PartName="/ppt/slideLayouts/slideLayout26.xml" ContentType="application/vnd.openxmlformats-officedocument.presentationml.slideLayout+xml"/>
  <Override PartName="/ppt/theme/theme14.xml" ContentType="application/vnd.openxmlformats-officedocument.theme+xml"/>
  <Override PartName="/ppt/slideLayouts/slideLayout27.xml" ContentType="application/vnd.openxmlformats-officedocument.presentationml.slideLayout+xml"/>
  <Override PartName="/ppt/theme/theme15.xml" ContentType="application/vnd.openxmlformats-officedocument.theme+xml"/>
  <Override PartName="/ppt/slideLayouts/slideLayout28.xml" ContentType="application/vnd.openxmlformats-officedocument.presentationml.slideLayout+xml"/>
  <Override PartName="/ppt/theme/theme16.xml" ContentType="application/vnd.openxmlformats-officedocument.theme+xml"/>
  <Override PartName="/ppt/slideLayouts/slideLayout29.xml" ContentType="application/vnd.openxmlformats-officedocument.presentationml.slideLayout+xml"/>
  <Override PartName="/ppt/theme/theme17.xml" ContentType="application/vnd.openxmlformats-officedocument.theme+xml"/>
  <Override PartName="/ppt/slideLayouts/slideLayout30.xml" ContentType="application/vnd.openxmlformats-officedocument.presentationml.slideLayout+xml"/>
  <Override PartName="/ppt/theme/theme18.xml" ContentType="application/vnd.openxmlformats-officedocument.theme+xml"/>
  <Override PartName="/ppt/slideLayouts/slideLayout31.xml" ContentType="application/vnd.openxmlformats-officedocument.presentationml.slideLayout+xml"/>
  <Override PartName="/ppt/theme/theme19.xml" ContentType="application/vnd.openxmlformats-officedocument.theme+xml"/>
  <Override PartName="/ppt/slideLayouts/slideLayout32.xml" ContentType="application/vnd.openxmlformats-officedocument.presentationml.slideLayout+xml"/>
  <Override PartName="/ppt/theme/theme20.xml" ContentType="application/vnd.openxmlformats-officedocument.theme+xml"/>
  <Override PartName="/ppt/slideLayouts/slideLayout33.xml" ContentType="application/vnd.openxmlformats-officedocument.presentationml.slideLayout+xml"/>
  <Override PartName="/ppt/theme/theme21.xml" ContentType="application/vnd.openxmlformats-officedocument.theme+xml"/>
  <Override PartName="/ppt/slideLayouts/slideLayout34.xml" ContentType="application/vnd.openxmlformats-officedocument.presentationml.slideLayout+xml"/>
  <Override PartName="/ppt/theme/theme22.xml" ContentType="application/vnd.openxmlformats-officedocument.theme+xml"/>
  <Override PartName="/ppt/slideLayouts/slideLayout35.xml" ContentType="application/vnd.openxmlformats-officedocument.presentationml.slideLayout+xml"/>
  <Override PartName="/ppt/theme/theme23.xml" ContentType="application/vnd.openxmlformats-officedocument.theme+xml"/>
  <Override PartName="/ppt/slideLayouts/slideLayout36.xml" ContentType="application/vnd.openxmlformats-officedocument.presentationml.slideLayout+xml"/>
  <Override PartName="/ppt/theme/theme24.xml" ContentType="application/vnd.openxmlformats-officedocument.theme+xml"/>
  <Override PartName="/ppt/theme/theme25.xml" ContentType="application/vnd.openxmlformats-officedocument.theme+xml"/>
  <Override PartName="/ppt/theme/theme2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4" r:id="rId2"/>
    <p:sldMasterId id="2147483666" r:id="rId3"/>
    <p:sldMasterId id="2147483668" r:id="rId4"/>
    <p:sldMasterId id="2147483672" r:id="rId5"/>
    <p:sldMasterId id="2147483674" r:id="rId6"/>
    <p:sldMasterId id="2147483676" r:id="rId7"/>
    <p:sldMasterId id="2147483678" r:id="rId8"/>
    <p:sldMasterId id="2147483680" r:id="rId9"/>
    <p:sldMasterId id="2147483682" r:id="rId10"/>
    <p:sldMasterId id="2147483684" r:id="rId11"/>
    <p:sldMasterId id="2147483686" r:id="rId12"/>
    <p:sldMasterId id="2147483688" r:id="rId13"/>
    <p:sldMasterId id="2147483690" r:id="rId14"/>
    <p:sldMasterId id="2147483692" r:id="rId15"/>
    <p:sldMasterId id="2147483694" r:id="rId16"/>
    <p:sldMasterId id="2147483696" r:id="rId17"/>
    <p:sldMasterId id="2147483698" r:id="rId18"/>
    <p:sldMasterId id="2147483700" r:id="rId19"/>
    <p:sldMasterId id="2147483702" r:id="rId20"/>
    <p:sldMasterId id="2147483704" r:id="rId21"/>
    <p:sldMasterId id="2147483706" r:id="rId22"/>
    <p:sldMasterId id="2147483708" r:id="rId23"/>
    <p:sldMasterId id="2147483710" r:id="rId24"/>
  </p:sldMasterIdLst>
  <p:notesMasterIdLst>
    <p:notesMasterId r:id="rId130"/>
  </p:notesMasterIdLst>
  <p:handoutMasterIdLst>
    <p:handoutMasterId r:id="rId131"/>
  </p:handoutMasterIdLst>
  <p:sldIdLst>
    <p:sldId id="393" r:id="rId25"/>
    <p:sldId id="865" r:id="rId26"/>
    <p:sldId id="900" r:id="rId27"/>
    <p:sldId id="901" r:id="rId28"/>
    <p:sldId id="902" r:id="rId29"/>
    <p:sldId id="903" r:id="rId30"/>
    <p:sldId id="904" r:id="rId31"/>
    <p:sldId id="905" r:id="rId32"/>
    <p:sldId id="906" r:id="rId33"/>
    <p:sldId id="471" r:id="rId34"/>
    <p:sldId id="867" r:id="rId35"/>
    <p:sldId id="866" r:id="rId36"/>
    <p:sldId id="299" r:id="rId37"/>
    <p:sldId id="300" r:id="rId38"/>
    <p:sldId id="301" r:id="rId39"/>
    <p:sldId id="302" r:id="rId40"/>
    <p:sldId id="472" r:id="rId41"/>
    <p:sldId id="303" r:id="rId42"/>
    <p:sldId id="304" r:id="rId43"/>
    <p:sldId id="933" r:id="rId44"/>
    <p:sldId id="934" r:id="rId45"/>
    <p:sldId id="935" r:id="rId46"/>
    <p:sldId id="936" r:id="rId47"/>
    <p:sldId id="937" r:id="rId48"/>
    <p:sldId id="938" r:id="rId49"/>
    <p:sldId id="939" r:id="rId50"/>
    <p:sldId id="940" r:id="rId51"/>
    <p:sldId id="941" r:id="rId52"/>
    <p:sldId id="942" r:id="rId53"/>
    <p:sldId id="943" r:id="rId54"/>
    <p:sldId id="944" r:id="rId55"/>
    <p:sldId id="945" r:id="rId56"/>
    <p:sldId id="946" r:id="rId57"/>
    <p:sldId id="947" r:id="rId58"/>
    <p:sldId id="948" r:id="rId59"/>
    <p:sldId id="949" r:id="rId60"/>
    <p:sldId id="907" r:id="rId61"/>
    <p:sldId id="908" r:id="rId62"/>
    <p:sldId id="909" r:id="rId63"/>
    <p:sldId id="910" r:id="rId64"/>
    <p:sldId id="911" r:id="rId65"/>
    <p:sldId id="912" r:id="rId66"/>
    <p:sldId id="913" r:id="rId67"/>
    <p:sldId id="914" r:id="rId68"/>
    <p:sldId id="915" r:id="rId69"/>
    <p:sldId id="916" r:id="rId70"/>
    <p:sldId id="917" r:id="rId71"/>
    <p:sldId id="552" r:id="rId72"/>
    <p:sldId id="791" r:id="rId73"/>
    <p:sldId id="629" r:id="rId74"/>
    <p:sldId id="634" r:id="rId75"/>
    <p:sldId id="631" r:id="rId76"/>
    <p:sldId id="632" r:id="rId77"/>
    <p:sldId id="633" r:id="rId78"/>
    <p:sldId id="918" r:id="rId79"/>
    <p:sldId id="639" r:id="rId80"/>
    <p:sldId id="640" r:id="rId81"/>
    <p:sldId id="921" r:id="rId82"/>
    <p:sldId id="922" r:id="rId83"/>
    <p:sldId id="923" r:id="rId84"/>
    <p:sldId id="924" r:id="rId85"/>
    <p:sldId id="925" r:id="rId86"/>
    <p:sldId id="926" r:id="rId87"/>
    <p:sldId id="927" r:id="rId88"/>
    <p:sldId id="928" r:id="rId89"/>
    <p:sldId id="929" r:id="rId90"/>
    <p:sldId id="930" r:id="rId91"/>
    <p:sldId id="931" r:id="rId92"/>
    <p:sldId id="932" r:id="rId93"/>
    <p:sldId id="919" r:id="rId94"/>
    <p:sldId id="480" r:id="rId95"/>
    <p:sldId id="920" r:id="rId96"/>
    <p:sldId id="893" r:id="rId97"/>
    <p:sldId id="899" r:id="rId98"/>
    <p:sldId id="898" r:id="rId99"/>
    <p:sldId id="894" r:id="rId100"/>
    <p:sldId id="895" r:id="rId101"/>
    <p:sldId id="896" r:id="rId102"/>
    <p:sldId id="897" r:id="rId103"/>
    <p:sldId id="891" r:id="rId104"/>
    <p:sldId id="868" r:id="rId105"/>
    <p:sldId id="952" r:id="rId106"/>
    <p:sldId id="953" r:id="rId107"/>
    <p:sldId id="954" r:id="rId108"/>
    <p:sldId id="956" r:id="rId109"/>
    <p:sldId id="957" r:id="rId110"/>
    <p:sldId id="958" r:id="rId111"/>
    <p:sldId id="959" r:id="rId112"/>
    <p:sldId id="960" r:id="rId113"/>
    <p:sldId id="961" r:id="rId114"/>
    <p:sldId id="962" r:id="rId115"/>
    <p:sldId id="963" r:id="rId116"/>
    <p:sldId id="964" r:id="rId117"/>
    <p:sldId id="965" r:id="rId118"/>
    <p:sldId id="966" r:id="rId119"/>
    <p:sldId id="967" r:id="rId120"/>
    <p:sldId id="968" r:id="rId121"/>
    <p:sldId id="969" r:id="rId122"/>
    <p:sldId id="970" r:id="rId123"/>
    <p:sldId id="971" r:id="rId124"/>
    <p:sldId id="972" r:id="rId125"/>
    <p:sldId id="973" r:id="rId126"/>
    <p:sldId id="974" r:id="rId127"/>
    <p:sldId id="975" r:id="rId128"/>
    <p:sldId id="447" r:id="rId129"/>
  </p:sldIdLst>
  <p:sldSz cx="9144000" cy="6858000" type="screen4x3"/>
  <p:notesSz cx="6934200" cy="9120188"/>
  <p:defaultTextStyle>
    <a:defPPr>
      <a:defRPr lang="en-CA"/>
    </a:defPPr>
    <a:lvl1pPr algn="l" rtl="0" fontAlgn="base">
      <a:spcBef>
        <a:spcPct val="0"/>
      </a:spcBef>
      <a:spcAft>
        <a:spcPct val="0"/>
      </a:spcAft>
      <a:defRPr sz="3000" i="1" kern="1200">
        <a:solidFill>
          <a:schemeClr val="tx1"/>
        </a:solidFill>
        <a:latin typeface="Times New Roman" pitchFamily="18" charset="0"/>
        <a:ea typeface="+mn-ea"/>
        <a:cs typeface="+mn-cs"/>
      </a:defRPr>
    </a:lvl1pPr>
    <a:lvl2pPr marL="457200" algn="l" rtl="0" fontAlgn="base">
      <a:spcBef>
        <a:spcPct val="0"/>
      </a:spcBef>
      <a:spcAft>
        <a:spcPct val="0"/>
      </a:spcAft>
      <a:defRPr sz="3000" i="1" kern="1200">
        <a:solidFill>
          <a:schemeClr val="tx1"/>
        </a:solidFill>
        <a:latin typeface="Times New Roman" pitchFamily="18" charset="0"/>
        <a:ea typeface="+mn-ea"/>
        <a:cs typeface="+mn-cs"/>
      </a:defRPr>
    </a:lvl2pPr>
    <a:lvl3pPr marL="914400" algn="l" rtl="0" fontAlgn="base">
      <a:spcBef>
        <a:spcPct val="0"/>
      </a:spcBef>
      <a:spcAft>
        <a:spcPct val="0"/>
      </a:spcAft>
      <a:defRPr sz="3000" i="1" kern="1200">
        <a:solidFill>
          <a:schemeClr val="tx1"/>
        </a:solidFill>
        <a:latin typeface="Times New Roman" pitchFamily="18" charset="0"/>
        <a:ea typeface="+mn-ea"/>
        <a:cs typeface="+mn-cs"/>
      </a:defRPr>
    </a:lvl3pPr>
    <a:lvl4pPr marL="1371600" algn="l" rtl="0" fontAlgn="base">
      <a:spcBef>
        <a:spcPct val="0"/>
      </a:spcBef>
      <a:spcAft>
        <a:spcPct val="0"/>
      </a:spcAft>
      <a:defRPr sz="3000" i="1" kern="1200">
        <a:solidFill>
          <a:schemeClr val="tx1"/>
        </a:solidFill>
        <a:latin typeface="Times New Roman" pitchFamily="18" charset="0"/>
        <a:ea typeface="+mn-ea"/>
        <a:cs typeface="+mn-cs"/>
      </a:defRPr>
    </a:lvl4pPr>
    <a:lvl5pPr marL="1828800" algn="l" rtl="0" fontAlgn="base">
      <a:spcBef>
        <a:spcPct val="0"/>
      </a:spcBef>
      <a:spcAft>
        <a:spcPct val="0"/>
      </a:spcAft>
      <a:defRPr sz="3000" i="1" kern="1200">
        <a:solidFill>
          <a:schemeClr val="tx1"/>
        </a:solidFill>
        <a:latin typeface="Times New Roman" pitchFamily="18" charset="0"/>
        <a:ea typeface="+mn-ea"/>
        <a:cs typeface="+mn-cs"/>
      </a:defRPr>
    </a:lvl5pPr>
    <a:lvl6pPr marL="2286000" algn="l" defTabSz="914400" rtl="0" eaLnBrk="1" latinLnBrk="0" hangingPunct="1">
      <a:defRPr sz="3000" i="1" kern="1200">
        <a:solidFill>
          <a:schemeClr val="tx1"/>
        </a:solidFill>
        <a:latin typeface="Times New Roman" pitchFamily="18" charset="0"/>
        <a:ea typeface="+mn-ea"/>
        <a:cs typeface="+mn-cs"/>
      </a:defRPr>
    </a:lvl6pPr>
    <a:lvl7pPr marL="2743200" algn="l" defTabSz="914400" rtl="0" eaLnBrk="1" latinLnBrk="0" hangingPunct="1">
      <a:defRPr sz="3000" i="1" kern="1200">
        <a:solidFill>
          <a:schemeClr val="tx1"/>
        </a:solidFill>
        <a:latin typeface="Times New Roman" pitchFamily="18" charset="0"/>
        <a:ea typeface="+mn-ea"/>
        <a:cs typeface="+mn-cs"/>
      </a:defRPr>
    </a:lvl7pPr>
    <a:lvl8pPr marL="3200400" algn="l" defTabSz="914400" rtl="0" eaLnBrk="1" latinLnBrk="0" hangingPunct="1">
      <a:defRPr sz="3000" i="1" kern="1200">
        <a:solidFill>
          <a:schemeClr val="tx1"/>
        </a:solidFill>
        <a:latin typeface="Times New Roman" pitchFamily="18" charset="0"/>
        <a:ea typeface="+mn-ea"/>
        <a:cs typeface="+mn-cs"/>
      </a:defRPr>
    </a:lvl8pPr>
    <a:lvl9pPr marL="3657600" algn="l" defTabSz="914400" rtl="0" eaLnBrk="1" latinLnBrk="0" hangingPunct="1">
      <a:defRPr sz="3000" i="1"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1968">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00CC"/>
    <a:srgbClr val="33CC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38" autoAdjust="0"/>
    <p:restoredTop sz="98382" autoAdjust="0"/>
  </p:normalViewPr>
  <p:slideViewPr>
    <p:cSldViewPr>
      <p:cViewPr>
        <p:scale>
          <a:sx n="67" d="100"/>
          <a:sy n="67" d="100"/>
        </p:scale>
        <p:origin x="806" y="26"/>
      </p:cViewPr>
      <p:guideLst>
        <p:guide orient="horz" pos="1968"/>
        <p:guide pos="2880"/>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 r:id="rId8" collapse="1"/>
      <p:sld r:id="rId9" collapse="1"/>
      <p:sld r:id="rId10" collapse="1"/>
      <p:sld r:id="rId11" collapse="1"/>
      <p:sld r:id="rId12" collapse="1"/>
      <p:sld r:id="rId13" collapse="1"/>
      <p:sld r:id="rId14" collapse="1"/>
      <p:sld r:id="rId15" collapse="1"/>
      <p:sld r:id="rId16" collapse="1"/>
      <p:sld r:id="rId17" collapse="1"/>
      <p:sld r:id="rId18" collapse="1"/>
      <p:sld r:id="rId19" collapse="1"/>
      <p:sld r:id="rId20" collapse="1"/>
      <p:sld r:id="rId21" collapse="1"/>
      <p:sld r:id="rId22" collapse="1"/>
      <p:sld r:id="rId23" collapse="1"/>
      <p:sld r:id="rId24" collapse="1"/>
      <p:sld r:id="rId25" collapse="1"/>
      <p:sld r:id="rId26" collapse="1"/>
      <p:sld r:id="rId27" collapse="1"/>
      <p:sld r:id="rId28" collapse="1"/>
      <p:sld r:id="rId29" collapse="1"/>
      <p:sld r:id="rId30" collapse="1"/>
      <p:sld r:id="rId31" collapse="1"/>
      <p:sld r:id="rId32" collapse="1"/>
      <p:sld r:id="rId33" collapse="1"/>
      <p:sld r:id="rId34" collapse="1"/>
      <p:sld r:id="rId35" collapse="1"/>
      <p:sld r:id="rId36" collapse="1"/>
      <p:sld r:id="rId37" collapse="1"/>
    </p:sldLst>
  </p:outlineViewPr>
  <p:notesTextViewPr>
    <p:cViewPr>
      <p:scale>
        <a:sx n="100" d="100"/>
        <a:sy n="100" d="100"/>
      </p:scale>
      <p:origin x="0" y="0"/>
    </p:cViewPr>
  </p:notesTextViewPr>
  <p:sorterViewPr>
    <p:cViewPr>
      <p:scale>
        <a:sx n="66" d="100"/>
        <a:sy n="66" d="100"/>
      </p:scale>
      <p:origin x="0" y="5506"/>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xml"/><Relationship Id="rId117" Type="http://schemas.openxmlformats.org/officeDocument/2006/relationships/slide" Target="slides/slide93.xml"/><Relationship Id="rId21" Type="http://schemas.openxmlformats.org/officeDocument/2006/relationships/slideMaster" Target="slideMasters/slideMaster21.xml"/><Relationship Id="rId42" Type="http://schemas.openxmlformats.org/officeDocument/2006/relationships/slide" Target="slides/slide18.xml"/><Relationship Id="rId47" Type="http://schemas.openxmlformats.org/officeDocument/2006/relationships/slide" Target="slides/slide23.xml"/><Relationship Id="rId63" Type="http://schemas.openxmlformats.org/officeDocument/2006/relationships/slide" Target="slides/slide39.xml"/><Relationship Id="rId68" Type="http://schemas.openxmlformats.org/officeDocument/2006/relationships/slide" Target="slides/slide44.xml"/><Relationship Id="rId84" Type="http://schemas.openxmlformats.org/officeDocument/2006/relationships/slide" Target="slides/slide60.xml"/><Relationship Id="rId89" Type="http://schemas.openxmlformats.org/officeDocument/2006/relationships/slide" Target="slides/slide65.xml"/><Relationship Id="rId112" Type="http://schemas.openxmlformats.org/officeDocument/2006/relationships/slide" Target="slides/slide88.xml"/><Relationship Id="rId133" Type="http://schemas.openxmlformats.org/officeDocument/2006/relationships/viewProps" Target="viewProps.xml"/><Relationship Id="rId16" Type="http://schemas.openxmlformats.org/officeDocument/2006/relationships/slideMaster" Target="slideMasters/slideMaster16.xml"/><Relationship Id="rId107" Type="http://schemas.openxmlformats.org/officeDocument/2006/relationships/slide" Target="slides/slide83.xml"/><Relationship Id="rId11" Type="http://schemas.openxmlformats.org/officeDocument/2006/relationships/slideMaster" Target="slideMasters/slideMaster11.xml"/><Relationship Id="rId32" Type="http://schemas.openxmlformats.org/officeDocument/2006/relationships/slide" Target="slides/slide8.xml"/><Relationship Id="rId37" Type="http://schemas.openxmlformats.org/officeDocument/2006/relationships/slide" Target="slides/slide13.xml"/><Relationship Id="rId53" Type="http://schemas.openxmlformats.org/officeDocument/2006/relationships/slide" Target="slides/slide29.xml"/><Relationship Id="rId58" Type="http://schemas.openxmlformats.org/officeDocument/2006/relationships/slide" Target="slides/slide34.xml"/><Relationship Id="rId74" Type="http://schemas.openxmlformats.org/officeDocument/2006/relationships/slide" Target="slides/slide50.xml"/><Relationship Id="rId79" Type="http://schemas.openxmlformats.org/officeDocument/2006/relationships/slide" Target="slides/slide55.xml"/><Relationship Id="rId102" Type="http://schemas.openxmlformats.org/officeDocument/2006/relationships/slide" Target="slides/slide78.xml"/><Relationship Id="rId123" Type="http://schemas.openxmlformats.org/officeDocument/2006/relationships/slide" Target="slides/slide99.xml"/><Relationship Id="rId128" Type="http://schemas.openxmlformats.org/officeDocument/2006/relationships/slide" Target="slides/slide104.xml"/><Relationship Id="rId5" Type="http://schemas.openxmlformats.org/officeDocument/2006/relationships/slideMaster" Target="slideMasters/slideMaster5.xml"/><Relationship Id="rId90" Type="http://schemas.openxmlformats.org/officeDocument/2006/relationships/slide" Target="slides/slide66.xml"/><Relationship Id="rId95" Type="http://schemas.openxmlformats.org/officeDocument/2006/relationships/slide" Target="slides/slide71.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 Target="slides/slide3.xml"/><Relationship Id="rId30" Type="http://schemas.openxmlformats.org/officeDocument/2006/relationships/slide" Target="slides/slide6.xml"/><Relationship Id="rId35" Type="http://schemas.openxmlformats.org/officeDocument/2006/relationships/slide" Target="slides/slide11.xml"/><Relationship Id="rId43" Type="http://schemas.openxmlformats.org/officeDocument/2006/relationships/slide" Target="slides/slide19.xml"/><Relationship Id="rId48" Type="http://schemas.openxmlformats.org/officeDocument/2006/relationships/slide" Target="slides/slide24.xml"/><Relationship Id="rId56" Type="http://schemas.openxmlformats.org/officeDocument/2006/relationships/slide" Target="slides/slide32.xml"/><Relationship Id="rId64" Type="http://schemas.openxmlformats.org/officeDocument/2006/relationships/slide" Target="slides/slide40.xml"/><Relationship Id="rId69" Type="http://schemas.openxmlformats.org/officeDocument/2006/relationships/slide" Target="slides/slide45.xml"/><Relationship Id="rId77" Type="http://schemas.openxmlformats.org/officeDocument/2006/relationships/slide" Target="slides/slide53.xml"/><Relationship Id="rId100" Type="http://schemas.openxmlformats.org/officeDocument/2006/relationships/slide" Target="slides/slide76.xml"/><Relationship Id="rId105" Type="http://schemas.openxmlformats.org/officeDocument/2006/relationships/slide" Target="slides/slide81.xml"/><Relationship Id="rId113" Type="http://schemas.openxmlformats.org/officeDocument/2006/relationships/slide" Target="slides/slide89.xml"/><Relationship Id="rId118" Type="http://schemas.openxmlformats.org/officeDocument/2006/relationships/slide" Target="slides/slide94.xml"/><Relationship Id="rId126" Type="http://schemas.openxmlformats.org/officeDocument/2006/relationships/slide" Target="slides/slide102.xml"/><Relationship Id="rId134"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 Target="slides/slide27.xml"/><Relationship Id="rId72" Type="http://schemas.openxmlformats.org/officeDocument/2006/relationships/slide" Target="slides/slide48.xml"/><Relationship Id="rId80" Type="http://schemas.openxmlformats.org/officeDocument/2006/relationships/slide" Target="slides/slide56.xml"/><Relationship Id="rId85" Type="http://schemas.openxmlformats.org/officeDocument/2006/relationships/slide" Target="slides/slide61.xml"/><Relationship Id="rId93" Type="http://schemas.openxmlformats.org/officeDocument/2006/relationships/slide" Target="slides/slide69.xml"/><Relationship Id="rId98" Type="http://schemas.openxmlformats.org/officeDocument/2006/relationships/slide" Target="slides/slide74.xml"/><Relationship Id="rId121" Type="http://schemas.openxmlformats.org/officeDocument/2006/relationships/slide" Target="slides/slide97.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1.xml"/><Relationship Id="rId33" Type="http://schemas.openxmlformats.org/officeDocument/2006/relationships/slide" Target="slides/slide9.xml"/><Relationship Id="rId38" Type="http://schemas.openxmlformats.org/officeDocument/2006/relationships/slide" Target="slides/slide14.xml"/><Relationship Id="rId46" Type="http://schemas.openxmlformats.org/officeDocument/2006/relationships/slide" Target="slides/slide22.xml"/><Relationship Id="rId59" Type="http://schemas.openxmlformats.org/officeDocument/2006/relationships/slide" Target="slides/slide35.xml"/><Relationship Id="rId67" Type="http://schemas.openxmlformats.org/officeDocument/2006/relationships/slide" Target="slides/slide43.xml"/><Relationship Id="rId103" Type="http://schemas.openxmlformats.org/officeDocument/2006/relationships/slide" Target="slides/slide79.xml"/><Relationship Id="rId108" Type="http://schemas.openxmlformats.org/officeDocument/2006/relationships/slide" Target="slides/slide84.xml"/><Relationship Id="rId116" Type="http://schemas.openxmlformats.org/officeDocument/2006/relationships/slide" Target="slides/slide92.xml"/><Relationship Id="rId124" Type="http://schemas.openxmlformats.org/officeDocument/2006/relationships/slide" Target="slides/slide100.xml"/><Relationship Id="rId129" Type="http://schemas.openxmlformats.org/officeDocument/2006/relationships/slide" Target="slides/slide105.xml"/><Relationship Id="rId20" Type="http://schemas.openxmlformats.org/officeDocument/2006/relationships/slideMaster" Target="slideMasters/slideMaster20.xml"/><Relationship Id="rId41" Type="http://schemas.openxmlformats.org/officeDocument/2006/relationships/slide" Target="slides/slide17.xml"/><Relationship Id="rId54" Type="http://schemas.openxmlformats.org/officeDocument/2006/relationships/slide" Target="slides/slide30.xml"/><Relationship Id="rId62" Type="http://schemas.openxmlformats.org/officeDocument/2006/relationships/slide" Target="slides/slide38.xml"/><Relationship Id="rId70" Type="http://schemas.openxmlformats.org/officeDocument/2006/relationships/slide" Target="slides/slide46.xml"/><Relationship Id="rId75" Type="http://schemas.openxmlformats.org/officeDocument/2006/relationships/slide" Target="slides/slide51.xml"/><Relationship Id="rId83" Type="http://schemas.openxmlformats.org/officeDocument/2006/relationships/slide" Target="slides/slide59.xml"/><Relationship Id="rId88" Type="http://schemas.openxmlformats.org/officeDocument/2006/relationships/slide" Target="slides/slide64.xml"/><Relationship Id="rId91" Type="http://schemas.openxmlformats.org/officeDocument/2006/relationships/slide" Target="slides/slide67.xml"/><Relationship Id="rId96" Type="http://schemas.openxmlformats.org/officeDocument/2006/relationships/slide" Target="slides/slide72.xml"/><Relationship Id="rId111" Type="http://schemas.openxmlformats.org/officeDocument/2006/relationships/slide" Target="slides/slide87.xml"/><Relationship Id="rId13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 Target="slides/slide4.xml"/><Relationship Id="rId36" Type="http://schemas.openxmlformats.org/officeDocument/2006/relationships/slide" Target="slides/slide12.xml"/><Relationship Id="rId49" Type="http://schemas.openxmlformats.org/officeDocument/2006/relationships/slide" Target="slides/slide25.xml"/><Relationship Id="rId57" Type="http://schemas.openxmlformats.org/officeDocument/2006/relationships/slide" Target="slides/slide33.xml"/><Relationship Id="rId106" Type="http://schemas.openxmlformats.org/officeDocument/2006/relationships/slide" Target="slides/slide82.xml"/><Relationship Id="rId114" Type="http://schemas.openxmlformats.org/officeDocument/2006/relationships/slide" Target="slides/slide90.xml"/><Relationship Id="rId119" Type="http://schemas.openxmlformats.org/officeDocument/2006/relationships/slide" Target="slides/slide95.xml"/><Relationship Id="rId127" Type="http://schemas.openxmlformats.org/officeDocument/2006/relationships/slide" Target="slides/slide103.xml"/><Relationship Id="rId10" Type="http://schemas.openxmlformats.org/officeDocument/2006/relationships/slideMaster" Target="slideMasters/slideMaster10.xml"/><Relationship Id="rId31" Type="http://schemas.openxmlformats.org/officeDocument/2006/relationships/slide" Target="slides/slide7.xml"/><Relationship Id="rId44" Type="http://schemas.openxmlformats.org/officeDocument/2006/relationships/slide" Target="slides/slide20.xml"/><Relationship Id="rId52" Type="http://schemas.openxmlformats.org/officeDocument/2006/relationships/slide" Target="slides/slide28.xml"/><Relationship Id="rId60" Type="http://schemas.openxmlformats.org/officeDocument/2006/relationships/slide" Target="slides/slide36.xml"/><Relationship Id="rId65" Type="http://schemas.openxmlformats.org/officeDocument/2006/relationships/slide" Target="slides/slide41.xml"/><Relationship Id="rId73" Type="http://schemas.openxmlformats.org/officeDocument/2006/relationships/slide" Target="slides/slide49.xml"/><Relationship Id="rId78" Type="http://schemas.openxmlformats.org/officeDocument/2006/relationships/slide" Target="slides/slide54.xml"/><Relationship Id="rId81" Type="http://schemas.openxmlformats.org/officeDocument/2006/relationships/slide" Target="slides/slide57.xml"/><Relationship Id="rId86" Type="http://schemas.openxmlformats.org/officeDocument/2006/relationships/slide" Target="slides/slide62.xml"/><Relationship Id="rId94" Type="http://schemas.openxmlformats.org/officeDocument/2006/relationships/slide" Target="slides/slide70.xml"/><Relationship Id="rId99" Type="http://schemas.openxmlformats.org/officeDocument/2006/relationships/slide" Target="slides/slide75.xml"/><Relationship Id="rId101" Type="http://schemas.openxmlformats.org/officeDocument/2006/relationships/slide" Target="slides/slide77.xml"/><Relationship Id="rId122" Type="http://schemas.openxmlformats.org/officeDocument/2006/relationships/slide" Target="slides/slide98.xml"/><Relationship Id="rId130" Type="http://schemas.openxmlformats.org/officeDocument/2006/relationships/notesMaster" Target="notesMasters/notesMaster1.xml"/><Relationship Id="rId135"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5.xml"/><Relationship Id="rId109" Type="http://schemas.openxmlformats.org/officeDocument/2006/relationships/slide" Target="slides/slide85.xml"/><Relationship Id="rId34" Type="http://schemas.openxmlformats.org/officeDocument/2006/relationships/slide" Target="slides/slide10.xml"/><Relationship Id="rId50" Type="http://schemas.openxmlformats.org/officeDocument/2006/relationships/slide" Target="slides/slide26.xml"/><Relationship Id="rId55" Type="http://schemas.openxmlformats.org/officeDocument/2006/relationships/slide" Target="slides/slide31.xml"/><Relationship Id="rId76" Type="http://schemas.openxmlformats.org/officeDocument/2006/relationships/slide" Target="slides/slide52.xml"/><Relationship Id="rId97" Type="http://schemas.openxmlformats.org/officeDocument/2006/relationships/slide" Target="slides/slide73.xml"/><Relationship Id="rId104" Type="http://schemas.openxmlformats.org/officeDocument/2006/relationships/slide" Target="slides/slide80.xml"/><Relationship Id="rId120" Type="http://schemas.openxmlformats.org/officeDocument/2006/relationships/slide" Target="slides/slide96.xml"/><Relationship Id="rId125" Type="http://schemas.openxmlformats.org/officeDocument/2006/relationships/slide" Target="slides/slide101.xml"/><Relationship Id="rId7" Type="http://schemas.openxmlformats.org/officeDocument/2006/relationships/slideMaster" Target="slideMasters/slideMaster7.xml"/><Relationship Id="rId71" Type="http://schemas.openxmlformats.org/officeDocument/2006/relationships/slide" Target="slides/slide47.xml"/><Relationship Id="rId92" Type="http://schemas.openxmlformats.org/officeDocument/2006/relationships/slide" Target="slides/slide68.xml"/><Relationship Id="rId2" Type="http://schemas.openxmlformats.org/officeDocument/2006/relationships/slideMaster" Target="slideMasters/slideMaster2.xml"/><Relationship Id="rId29" Type="http://schemas.openxmlformats.org/officeDocument/2006/relationships/slide" Target="slides/slide5.xml"/><Relationship Id="rId24" Type="http://schemas.openxmlformats.org/officeDocument/2006/relationships/slideMaster" Target="slideMasters/slideMaster24.xml"/><Relationship Id="rId40" Type="http://schemas.openxmlformats.org/officeDocument/2006/relationships/slide" Target="slides/slide16.xml"/><Relationship Id="rId45" Type="http://schemas.openxmlformats.org/officeDocument/2006/relationships/slide" Target="slides/slide21.xml"/><Relationship Id="rId66" Type="http://schemas.openxmlformats.org/officeDocument/2006/relationships/slide" Target="slides/slide42.xml"/><Relationship Id="rId87" Type="http://schemas.openxmlformats.org/officeDocument/2006/relationships/slide" Target="slides/slide63.xml"/><Relationship Id="rId110" Type="http://schemas.openxmlformats.org/officeDocument/2006/relationships/slide" Target="slides/slide86.xml"/><Relationship Id="rId115" Type="http://schemas.openxmlformats.org/officeDocument/2006/relationships/slide" Target="slides/slide91.xml"/><Relationship Id="rId131" Type="http://schemas.openxmlformats.org/officeDocument/2006/relationships/handoutMaster" Target="handoutMasters/handoutMaster1.xml"/><Relationship Id="rId61" Type="http://schemas.openxmlformats.org/officeDocument/2006/relationships/slide" Target="slides/slide37.xml"/><Relationship Id="rId82" Type="http://schemas.openxmlformats.org/officeDocument/2006/relationships/slide" Target="slides/slide58.xml"/><Relationship Id="rId19" Type="http://schemas.openxmlformats.org/officeDocument/2006/relationships/slideMaster" Target="slideMasters/slideMaster19.xml"/></Relationships>
</file>

<file path=ppt/_rels/viewProps.xml.rels><?xml version="1.0" encoding="UTF-8" standalone="yes"?>
<Relationships xmlns="http://schemas.openxmlformats.org/package/2006/relationships"><Relationship Id="rId8" Type="http://schemas.openxmlformats.org/officeDocument/2006/relationships/slide" Target="slides/slide8.xml"/><Relationship Id="rId13" Type="http://schemas.openxmlformats.org/officeDocument/2006/relationships/slide" Target="slides/slide14.xml"/><Relationship Id="rId18" Type="http://schemas.openxmlformats.org/officeDocument/2006/relationships/slide" Target="slides/slide19.xml"/><Relationship Id="rId26" Type="http://schemas.openxmlformats.org/officeDocument/2006/relationships/slide" Target="slides/slide28.xml"/><Relationship Id="rId3" Type="http://schemas.openxmlformats.org/officeDocument/2006/relationships/slide" Target="slides/slide3.xml"/><Relationship Id="rId21" Type="http://schemas.openxmlformats.org/officeDocument/2006/relationships/slide" Target="slides/slide23.xml"/><Relationship Id="rId34" Type="http://schemas.openxmlformats.org/officeDocument/2006/relationships/slide" Target="slides/slide49.xml"/><Relationship Id="rId7" Type="http://schemas.openxmlformats.org/officeDocument/2006/relationships/slide" Target="slides/slide7.xml"/><Relationship Id="rId12" Type="http://schemas.openxmlformats.org/officeDocument/2006/relationships/slide" Target="slides/slide13.xml"/><Relationship Id="rId17" Type="http://schemas.openxmlformats.org/officeDocument/2006/relationships/slide" Target="slides/slide18.xml"/><Relationship Id="rId25" Type="http://schemas.openxmlformats.org/officeDocument/2006/relationships/slide" Target="slides/slide27.xml"/><Relationship Id="rId33" Type="http://schemas.openxmlformats.org/officeDocument/2006/relationships/slide" Target="slides/slide35.xml"/><Relationship Id="rId2" Type="http://schemas.openxmlformats.org/officeDocument/2006/relationships/slide" Target="slides/slide2.xml"/><Relationship Id="rId16" Type="http://schemas.openxmlformats.org/officeDocument/2006/relationships/slide" Target="slides/slide17.xml"/><Relationship Id="rId20" Type="http://schemas.openxmlformats.org/officeDocument/2006/relationships/slide" Target="slides/slide22.xml"/><Relationship Id="rId29" Type="http://schemas.openxmlformats.org/officeDocument/2006/relationships/slide" Target="slides/slide31.xml"/><Relationship Id="rId1" Type="http://schemas.openxmlformats.org/officeDocument/2006/relationships/slide" Target="slides/slide1.xml"/><Relationship Id="rId6" Type="http://schemas.openxmlformats.org/officeDocument/2006/relationships/slide" Target="slides/slide6.xml"/><Relationship Id="rId11" Type="http://schemas.openxmlformats.org/officeDocument/2006/relationships/slide" Target="slides/slide12.xml"/><Relationship Id="rId24" Type="http://schemas.openxmlformats.org/officeDocument/2006/relationships/slide" Target="slides/slide26.xml"/><Relationship Id="rId32" Type="http://schemas.openxmlformats.org/officeDocument/2006/relationships/slide" Target="slides/slide34.xml"/><Relationship Id="rId37" Type="http://schemas.openxmlformats.org/officeDocument/2006/relationships/slide" Target="slides/slide105.xml"/><Relationship Id="rId5" Type="http://schemas.openxmlformats.org/officeDocument/2006/relationships/slide" Target="slides/slide5.xml"/><Relationship Id="rId15" Type="http://schemas.openxmlformats.org/officeDocument/2006/relationships/slide" Target="slides/slide16.xml"/><Relationship Id="rId23" Type="http://schemas.openxmlformats.org/officeDocument/2006/relationships/slide" Target="slides/slide25.xml"/><Relationship Id="rId28" Type="http://schemas.openxmlformats.org/officeDocument/2006/relationships/slide" Target="slides/slide30.xml"/><Relationship Id="rId36" Type="http://schemas.openxmlformats.org/officeDocument/2006/relationships/slide" Target="slides/slide75.xml"/><Relationship Id="rId10" Type="http://schemas.openxmlformats.org/officeDocument/2006/relationships/slide" Target="slides/slide11.xml"/><Relationship Id="rId19" Type="http://schemas.openxmlformats.org/officeDocument/2006/relationships/slide" Target="slides/slide21.xml"/><Relationship Id="rId31" Type="http://schemas.openxmlformats.org/officeDocument/2006/relationships/slide" Target="slides/slide33.xml"/><Relationship Id="rId4" Type="http://schemas.openxmlformats.org/officeDocument/2006/relationships/slide" Target="slides/slide4.xml"/><Relationship Id="rId9" Type="http://schemas.openxmlformats.org/officeDocument/2006/relationships/slide" Target="slides/slide9.xml"/><Relationship Id="rId14" Type="http://schemas.openxmlformats.org/officeDocument/2006/relationships/slide" Target="slides/slide15.xml"/><Relationship Id="rId22" Type="http://schemas.openxmlformats.org/officeDocument/2006/relationships/slide" Target="slides/slide24.xml"/><Relationship Id="rId27" Type="http://schemas.openxmlformats.org/officeDocument/2006/relationships/slide" Target="slides/slide29.xml"/><Relationship Id="rId30" Type="http://schemas.openxmlformats.org/officeDocument/2006/relationships/slide" Target="slides/slide32.xml"/><Relationship Id="rId35" Type="http://schemas.openxmlformats.org/officeDocument/2006/relationships/slide" Target="slides/slide7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10.v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image" Target="../media/image19.wmf"/></Relationships>
</file>

<file path=ppt/drawings/_rels/vmlDrawing11.vml.rels><?xml version="1.0" encoding="UTF-8" standalone="yes"?>
<Relationships xmlns="http://schemas.openxmlformats.org/package/2006/relationships"><Relationship Id="rId2" Type="http://schemas.openxmlformats.org/officeDocument/2006/relationships/image" Target="../media/image22.wmf"/><Relationship Id="rId1" Type="http://schemas.openxmlformats.org/officeDocument/2006/relationships/image" Target="../media/image21.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image" Target="../media/image21.wmf"/></Relationships>
</file>

<file path=ppt/drawings/_rels/vmlDrawing13.v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image" Target="../media/image27.png"/></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image" Target="../media/image27.png"/></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28.png"/></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image" Target="../media/image30.wmf"/><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image" Target="../media/image30.wmf"/><Relationship Id="rId4" Type="http://schemas.openxmlformats.org/officeDocument/2006/relationships/image" Target="../media/image29.png"/></Relationships>
</file>

<file path=ppt/drawings/_rels/vmlDrawing19.v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image" Target="../media/image27.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20.v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image" Target="../media/image27.png"/></Relationships>
</file>

<file path=ppt/drawings/_rels/vmlDrawing21.v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image" Target="../media/image27.png"/></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9.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8.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4434" name="Rectangle 2"/>
          <p:cNvSpPr>
            <a:spLocks noGrp="1" noChangeArrowheads="1"/>
          </p:cNvSpPr>
          <p:nvPr>
            <p:ph type="hdr" sz="quarter"/>
          </p:nvPr>
        </p:nvSpPr>
        <p:spPr bwMode="auto">
          <a:xfrm>
            <a:off x="0"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50000"/>
              </a:spcBef>
              <a:defRPr sz="1200" i="0"/>
            </a:lvl1pPr>
          </a:lstStyle>
          <a:p>
            <a:pPr>
              <a:defRPr/>
            </a:pPr>
            <a:endParaRPr lang="en-CA"/>
          </a:p>
        </p:txBody>
      </p:sp>
      <p:sp>
        <p:nvSpPr>
          <p:cNvPr id="274435" name="Rectangle 3"/>
          <p:cNvSpPr>
            <a:spLocks noGrp="1" noChangeArrowheads="1"/>
          </p:cNvSpPr>
          <p:nvPr>
            <p:ph type="dt" sz="quarter" idx="1"/>
          </p:nvPr>
        </p:nvSpPr>
        <p:spPr bwMode="auto">
          <a:xfrm>
            <a:off x="3929063" y="0"/>
            <a:ext cx="3005137"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50000"/>
              </a:spcBef>
              <a:defRPr sz="1200" i="0"/>
            </a:lvl1pPr>
          </a:lstStyle>
          <a:p>
            <a:pPr>
              <a:defRPr/>
            </a:pPr>
            <a:endParaRPr lang="en-CA"/>
          </a:p>
        </p:txBody>
      </p:sp>
      <p:sp>
        <p:nvSpPr>
          <p:cNvPr id="274436" name="Rectangle 4"/>
          <p:cNvSpPr>
            <a:spLocks noGrp="1" noChangeArrowheads="1"/>
          </p:cNvSpPr>
          <p:nvPr>
            <p:ph type="ftr" sz="quarter" idx="2"/>
          </p:nvPr>
        </p:nvSpPr>
        <p:spPr bwMode="auto">
          <a:xfrm>
            <a:off x="0" y="8664575"/>
            <a:ext cx="3005138"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50000"/>
              </a:spcBef>
              <a:defRPr sz="1200" i="0"/>
            </a:lvl1pPr>
          </a:lstStyle>
          <a:p>
            <a:pPr>
              <a:defRPr/>
            </a:pPr>
            <a:endParaRPr lang="en-CA"/>
          </a:p>
        </p:txBody>
      </p:sp>
      <p:sp>
        <p:nvSpPr>
          <p:cNvPr id="274437" name="Rectangle 5"/>
          <p:cNvSpPr>
            <a:spLocks noGrp="1" noChangeArrowheads="1"/>
          </p:cNvSpPr>
          <p:nvPr>
            <p:ph type="sldNum" sz="quarter" idx="3"/>
          </p:nvPr>
        </p:nvSpPr>
        <p:spPr bwMode="auto">
          <a:xfrm>
            <a:off x="3929063" y="8664575"/>
            <a:ext cx="3005137"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50000"/>
              </a:spcBef>
              <a:defRPr sz="1200" i="0"/>
            </a:lvl1pPr>
          </a:lstStyle>
          <a:p>
            <a:pPr>
              <a:defRPr/>
            </a:pPr>
            <a:fld id="{940EC73A-2A61-4D5F-A500-1F1F087DB86B}" type="slidenum">
              <a:rPr lang="en-CA"/>
              <a:pPr>
                <a:defRPr/>
              </a:pPr>
              <a:t>‹#›</a:t>
            </a:fld>
            <a:endParaRPr lang="en-CA"/>
          </a:p>
        </p:txBody>
      </p:sp>
    </p:spTree>
    <p:extLst>
      <p:ext uri="{BB962C8B-B14F-4D97-AF65-F5344CB8AC3E}">
        <p14:creationId xmlns:p14="http://schemas.microsoft.com/office/powerpoint/2010/main" val="127938064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147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50000"/>
              </a:spcBef>
              <a:defRPr sz="1200" i="0"/>
            </a:lvl1pPr>
          </a:lstStyle>
          <a:p>
            <a:pPr>
              <a:defRPr/>
            </a:pPr>
            <a:endParaRPr lang="en-US"/>
          </a:p>
        </p:txBody>
      </p:sp>
      <p:sp>
        <p:nvSpPr>
          <p:cNvPr id="361475" name="Rectangle 3"/>
          <p:cNvSpPr>
            <a:spLocks noGrp="1" noChangeArrowheads="1"/>
          </p:cNvSpPr>
          <p:nvPr>
            <p:ph type="dt" idx="1"/>
          </p:nvPr>
        </p:nvSpPr>
        <p:spPr bwMode="auto">
          <a:xfrm>
            <a:off x="39624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50000"/>
              </a:spcBef>
              <a:defRPr sz="1200" i="0"/>
            </a:lvl1pPr>
          </a:lstStyle>
          <a:p>
            <a:pPr>
              <a:defRPr/>
            </a:pPr>
            <a:endParaRPr lang="en-US"/>
          </a:p>
        </p:txBody>
      </p:sp>
      <p:sp>
        <p:nvSpPr>
          <p:cNvPr id="68612" name="Rectangle 4"/>
          <p:cNvSpPr>
            <a:spLocks noGrp="1" noRot="1" noChangeAspect="1" noChangeArrowheads="1" noTextEdit="1"/>
          </p:cNvSpPr>
          <p:nvPr>
            <p:ph type="sldImg" idx="2"/>
          </p:nvPr>
        </p:nvSpPr>
        <p:spPr bwMode="auto">
          <a:xfrm>
            <a:off x="11811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1477" name="Rectangle 5"/>
          <p:cNvSpPr>
            <a:spLocks noGrp="1" noChangeArrowheads="1"/>
          </p:cNvSpPr>
          <p:nvPr>
            <p:ph type="body" sz="quarter" idx="3"/>
          </p:nvPr>
        </p:nvSpPr>
        <p:spPr bwMode="auto">
          <a:xfrm>
            <a:off x="914400" y="4343400"/>
            <a:ext cx="5105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36147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50000"/>
              </a:spcBef>
              <a:defRPr sz="1200" i="0"/>
            </a:lvl1pPr>
          </a:lstStyle>
          <a:p>
            <a:pPr>
              <a:defRPr/>
            </a:pPr>
            <a:endParaRPr lang="en-US"/>
          </a:p>
        </p:txBody>
      </p:sp>
      <p:sp>
        <p:nvSpPr>
          <p:cNvPr id="361479" name="Rectangle 7"/>
          <p:cNvSpPr>
            <a:spLocks noGrp="1" noChangeArrowheads="1"/>
          </p:cNvSpPr>
          <p:nvPr>
            <p:ph type="sldNum" sz="quarter" idx="5"/>
          </p:nvPr>
        </p:nvSpPr>
        <p:spPr bwMode="auto">
          <a:xfrm>
            <a:off x="39624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50000"/>
              </a:spcBef>
              <a:defRPr sz="1200" i="0"/>
            </a:lvl1pPr>
          </a:lstStyle>
          <a:p>
            <a:pPr>
              <a:defRPr/>
            </a:pPr>
            <a:fld id="{E6803F61-6234-4DF1-AAD4-D31F0D51A296}" type="slidenum">
              <a:rPr lang="en-US"/>
              <a:pPr>
                <a:defRPr/>
              </a:pPr>
              <a:t>‹#›</a:t>
            </a:fld>
            <a:endParaRPr lang="en-US"/>
          </a:p>
        </p:txBody>
      </p:sp>
    </p:spTree>
    <p:extLst>
      <p:ext uri="{BB962C8B-B14F-4D97-AF65-F5344CB8AC3E}">
        <p14:creationId xmlns:p14="http://schemas.microsoft.com/office/powerpoint/2010/main" val="326846314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5ACC4485-E8FF-463F-9723-239870589D52}" type="slidenum">
              <a:rPr lang="en-US" altLang="en-US" sz="1200" i="0" smtClean="0"/>
              <a:pPr eaLnBrk="1" hangingPunct="1"/>
              <a:t>1</a:t>
            </a:fld>
            <a:endParaRPr lang="en-US" altLang="en-US" sz="1200" i="0" smtClean="0"/>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335D2552-8663-4626-902D-9C3841E2C9BF}" type="slidenum">
              <a:rPr lang="en-US" altLang="en-US" sz="1200" i="0" smtClean="0"/>
              <a:pPr eaLnBrk="1" hangingPunct="1"/>
              <a:t>10</a:t>
            </a:fld>
            <a:endParaRPr lang="en-US" altLang="en-US" sz="1200" i="0" smtClean="0"/>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1D3F862E-E3E6-4BA4-A983-E2A76CFDBB84}" type="slidenum">
              <a:rPr lang="en-US" altLang="en-US" sz="1200" i="0" smtClean="0"/>
              <a:pPr eaLnBrk="1" hangingPunct="1"/>
              <a:t>11</a:t>
            </a:fld>
            <a:endParaRPr lang="en-US" altLang="en-US" sz="1200" i="0" smtClean="0"/>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C2FC5836-5BAF-403D-B238-05F327278058}" type="slidenum">
              <a:rPr lang="en-US" altLang="en-US" sz="1200" i="0" smtClean="0"/>
              <a:pPr eaLnBrk="1" hangingPunct="1"/>
              <a:t>12</a:t>
            </a:fld>
            <a:endParaRPr lang="en-US" altLang="en-US" sz="1200" i="0"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082440B3-D103-49B0-8F25-33C53B13A2D6}" type="slidenum">
              <a:rPr lang="en-US" altLang="en-US" sz="1200" i="0" smtClean="0"/>
              <a:pPr eaLnBrk="1" hangingPunct="1"/>
              <a:t>13</a:t>
            </a:fld>
            <a:endParaRPr lang="en-US" altLang="en-US" sz="1200" i="0" smtClean="0"/>
          </a:p>
        </p:txBody>
      </p:sp>
      <p:sp>
        <p:nvSpPr>
          <p:cNvPr id="81923" name="Rectangle 2"/>
          <p:cNvSpPr>
            <a:spLocks noGrp="1" noRot="1" noChangeAspect="1" noChangeArrowheads="1" noTextEdit="1"/>
          </p:cNvSpPr>
          <p:nvPr>
            <p:ph type="sldImg"/>
          </p:nvPr>
        </p:nvSpPr>
        <p:spPr>
          <a:ln/>
        </p:spPr>
      </p:sp>
      <p:sp>
        <p:nvSpPr>
          <p:cNvPr id="81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ECD54EFA-3153-4F6A-9A8B-C74C6BC33DEC}" type="slidenum">
              <a:rPr lang="en-US" altLang="en-US" sz="1200" i="0" smtClean="0"/>
              <a:pPr eaLnBrk="1" hangingPunct="1"/>
              <a:t>14</a:t>
            </a:fld>
            <a:endParaRPr lang="en-US" altLang="en-US" sz="1200" i="0" smtClean="0"/>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BBBE4210-AA32-4F32-AD4C-6C900F1B3147}" type="slidenum">
              <a:rPr lang="en-US" altLang="en-US" sz="1200" i="0" smtClean="0"/>
              <a:pPr eaLnBrk="1" hangingPunct="1"/>
              <a:t>15</a:t>
            </a:fld>
            <a:endParaRPr lang="en-US" altLang="en-US" sz="1200" i="0" smtClean="0"/>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605BD194-CBC9-4EF0-9762-ECEA8F35B1CB}" type="slidenum">
              <a:rPr lang="en-US" altLang="en-US" sz="1200" i="0" smtClean="0"/>
              <a:pPr eaLnBrk="1" hangingPunct="1"/>
              <a:t>16</a:t>
            </a:fld>
            <a:endParaRPr lang="en-US" altLang="en-US" sz="1200" i="0" smtClean="0"/>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F27C0458-AA0B-49DA-97C9-8710A2D7CDEF}" type="slidenum">
              <a:rPr lang="en-US" altLang="en-US" sz="1200" i="0" smtClean="0"/>
              <a:pPr eaLnBrk="1" hangingPunct="1"/>
              <a:t>17</a:t>
            </a:fld>
            <a:endParaRPr lang="en-US" altLang="en-US" sz="1200" i="0" smtClean="0"/>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3BFAFEC4-038F-4B92-AC9D-0B569EE1DB2E}" type="slidenum">
              <a:rPr lang="en-US" altLang="en-US" sz="1200" i="0" smtClean="0"/>
              <a:pPr eaLnBrk="1" hangingPunct="1"/>
              <a:t>18</a:t>
            </a:fld>
            <a:endParaRPr lang="en-US" altLang="en-US" sz="1200" i="0" smtClean="0"/>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71F2F096-5034-44F3-BD1E-DA3AEB4B9EC0}" type="slidenum">
              <a:rPr lang="en-US" altLang="en-US" sz="1200" i="0" smtClean="0"/>
              <a:pPr eaLnBrk="1" hangingPunct="1"/>
              <a:t>19</a:t>
            </a:fld>
            <a:endParaRPr lang="en-US" altLang="en-US" sz="1200" i="0" smtClean="0"/>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E7EA4F2D-BF8C-47D4-A682-64A1D6BEE981}" type="slidenum">
              <a:rPr lang="en-US" altLang="en-US" sz="1200" i="0" smtClean="0"/>
              <a:pPr eaLnBrk="1" hangingPunct="1"/>
              <a:t>2</a:t>
            </a:fld>
            <a:endParaRPr lang="en-US" altLang="en-US" sz="1200" i="0" smtClean="0"/>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E99A730F-CDC2-415F-AEE2-48BDA05A0AAD}" type="slidenum">
              <a:rPr lang="en-US" altLang="en-US" smtClean="0"/>
              <a:pPr eaLnBrk="1" hangingPunct="1">
                <a:spcBef>
                  <a:spcPct val="50000"/>
                </a:spcBef>
              </a:pPr>
              <a:t>20</a:t>
            </a:fld>
            <a:endParaRPr lang="en-US" altLang="en-US" smtClean="0"/>
          </a:p>
        </p:txBody>
      </p:sp>
      <p:sp>
        <p:nvSpPr>
          <p:cNvPr id="603139" name="Rectangle 2"/>
          <p:cNvSpPr>
            <a:spLocks noGrp="1" noRot="1" noChangeAspect="1" noChangeArrowheads="1" noTextEdit="1"/>
          </p:cNvSpPr>
          <p:nvPr>
            <p:ph type="sldImg"/>
          </p:nvPr>
        </p:nvSpPr>
        <p:spPr>
          <a:ln/>
        </p:spPr>
      </p:sp>
      <p:sp>
        <p:nvSpPr>
          <p:cNvPr id="603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266154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48AEE124-0C6D-4039-8F91-2F3C06D4D82B}" type="slidenum">
              <a:rPr lang="en-US" altLang="en-US" smtClean="0"/>
              <a:pPr eaLnBrk="1" hangingPunct="1">
                <a:spcBef>
                  <a:spcPct val="50000"/>
                </a:spcBef>
              </a:pPr>
              <a:t>21</a:t>
            </a:fld>
            <a:endParaRPr lang="en-US" altLang="en-US" smtClean="0"/>
          </a:p>
        </p:txBody>
      </p:sp>
      <p:sp>
        <p:nvSpPr>
          <p:cNvPr id="604163" name="Rectangle 2"/>
          <p:cNvSpPr>
            <a:spLocks noGrp="1" noRot="1" noChangeAspect="1" noChangeArrowheads="1" noTextEdit="1"/>
          </p:cNvSpPr>
          <p:nvPr>
            <p:ph type="sldImg"/>
          </p:nvPr>
        </p:nvSpPr>
        <p:spPr>
          <a:ln/>
        </p:spPr>
      </p:sp>
      <p:sp>
        <p:nvSpPr>
          <p:cNvPr id="604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64473413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7BB51FB-69D2-4C44-95B3-1290D1299369}" type="slidenum">
              <a:rPr lang="en-US" altLang="en-US" smtClean="0"/>
              <a:pPr eaLnBrk="1" hangingPunct="1">
                <a:spcBef>
                  <a:spcPct val="50000"/>
                </a:spcBef>
              </a:pPr>
              <a:t>22</a:t>
            </a:fld>
            <a:endParaRPr lang="en-US" altLang="en-US" smtClean="0"/>
          </a:p>
        </p:txBody>
      </p:sp>
      <p:sp>
        <p:nvSpPr>
          <p:cNvPr id="605187" name="Rectangle 2"/>
          <p:cNvSpPr>
            <a:spLocks noGrp="1" noRot="1" noChangeAspect="1" noChangeArrowheads="1" noTextEdit="1"/>
          </p:cNvSpPr>
          <p:nvPr>
            <p:ph type="sldImg"/>
          </p:nvPr>
        </p:nvSpPr>
        <p:spPr>
          <a:ln/>
        </p:spPr>
      </p:sp>
      <p:sp>
        <p:nvSpPr>
          <p:cNvPr id="6051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55518292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769E4E96-5DF3-4D0D-97AE-9479236A5D68}" type="slidenum">
              <a:rPr lang="en-US" altLang="en-US" smtClean="0"/>
              <a:pPr eaLnBrk="1" hangingPunct="1">
                <a:spcBef>
                  <a:spcPct val="50000"/>
                </a:spcBef>
              </a:pPr>
              <a:t>23</a:t>
            </a:fld>
            <a:endParaRPr lang="en-US" altLang="en-US" smtClean="0"/>
          </a:p>
        </p:txBody>
      </p:sp>
      <p:sp>
        <p:nvSpPr>
          <p:cNvPr id="606211" name="Rectangle 2"/>
          <p:cNvSpPr>
            <a:spLocks noGrp="1" noRot="1" noChangeAspect="1" noChangeArrowheads="1" noTextEdit="1"/>
          </p:cNvSpPr>
          <p:nvPr>
            <p:ph type="sldImg"/>
          </p:nvPr>
        </p:nvSpPr>
        <p:spPr>
          <a:ln/>
        </p:spPr>
      </p:sp>
      <p:sp>
        <p:nvSpPr>
          <p:cNvPr id="606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57312280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D64E232A-33DF-44FC-976B-6F5BDDD3DE7D}" type="slidenum">
              <a:rPr lang="en-US" altLang="en-US" smtClean="0"/>
              <a:pPr eaLnBrk="1" hangingPunct="1">
                <a:spcBef>
                  <a:spcPct val="50000"/>
                </a:spcBef>
              </a:pPr>
              <a:t>24</a:t>
            </a:fld>
            <a:endParaRPr lang="en-US" altLang="en-US" smtClean="0"/>
          </a:p>
        </p:txBody>
      </p:sp>
      <p:sp>
        <p:nvSpPr>
          <p:cNvPr id="607235" name="Rectangle 2"/>
          <p:cNvSpPr>
            <a:spLocks noGrp="1" noRot="1" noChangeAspect="1" noChangeArrowheads="1" noTextEdit="1"/>
          </p:cNvSpPr>
          <p:nvPr>
            <p:ph type="sldImg"/>
          </p:nvPr>
        </p:nvSpPr>
        <p:spPr>
          <a:ln/>
        </p:spPr>
      </p:sp>
      <p:sp>
        <p:nvSpPr>
          <p:cNvPr id="6072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82643544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658802DD-395F-405B-9C4E-C8546781ACD4}" type="slidenum">
              <a:rPr lang="en-US" altLang="en-US" smtClean="0"/>
              <a:pPr eaLnBrk="1" hangingPunct="1">
                <a:spcBef>
                  <a:spcPct val="50000"/>
                </a:spcBef>
              </a:pPr>
              <a:t>25</a:t>
            </a:fld>
            <a:endParaRPr lang="en-US" altLang="en-US" smtClean="0"/>
          </a:p>
        </p:txBody>
      </p:sp>
      <p:sp>
        <p:nvSpPr>
          <p:cNvPr id="608259" name="Rectangle 2"/>
          <p:cNvSpPr>
            <a:spLocks noGrp="1" noRot="1" noChangeAspect="1" noChangeArrowheads="1" noTextEdit="1"/>
          </p:cNvSpPr>
          <p:nvPr>
            <p:ph type="sldImg"/>
          </p:nvPr>
        </p:nvSpPr>
        <p:spPr>
          <a:ln/>
        </p:spPr>
      </p:sp>
      <p:sp>
        <p:nvSpPr>
          <p:cNvPr id="608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73510014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7DDBE61F-158E-4216-A39C-E139E3A44D4C}" type="slidenum">
              <a:rPr lang="en-US" altLang="en-US" smtClean="0"/>
              <a:pPr eaLnBrk="1" hangingPunct="1">
                <a:spcBef>
                  <a:spcPct val="50000"/>
                </a:spcBef>
              </a:pPr>
              <a:t>26</a:t>
            </a:fld>
            <a:endParaRPr lang="en-US" altLang="en-US" smtClean="0"/>
          </a:p>
        </p:txBody>
      </p:sp>
      <p:sp>
        <p:nvSpPr>
          <p:cNvPr id="609283" name="Rectangle 2"/>
          <p:cNvSpPr>
            <a:spLocks noGrp="1" noRot="1" noChangeAspect="1" noChangeArrowheads="1" noTextEdit="1"/>
          </p:cNvSpPr>
          <p:nvPr>
            <p:ph type="sldImg"/>
          </p:nvPr>
        </p:nvSpPr>
        <p:spPr>
          <a:ln/>
        </p:spPr>
      </p:sp>
      <p:sp>
        <p:nvSpPr>
          <p:cNvPr id="609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0502894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17BA2851-24E6-4DDA-BB94-55AEA1EE39AF}" type="slidenum">
              <a:rPr lang="en-US" altLang="en-US" smtClean="0"/>
              <a:pPr eaLnBrk="1" hangingPunct="1">
                <a:spcBef>
                  <a:spcPct val="50000"/>
                </a:spcBef>
              </a:pPr>
              <a:t>27</a:t>
            </a:fld>
            <a:endParaRPr lang="en-US" altLang="en-US" smtClean="0"/>
          </a:p>
        </p:txBody>
      </p:sp>
      <p:sp>
        <p:nvSpPr>
          <p:cNvPr id="610307" name="Rectangle 2"/>
          <p:cNvSpPr>
            <a:spLocks noGrp="1" noRot="1" noChangeAspect="1" noChangeArrowheads="1" noTextEdit="1"/>
          </p:cNvSpPr>
          <p:nvPr>
            <p:ph type="sldImg"/>
          </p:nvPr>
        </p:nvSpPr>
        <p:spPr>
          <a:ln/>
        </p:spPr>
      </p:sp>
      <p:sp>
        <p:nvSpPr>
          <p:cNvPr id="610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68332337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22898AFB-99A9-4DED-9B2F-AF3EAC87A3EB}" type="slidenum">
              <a:rPr lang="en-US" altLang="en-US" smtClean="0"/>
              <a:pPr eaLnBrk="1" hangingPunct="1">
                <a:spcBef>
                  <a:spcPct val="50000"/>
                </a:spcBef>
              </a:pPr>
              <a:t>28</a:t>
            </a:fld>
            <a:endParaRPr lang="en-US" altLang="en-US" smtClean="0"/>
          </a:p>
        </p:txBody>
      </p:sp>
      <p:sp>
        <p:nvSpPr>
          <p:cNvPr id="611331" name="Rectangle 2"/>
          <p:cNvSpPr>
            <a:spLocks noGrp="1" noRot="1" noChangeAspect="1" noChangeArrowheads="1" noTextEdit="1"/>
          </p:cNvSpPr>
          <p:nvPr>
            <p:ph type="sldImg"/>
          </p:nvPr>
        </p:nvSpPr>
        <p:spPr>
          <a:ln/>
        </p:spPr>
      </p:sp>
      <p:sp>
        <p:nvSpPr>
          <p:cNvPr id="6113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73044779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BB39245D-68EC-40F5-BE70-92DE333B22B7}" type="slidenum">
              <a:rPr lang="en-US" altLang="en-US" smtClean="0"/>
              <a:pPr eaLnBrk="1" hangingPunct="1">
                <a:spcBef>
                  <a:spcPct val="50000"/>
                </a:spcBef>
              </a:pPr>
              <a:t>29</a:t>
            </a:fld>
            <a:endParaRPr lang="en-US" altLang="en-US" smtClean="0"/>
          </a:p>
        </p:txBody>
      </p:sp>
      <p:sp>
        <p:nvSpPr>
          <p:cNvPr id="612355" name="Rectangle 2"/>
          <p:cNvSpPr>
            <a:spLocks noGrp="1" noRot="1" noChangeAspect="1" noChangeArrowheads="1" noTextEdit="1"/>
          </p:cNvSpPr>
          <p:nvPr>
            <p:ph type="sldImg"/>
          </p:nvPr>
        </p:nvSpPr>
        <p:spPr>
          <a:ln/>
        </p:spPr>
      </p:sp>
      <p:sp>
        <p:nvSpPr>
          <p:cNvPr id="612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9420730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E988A168-82DF-424C-B51B-6A51D24F3045}" type="slidenum">
              <a:rPr lang="en-US" altLang="en-US" sz="1200" i="0" smtClean="0"/>
              <a:pPr eaLnBrk="1" hangingPunct="1"/>
              <a:t>3</a:t>
            </a:fld>
            <a:endParaRPr lang="en-US" altLang="en-US" sz="1200" i="0"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B21E1C45-EF2F-4BF9-80F8-CC7FDF6EF5FC}" type="slidenum">
              <a:rPr lang="en-US" altLang="en-US" smtClean="0"/>
              <a:pPr eaLnBrk="1" hangingPunct="1">
                <a:spcBef>
                  <a:spcPct val="50000"/>
                </a:spcBef>
              </a:pPr>
              <a:t>30</a:t>
            </a:fld>
            <a:endParaRPr lang="en-US" altLang="en-US" smtClean="0"/>
          </a:p>
        </p:txBody>
      </p:sp>
      <p:sp>
        <p:nvSpPr>
          <p:cNvPr id="613379" name="Rectangle 2"/>
          <p:cNvSpPr>
            <a:spLocks noGrp="1" noRot="1" noChangeAspect="1" noChangeArrowheads="1" noTextEdit="1"/>
          </p:cNvSpPr>
          <p:nvPr>
            <p:ph type="sldImg"/>
          </p:nvPr>
        </p:nvSpPr>
        <p:spPr>
          <a:ln/>
        </p:spPr>
      </p:sp>
      <p:sp>
        <p:nvSpPr>
          <p:cNvPr id="6133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4919023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18C9A079-FA1E-4F3B-8345-E7516DD64D8E}" type="slidenum">
              <a:rPr lang="en-US" altLang="en-US" smtClean="0"/>
              <a:pPr eaLnBrk="1" hangingPunct="1">
                <a:spcBef>
                  <a:spcPct val="50000"/>
                </a:spcBef>
              </a:pPr>
              <a:t>31</a:t>
            </a:fld>
            <a:endParaRPr lang="en-US" altLang="en-US" smtClean="0"/>
          </a:p>
        </p:txBody>
      </p:sp>
      <p:sp>
        <p:nvSpPr>
          <p:cNvPr id="614403" name="Rectangle 2"/>
          <p:cNvSpPr>
            <a:spLocks noGrp="1" noRot="1" noChangeAspect="1" noChangeArrowheads="1" noTextEdit="1"/>
          </p:cNvSpPr>
          <p:nvPr>
            <p:ph type="sldImg"/>
          </p:nvPr>
        </p:nvSpPr>
        <p:spPr>
          <a:ln/>
        </p:spPr>
      </p:sp>
      <p:sp>
        <p:nvSpPr>
          <p:cNvPr id="614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02508145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E5E93410-BE3E-467A-A253-2FBED0377CDE}" type="slidenum">
              <a:rPr lang="en-US" altLang="en-US" smtClean="0"/>
              <a:pPr eaLnBrk="1" hangingPunct="1">
                <a:spcBef>
                  <a:spcPct val="50000"/>
                </a:spcBef>
              </a:pPr>
              <a:t>32</a:t>
            </a:fld>
            <a:endParaRPr lang="en-US" altLang="en-US" smtClean="0"/>
          </a:p>
        </p:txBody>
      </p:sp>
      <p:sp>
        <p:nvSpPr>
          <p:cNvPr id="615427" name="Rectangle 2"/>
          <p:cNvSpPr>
            <a:spLocks noGrp="1" noRot="1" noChangeAspect="1" noChangeArrowheads="1" noTextEdit="1"/>
          </p:cNvSpPr>
          <p:nvPr>
            <p:ph type="sldImg"/>
          </p:nvPr>
        </p:nvSpPr>
        <p:spPr>
          <a:ln/>
        </p:spPr>
      </p:sp>
      <p:sp>
        <p:nvSpPr>
          <p:cNvPr id="615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46405709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1A66434B-9FFF-4BBF-B5ED-67A61B50F4FC}" type="slidenum">
              <a:rPr lang="en-US" altLang="en-US" smtClean="0"/>
              <a:pPr eaLnBrk="1" hangingPunct="1">
                <a:spcBef>
                  <a:spcPct val="50000"/>
                </a:spcBef>
              </a:pPr>
              <a:t>33</a:t>
            </a:fld>
            <a:endParaRPr lang="en-US" altLang="en-US" smtClean="0"/>
          </a:p>
        </p:txBody>
      </p:sp>
      <p:sp>
        <p:nvSpPr>
          <p:cNvPr id="616451" name="Rectangle 2"/>
          <p:cNvSpPr>
            <a:spLocks noGrp="1" noRot="1" noChangeAspect="1" noChangeArrowheads="1" noTextEdit="1"/>
          </p:cNvSpPr>
          <p:nvPr>
            <p:ph type="sldImg"/>
          </p:nvPr>
        </p:nvSpPr>
        <p:spPr>
          <a:ln/>
        </p:spPr>
      </p:sp>
      <p:sp>
        <p:nvSpPr>
          <p:cNvPr id="616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72498895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1DEE330B-75AC-4547-B713-97C0E9331889}" type="slidenum">
              <a:rPr lang="en-US" altLang="en-US" smtClean="0"/>
              <a:pPr eaLnBrk="1" hangingPunct="1">
                <a:spcBef>
                  <a:spcPct val="50000"/>
                </a:spcBef>
              </a:pPr>
              <a:t>34</a:t>
            </a:fld>
            <a:endParaRPr lang="en-US" altLang="en-US" smtClean="0"/>
          </a:p>
        </p:txBody>
      </p:sp>
      <p:sp>
        <p:nvSpPr>
          <p:cNvPr id="617475" name="Rectangle 2"/>
          <p:cNvSpPr>
            <a:spLocks noGrp="1" noRot="1" noChangeAspect="1" noChangeArrowheads="1" noTextEdit="1"/>
          </p:cNvSpPr>
          <p:nvPr>
            <p:ph type="sldImg"/>
          </p:nvPr>
        </p:nvSpPr>
        <p:spPr>
          <a:ln/>
        </p:spPr>
      </p:sp>
      <p:sp>
        <p:nvSpPr>
          <p:cNvPr id="617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14092236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DBB3C098-BD78-46C4-9C3C-D249C1AE8392}" type="slidenum">
              <a:rPr lang="en-US" altLang="en-US" smtClean="0"/>
              <a:pPr eaLnBrk="1" hangingPunct="1">
                <a:spcBef>
                  <a:spcPct val="50000"/>
                </a:spcBef>
              </a:pPr>
              <a:t>35</a:t>
            </a:fld>
            <a:endParaRPr lang="en-US" altLang="en-US" smtClean="0"/>
          </a:p>
        </p:txBody>
      </p:sp>
      <p:sp>
        <p:nvSpPr>
          <p:cNvPr id="618499" name="Rectangle 2"/>
          <p:cNvSpPr>
            <a:spLocks noGrp="1" noRot="1" noChangeAspect="1" noChangeArrowheads="1" noTextEdit="1"/>
          </p:cNvSpPr>
          <p:nvPr>
            <p:ph type="sldImg"/>
          </p:nvPr>
        </p:nvSpPr>
        <p:spPr>
          <a:ln/>
        </p:spPr>
      </p:sp>
      <p:sp>
        <p:nvSpPr>
          <p:cNvPr id="6185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16608944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6BC012E5-44EF-443A-9920-617E5BBC1B88}" type="slidenum">
              <a:rPr lang="en-US" altLang="en-US" smtClean="0"/>
              <a:pPr eaLnBrk="1" hangingPunct="1">
                <a:spcBef>
                  <a:spcPct val="50000"/>
                </a:spcBef>
              </a:pPr>
              <a:t>36</a:t>
            </a:fld>
            <a:endParaRPr lang="en-US" altLang="en-US" smtClean="0"/>
          </a:p>
        </p:txBody>
      </p:sp>
      <p:sp>
        <p:nvSpPr>
          <p:cNvPr id="619523" name="Rectangle 2"/>
          <p:cNvSpPr>
            <a:spLocks noGrp="1" noRot="1" noChangeAspect="1" noChangeArrowheads="1" noTextEdit="1"/>
          </p:cNvSpPr>
          <p:nvPr>
            <p:ph type="sldImg"/>
          </p:nvPr>
        </p:nvSpPr>
        <p:spPr>
          <a:ln/>
        </p:spPr>
      </p:sp>
      <p:sp>
        <p:nvSpPr>
          <p:cNvPr id="619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426233009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C2E69D18-F482-4353-90D1-833A38C0BDFB}" type="slidenum">
              <a:rPr lang="en-US" altLang="en-US" smtClean="0"/>
              <a:pPr eaLnBrk="1" hangingPunct="1">
                <a:spcBef>
                  <a:spcPct val="50000"/>
                </a:spcBef>
              </a:pPr>
              <a:t>37</a:t>
            </a:fld>
            <a:endParaRPr lang="en-US" altLang="en-US" smtClean="0"/>
          </a:p>
        </p:txBody>
      </p:sp>
      <p:sp>
        <p:nvSpPr>
          <p:cNvPr id="705539" name="Rectangle 2"/>
          <p:cNvSpPr>
            <a:spLocks noGrp="1" noRot="1" noChangeAspect="1" noChangeArrowheads="1" noTextEdit="1"/>
          </p:cNvSpPr>
          <p:nvPr>
            <p:ph type="sldImg"/>
          </p:nvPr>
        </p:nvSpPr>
        <p:spPr>
          <a:ln/>
        </p:spPr>
      </p:sp>
      <p:sp>
        <p:nvSpPr>
          <p:cNvPr id="705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91907386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50F01BBF-5AAB-4466-9D1F-6AE30E24BD6C}" type="slidenum">
              <a:rPr lang="en-US" altLang="en-US" smtClean="0"/>
              <a:pPr eaLnBrk="1" hangingPunct="1">
                <a:spcBef>
                  <a:spcPct val="50000"/>
                </a:spcBef>
              </a:pPr>
              <a:t>38</a:t>
            </a:fld>
            <a:endParaRPr lang="en-US" altLang="en-US" smtClean="0"/>
          </a:p>
        </p:txBody>
      </p:sp>
      <p:sp>
        <p:nvSpPr>
          <p:cNvPr id="706563" name="Rectangle 2"/>
          <p:cNvSpPr>
            <a:spLocks noGrp="1" noRot="1" noChangeAspect="1" noChangeArrowheads="1" noTextEdit="1"/>
          </p:cNvSpPr>
          <p:nvPr>
            <p:ph type="sldImg"/>
          </p:nvPr>
        </p:nvSpPr>
        <p:spPr>
          <a:ln/>
        </p:spPr>
      </p:sp>
      <p:sp>
        <p:nvSpPr>
          <p:cNvPr id="706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419943035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CBDE0FA7-826C-4DB3-9566-4551B5146649}" type="slidenum">
              <a:rPr lang="en-US" altLang="en-US" smtClean="0"/>
              <a:pPr eaLnBrk="1" hangingPunct="1">
                <a:spcBef>
                  <a:spcPct val="50000"/>
                </a:spcBef>
              </a:pPr>
              <a:t>39</a:t>
            </a:fld>
            <a:endParaRPr lang="en-US" altLang="en-US" smtClean="0"/>
          </a:p>
        </p:txBody>
      </p:sp>
      <p:sp>
        <p:nvSpPr>
          <p:cNvPr id="707587" name="Rectangle 2"/>
          <p:cNvSpPr>
            <a:spLocks noGrp="1" noRot="1" noChangeAspect="1" noChangeArrowheads="1" noTextEdit="1"/>
          </p:cNvSpPr>
          <p:nvPr>
            <p:ph type="sldImg"/>
          </p:nvPr>
        </p:nvSpPr>
        <p:spPr>
          <a:ln/>
        </p:spPr>
      </p:sp>
      <p:sp>
        <p:nvSpPr>
          <p:cNvPr id="70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9466225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40CFA31D-13A4-4FDF-9CCD-1E5B9B364B7D}" type="slidenum">
              <a:rPr lang="en-US" altLang="en-US" sz="1200" i="0" smtClean="0"/>
              <a:pPr eaLnBrk="1" hangingPunct="1"/>
              <a:t>4</a:t>
            </a:fld>
            <a:endParaRPr lang="en-US" altLang="en-US" sz="1200" i="0" smtClean="0"/>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6426F476-8AF5-4FBF-872F-A6CC80054996}" type="slidenum">
              <a:rPr lang="en-US" altLang="en-US" smtClean="0"/>
              <a:pPr eaLnBrk="1" hangingPunct="1">
                <a:spcBef>
                  <a:spcPct val="50000"/>
                </a:spcBef>
              </a:pPr>
              <a:t>40</a:t>
            </a:fld>
            <a:endParaRPr lang="en-US" altLang="en-US" smtClean="0"/>
          </a:p>
        </p:txBody>
      </p:sp>
      <p:sp>
        <p:nvSpPr>
          <p:cNvPr id="708611" name="Rectangle 2"/>
          <p:cNvSpPr>
            <a:spLocks noGrp="1" noRot="1" noChangeAspect="1" noChangeArrowheads="1" noTextEdit="1"/>
          </p:cNvSpPr>
          <p:nvPr>
            <p:ph type="sldImg"/>
          </p:nvPr>
        </p:nvSpPr>
        <p:spPr>
          <a:ln/>
        </p:spPr>
      </p:sp>
      <p:sp>
        <p:nvSpPr>
          <p:cNvPr id="708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71396995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F6DAF84C-8542-444B-873E-3F8B9BBAED50}" type="slidenum">
              <a:rPr lang="en-US" altLang="en-US" smtClean="0"/>
              <a:pPr eaLnBrk="1" hangingPunct="1">
                <a:spcBef>
                  <a:spcPct val="50000"/>
                </a:spcBef>
              </a:pPr>
              <a:t>41</a:t>
            </a:fld>
            <a:endParaRPr lang="en-US" altLang="en-US" smtClean="0"/>
          </a:p>
        </p:txBody>
      </p:sp>
      <p:sp>
        <p:nvSpPr>
          <p:cNvPr id="709635" name="Rectangle 2"/>
          <p:cNvSpPr>
            <a:spLocks noGrp="1" noRot="1" noChangeAspect="1" noChangeArrowheads="1" noTextEdit="1"/>
          </p:cNvSpPr>
          <p:nvPr>
            <p:ph type="sldImg"/>
          </p:nvPr>
        </p:nvSpPr>
        <p:spPr>
          <a:ln/>
        </p:spPr>
      </p:sp>
      <p:sp>
        <p:nvSpPr>
          <p:cNvPr id="709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09516337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7EDD7862-592B-40AF-86A7-423E12201B1B}" type="slidenum">
              <a:rPr lang="en-US" altLang="en-US" smtClean="0"/>
              <a:pPr eaLnBrk="1" hangingPunct="1">
                <a:spcBef>
                  <a:spcPct val="50000"/>
                </a:spcBef>
              </a:pPr>
              <a:t>42</a:t>
            </a:fld>
            <a:endParaRPr lang="en-US" altLang="en-US" smtClean="0"/>
          </a:p>
        </p:txBody>
      </p:sp>
      <p:sp>
        <p:nvSpPr>
          <p:cNvPr id="710659" name="Rectangle 2"/>
          <p:cNvSpPr>
            <a:spLocks noGrp="1" noRot="1" noChangeAspect="1" noChangeArrowheads="1" noTextEdit="1"/>
          </p:cNvSpPr>
          <p:nvPr>
            <p:ph type="sldImg"/>
          </p:nvPr>
        </p:nvSpPr>
        <p:spPr>
          <a:ln/>
        </p:spPr>
      </p:sp>
      <p:sp>
        <p:nvSpPr>
          <p:cNvPr id="710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smtClean="0"/>
          </a:p>
        </p:txBody>
      </p:sp>
    </p:spTree>
    <p:extLst>
      <p:ext uri="{BB962C8B-B14F-4D97-AF65-F5344CB8AC3E}">
        <p14:creationId xmlns:p14="http://schemas.microsoft.com/office/powerpoint/2010/main" val="132718750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FFC367F1-CEB7-4397-8367-0C63526E4C01}" type="slidenum">
              <a:rPr lang="en-US" altLang="en-US" smtClean="0"/>
              <a:pPr eaLnBrk="1" hangingPunct="1">
                <a:spcBef>
                  <a:spcPct val="50000"/>
                </a:spcBef>
              </a:pPr>
              <a:t>43</a:t>
            </a:fld>
            <a:endParaRPr lang="en-US" altLang="en-US" smtClean="0"/>
          </a:p>
        </p:txBody>
      </p:sp>
      <p:sp>
        <p:nvSpPr>
          <p:cNvPr id="711683" name="Rectangle 2"/>
          <p:cNvSpPr>
            <a:spLocks noGrp="1" noRot="1" noChangeAspect="1" noChangeArrowheads="1" noTextEdit="1"/>
          </p:cNvSpPr>
          <p:nvPr>
            <p:ph type="sldImg"/>
          </p:nvPr>
        </p:nvSpPr>
        <p:spPr>
          <a:ln/>
        </p:spPr>
      </p:sp>
      <p:sp>
        <p:nvSpPr>
          <p:cNvPr id="711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7914538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FFC367F1-CEB7-4397-8367-0C63526E4C01}" type="slidenum">
              <a:rPr lang="en-US" altLang="en-US" smtClean="0"/>
              <a:pPr eaLnBrk="1" hangingPunct="1">
                <a:spcBef>
                  <a:spcPct val="50000"/>
                </a:spcBef>
              </a:pPr>
              <a:t>44</a:t>
            </a:fld>
            <a:endParaRPr lang="en-US" altLang="en-US" smtClean="0"/>
          </a:p>
        </p:txBody>
      </p:sp>
      <p:sp>
        <p:nvSpPr>
          <p:cNvPr id="711683" name="Rectangle 2"/>
          <p:cNvSpPr>
            <a:spLocks noGrp="1" noRot="1" noChangeAspect="1" noChangeArrowheads="1" noTextEdit="1"/>
          </p:cNvSpPr>
          <p:nvPr>
            <p:ph type="sldImg"/>
          </p:nvPr>
        </p:nvSpPr>
        <p:spPr>
          <a:ln/>
        </p:spPr>
      </p:sp>
      <p:sp>
        <p:nvSpPr>
          <p:cNvPr id="711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25334814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FFC367F1-CEB7-4397-8367-0C63526E4C01}" type="slidenum">
              <a:rPr lang="en-US" altLang="en-US" smtClean="0"/>
              <a:pPr eaLnBrk="1" hangingPunct="1">
                <a:spcBef>
                  <a:spcPct val="50000"/>
                </a:spcBef>
              </a:pPr>
              <a:t>45</a:t>
            </a:fld>
            <a:endParaRPr lang="en-US" altLang="en-US" smtClean="0"/>
          </a:p>
        </p:txBody>
      </p:sp>
      <p:sp>
        <p:nvSpPr>
          <p:cNvPr id="711683" name="Rectangle 2"/>
          <p:cNvSpPr>
            <a:spLocks noGrp="1" noRot="1" noChangeAspect="1" noChangeArrowheads="1" noTextEdit="1"/>
          </p:cNvSpPr>
          <p:nvPr>
            <p:ph type="sldImg"/>
          </p:nvPr>
        </p:nvSpPr>
        <p:spPr>
          <a:ln/>
        </p:spPr>
      </p:sp>
      <p:sp>
        <p:nvSpPr>
          <p:cNvPr id="711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77299601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C82D0683-2378-43CB-B60B-D2E9744E687D}" type="slidenum">
              <a:rPr lang="en-US" altLang="en-US" smtClean="0"/>
              <a:pPr eaLnBrk="1" hangingPunct="1">
                <a:spcBef>
                  <a:spcPct val="50000"/>
                </a:spcBef>
              </a:pPr>
              <a:t>46</a:t>
            </a:fld>
            <a:endParaRPr lang="en-US" altLang="en-US" smtClean="0"/>
          </a:p>
        </p:txBody>
      </p:sp>
      <p:sp>
        <p:nvSpPr>
          <p:cNvPr id="712707" name="Rectangle 2"/>
          <p:cNvSpPr>
            <a:spLocks noGrp="1" noRot="1" noChangeAspect="1" noChangeArrowheads="1" noTextEdit="1"/>
          </p:cNvSpPr>
          <p:nvPr>
            <p:ph type="sldImg"/>
          </p:nvPr>
        </p:nvSpPr>
        <p:spPr>
          <a:ln/>
        </p:spPr>
      </p:sp>
      <p:sp>
        <p:nvSpPr>
          <p:cNvPr id="712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53129742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C2E69D18-F482-4353-90D1-833A38C0BDFB}" type="slidenum">
              <a:rPr lang="en-US" altLang="en-US" smtClean="0"/>
              <a:pPr eaLnBrk="1" hangingPunct="1">
                <a:spcBef>
                  <a:spcPct val="50000"/>
                </a:spcBef>
              </a:pPr>
              <a:t>47</a:t>
            </a:fld>
            <a:endParaRPr lang="en-US" altLang="en-US" smtClean="0"/>
          </a:p>
        </p:txBody>
      </p:sp>
      <p:sp>
        <p:nvSpPr>
          <p:cNvPr id="705539" name="Rectangle 2"/>
          <p:cNvSpPr>
            <a:spLocks noGrp="1" noRot="1" noChangeAspect="1" noChangeArrowheads="1" noTextEdit="1"/>
          </p:cNvSpPr>
          <p:nvPr>
            <p:ph type="sldImg"/>
          </p:nvPr>
        </p:nvSpPr>
        <p:spPr>
          <a:ln/>
        </p:spPr>
      </p:sp>
      <p:sp>
        <p:nvSpPr>
          <p:cNvPr id="705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80984624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83123835-97E8-4539-929C-10C072AD7A20}" type="slidenum">
              <a:rPr lang="en-US" altLang="en-US" sz="1200" i="0" smtClean="0"/>
              <a:pPr eaLnBrk="1" hangingPunct="1"/>
              <a:t>48</a:t>
            </a:fld>
            <a:endParaRPr lang="en-US" altLang="en-US" sz="1200" i="0" smtClean="0"/>
          </a:p>
        </p:txBody>
      </p:sp>
      <p:sp>
        <p:nvSpPr>
          <p:cNvPr id="90115" name="Rectangle 2"/>
          <p:cNvSpPr>
            <a:spLocks noGrp="1" noRot="1" noChangeAspect="1" noChangeArrowheads="1" noTextEdit="1"/>
          </p:cNvSpPr>
          <p:nvPr>
            <p:ph type="sldImg"/>
          </p:nvPr>
        </p:nvSpPr>
        <p:spPr>
          <a:ln/>
        </p:spPr>
      </p:sp>
      <p:sp>
        <p:nvSpPr>
          <p:cNvPr id="901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47126824-725E-4CFC-94CC-ED340B38D753}" type="slidenum">
              <a:rPr lang="en-US" altLang="en-US" sz="1200" i="0" smtClean="0"/>
              <a:pPr eaLnBrk="1" hangingPunct="1"/>
              <a:t>49</a:t>
            </a:fld>
            <a:endParaRPr lang="en-US" altLang="en-US" sz="1200" i="0" smtClean="0"/>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8E3620F9-9F2E-4BD7-BC9B-BEC55F5FEF5C}" type="slidenum">
              <a:rPr lang="en-US" altLang="en-US" sz="1200" i="0" smtClean="0"/>
              <a:pPr eaLnBrk="1" hangingPunct="1"/>
              <a:t>5</a:t>
            </a:fld>
            <a:endParaRPr lang="en-US" altLang="en-US" sz="1200" i="0"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35EB7266-FEF0-4D5B-AA17-9914C4F351B8}" type="slidenum">
              <a:rPr lang="en-US" altLang="en-US" sz="1200" i="0" smtClean="0"/>
              <a:pPr eaLnBrk="1" hangingPunct="1"/>
              <a:t>50</a:t>
            </a:fld>
            <a:endParaRPr lang="en-US" altLang="en-US" sz="1200" i="0" smtClean="0"/>
          </a:p>
        </p:txBody>
      </p:sp>
      <p:sp>
        <p:nvSpPr>
          <p:cNvPr id="92163" name="Rectangle 2"/>
          <p:cNvSpPr>
            <a:spLocks noGrp="1" noRot="1" noChangeAspect="1" noChangeArrowheads="1" noTextEdit="1"/>
          </p:cNvSpPr>
          <p:nvPr>
            <p:ph type="sldImg"/>
          </p:nvPr>
        </p:nvSpPr>
        <p:spPr>
          <a:ln/>
        </p:spPr>
      </p:sp>
      <p:sp>
        <p:nvSpPr>
          <p:cNvPr id="92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9A484AF3-166B-4909-9408-31AA2D367262}" type="slidenum">
              <a:rPr lang="en-US" altLang="en-US" sz="1200" i="0" smtClean="0"/>
              <a:pPr eaLnBrk="1" hangingPunct="1"/>
              <a:t>51</a:t>
            </a:fld>
            <a:endParaRPr lang="en-US" altLang="en-US" sz="1200" i="0" smtClean="0"/>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50D804E3-4560-4DBE-80C4-67813E220156}" type="slidenum">
              <a:rPr lang="en-US" altLang="en-US" sz="1200" i="0" smtClean="0"/>
              <a:pPr eaLnBrk="1" hangingPunct="1"/>
              <a:t>52</a:t>
            </a:fld>
            <a:endParaRPr lang="en-US" altLang="en-US" sz="1200" i="0" smtClean="0"/>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B6614957-0B0A-4804-9C33-D602DC605D0F}" type="slidenum">
              <a:rPr lang="en-US" altLang="en-US" sz="1200" i="0" smtClean="0"/>
              <a:pPr eaLnBrk="1" hangingPunct="1"/>
              <a:t>53</a:t>
            </a:fld>
            <a:endParaRPr lang="en-US" altLang="en-US" sz="1200" i="0" smtClean="0"/>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4001F6EC-2DFB-4A78-AB9B-7828205142B5}" type="slidenum">
              <a:rPr lang="en-US" altLang="en-US" sz="1200" i="0" smtClean="0"/>
              <a:pPr eaLnBrk="1" hangingPunct="1"/>
              <a:t>54</a:t>
            </a:fld>
            <a:endParaRPr lang="en-US" altLang="en-US" sz="1200" i="0" smtClean="0"/>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C2E69D18-F482-4353-90D1-833A38C0BDFB}" type="slidenum">
              <a:rPr lang="en-US" altLang="en-US" smtClean="0"/>
              <a:pPr eaLnBrk="1" hangingPunct="1">
                <a:spcBef>
                  <a:spcPct val="50000"/>
                </a:spcBef>
              </a:pPr>
              <a:t>55</a:t>
            </a:fld>
            <a:endParaRPr lang="en-US" altLang="en-US" smtClean="0"/>
          </a:p>
        </p:txBody>
      </p:sp>
      <p:sp>
        <p:nvSpPr>
          <p:cNvPr id="705539" name="Rectangle 2"/>
          <p:cNvSpPr>
            <a:spLocks noGrp="1" noRot="1" noChangeAspect="1" noChangeArrowheads="1" noTextEdit="1"/>
          </p:cNvSpPr>
          <p:nvPr>
            <p:ph type="sldImg"/>
          </p:nvPr>
        </p:nvSpPr>
        <p:spPr>
          <a:ln/>
        </p:spPr>
      </p:sp>
      <p:sp>
        <p:nvSpPr>
          <p:cNvPr id="705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38139765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57FFB1F0-FEC8-47A4-9623-46F147E454EB}" type="slidenum">
              <a:rPr lang="en-US" altLang="en-US" sz="1200" i="0" smtClean="0"/>
              <a:pPr eaLnBrk="1" hangingPunct="1"/>
              <a:t>56</a:t>
            </a:fld>
            <a:endParaRPr lang="en-US" altLang="en-US" sz="1200" i="0" smtClean="0"/>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DF0A6C8D-9FB4-4E6B-8474-BA2DE0DD8620}" type="slidenum">
              <a:rPr lang="en-US" altLang="en-US" sz="1200" i="0" smtClean="0"/>
              <a:pPr eaLnBrk="1" hangingPunct="1"/>
              <a:t>57</a:t>
            </a:fld>
            <a:endParaRPr lang="en-US" altLang="en-US" sz="1200" i="0" smtClean="0"/>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671DBDC5-DC44-4C00-88F2-B1438792CEAA}" type="slidenum">
              <a:rPr lang="en-US" altLang="en-US" smtClean="0"/>
              <a:pPr eaLnBrk="1" hangingPunct="1">
                <a:spcBef>
                  <a:spcPct val="50000"/>
                </a:spcBef>
              </a:pPr>
              <a:t>58</a:t>
            </a:fld>
            <a:endParaRPr lang="en-US" altLang="en-US" smtClean="0"/>
          </a:p>
        </p:txBody>
      </p:sp>
      <p:sp>
        <p:nvSpPr>
          <p:cNvPr id="733187" name="Rectangle 2"/>
          <p:cNvSpPr>
            <a:spLocks noGrp="1" noRot="1" noChangeAspect="1" noChangeArrowheads="1" noTextEdit="1"/>
          </p:cNvSpPr>
          <p:nvPr>
            <p:ph type="sldImg"/>
          </p:nvPr>
        </p:nvSpPr>
        <p:spPr>
          <a:ln/>
        </p:spPr>
      </p:sp>
      <p:sp>
        <p:nvSpPr>
          <p:cNvPr id="7331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92514940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4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6C96B69B-CAD8-4E00-B4F0-B82F46281F9A}" type="slidenum">
              <a:rPr lang="en-US" altLang="en-US" smtClean="0"/>
              <a:pPr eaLnBrk="1" hangingPunct="1">
                <a:spcBef>
                  <a:spcPct val="50000"/>
                </a:spcBef>
              </a:pPr>
              <a:t>59</a:t>
            </a:fld>
            <a:endParaRPr lang="en-US" altLang="en-US" smtClean="0"/>
          </a:p>
        </p:txBody>
      </p:sp>
      <p:sp>
        <p:nvSpPr>
          <p:cNvPr id="734211" name="Rectangle 2"/>
          <p:cNvSpPr>
            <a:spLocks noGrp="1" noRot="1" noChangeAspect="1" noChangeArrowheads="1" noTextEdit="1"/>
          </p:cNvSpPr>
          <p:nvPr>
            <p:ph type="sldImg"/>
          </p:nvPr>
        </p:nvSpPr>
        <p:spPr>
          <a:ln/>
        </p:spPr>
      </p:sp>
      <p:sp>
        <p:nvSpPr>
          <p:cNvPr id="734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23859208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E4493C9E-9475-438D-8527-B1FBA5DF63BB}" type="slidenum">
              <a:rPr lang="en-US" altLang="en-US" sz="1200" i="0" smtClean="0"/>
              <a:pPr eaLnBrk="1" hangingPunct="1"/>
              <a:t>6</a:t>
            </a:fld>
            <a:endParaRPr lang="en-US" altLang="en-US" sz="1200" i="0" smtClean="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0C7DB784-889F-4119-97C6-4F996AEE5867}" type="slidenum">
              <a:rPr lang="en-US" altLang="en-US" smtClean="0"/>
              <a:pPr eaLnBrk="1" hangingPunct="1">
                <a:spcBef>
                  <a:spcPct val="50000"/>
                </a:spcBef>
              </a:pPr>
              <a:t>60</a:t>
            </a:fld>
            <a:endParaRPr lang="en-US" altLang="en-US" smtClean="0"/>
          </a:p>
        </p:txBody>
      </p:sp>
      <p:sp>
        <p:nvSpPr>
          <p:cNvPr id="735235" name="Rectangle 2"/>
          <p:cNvSpPr>
            <a:spLocks noGrp="1" noRot="1" noChangeAspect="1" noChangeArrowheads="1" noTextEdit="1"/>
          </p:cNvSpPr>
          <p:nvPr>
            <p:ph type="sldImg"/>
          </p:nvPr>
        </p:nvSpPr>
        <p:spPr>
          <a:ln/>
        </p:spPr>
      </p:sp>
      <p:sp>
        <p:nvSpPr>
          <p:cNvPr id="7352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63402051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6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0408719D-BA68-4BBB-AD48-9D292E4E7D81}" type="slidenum">
              <a:rPr lang="en-US" altLang="en-US" smtClean="0"/>
              <a:pPr eaLnBrk="1" hangingPunct="1">
                <a:spcBef>
                  <a:spcPct val="50000"/>
                </a:spcBef>
              </a:pPr>
              <a:t>61</a:t>
            </a:fld>
            <a:endParaRPr lang="en-US" altLang="en-US" smtClean="0"/>
          </a:p>
        </p:txBody>
      </p:sp>
      <p:sp>
        <p:nvSpPr>
          <p:cNvPr id="736259" name="Rectangle 2"/>
          <p:cNvSpPr>
            <a:spLocks noGrp="1" noRot="1" noChangeAspect="1" noChangeArrowheads="1" noTextEdit="1"/>
          </p:cNvSpPr>
          <p:nvPr>
            <p:ph type="sldImg"/>
          </p:nvPr>
        </p:nvSpPr>
        <p:spPr>
          <a:ln/>
        </p:spPr>
      </p:sp>
      <p:sp>
        <p:nvSpPr>
          <p:cNvPr id="736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47797175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C9C3A670-64E8-458B-8CBF-164F19944E2F}" type="slidenum">
              <a:rPr lang="en-US" altLang="en-US" smtClean="0"/>
              <a:pPr eaLnBrk="1" hangingPunct="1">
                <a:spcBef>
                  <a:spcPct val="50000"/>
                </a:spcBef>
              </a:pPr>
              <a:t>62</a:t>
            </a:fld>
            <a:endParaRPr lang="en-US" altLang="en-US" smtClean="0"/>
          </a:p>
        </p:txBody>
      </p:sp>
      <p:sp>
        <p:nvSpPr>
          <p:cNvPr id="737283" name="Rectangle 2"/>
          <p:cNvSpPr>
            <a:spLocks noGrp="1" noRot="1" noChangeAspect="1" noChangeArrowheads="1" noTextEdit="1"/>
          </p:cNvSpPr>
          <p:nvPr>
            <p:ph type="sldImg"/>
          </p:nvPr>
        </p:nvSpPr>
        <p:spPr>
          <a:ln/>
        </p:spPr>
      </p:sp>
      <p:sp>
        <p:nvSpPr>
          <p:cNvPr id="737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95103408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8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70135C0F-A307-4E66-B9AC-02B23F8D248E}" type="slidenum">
              <a:rPr lang="en-US" altLang="en-US" smtClean="0"/>
              <a:pPr eaLnBrk="1" hangingPunct="1">
                <a:spcBef>
                  <a:spcPct val="50000"/>
                </a:spcBef>
              </a:pPr>
              <a:t>63</a:t>
            </a:fld>
            <a:endParaRPr lang="en-US" altLang="en-US" smtClean="0"/>
          </a:p>
        </p:txBody>
      </p:sp>
      <p:sp>
        <p:nvSpPr>
          <p:cNvPr id="738307" name="Rectangle 2"/>
          <p:cNvSpPr>
            <a:spLocks noGrp="1" noRot="1" noChangeAspect="1" noChangeArrowheads="1" noTextEdit="1"/>
          </p:cNvSpPr>
          <p:nvPr>
            <p:ph type="sldImg"/>
          </p:nvPr>
        </p:nvSpPr>
        <p:spPr>
          <a:ln/>
        </p:spPr>
      </p:sp>
      <p:sp>
        <p:nvSpPr>
          <p:cNvPr id="738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310016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ACC3C86-DABD-47CC-8661-AFF0B1E61E6E}" type="slidenum">
              <a:rPr lang="en-US" altLang="en-US" smtClean="0"/>
              <a:pPr eaLnBrk="1" hangingPunct="1">
                <a:spcBef>
                  <a:spcPct val="50000"/>
                </a:spcBef>
              </a:pPr>
              <a:t>64</a:t>
            </a:fld>
            <a:endParaRPr lang="en-US" altLang="en-US" smtClean="0"/>
          </a:p>
        </p:txBody>
      </p:sp>
      <p:sp>
        <p:nvSpPr>
          <p:cNvPr id="739331" name="Rectangle 2"/>
          <p:cNvSpPr>
            <a:spLocks noGrp="1" noRot="1" noChangeAspect="1" noChangeArrowheads="1" noTextEdit="1"/>
          </p:cNvSpPr>
          <p:nvPr>
            <p:ph type="sldImg"/>
          </p:nvPr>
        </p:nvSpPr>
        <p:spPr>
          <a:ln/>
        </p:spPr>
      </p:sp>
      <p:sp>
        <p:nvSpPr>
          <p:cNvPr id="7393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425336124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5EB4401F-A1FC-4569-A0FC-50CA55C77285}" type="slidenum">
              <a:rPr lang="en-US" altLang="en-US" smtClean="0"/>
              <a:pPr eaLnBrk="1" hangingPunct="1">
                <a:spcBef>
                  <a:spcPct val="50000"/>
                </a:spcBef>
              </a:pPr>
              <a:t>65</a:t>
            </a:fld>
            <a:endParaRPr lang="en-US" altLang="en-US" smtClean="0"/>
          </a:p>
        </p:txBody>
      </p:sp>
      <p:sp>
        <p:nvSpPr>
          <p:cNvPr id="740355" name="Rectangle 2"/>
          <p:cNvSpPr>
            <a:spLocks noGrp="1" noRot="1" noChangeAspect="1" noChangeArrowheads="1" noTextEdit="1"/>
          </p:cNvSpPr>
          <p:nvPr>
            <p:ph type="sldImg"/>
          </p:nvPr>
        </p:nvSpPr>
        <p:spPr>
          <a:ln/>
        </p:spPr>
      </p:sp>
      <p:sp>
        <p:nvSpPr>
          <p:cNvPr id="740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488434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31FAEE42-AB37-4F30-ABE1-E6FE09C7DA54}" type="slidenum">
              <a:rPr lang="en-US" altLang="en-US" smtClean="0"/>
              <a:pPr eaLnBrk="1" hangingPunct="1">
                <a:spcBef>
                  <a:spcPct val="50000"/>
                </a:spcBef>
              </a:pPr>
              <a:t>66</a:t>
            </a:fld>
            <a:endParaRPr lang="en-US" altLang="en-US" smtClean="0"/>
          </a:p>
        </p:txBody>
      </p:sp>
      <p:sp>
        <p:nvSpPr>
          <p:cNvPr id="741379" name="Rectangle 2"/>
          <p:cNvSpPr>
            <a:spLocks noGrp="1" noRot="1" noChangeAspect="1" noChangeArrowheads="1" noTextEdit="1"/>
          </p:cNvSpPr>
          <p:nvPr>
            <p:ph type="sldImg"/>
          </p:nvPr>
        </p:nvSpPr>
        <p:spPr>
          <a:ln/>
        </p:spPr>
      </p:sp>
      <p:sp>
        <p:nvSpPr>
          <p:cNvPr id="7413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52578485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73B0F9F7-1467-4673-98C3-E1505E4A55C4}" type="slidenum">
              <a:rPr lang="en-US" altLang="en-US" smtClean="0"/>
              <a:pPr eaLnBrk="1" hangingPunct="1">
                <a:spcBef>
                  <a:spcPct val="50000"/>
                </a:spcBef>
              </a:pPr>
              <a:t>67</a:t>
            </a:fld>
            <a:endParaRPr lang="en-US" altLang="en-US" smtClean="0"/>
          </a:p>
        </p:txBody>
      </p:sp>
      <p:sp>
        <p:nvSpPr>
          <p:cNvPr id="742403" name="Rectangle 2"/>
          <p:cNvSpPr>
            <a:spLocks noGrp="1" noRot="1" noChangeAspect="1" noChangeArrowheads="1" noTextEdit="1"/>
          </p:cNvSpPr>
          <p:nvPr>
            <p:ph type="sldImg"/>
          </p:nvPr>
        </p:nvSpPr>
        <p:spPr>
          <a:ln/>
        </p:spPr>
      </p:sp>
      <p:sp>
        <p:nvSpPr>
          <p:cNvPr id="742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07979339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3FEFF3A-341A-401A-B2DB-352EA03C532A}" type="slidenum">
              <a:rPr lang="en-US" altLang="en-US" smtClean="0"/>
              <a:pPr eaLnBrk="1" hangingPunct="1">
                <a:spcBef>
                  <a:spcPct val="50000"/>
                </a:spcBef>
              </a:pPr>
              <a:t>68</a:t>
            </a:fld>
            <a:endParaRPr lang="en-US" altLang="en-US" smtClean="0"/>
          </a:p>
        </p:txBody>
      </p:sp>
      <p:sp>
        <p:nvSpPr>
          <p:cNvPr id="743427" name="Rectangle 2"/>
          <p:cNvSpPr>
            <a:spLocks noGrp="1" noRot="1" noChangeAspect="1" noChangeArrowheads="1" noTextEdit="1"/>
          </p:cNvSpPr>
          <p:nvPr>
            <p:ph type="sldImg"/>
          </p:nvPr>
        </p:nvSpPr>
        <p:spPr>
          <a:ln/>
        </p:spPr>
      </p:sp>
      <p:sp>
        <p:nvSpPr>
          <p:cNvPr id="743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2877518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3FEFF3A-341A-401A-B2DB-352EA03C532A}" type="slidenum">
              <a:rPr lang="en-US" altLang="en-US" smtClean="0"/>
              <a:pPr eaLnBrk="1" hangingPunct="1">
                <a:spcBef>
                  <a:spcPct val="50000"/>
                </a:spcBef>
              </a:pPr>
              <a:t>69</a:t>
            </a:fld>
            <a:endParaRPr lang="en-US" altLang="en-US" smtClean="0"/>
          </a:p>
        </p:txBody>
      </p:sp>
      <p:sp>
        <p:nvSpPr>
          <p:cNvPr id="743427" name="Rectangle 2"/>
          <p:cNvSpPr>
            <a:spLocks noGrp="1" noRot="1" noChangeAspect="1" noChangeArrowheads="1" noTextEdit="1"/>
          </p:cNvSpPr>
          <p:nvPr>
            <p:ph type="sldImg"/>
          </p:nvPr>
        </p:nvSpPr>
        <p:spPr>
          <a:ln/>
        </p:spPr>
      </p:sp>
      <p:sp>
        <p:nvSpPr>
          <p:cNvPr id="743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2166762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D53CDED3-B745-4956-9CF9-FD0DE2F9DBE4}" type="slidenum">
              <a:rPr lang="en-US" altLang="en-US" sz="1200" i="0" smtClean="0"/>
              <a:pPr eaLnBrk="1" hangingPunct="1"/>
              <a:t>7</a:t>
            </a:fld>
            <a:endParaRPr lang="en-US" altLang="en-US" sz="1200" i="0" smtClean="0"/>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C2E69D18-F482-4353-90D1-833A38C0BDFB}" type="slidenum">
              <a:rPr lang="en-US" altLang="en-US" smtClean="0"/>
              <a:pPr eaLnBrk="1" hangingPunct="1">
                <a:spcBef>
                  <a:spcPct val="50000"/>
                </a:spcBef>
              </a:pPr>
              <a:t>70</a:t>
            </a:fld>
            <a:endParaRPr lang="en-US" altLang="en-US" smtClean="0"/>
          </a:p>
        </p:txBody>
      </p:sp>
      <p:sp>
        <p:nvSpPr>
          <p:cNvPr id="705539" name="Rectangle 2"/>
          <p:cNvSpPr>
            <a:spLocks noGrp="1" noRot="1" noChangeAspect="1" noChangeArrowheads="1" noTextEdit="1"/>
          </p:cNvSpPr>
          <p:nvPr>
            <p:ph type="sldImg"/>
          </p:nvPr>
        </p:nvSpPr>
        <p:spPr>
          <a:ln/>
        </p:spPr>
      </p:sp>
      <p:sp>
        <p:nvSpPr>
          <p:cNvPr id="705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42290047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C121F115-EC2A-47EC-AAD3-2BACF4B00BA4}" type="slidenum">
              <a:rPr lang="en-US" altLang="en-US" sz="1200" i="0" smtClean="0"/>
              <a:pPr eaLnBrk="1" hangingPunct="1"/>
              <a:t>71</a:t>
            </a:fld>
            <a:endParaRPr lang="en-US" altLang="en-US" sz="1200" i="0" smtClean="0"/>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55755FCA-446C-49EB-B2A9-8C214BCAB892}" type="slidenum">
              <a:rPr lang="en-US" altLang="en-US" smtClean="0"/>
              <a:pPr eaLnBrk="1" hangingPunct="1">
                <a:spcBef>
                  <a:spcPct val="50000"/>
                </a:spcBef>
              </a:pPr>
              <a:t>72</a:t>
            </a:fld>
            <a:endParaRPr lang="en-US" altLang="en-US" smtClean="0"/>
          </a:p>
        </p:txBody>
      </p:sp>
      <p:sp>
        <p:nvSpPr>
          <p:cNvPr id="764931" name="Rectangle 2"/>
          <p:cNvSpPr>
            <a:spLocks noGrp="1" noRot="1" noChangeAspect="1" noChangeArrowheads="1" noTextEdit="1"/>
          </p:cNvSpPr>
          <p:nvPr>
            <p:ph type="sldImg"/>
          </p:nvPr>
        </p:nvSpPr>
        <p:spPr>
          <a:ln/>
        </p:spPr>
      </p:sp>
      <p:sp>
        <p:nvSpPr>
          <p:cNvPr id="764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337789495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4A0C3F78-EBBA-4AD2-8A51-EEAB4AE3CCB5}" type="slidenum">
              <a:rPr lang="en-US" altLang="en-US" sz="1200" i="0" smtClean="0"/>
              <a:pPr eaLnBrk="1" hangingPunct="1"/>
              <a:t>74</a:t>
            </a:fld>
            <a:endParaRPr lang="en-US" altLang="en-US" sz="1200" i="0" smtClean="0"/>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5A76959F-4E0E-45D3-9831-928A6E1EA8E4}" type="slidenum">
              <a:rPr lang="en-US" altLang="en-US" sz="1200" i="0" smtClean="0"/>
              <a:pPr eaLnBrk="1" hangingPunct="1"/>
              <a:t>75</a:t>
            </a:fld>
            <a:endParaRPr lang="en-US" altLang="en-US" sz="1200" i="0" smtClean="0"/>
          </a:p>
        </p:txBody>
      </p:sp>
      <p:sp>
        <p:nvSpPr>
          <p:cNvPr id="104451" name="Rectangle 2"/>
          <p:cNvSpPr>
            <a:spLocks noGrp="1" noRot="1" noChangeAspect="1" noChangeArrowheads="1" noTextEdit="1"/>
          </p:cNvSpPr>
          <p:nvPr>
            <p:ph type="sldImg"/>
          </p:nvPr>
        </p:nvSpPr>
        <p:spPr>
          <a:ln/>
        </p:spPr>
      </p:sp>
      <p:sp>
        <p:nvSpPr>
          <p:cNvPr id="104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D139E138-B739-4ECC-A79B-601688E5B674}" type="slidenum">
              <a:rPr lang="en-US" altLang="en-US" sz="1200" i="0" smtClean="0"/>
              <a:pPr eaLnBrk="1" hangingPunct="1"/>
              <a:t>76</a:t>
            </a:fld>
            <a:endParaRPr lang="en-US" altLang="en-US" sz="1200" i="0" smtClean="0"/>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txBox="1">
            <a:spLocks noGrp="1" noChangeArrowheads="1"/>
          </p:cNvSpPr>
          <p:nvPr/>
        </p:nvSpPr>
        <p:spPr bwMode="auto">
          <a:xfrm>
            <a:off x="3929063" y="8664575"/>
            <a:ext cx="3005137"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r" eaLnBrk="1" hangingPunct="1"/>
            <a:fld id="{430BD9A8-5661-419F-9B2C-DE37DB2A0518}" type="slidenum">
              <a:rPr lang="en-US" altLang="en-US" sz="1200"/>
              <a:pPr algn="r" eaLnBrk="1" hangingPunct="1"/>
              <a:t>77</a:t>
            </a:fld>
            <a:endParaRPr lang="en-US" altLang="en-US" sz="1200"/>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txBox="1">
            <a:spLocks noGrp="1" noChangeArrowheads="1"/>
          </p:cNvSpPr>
          <p:nvPr/>
        </p:nvSpPr>
        <p:spPr bwMode="auto">
          <a:xfrm>
            <a:off x="3929063" y="8664575"/>
            <a:ext cx="3005137"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r" eaLnBrk="1" hangingPunct="1"/>
            <a:fld id="{F6DAB9D4-EAF6-45F8-A33C-6E6FE41173F4}" type="slidenum">
              <a:rPr lang="en-US" altLang="en-US" sz="1200"/>
              <a:pPr algn="r" eaLnBrk="1" hangingPunct="1"/>
              <a:t>78</a:t>
            </a:fld>
            <a:endParaRPr lang="en-US" altLang="en-US" sz="1200"/>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B81FABFD-D2AB-4E80-9CBE-6DCE6FE54A29}" type="slidenum">
              <a:rPr lang="en-US" altLang="en-US" sz="1200" i="0" smtClean="0"/>
              <a:pPr eaLnBrk="1" hangingPunct="1"/>
              <a:t>79</a:t>
            </a:fld>
            <a:endParaRPr lang="en-US" altLang="en-US" sz="1200" i="0" smtClean="0"/>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DF1EF293-0B69-4061-8992-78048EE07A5E}" type="slidenum">
              <a:rPr lang="en-US" altLang="en-US" sz="1200" i="0" smtClean="0"/>
              <a:pPr eaLnBrk="1" hangingPunct="1"/>
              <a:t>80</a:t>
            </a:fld>
            <a:endParaRPr lang="en-US" altLang="en-US" sz="1200" i="0" smtClean="0"/>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637851F5-E825-41BF-AC66-0BC23CA5F722}" type="slidenum">
              <a:rPr lang="en-US" altLang="en-US" sz="1200" i="0" smtClean="0"/>
              <a:pPr eaLnBrk="1" hangingPunct="1"/>
              <a:t>8</a:t>
            </a:fld>
            <a:endParaRPr lang="en-US" altLang="en-US" sz="1200" i="0"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fld id="{E29F66DD-EAF2-485B-A83F-9767C9540E83}" type="slidenum">
              <a:rPr lang="en-US" altLang="en-US" sz="1200" i="0" smtClean="0"/>
              <a:pPr eaLnBrk="1" hangingPunct="1"/>
              <a:t>9</a:t>
            </a:fld>
            <a:endParaRPr lang="en-US" altLang="en-US" sz="1200" i="0" smtClean="0"/>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F4EFD37C-AA6E-4E02-A103-4AB0894DD837}" type="slidenum">
              <a:rPr lang="en-CA"/>
              <a:pPr>
                <a:defRPr/>
              </a:pPr>
              <a:t>‹#›</a:t>
            </a:fld>
            <a:endParaRPr lang="en-CA"/>
          </a:p>
        </p:txBody>
      </p:sp>
    </p:spTree>
    <p:extLst>
      <p:ext uri="{BB962C8B-B14F-4D97-AF65-F5344CB8AC3E}">
        <p14:creationId xmlns:p14="http://schemas.microsoft.com/office/powerpoint/2010/main" val="276151068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6AAD3612-F449-4845-AED0-8F7CFDD30C30}" type="slidenum">
              <a:rPr lang="en-CA"/>
              <a:pPr>
                <a:defRPr/>
              </a:pPr>
              <a:t>‹#›</a:t>
            </a:fld>
            <a:endParaRPr lang="en-CA"/>
          </a:p>
        </p:txBody>
      </p:sp>
    </p:spTree>
    <p:extLst>
      <p:ext uri="{BB962C8B-B14F-4D97-AF65-F5344CB8AC3E}">
        <p14:creationId xmlns:p14="http://schemas.microsoft.com/office/powerpoint/2010/main" val="32557425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41791A85-34AF-44F7-B9B4-C063A783C094}" type="slidenum">
              <a:rPr lang="en-CA"/>
              <a:pPr>
                <a:defRPr/>
              </a:pPr>
              <a:t>‹#›</a:t>
            </a:fld>
            <a:endParaRPr lang="en-CA"/>
          </a:p>
        </p:txBody>
      </p:sp>
    </p:spTree>
    <p:extLst>
      <p:ext uri="{BB962C8B-B14F-4D97-AF65-F5344CB8AC3E}">
        <p14:creationId xmlns:p14="http://schemas.microsoft.com/office/powerpoint/2010/main" val="39939648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617BAEF0-902C-427C-B7ED-3047B6A87B85}" type="slidenum">
              <a:rPr lang="en-CA"/>
              <a:pPr>
                <a:defRPr/>
              </a:pPr>
              <a:t>‹#›</a:t>
            </a:fld>
            <a:endParaRPr lang="en-CA"/>
          </a:p>
        </p:txBody>
      </p:sp>
    </p:spTree>
    <p:extLst>
      <p:ext uri="{BB962C8B-B14F-4D97-AF65-F5344CB8AC3E}">
        <p14:creationId xmlns:p14="http://schemas.microsoft.com/office/powerpoint/2010/main" val="12062157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DBD7A905-B0D6-414A-A1FB-F5E3CFB29F1A}" type="slidenum">
              <a:rPr lang="en-CA"/>
              <a:pPr>
                <a:defRPr/>
              </a:pPr>
              <a:t>‹#›</a:t>
            </a:fld>
            <a:endParaRPr lang="en-CA"/>
          </a:p>
        </p:txBody>
      </p:sp>
    </p:spTree>
    <p:extLst>
      <p:ext uri="{BB962C8B-B14F-4D97-AF65-F5344CB8AC3E}">
        <p14:creationId xmlns:p14="http://schemas.microsoft.com/office/powerpoint/2010/main" val="415818028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Rectangle 1026"/>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Freeform 1027"/>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Freeform 1028"/>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 name="Freeform 1029"/>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 name="Freeform 1030"/>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 name="Freeform 1031"/>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 name="Freeform 1032"/>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 name="Freeform 1033"/>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 name="Freeform 1034"/>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2987" name="Rectangle 103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82988" name="Rectangle 1036"/>
          <p:cNvSpPr>
            <a:spLocks noGrp="1" noChangeArrowheads="1"/>
          </p:cNvSpPr>
          <p:nvPr>
            <p:ph type="subTitle" idx="1"/>
          </p:nvPr>
        </p:nvSpPr>
        <p:spPr>
          <a:xfrm>
            <a:off x="1371600" y="3886200"/>
            <a:ext cx="6400800" cy="1752600"/>
          </a:xfrm>
        </p:spPr>
        <p:txBody>
          <a:bodyPr/>
          <a:lstStyle>
            <a:lvl1pPr marL="0" indent="0" algn="ctr">
              <a:defRPr/>
            </a:lvl1pPr>
          </a:lstStyle>
          <a:p>
            <a:r>
              <a:rPr lang="en-US"/>
              <a:t>Click to edit Master subtitle style</a:t>
            </a:r>
          </a:p>
        </p:txBody>
      </p:sp>
      <p:sp>
        <p:nvSpPr>
          <p:cNvPr id="13" name="Rectangle 1037"/>
          <p:cNvSpPr>
            <a:spLocks noGrp="1" noChangeArrowheads="1"/>
          </p:cNvSpPr>
          <p:nvPr>
            <p:ph type="dt" sz="half" idx="10"/>
          </p:nvPr>
        </p:nvSpPr>
        <p:spPr/>
        <p:txBody>
          <a:bodyPr/>
          <a:lstStyle>
            <a:lvl1pPr>
              <a:defRPr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 name="Rectangle 1038"/>
          <p:cNvSpPr>
            <a:spLocks noGrp="1" noChangeArrowheads="1"/>
          </p:cNvSpPr>
          <p:nvPr>
            <p:ph type="ftr" sz="quarter" idx="11"/>
          </p:nvPr>
        </p:nvSpPr>
        <p:spPr/>
        <p:txBody>
          <a:bodyPr/>
          <a:lstStyle>
            <a:lvl1pPr>
              <a:defRPr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 name="Rectangle 1039"/>
          <p:cNvSpPr>
            <a:spLocks noGrp="1" noChangeArrowheads="1"/>
          </p:cNvSpPr>
          <p:nvPr>
            <p:ph type="sldNum" sz="quarter" idx="12"/>
          </p:nvPr>
        </p:nvSpPr>
        <p:spPr/>
        <p:txBody>
          <a:bodyPr/>
          <a:lstStyle>
            <a:lvl1pPr>
              <a:defRPr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872D55F-9031-4B8B-99D1-A549B11DE64F}"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72568991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4028034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08998463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9616702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9338082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676585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B7E244A5-BE08-4ED2-859A-853411515631}" type="slidenum">
              <a:rPr lang="en-CA"/>
              <a:pPr>
                <a:defRPr/>
              </a:pPr>
              <a:t>‹#›</a:t>
            </a:fld>
            <a:endParaRPr lang="en-CA"/>
          </a:p>
        </p:txBody>
      </p:sp>
    </p:spTree>
    <p:extLst>
      <p:ext uri="{BB962C8B-B14F-4D97-AF65-F5344CB8AC3E}">
        <p14:creationId xmlns:p14="http://schemas.microsoft.com/office/powerpoint/2010/main" val="226760361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64619193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AD72F5A9-391A-4896-AED1-62D4ACC845A5}"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88125714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61572607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98971862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38789411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7851363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42112062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72989883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82231889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54227606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D4C08B8C-7FA6-4794-B555-06CF575F85B6}" type="slidenum">
              <a:rPr lang="en-CA"/>
              <a:pPr>
                <a:defRPr/>
              </a:pPr>
              <a:t>‹#›</a:t>
            </a:fld>
            <a:endParaRPr lang="en-CA"/>
          </a:p>
        </p:txBody>
      </p:sp>
    </p:spTree>
    <p:extLst>
      <p:ext uri="{BB962C8B-B14F-4D97-AF65-F5344CB8AC3E}">
        <p14:creationId xmlns:p14="http://schemas.microsoft.com/office/powerpoint/2010/main" val="10199963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57075301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56814605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AD72F5A9-391A-4896-AED1-62D4ACC845A5}"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32602151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84760528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9829188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46595920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3"/>
          <p:cNvSpPr>
            <a:spLocks noGrp="1" noChangeArrowheads="1"/>
          </p:cNvSpPr>
          <p:nvPr>
            <p:ph type="dt" sz="half" idx="10"/>
          </p:nvPr>
        </p:nvSpPr>
        <p:spPr>
          <a:ln/>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 name="Rectangle 14"/>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15"/>
          <p:cNvSpPr>
            <a:spLocks noGrp="1" noChangeArrowheads="1"/>
          </p:cNvSpPr>
          <p:nvPr>
            <p:ph type="sldNum" sz="quarter" idx="12"/>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FF1CABB-EBD2-4A3C-A3F6-57E11DAF4736}"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05725036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8C680C9-DDEB-4FF1-904D-7D9DD8AD2294}" type="slidenum">
              <a:rPr lang="en-CA"/>
              <a:pPr>
                <a:defRPr/>
              </a:pPr>
              <a:t>‹#›</a:t>
            </a:fld>
            <a:endParaRPr lang="en-CA"/>
          </a:p>
        </p:txBody>
      </p:sp>
    </p:spTree>
    <p:extLst>
      <p:ext uri="{BB962C8B-B14F-4D97-AF65-F5344CB8AC3E}">
        <p14:creationId xmlns:p14="http://schemas.microsoft.com/office/powerpoint/2010/main" val="11361529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D56823C0-D72A-44AE-8E9C-408D147473A1}" type="slidenum">
              <a:rPr lang="en-CA"/>
              <a:pPr>
                <a:defRPr/>
              </a:pPr>
              <a:t>‹#›</a:t>
            </a:fld>
            <a:endParaRPr lang="en-CA"/>
          </a:p>
        </p:txBody>
      </p:sp>
    </p:spTree>
    <p:extLst>
      <p:ext uri="{BB962C8B-B14F-4D97-AF65-F5344CB8AC3E}">
        <p14:creationId xmlns:p14="http://schemas.microsoft.com/office/powerpoint/2010/main" val="14737442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10819004-A41E-41B2-82D1-4AF162CEAC7A}" type="slidenum">
              <a:rPr lang="en-CA"/>
              <a:pPr>
                <a:defRPr/>
              </a:pPr>
              <a:t>‹#›</a:t>
            </a:fld>
            <a:endParaRPr lang="en-CA"/>
          </a:p>
        </p:txBody>
      </p:sp>
    </p:spTree>
    <p:extLst>
      <p:ext uri="{BB962C8B-B14F-4D97-AF65-F5344CB8AC3E}">
        <p14:creationId xmlns:p14="http://schemas.microsoft.com/office/powerpoint/2010/main" val="230026904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864DA8CE-4195-455E-B635-1981502FB51E}" type="slidenum">
              <a:rPr lang="en-CA"/>
              <a:pPr>
                <a:defRPr/>
              </a:pPr>
              <a:t>‹#›</a:t>
            </a:fld>
            <a:endParaRPr lang="en-CA"/>
          </a:p>
        </p:txBody>
      </p:sp>
    </p:spTree>
    <p:extLst>
      <p:ext uri="{BB962C8B-B14F-4D97-AF65-F5344CB8AC3E}">
        <p14:creationId xmlns:p14="http://schemas.microsoft.com/office/powerpoint/2010/main" val="33221845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B94CFEC-436F-4707-8BC1-25BF15D3C621}" type="slidenum">
              <a:rPr lang="en-CA"/>
              <a:pPr>
                <a:defRPr/>
              </a:pPr>
              <a:t>‹#›</a:t>
            </a:fld>
            <a:endParaRPr lang="en-CA"/>
          </a:p>
        </p:txBody>
      </p:sp>
    </p:spTree>
    <p:extLst>
      <p:ext uri="{BB962C8B-B14F-4D97-AF65-F5344CB8AC3E}">
        <p14:creationId xmlns:p14="http://schemas.microsoft.com/office/powerpoint/2010/main" val="29911289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3E6B7B7C-4424-439B-A57D-96BCC0572A52}" type="slidenum">
              <a:rPr lang="en-CA"/>
              <a:pPr>
                <a:defRPr/>
              </a:pPr>
              <a:t>‹#›</a:t>
            </a:fld>
            <a:endParaRPr lang="en-CA"/>
          </a:p>
        </p:txBody>
      </p:sp>
    </p:spTree>
    <p:extLst>
      <p:ext uri="{BB962C8B-B14F-4D97-AF65-F5344CB8AC3E}">
        <p14:creationId xmlns:p14="http://schemas.microsoft.com/office/powerpoint/2010/main" val="41573472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22.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23.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24.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25.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26.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27.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28.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29.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30.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3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4.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32.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33.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34.xml"/></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35.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36.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5.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16.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17.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18.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19.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20.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smtClean="0"/>
              <a:t>Click to edit Master text styles</a:t>
            </a:r>
          </a:p>
          <a:p>
            <a:pPr lvl="1"/>
            <a:r>
              <a:rPr lang="en-CA" altLang="en-US" smtClean="0"/>
              <a:t>Second level</a:t>
            </a:r>
          </a:p>
          <a:p>
            <a:pPr lvl="2"/>
            <a:r>
              <a:rPr lang="en-CA" altLang="en-US" smtClean="0"/>
              <a:t>Third level</a:t>
            </a:r>
          </a:p>
          <a:p>
            <a:pPr lvl="3"/>
            <a:r>
              <a:rPr lang="en-CA" altLang="en-US" smtClean="0"/>
              <a:t>Fourth level</a:t>
            </a:r>
          </a:p>
          <a:p>
            <a:pPr lvl="4"/>
            <a:r>
              <a:rPr lang="en-CA"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i="0"/>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lvl1pPr>
          </a:lstStyle>
          <a:p>
            <a:pPr>
              <a:defRPr/>
            </a:pPr>
            <a:endParaRPr lang="en-CA"/>
          </a:p>
        </p:txBody>
      </p:sp>
      <p:sp>
        <p:nvSpPr>
          <p:cNvPr id="1030" name="Rectangle 6"/>
          <p:cNvSpPr>
            <a:spLocks noGrp="1" noChangeArrowheads="1"/>
          </p:cNvSpPr>
          <p:nvPr>
            <p:ph type="sldNum" sz="quarter" idx="4"/>
          </p:nvPr>
        </p:nvSpPr>
        <p:spPr bwMode="auto">
          <a:xfrm>
            <a:off x="5638800" y="5105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lvl1pPr>
          </a:lstStyle>
          <a:p>
            <a:pPr>
              <a:defRPr/>
            </a:pPr>
            <a:fld id="{7F261BF6-FF37-4476-87D2-E773B25251D5}" type="slidenum">
              <a:rPr lang="en-CA"/>
              <a:pPr>
                <a:defRPr/>
              </a:pPr>
              <a:t>‹#›</a:t>
            </a:fld>
            <a:endParaRPr lang="en-CA"/>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r" eaLnBrk="1" hangingPunct="1"/>
            <a:fld id="{F92828E2-1660-4930-AD9D-F8CE81E27800}" type="slidenum">
              <a:rPr lang="en-CA" altLang="en-US" sz="1400" i="0"/>
              <a:pPr algn="r" eaLnBrk="1" hangingPunct="1"/>
              <a:t>‹#›</a:t>
            </a:fld>
            <a:endParaRPr lang="en-CA" altLang="en-US" sz="1400" i="0"/>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721184983"/>
      </p:ext>
    </p:extLst>
  </p:cSld>
  <p:clrMap bg1="dk2" tx1="lt1" bg2="dk1" tx2="lt2" accent1="accent1" accent2="accent2" accent3="accent3" accent4="accent4" accent5="accent5" accent6="accent6" hlink="hlink" folHlink="folHlink"/>
  <p:sldLayoutIdLst>
    <p:sldLayoutId id="2147483683"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67049431"/>
      </p:ext>
    </p:extLst>
  </p:cSld>
  <p:clrMap bg1="dk2" tx1="lt1" bg2="dk1" tx2="lt2" accent1="accent1" accent2="accent2" accent3="accent3" accent4="accent4" accent5="accent5" accent6="accent6" hlink="hlink" folHlink="folHlink"/>
  <p:sldLayoutIdLst>
    <p:sldLayoutId id="2147483685"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094659753"/>
      </p:ext>
    </p:extLst>
  </p:cSld>
  <p:clrMap bg1="dk2" tx1="lt1" bg2="dk1" tx2="lt2" accent1="accent1" accent2="accent2" accent3="accent3" accent4="accent4" accent5="accent5" accent6="accent6" hlink="hlink" folHlink="folHlink"/>
  <p:sldLayoutIdLst>
    <p:sldLayoutId id="2147483687"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330663880"/>
      </p:ext>
    </p:extLst>
  </p:cSld>
  <p:clrMap bg1="dk2" tx1="lt1" bg2="dk1" tx2="lt2" accent1="accent1" accent2="accent2" accent3="accent3" accent4="accent4" accent5="accent5" accent6="accent6" hlink="hlink" folHlink="folHlink"/>
  <p:sldLayoutIdLst>
    <p:sldLayoutId id="2147483689"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135893860"/>
      </p:ext>
    </p:extLst>
  </p:cSld>
  <p:clrMap bg1="dk2" tx1="lt1" bg2="dk1" tx2="lt2" accent1="accent1" accent2="accent2" accent3="accent3" accent4="accent4" accent5="accent5" accent6="accent6" hlink="hlink" folHlink="folHlink"/>
  <p:sldLayoutIdLst>
    <p:sldLayoutId id="2147483691"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829086635"/>
      </p:ext>
    </p:extLst>
  </p:cSld>
  <p:clrMap bg1="dk2" tx1="lt1" bg2="dk1" tx2="lt2" accent1="accent1" accent2="accent2" accent3="accent3" accent4="accent4" accent5="accent5" accent6="accent6" hlink="hlink" folHlink="folHlink"/>
  <p:sldLayoutIdLst>
    <p:sldLayoutId id="2147483693"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066150625"/>
      </p:ext>
    </p:extLst>
  </p:cSld>
  <p:clrMap bg1="dk2" tx1="lt1" bg2="dk1" tx2="lt2" accent1="accent1" accent2="accent2" accent3="accent3" accent4="accent4" accent5="accent5" accent6="accent6" hlink="hlink" folHlink="folHlink"/>
  <p:sldLayoutIdLst>
    <p:sldLayoutId id="2147483695"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39541383"/>
      </p:ext>
    </p:extLst>
  </p:cSld>
  <p:clrMap bg1="dk2" tx1="lt1" bg2="dk1" tx2="lt2" accent1="accent1" accent2="accent2" accent3="accent3" accent4="accent4" accent5="accent5" accent6="accent6" hlink="hlink" folHlink="folHlink"/>
  <p:sldLayoutIdLst>
    <p:sldLayoutId id="2147483697"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71802394"/>
      </p:ext>
    </p:extLst>
  </p:cSld>
  <p:clrMap bg1="dk2" tx1="lt1" bg2="dk1" tx2="lt2" accent1="accent1" accent2="accent2" accent3="accent3" accent4="accent4" accent5="accent5" accent6="accent6" hlink="hlink" folHlink="folHlink"/>
  <p:sldLayoutIdLst>
    <p:sldLayoutId id="2147483699"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592687217"/>
      </p:ext>
    </p:extLst>
  </p:cSld>
  <p:clrMap bg1="dk2" tx1="lt1" bg2="dk1" tx2="lt2" accent1="accent1" accent2="accent2" accent3="accent3" accent4="accent4" accent5="accent5" accent6="accent6" hlink="hlink" folHlink="folHlink"/>
  <p:sldLayoutIdLst>
    <p:sldLayoutId id="2147483701"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75021679"/>
      </p:ext>
    </p:extLst>
  </p:cSld>
  <p:clrMap bg1="dk2" tx1="lt1" bg2="dk1" tx2="lt2" accent1="accent1" accent2="accent2" accent3="accent3" accent4="accent4" accent5="accent5" accent6="accent6" hlink="hlink" folHlink="folHlink"/>
  <p:sldLayoutIdLst>
    <p:sldLayoutId id="2147483665"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850895557"/>
      </p:ext>
    </p:extLst>
  </p:cSld>
  <p:clrMap bg1="dk2" tx1="lt1" bg2="dk1" tx2="lt2" accent1="accent1" accent2="accent2" accent3="accent3" accent4="accent4" accent5="accent5" accent6="accent6" hlink="hlink" folHlink="folHlink"/>
  <p:sldLayoutIdLst>
    <p:sldLayoutId id="2147483703"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672238872"/>
      </p:ext>
    </p:extLst>
  </p:cSld>
  <p:clrMap bg1="dk2" tx1="lt1" bg2="dk1" tx2="lt2" accent1="accent1" accent2="accent2" accent3="accent3" accent4="accent4" accent5="accent5" accent6="accent6" hlink="hlink" folHlink="folHlink"/>
  <p:sldLayoutIdLst>
    <p:sldLayoutId id="2147483705"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894251489"/>
      </p:ext>
    </p:extLst>
  </p:cSld>
  <p:clrMap bg1="dk2" tx1="lt1" bg2="dk1" tx2="lt2" accent1="accent1" accent2="accent2" accent3="accent3" accent4="accent4" accent5="accent5" accent6="accent6" hlink="hlink" folHlink="folHlink"/>
  <p:sldLayoutIdLst>
    <p:sldLayoutId id="2147483707"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555142039"/>
      </p:ext>
    </p:extLst>
  </p:cSld>
  <p:clrMap bg1="dk2" tx1="lt1" bg2="dk1" tx2="lt2" accent1="accent1" accent2="accent2" accent3="accent3" accent4="accent4" accent5="accent5" accent6="accent6" hlink="hlink" folHlink="folHlink"/>
  <p:sldLayoutIdLst>
    <p:sldLayoutId id="2147483709"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264517152"/>
      </p:ext>
    </p:extLst>
  </p:cSld>
  <p:clrMap bg1="dk2" tx1="lt1" bg2="dk1" tx2="lt2" accent1="accent1" accent2="accent2" accent3="accent3" accent4="accent4" accent5="accent5" accent6="accent6" hlink="hlink" folHlink="folHlink"/>
  <p:sldLayoutIdLst>
    <p:sldLayoutId id="2147483711"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909542361"/>
      </p:ext>
    </p:extLst>
  </p:cSld>
  <p:clrMap bg1="dk2" tx1="lt1" bg2="dk1" tx2="lt2" accent1="accent1" accent2="accent2" accent3="accent3" accent4="accent4" accent5="accent5" accent6="accent6" hlink="hlink" folHlink="folHlink"/>
  <p:sldLayoutIdLst>
    <p:sldLayoutId id="2147483667"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253186489"/>
      </p:ext>
    </p:extLst>
  </p:cSld>
  <p:clrMap bg1="dk2" tx1="lt1" bg2="dk1" tx2="lt2" accent1="accent1" accent2="accent2" accent3="accent3" accent4="accent4" accent5="accent5" accent6="accent6" hlink="hlink" folHlink="folHlink"/>
  <p:sldLayoutIdLst>
    <p:sldLayoutId id="2147483669"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49250462"/>
      </p:ext>
    </p:extLst>
  </p:cSld>
  <p:clrMap bg1="dk2" tx1="lt1" bg2="dk1" tx2="lt2" accent1="accent1" accent2="accent2" accent3="accent3" accent4="accent4" accent5="accent5" accent6="accent6" hlink="hlink" folHlink="folHlink"/>
  <p:sldLayoutIdLst>
    <p:sldLayoutId id="2147483673"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755373985"/>
      </p:ext>
    </p:extLst>
  </p:cSld>
  <p:clrMap bg1="dk2" tx1="lt1" bg2="dk1" tx2="lt2" accent1="accent1" accent2="accent2" accent3="accent3" accent4="accent4" accent5="accent5" accent6="accent6" hlink="hlink" folHlink="folHlink"/>
  <p:sldLayoutIdLst>
    <p:sldLayoutId id="2147483675"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19331988"/>
      </p:ext>
    </p:extLst>
  </p:cSld>
  <p:clrMap bg1="dk2" tx1="lt1" bg2="dk1" tx2="lt2" accent1="accent1" accent2="accent2" accent3="accent3" accent4="accent4" accent5="accent5" accent6="accent6" hlink="hlink" folHlink="folHlink"/>
  <p:sldLayoutIdLst>
    <p:sldLayoutId id="2147483677"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843887266"/>
      </p:ext>
    </p:extLst>
  </p:cSld>
  <p:clrMap bg1="dk2" tx1="lt1" bg2="dk1" tx2="lt2" accent1="accent1" accent2="accent2" accent3="accent3" accent4="accent4" accent5="accent5" accent6="accent6" hlink="hlink" folHlink="folHlink"/>
  <p:sldLayoutIdLst>
    <p:sldLayoutId id="2147483679"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38195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5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1276" name="Rectangle 1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81965" name="Rectangle 1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FontTx/>
              <a:buNone/>
              <a:defRPr sz="1400" smtClean="0"/>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6" name="Rectangle 1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buFontTx/>
              <a:buNone/>
              <a:defRPr sz="1400" smtClean="0"/>
            </a:lvl1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81967" name="Rectangle 1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FontTx/>
              <a:buNone/>
              <a:defRPr sz="1400" smtClean="0"/>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231FE0FA-F3C9-4A9F-943E-4912750C408A}" type="slidenum">
              <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a:t>
            </a:fld>
            <a:endParaRPr kumimoji="1" 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407789255"/>
      </p:ext>
    </p:extLst>
  </p:cSld>
  <p:clrMap bg1="dk2" tx1="lt1" bg2="dk1" tx2="lt2" accent1="accent1" accent2="accent2" accent3="accent3" accent4="accent4" accent5="accent5" accent6="accent6" hlink="hlink" folHlink="folHlink"/>
  <p:sldLayoutIdLst>
    <p:sldLayoutId id="2147483681" r:id="rId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37.xml"/><Relationship Id="rId13" Type="http://schemas.openxmlformats.org/officeDocument/2006/relationships/slide" Target="slide82.xml"/><Relationship Id="rId3" Type="http://schemas.openxmlformats.org/officeDocument/2006/relationships/notesSlide" Target="../notesSlides/notesSlide1.xml"/><Relationship Id="rId7" Type="http://schemas.openxmlformats.org/officeDocument/2006/relationships/slide" Target="slide20.xml"/><Relationship Id="rId12" Type="http://schemas.openxmlformats.org/officeDocument/2006/relationships/slide" Target="slide72.xml"/><Relationship Id="rId2" Type="http://schemas.openxmlformats.org/officeDocument/2006/relationships/slideLayout" Target="../slideLayouts/slideLayout1.xml"/><Relationship Id="rId1" Type="http://schemas.openxmlformats.org/officeDocument/2006/relationships/vmlDrawing" Target="../drawings/vmlDrawing1.vml"/><Relationship Id="rId6" Type="http://schemas.openxmlformats.org/officeDocument/2006/relationships/slide" Target="slide2.xml"/><Relationship Id="rId11" Type="http://schemas.openxmlformats.org/officeDocument/2006/relationships/slide" Target="slide70.xml"/><Relationship Id="rId5" Type="http://schemas.openxmlformats.org/officeDocument/2006/relationships/image" Target="../media/image1.wmf"/><Relationship Id="rId10" Type="http://schemas.openxmlformats.org/officeDocument/2006/relationships/slide" Target="slide55.xml"/><Relationship Id="rId4" Type="http://schemas.openxmlformats.org/officeDocument/2006/relationships/oleObject" Target="../embeddings/oleObject1.bin"/><Relationship Id="rId9" Type="http://schemas.openxmlformats.org/officeDocument/2006/relationships/slide" Target="slide47.xml"/><Relationship Id="rId14" Type="http://schemas.openxmlformats.org/officeDocument/2006/relationships/image" Target="../media/image2.jpeg"/></Relationships>
</file>

<file path=ppt/slides/_rels/slide10.xml.rels><?xml version="1.0" encoding="UTF-8" standalone="yes"?>
<Relationships xmlns="http://schemas.openxmlformats.org/package/2006/relationships"><Relationship Id="rId8" Type="http://schemas.openxmlformats.org/officeDocument/2006/relationships/image" Target="../media/image7.wmf"/><Relationship Id="rId3" Type="http://schemas.openxmlformats.org/officeDocument/2006/relationships/notesSlide" Target="../notesSlides/notesSlide10.xml"/><Relationship Id="rId7" Type="http://schemas.openxmlformats.org/officeDocument/2006/relationships/image" Target="../media/image6.jpeg"/><Relationship Id="rId2" Type="http://schemas.openxmlformats.org/officeDocument/2006/relationships/slideLayout" Target="../slideLayouts/slideLayout6.xml"/><Relationship Id="rId1" Type="http://schemas.openxmlformats.org/officeDocument/2006/relationships/vmlDrawing" Target="../drawings/vmlDrawing2.vml"/><Relationship Id="rId6" Type="http://schemas.openxmlformats.org/officeDocument/2006/relationships/image" Target="../media/image4.wmf"/><Relationship Id="rId5" Type="http://schemas.openxmlformats.org/officeDocument/2006/relationships/oleObject" Target="../embeddings/oleObject2.bin"/><Relationship Id="rId4" Type="http://schemas.openxmlformats.org/officeDocument/2006/relationships/image" Target="../media/image5.png"/><Relationship Id="rId9" Type="http://schemas.openxmlformats.org/officeDocument/2006/relationships/image" Target="../media/image8.png"/></Relationships>
</file>

<file path=ppt/slides/_rels/slide100.xml.rels><?xml version="1.0" encoding="UTF-8" standalone="yes"?>
<Relationships xmlns="http://schemas.openxmlformats.org/package/2006/relationships"><Relationship Id="rId8" Type="http://schemas.openxmlformats.org/officeDocument/2006/relationships/oleObject" Target="../embeddings/oleObject48.bin"/><Relationship Id="rId3" Type="http://schemas.openxmlformats.org/officeDocument/2006/relationships/oleObject" Target="../embeddings/oleObject45.bin"/><Relationship Id="rId7" Type="http://schemas.openxmlformats.org/officeDocument/2006/relationships/oleObject" Target="../embeddings/oleObject47.bin"/><Relationship Id="rId2" Type="http://schemas.openxmlformats.org/officeDocument/2006/relationships/slideLayout" Target="../slideLayouts/slideLayout32.xml"/><Relationship Id="rId1" Type="http://schemas.openxmlformats.org/officeDocument/2006/relationships/vmlDrawing" Target="../drawings/vmlDrawing20.vml"/><Relationship Id="rId6" Type="http://schemas.openxmlformats.org/officeDocument/2006/relationships/image" Target="../media/image28.png"/><Relationship Id="rId5" Type="http://schemas.openxmlformats.org/officeDocument/2006/relationships/oleObject" Target="../embeddings/oleObject46.bin"/><Relationship Id="rId4" Type="http://schemas.openxmlformats.org/officeDocument/2006/relationships/image" Target="../media/image27.png"/><Relationship Id="rId9" Type="http://schemas.openxmlformats.org/officeDocument/2006/relationships/image" Target="../media/image29.png"/></Relationships>
</file>

<file path=ppt/slides/_rels/slide101.xml.rels><?xml version="1.0" encoding="UTF-8" standalone="yes"?>
<Relationships xmlns="http://schemas.openxmlformats.org/package/2006/relationships"><Relationship Id="rId8" Type="http://schemas.openxmlformats.org/officeDocument/2006/relationships/oleObject" Target="../embeddings/oleObject52.bin"/><Relationship Id="rId3" Type="http://schemas.openxmlformats.org/officeDocument/2006/relationships/oleObject" Target="../embeddings/oleObject49.bin"/><Relationship Id="rId7" Type="http://schemas.openxmlformats.org/officeDocument/2006/relationships/oleObject" Target="../embeddings/oleObject51.bin"/><Relationship Id="rId2" Type="http://schemas.openxmlformats.org/officeDocument/2006/relationships/slideLayout" Target="../slideLayouts/slideLayout33.xml"/><Relationship Id="rId1" Type="http://schemas.openxmlformats.org/officeDocument/2006/relationships/vmlDrawing" Target="../drawings/vmlDrawing21.vml"/><Relationship Id="rId6" Type="http://schemas.openxmlformats.org/officeDocument/2006/relationships/image" Target="../media/image28.png"/><Relationship Id="rId5" Type="http://schemas.openxmlformats.org/officeDocument/2006/relationships/oleObject" Target="../embeddings/oleObject50.bin"/><Relationship Id="rId4" Type="http://schemas.openxmlformats.org/officeDocument/2006/relationships/image" Target="../media/image27.png"/><Relationship Id="rId9" Type="http://schemas.openxmlformats.org/officeDocument/2006/relationships/image" Target="../media/image29.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35.xml"/></Relationships>
</file>

<file path=ppt/slides/_rels/slide104.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openxmlformats.org/officeDocument/2006/relationships/image" Target="../media/image7.wmf"/><Relationship Id="rId2" Type="http://schemas.openxmlformats.org/officeDocument/2006/relationships/slideLayout" Target="../slideLayouts/slideLayout36.xml"/><Relationship Id="rId1" Type="http://schemas.openxmlformats.org/officeDocument/2006/relationships/vmlDrawing" Target="../drawings/vmlDrawing22.vml"/><Relationship Id="rId6" Type="http://schemas.openxmlformats.org/officeDocument/2006/relationships/image" Target="../media/image6.jpeg"/><Relationship Id="rId5" Type="http://schemas.openxmlformats.org/officeDocument/2006/relationships/image" Target="../media/image4.wmf"/><Relationship Id="rId4" Type="http://schemas.openxmlformats.org/officeDocument/2006/relationships/oleObject" Target="../embeddings/oleObject53.bin"/></Relationships>
</file>

<file path=ppt/slides/_rels/slide105.xml.rels><?xml version="1.0" encoding="UTF-8" standalone="yes"?>
<Relationships xmlns="http://schemas.openxmlformats.org/package/2006/relationships"><Relationship Id="rId3" Type="http://schemas.openxmlformats.org/officeDocument/2006/relationships/hyperlink" Target="01.5-Short_Math.ppt" TargetMode="External"/><Relationship Id="rId2" Type="http://schemas.openxmlformats.org/officeDocument/2006/relationships/hyperlink" Target="02-Recursion.ppt" TargetMode="Externa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7.wmf"/><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8" Type="http://schemas.openxmlformats.org/officeDocument/2006/relationships/image" Target="../media/image4.wmf"/><Relationship Id="rId3" Type="http://schemas.openxmlformats.org/officeDocument/2006/relationships/notesSlide" Target="../notesSlides/notesSlide13.xml"/><Relationship Id="rId7" Type="http://schemas.openxmlformats.org/officeDocument/2006/relationships/oleObject" Target="../embeddings/oleObject3.bin"/><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image" Target="../media/image5.png"/><Relationship Id="rId5" Type="http://schemas.openxmlformats.org/officeDocument/2006/relationships/image" Target="../media/image7.wmf"/><Relationship Id="rId4" Type="http://schemas.openxmlformats.org/officeDocument/2006/relationships/image" Target="../media/image6.jpe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7" Type="http://schemas.openxmlformats.org/officeDocument/2006/relationships/image" Target="../media/image5.png"/><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image" Target="../media/image9.wmf"/><Relationship Id="rId5" Type="http://schemas.openxmlformats.org/officeDocument/2006/relationships/oleObject" Target="../embeddings/oleObject4.bin"/><Relationship Id="rId4" Type="http://schemas.openxmlformats.org/officeDocument/2006/relationships/image" Target="../media/image6.jpeg"/></Relationships>
</file>

<file path=ppt/slides/_rels/slide1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7.wmf"/></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7.xml"/><Relationship Id="rId1" Type="http://schemas.openxmlformats.org/officeDocument/2006/relationships/vmlDrawing" Target="../drawings/vmlDrawing5.vml"/><Relationship Id="rId6" Type="http://schemas.openxmlformats.org/officeDocument/2006/relationships/image" Target="../media/image4.wmf"/><Relationship Id="rId5" Type="http://schemas.openxmlformats.org/officeDocument/2006/relationships/oleObject" Target="../embeddings/oleObject5.bin"/><Relationship Id="rId4" Type="http://schemas.openxmlformats.org/officeDocument/2006/relationships/image" Target="../media/image5.png"/></Relationships>
</file>

<file path=ppt/slides/_rels/slide1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8.xml"/><Relationship Id="rId1" Type="http://schemas.openxmlformats.org/officeDocument/2006/relationships/slideLayout" Target="../slideLayouts/slideLayout7.xml"/><Relationship Id="rId4" Type="http://schemas.openxmlformats.org/officeDocument/2006/relationships/image" Target="../media/image7.wmf"/></Relationships>
</file>

<file path=ppt/slides/_rels/slide19.xml.rels><?xml version="1.0" encoding="UTF-8" standalone="yes"?>
<Relationships xmlns="http://schemas.openxmlformats.org/package/2006/relationships"><Relationship Id="rId8" Type="http://schemas.openxmlformats.org/officeDocument/2006/relationships/image" Target="../media/image4.wmf"/><Relationship Id="rId3" Type="http://schemas.openxmlformats.org/officeDocument/2006/relationships/notesSlide" Target="../notesSlides/notesSlide19.xml"/><Relationship Id="rId7" Type="http://schemas.openxmlformats.org/officeDocument/2006/relationships/oleObject" Target="../embeddings/oleObject6.bin"/><Relationship Id="rId2" Type="http://schemas.openxmlformats.org/officeDocument/2006/relationships/slideLayout" Target="../slideLayouts/slideLayout7.xml"/><Relationship Id="rId1" Type="http://schemas.openxmlformats.org/officeDocument/2006/relationships/vmlDrawing" Target="../drawings/vmlDrawing6.vml"/><Relationship Id="rId6" Type="http://schemas.openxmlformats.org/officeDocument/2006/relationships/image" Target="../media/image6.jpeg"/><Relationship Id="rId5" Type="http://schemas.openxmlformats.org/officeDocument/2006/relationships/image" Target="../media/image5.png"/><Relationship Id="rId4" Type="http://schemas.openxmlformats.org/officeDocument/2006/relationships/image" Target="../media/image7.wmf"/></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7.wmf"/><Relationship Id="rId3" Type="http://schemas.openxmlformats.org/officeDocument/2006/relationships/notesSlide" Target="../notesSlides/notesSlide20.xml"/><Relationship Id="rId7" Type="http://schemas.openxmlformats.org/officeDocument/2006/relationships/image" Target="../media/image6.jpeg"/><Relationship Id="rId2" Type="http://schemas.openxmlformats.org/officeDocument/2006/relationships/slideLayout" Target="../slideLayouts/slideLayout6.xml"/><Relationship Id="rId1" Type="http://schemas.openxmlformats.org/officeDocument/2006/relationships/vmlDrawing" Target="../drawings/vmlDrawing7.vml"/><Relationship Id="rId6" Type="http://schemas.openxmlformats.org/officeDocument/2006/relationships/image" Target="../media/image4.wmf"/><Relationship Id="rId5" Type="http://schemas.openxmlformats.org/officeDocument/2006/relationships/oleObject" Target="../embeddings/oleObject7.bin"/><Relationship Id="rId4" Type="http://schemas.openxmlformats.org/officeDocument/2006/relationships/image" Target="../media/image5.png"/><Relationship Id="rId9" Type="http://schemas.openxmlformats.org/officeDocument/2006/relationships/image" Target="../media/image8.png"/></Relationships>
</file>

<file path=ppt/slides/_rels/slide21.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21.xml"/><Relationship Id="rId1" Type="http://schemas.openxmlformats.org/officeDocument/2006/relationships/slideLayout" Target="../slideLayouts/slideLayout7.xml"/><Relationship Id="rId5" Type="http://schemas.openxmlformats.org/officeDocument/2006/relationships/image" Target="../media/image6.jpeg"/><Relationship Id="rId4" Type="http://schemas.openxmlformats.org/officeDocument/2006/relationships/image" Target="../media/image5.png"/></Relationships>
</file>

<file path=ppt/slides/_rels/slide22.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22.xml"/><Relationship Id="rId1" Type="http://schemas.openxmlformats.org/officeDocument/2006/relationships/slideLayout" Target="../slideLayouts/slideLayout7.xml"/><Relationship Id="rId5" Type="http://schemas.openxmlformats.org/officeDocument/2006/relationships/image" Target="../media/image6.jpeg"/><Relationship Id="rId4" Type="http://schemas.openxmlformats.org/officeDocument/2006/relationships/image" Target="../media/image5.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4.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7.wmf"/></Relationships>
</file>

<file path=ppt/slides/_rels/slide2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7.wmf"/></Relationships>
</file>

<file path=ppt/slides/_rels/slide2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6.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7.wmf"/></Relationships>
</file>

<file path=ppt/slides/_rels/slide2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7.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7.wmf"/></Relationships>
</file>

<file path=ppt/slides/_rels/slide2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9.xml"/><Relationship Id="rId1" Type="http://schemas.openxmlformats.org/officeDocument/2006/relationships/slideLayout" Target="../slideLayouts/slideLayout7.xml"/><Relationship Id="rId4" Type="http://schemas.openxmlformats.org/officeDocument/2006/relationships/image" Target="../media/image11.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2.xml"/><Relationship Id="rId1" Type="http://schemas.openxmlformats.org/officeDocument/2006/relationships/slideLayout" Target="../slideLayouts/slideLayout7.xml"/><Relationship Id="rId4" Type="http://schemas.openxmlformats.org/officeDocument/2006/relationships/image" Target="../media/image7.wmf"/></Relationships>
</file>

<file path=ppt/slides/_rels/slide3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3.xml"/><Relationship Id="rId1" Type="http://schemas.openxmlformats.org/officeDocument/2006/relationships/slideLayout" Target="../slideLayouts/slideLayout7.xml"/><Relationship Id="rId4" Type="http://schemas.openxmlformats.org/officeDocument/2006/relationships/image" Target="../media/image7.w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5.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36.xml.rels><?xml version="1.0" encoding="UTF-8" standalone="yes"?>
<Relationships xmlns="http://schemas.openxmlformats.org/package/2006/relationships"><Relationship Id="rId8" Type="http://schemas.openxmlformats.org/officeDocument/2006/relationships/image" Target="../media/image7.wmf"/><Relationship Id="rId3" Type="http://schemas.openxmlformats.org/officeDocument/2006/relationships/notesSlide" Target="../notesSlides/notesSlide36.xml"/><Relationship Id="rId7" Type="http://schemas.openxmlformats.org/officeDocument/2006/relationships/image" Target="../media/image6.jpeg"/><Relationship Id="rId2" Type="http://schemas.openxmlformats.org/officeDocument/2006/relationships/slideLayout" Target="../slideLayouts/slideLayout6.xml"/><Relationship Id="rId1" Type="http://schemas.openxmlformats.org/officeDocument/2006/relationships/vmlDrawing" Target="../drawings/vmlDrawing8.vml"/><Relationship Id="rId6" Type="http://schemas.openxmlformats.org/officeDocument/2006/relationships/image" Target="../media/image4.wmf"/><Relationship Id="rId5" Type="http://schemas.openxmlformats.org/officeDocument/2006/relationships/oleObject" Target="../embeddings/oleObject8.bin"/><Relationship Id="rId4" Type="http://schemas.openxmlformats.org/officeDocument/2006/relationships/image" Target="../media/image5.png"/><Relationship Id="rId9" Type="http://schemas.openxmlformats.org/officeDocument/2006/relationships/image" Target="../media/image8.png"/></Relationships>
</file>

<file path=ppt/slides/_rels/slide3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9.xml"/><Relationship Id="rId1" Type="http://schemas.openxmlformats.org/officeDocument/2006/relationships/slideLayout" Target="../slideLayouts/slideLayout2.xml"/><Relationship Id="rId5" Type="http://schemas.openxmlformats.org/officeDocument/2006/relationships/image" Target="../media/image14.jpeg"/><Relationship Id="rId4" Type="http://schemas.openxmlformats.org/officeDocument/2006/relationships/image" Target="../media/image13.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0.xml"/><Relationship Id="rId1" Type="http://schemas.openxmlformats.org/officeDocument/2006/relationships/slideLayout" Target="../slideLayouts/slideLayout2.xml"/><Relationship Id="rId5" Type="http://schemas.openxmlformats.org/officeDocument/2006/relationships/image" Target="../media/image14.jpeg"/><Relationship Id="rId4" Type="http://schemas.openxmlformats.org/officeDocument/2006/relationships/image" Target="../media/image13.png"/></Relationships>
</file>

<file path=ppt/slides/_rels/slide4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1.xml"/><Relationship Id="rId1" Type="http://schemas.openxmlformats.org/officeDocument/2006/relationships/slideLayout" Target="../slideLayouts/slideLayout2.xml"/><Relationship Id="rId5" Type="http://schemas.openxmlformats.org/officeDocument/2006/relationships/image" Target="../media/image14.jpeg"/><Relationship Id="rId4"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2.xml"/><Relationship Id="rId1" Type="http://schemas.openxmlformats.org/officeDocument/2006/relationships/slideLayout" Target="../slideLayouts/slideLayout2.xml"/><Relationship Id="rId5" Type="http://schemas.openxmlformats.org/officeDocument/2006/relationships/image" Target="../media/image14.jpeg"/><Relationship Id="rId4" Type="http://schemas.openxmlformats.org/officeDocument/2006/relationships/image" Target="../media/image13.png"/></Relationships>
</file>

<file path=ppt/slides/_rels/slide4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3.xml"/><Relationship Id="rId1" Type="http://schemas.openxmlformats.org/officeDocument/2006/relationships/slideLayout" Target="../slideLayouts/slideLayout2.xml"/><Relationship Id="rId5" Type="http://schemas.openxmlformats.org/officeDocument/2006/relationships/image" Target="../media/image14.jpeg"/><Relationship Id="rId4"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14.jpeg"/></Relationships>
</file>

<file path=ppt/slides/_rels/slide4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5.xml"/><Relationship Id="rId1" Type="http://schemas.openxmlformats.org/officeDocument/2006/relationships/slideLayout" Target="../slideLayouts/slideLayout2.xml"/><Relationship Id="rId5" Type="http://schemas.openxmlformats.org/officeDocument/2006/relationships/image" Target="../media/image14.jpeg"/><Relationship Id="rId4" Type="http://schemas.openxmlformats.org/officeDocument/2006/relationships/image" Target="../media/image13.png"/></Relationships>
</file>

<file path=ppt/slides/_rels/slide4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6.xml"/><Relationship Id="rId1" Type="http://schemas.openxmlformats.org/officeDocument/2006/relationships/slideLayout" Target="../slideLayouts/slideLayout2.xml"/><Relationship Id="rId5" Type="http://schemas.openxmlformats.org/officeDocument/2006/relationships/image" Target="../media/image14.jpeg"/><Relationship Id="rId4" Type="http://schemas.openxmlformats.org/officeDocument/2006/relationships/image" Target="../media/image13.png"/></Relationships>
</file>

<file path=ppt/slides/_rels/slide4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16.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7.wmf"/></Relationships>
</file>

<file path=ppt/slides/_rels/slide5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7.wmf"/></Relationships>
</file>

<file path=ppt/slides/_rels/slide5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7.wmf"/></Relationships>
</file>

<file path=ppt/slides/_rels/slide5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5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6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6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2.xml"/><Relationship Id="rId1" Type="http://schemas.openxmlformats.org/officeDocument/2006/relationships/vmlDrawing" Target="../drawings/vmlDrawing9.vml"/><Relationship Id="rId6" Type="http://schemas.openxmlformats.org/officeDocument/2006/relationships/image" Target="../media/image18.wmf"/><Relationship Id="rId5" Type="http://schemas.openxmlformats.org/officeDocument/2006/relationships/oleObject" Target="../embeddings/oleObject9.bin"/><Relationship Id="rId4" Type="http://schemas.openxmlformats.org/officeDocument/2006/relationships/image" Target="../media/image6.jpeg"/></Relationships>
</file>

<file path=ppt/slides/_rels/slide66.xml.rels><?xml version="1.0" encoding="UTF-8" standalone="yes"?>
<Relationships xmlns="http://schemas.openxmlformats.org/package/2006/relationships"><Relationship Id="rId8" Type="http://schemas.openxmlformats.org/officeDocument/2006/relationships/image" Target="../media/image20.wmf"/><Relationship Id="rId3" Type="http://schemas.openxmlformats.org/officeDocument/2006/relationships/notesSlide" Target="../notesSlides/notesSlide66.xml"/><Relationship Id="rId7" Type="http://schemas.openxmlformats.org/officeDocument/2006/relationships/oleObject" Target="../embeddings/oleObject11.bin"/><Relationship Id="rId2" Type="http://schemas.openxmlformats.org/officeDocument/2006/relationships/slideLayout" Target="../slideLayouts/slideLayout2.xml"/><Relationship Id="rId1" Type="http://schemas.openxmlformats.org/officeDocument/2006/relationships/vmlDrawing" Target="../drawings/vmlDrawing10.vml"/><Relationship Id="rId6" Type="http://schemas.openxmlformats.org/officeDocument/2006/relationships/image" Target="../media/image19.wmf"/><Relationship Id="rId5" Type="http://schemas.openxmlformats.org/officeDocument/2006/relationships/oleObject" Target="../embeddings/oleObject10.bin"/><Relationship Id="rId4" Type="http://schemas.openxmlformats.org/officeDocument/2006/relationships/image" Target="../media/image6.jpeg"/></Relationships>
</file>

<file path=ppt/slides/_rels/slide67.xml.rels><?xml version="1.0" encoding="UTF-8" standalone="yes"?>
<Relationships xmlns="http://schemas.openxmlformats.org/package/2006/relationships"><Relationship Id="rId8" Type="http://schemas.openxmlformats.org/officeDocument/2006/relationships/image" Target="../media/image22.wmf"/><Relationship Id="rId3" Type="http://schemas.openxmlformats.org/officeDocument/2006/relationships/notesSlide" Target="../notesSlides/notesSlide67.xml"/><Relationship Id="rId7" Type="http://schemas.openxmlformats.org/officeDocument/2006/relationships/oleObject" Target="../embeddings/oleObject13.bin"/><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image" Target="../media/image21.wmf"/><Relationship Id="rId5" Type="http://schemas.openxmlformats.org/officeDocument/2006/relationships/oleObject" Target="../embeddings/oleObject12.bin"/><Relationship Id="rId4" Type="http://schemas.openxmlformats.org/officeDocument/2006/relationships/image" Target="../media/image6.jpe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7" Type="http://schemas.openxmlformats.org/officeDocument/2006/relationships/image" Target="../media/image23.wmf"/><Relationship Id="rId2" Type="http://schemas.openxmlformats.org/officeDocument/2006/relationships/slideLayout" Target="../slideLayouts/slideLayout2.xml"/><Relationship Id="rId1" Type="http://schemas.openxmlformats.org/officeDocument/2006/relationships/vmlDrawing" Target="../drawings/vmlDrawing12.vml"/><Relationship Id="rId6" Type="http://schemas.openxmlformats.org/officeDocument/2006/relationships/oleObject" Target="../embeddings/oleObject15.bin"/><Relationship Id="rId5" Type="http://schemas.openxmlformats.org/officeDocument/2006/relationships/image" Target="../media/image21.wmf"/><Relationship Id="rId4" Type="http://schemas.openxmlformats.org/officeDocument/2006/relationships/oleObject" Target="../embeddings/oleObject14.bin"/></Relationships>
</file>

<file path=ppt/slides/_rels/slide6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9.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audio" Target="../media/audio1.wav"/><Relationship Id="rId7" Type="http://schemas.openxmlformats.org/officeDocument/2006/relationships/image" Target="../media/image28.png"/><Relationship Id="rId2" Type="http://schemas.openxmlformats.org/officeDocument/2006/relationships/slideLayout" Target="../slideLayouts/slideLayout21.xml"/><Relationship Id="rId1" Type="http://schemas.openxmlformats.org/officeDocument/2006/relationships/vmlDrawing" Target="../drawings/vmlDrawing13.vml"/><Relationship Id="rId6" Type="http://schemas.openxmlformats.org/officeDocument/2006/relationships/oleObject" Target="../embeddings/oleObject17.bin"/><Relationship Id="rId5" Type="http://schemas.openxmlformats.org/officeDocument/2006/relationships/image" Target="../media/image27.png"/><Relationship Id="rId10" Type="http://schemas.openxmlformats.org/officeDocument/2006/relationships/image" Target="../media/image29.png"/><Relationship Id="rId4" Type="http://schemas.openxmlformats.org/officeDocument/2006/relationships/oleObject" Target="../embeddings/oleObject16.bin"/><Relationship Id="rId9" Type="http://schemas.openxmlformats.org/officeDocument/2006/relationships/oleObject" Target="../embeddings/oleObject19.bin"/></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openxmlformats.org/officeDocument/2006/relationships/image" Target="../media/image7.wmf"/><Relationship Id="rId2" Type="http://schemas.openxmlformats.org/officeDocument/2006/relationships/slideLayout" Target="../slideLayouts/slideLayout22.xml"/><Relationship Id="rId1" Type="http://schemas.openxmlformats.org/officeDocument/2006/relationships/vmlDrawing" Target="../drawings/vmlDrawing14.vml"/><Relationship Id="rId6" Type="http://schemas.openxmlformats.org/officeDocument/2006/relationships/image" Target="../media/image6.jpeg"/><Relationship Id="rId5" Type="http://schemas.openxmlformats.org/officeDocument/2006/relationships/image" Target="../media/image4.wmf"/><Relationship Id="rId4" Type="http://schemas.openxmlformats.org/officeDocument/2006/relationships/oleObject" Target="../embeddings/oleObject20.bin"/></Relationships>
</file>

<file path=ppt/slides/_rels/slide91.xml.rels><?xml version="1.0" encoding="UTF-8" standalone="yes"?>
<Relationships xmlns="http://schemas.openxmlformats.org/package/2006/relationships"><Relationship Id="rId8" Type="http://schemas.openxmlformats.org/officeDocument/2006/relationships/oleObject" Target="../embeddings/oleObject23.bin"/><Relationship Id="rId3" Type="http://schemas.openxmlformats.org/officeDocument/2006/relationships/image" Target="../media/image6.jpeg"/><Relationship Id="rId7" Type="http://schemas.openxmlformats.org/officeDocument/2006/relationships/image" Target="../media/image28.png"/><Relationship Id="rId2" Type="http://schemas.openxmlformats.org/officeDocument/2006/relationships/slideLayout" Target="../slideLayouts/slideLayout23.xml"/><Relationship Id="rId1" Type="http://schemas.openxmlformats.org/officeDocument/2006/relationships/vmlDrawing" Target="../drawings/vmlDrawing15.vml"/><Relationship Id="rId6" Type="http://schemas.openxmlformats.org/officeDocument/2006/relationships/oleObject" Target="../embeddings/oleObject22.bin"/><Relationship Id="rId5" Type="http://schemas.openxmlformats.org/officeDocument/2006/relationships/image" Target="../media/image27.png"/><Relationship Id="rId10" Type="http://schemas.openxmlformats.org/officeDocument/2006/relationships/image" Target="../media/image29.png"/><Relationship Id="rId4" Type="http://schemas.openxmlformats.org/officeDocument/2006/relationships/oleObject" Target="../embeddings/oleObject21.bin"/><Relationship Id="rId9" Type="http://schemas.openxmlformats.org/officeDocument/2006/relationships/oleObject" Target="../embeddings/oleObject24.bin"/></Relationships>
</file>

<file path=ppt/slides/_rels/slide92.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24.xml"/><Relationship Id="rId1" Type="http://schemas.openxmlformats.org/officeDocument/2006/relationships/vmlDrawing" Target="../drawings/vmlDrawing16.vml"/><Relationship Id="rId5" Type="http://schemas.openxmlformats.org/officeDocument/2006/relationships/image" Target="../media/image6.jpeg"/><Relationship Id="rId4" Type="http://schemas.openxmlformats.org/officeDocument/2006/relationships/image" Target="../media/image28.png"/></Relationships>
</file>

<file path=ppt/slides/_rels/slide93.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oleObject" Target="../embeddings/oleObject31.bin"/><Relationship Id="rId18" Type="http://schemas.openxmlformats.org/officeDocument/2006/relationships/oleObject" Target="../embeddings/oleObject35.bin"/><Relationship Id="rId3" Type="http://schemas.openxmlformats.org/officeDocument/2006/relationships/oleObject" Target="../embeddings/oleObject26.bin"/><Relationship Id="rId7" Type="http://schemas.openxmlformats.org/officeDocument/2006/relationships/oleObject" Target="../embeddings/oleObject28.bin"/><Relationship Id="rId12" Type="http://schemas.openxmlformats.org/officeDocument/2006/relationships/image" Target="../media/image28.png"/><Relationship Id="rId17" Type="http://schemas.openxmlformats.org/officeDocument/2006/relationships/oleObject" Target="../embeddings/oleObject34.bin"/><Relationship Id="rId2" Type="http://schemas.openxmlformats.org/officeDocument/2006/relationships/slideLayout" Target="../slideLayouts/slideLayout25.xml"/><Relationship Id="rId16" Type="http://schemas.openxmlformats.org/officeDocument/2006/relationships/oleObject" Target="../embeddings/oleObject33.bin"/><Relationship Id="rId1" Type="http://schemas.openxmlformats.org/officeDocument/2006/relationships/vmlDrawing" Target="../drawings/vmlDrawing17.vml"/><Relationship Id="rId6" Type="http://schemas.openxmlformats.org/officeDocument/2006/relationships/image" Target="../media/image31.png"/><Relationship Id="rId11" Type="http://schemas.openxmlformats.org/officeDocument/2006/relationships/oleObject" Target="../embeddings/oleObject30.bin"/><Relationship Id="rId5" Type="http://schemas.openxmlformats.org/officeDocument/2006/relationships/oleObject" Target="../embeddings/oleObject27.bin"/><Relationship Id="rId15" Type="http://schemas.openxmlformats.org/officeDocument/2006/relationships/oleObject" Target="../embeddings/oleObject32.bin"/><Relationship Id="rId10" Type="http://schemas.openxmlformats.org/officeDocument/2006/relationships/image" Target="../media/image27.png"/><Relationship Id="rId19" Type="http://schemas.openxmlformats.org/officeDocument/2006/relationships/image" Target="../media/image6.jpeg"/><Relationship Id="rId4" Type="http://schemas.openxmlformats.org/officeDocument/2006/relationships/image" Target="../media/image30.wmf"/><Relationship Id="rId9" Type="http://schemas.openxmlformats.org/officeDocument/2006/relationships/oleObject" Target="../embeddings/oleObject29.bin"/><Relationship Id="rId14" Type="http://schemas.openxmlformats.org/officeDocument/2006/relationships/image" Target="../media/image29.png"/></Relationships>
</file>

<file path=ppt/slides/_rels/slide94.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oleObject" Target="../embeddings/oleObject36.bin"/><Relationship Id="rId7" Type="http://schemas.openxmlformats.org/officeDocument/2006/relationships/oleObject" Target="../embeddings/oleObject38.bin"/><Relationship Id="rId12" Type="http://schemas.openxmlformats.org/officeDocument/2006/relationships/image" Target="../media/image6.jpeg"/><Relationship Id="rId2" Type="http://schemas.openxmlformats.org/officeDocument/2006/relationships/slideLayout" Target="../slideLayouts/slideLayout26.xml"/><Relationship Id="rId1" Type="http://schemas.openxmlformats.org/officeDocument/2006/relationships/vmlDrawing" Target="../drawings/vmlDrawing18.vml"/><Relationship Id="rId6" Type="http://schemas.openxmlformats.org/officeDocument/2006/relationships/image" Target="../media/image27.png"/><Relationship Id="rId11" Type="http://schemas.openxmlformats.org/officeDocument/2006/relationships/image" Target="../media/image29.png"/><Relationship Id="rId5" Type="http://schemas.openxmlformats.org/officeDocument/2006/relationships/oleObject" Target="../embeddings/oleObject37.bin"/><Relationship Id="rId10" Type="http://schemas.openxmlformats.org/officeDocument/2006/relationships/oleObject" Target="../embeddings/oleObject40.bin"/><Relationship Id="rId4" Type="http://schemas.openxmlformats.org/officeDocument/2006/relationships/image" Target="../media/image30.wmf"/><Relationship Id="rId9" Type="http://schemas.openxmlformats.org/officeDocument/2006/relationships/oleObject" Target="../embeddings/oleObject39.bin"/></Relationships>
</file>

<file path=ppt/slides/_rels/slide9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7.xml"/></Relationships>
</file>

<file path=ppt/slides/_rels/slide9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8.xml"/></Relationships>
</file>

<file path=ppt/slides/_rels/slide97.xml.rels><?xml version="1.0" encoding="UTF-8" standalone="yes"?>
<Relationships xmlns="http://schemas.openxmlformats.org/package/2006/relationships"><Relationship Id="rId8" Type="http://schemas.openxmlformats.org/officeDocument/2006/relationships/oleObject" Target="../embeddings/oleObject44.bin"/><Relationship Id="rId3" Type="http://schemas.openxmlformats.org/officeDocument/2006/relationships/oleObject" Target="../embeddings/oleObject41.bin"/><Relationship Id="rId7" Type="http://schemas.openxmlformats.org/officeDocument/2006/relationships/oleObject" Target="../embeddings/oleObject43.bin"/><Relationship Id="rId2" Type="http://schemas.openxmlformats.org/officeDocument/2006/relationships/slideLayout" Target="../slideLayouts/slideLayout29.xml"/><Relationship Id="rId1" Type="http://schemas.openxmlformats.org/officeDocument/2006/relationships/vmlDrawing" Target="../drawings/vmlDrawing19.vml"/><Relationship Id="rId6" Type="http://schemas.openxmlformats.org/officeDocument/2006/relationships/image" Target="../media/image28.png"/><Relationship Id="rId5" Type="http://schemas.openxmlformats.org/officeDocument/2006/relationships/oleObject" Target="../embeddings/oleObject42.bin"/><Relationship Id="rId10" Type="http://schemas.openxmlformats.org/officeDocument/2006/relationships/image" Target="../media/image6.jpeg"/><Relationship Id="rId4" Type="http://schemas.openxmlformats.org/officeDocument/2006/relationships/image" Target="../media/image27.png"/><Relationship Id="rId9" Type="http://schemas.openxmlformats.org/officeDocument/2006/relationships/image" Target="../media/image29.png"/></Relationships>
</file>

<file path=ppt/slides/_rels/slide9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0.xml"/></Relationships>
</file>

<file path=ppt/slides/_rels/slide9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2514600" y="-266700"/>
            <a:ext cx="7772400" cy="2286000"/>
          </a:xfrm>
        </p:spPr>
        <p:txBody>
          <a:bodyPr/>
          <a:lstStyle/>
          <a:p>
            <a:pPr eaLnBrk="1" hangingPunct="1"/>
            <a:r>
              <a:rPr lang="en-US" altLang="en-US" smtClean="0"/>
              <a:t>Iterative Algorithms </a:t>
            </a:r>
            <a:br>
              <a:rPr lang="en-US" altLang="en-US" smtClean="0"/>
            </a:br>
            <a:r>
              <a:rPr lang="en-US" altLang="en-US" smtClean="0"/>
              <a:t>&amp; Loop Invariants </a:t>
            </a:r>
          </a:p>
        </p:txBody>
      </p:sp>
      <p:sp>
        <p:nvSpPr>
          <p:cNvPr id="2051" name="Rectangle 3"/>
          <p:cNvSpPr>
            <a:spLocks noGrp="1" noChangeArrowheads="1"/>
          </p:cNvSpPr>
          <p:nvPr>
            <p:ph type="subTitle" idx="1"/>
          </p:nvPr>
        </p:nvSpPr>
        <p:spPr>
          <a:xfrm>
            <a:off x="1752600" y="5943600"/>
            <a:ext cx="2819400" cy="838200"/>
          </a:xfrm>
        </p:spPr>
        <p:txBody>
          <a:bodyPr/>
          <a:lstStyle/>
          <a:p>
            <a:pPr eaLnBrk="1" hangingPunct="1"/>
            <a:r>
              <a:rPr lang="en-US" altLang="en-US" sz="2400" b="1" smtClean="0">
                <a:solidFill>
                  <a:schemeClr val="tx2"/>
                </a:solidFill>
              </a:rPr>
              <a:t>Jeff Edmonds</a:t>
            </a:r>
          </a:p>
          <a:p>
            <a:pPr eaLnBrk="1" hangingPunct="1"/>
            <a:r>
              <a:rPr lang="en-US" altLang="en-US" sz="2400" b="1" smtClean="0">
                <a:solidFill>
                  <a:schemeClr val="tx2"/>
                </a:solidFill>
              </a:rPr>
              <a:t>York University</a:t>
            </a:r>
            <a:endParaRPr lang="en-US" altLang="en-US" smtClean="0"/>
          </a:p>
        </p:txBody>
      </p:sp>
      <p:graphicFrame>
        <p:nvGraphicFramePr>
          <p:cNvPr id="2052"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2063" name="Equation" r:id="rId4" imgW="114151" imgH="215619" progId="Equation.3">
                  <p:embed/>
                </p:oleObj>
              </mc:Choice>
              <mc:Fallback>
                <p:oleObj name="Equation" r:id="rId4" imgW="114151" imgH="215619"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053" name="Text Box 5"/>
          <p:cNvSpPr txBox="1">
            <a:spLocks noChangeArrowheads="1"/>
          </p:cNvSpPr>
          <p:nvPr/>
        </p:nvSpPr>
        <p:spPr bwMode="auto">
          <a:xfrm>
            <a:off x="7286625" y="6399213"/>
            <a:ext cx="208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a:r>
              <a:rPr lang="en-US" altLang="en-US" sz="2400" b="1" i="0">
                <a:solidFill>
                  <a:schemeClr val="accent2"/>
                </a:solidFill>
              </a:rPr>
              <a:t>COSC 3101</a:t>
            </a:r>
            <a:endParaRPr lang="en-US" altLang="en-US" sz="2400" i="0">
              <a:solidFill>
                <a:schemeClr val="accent2"/>
              </a:solidFill>
            </a:endParaRPr>
          </a:p>
        </p:txBody>
      </p:sp>
      <p:sp>
        <p:nvSpPr>
          <p:cNvPr id="190470" name="Text Box 6"/>
          <p:cNvSpPr txBox="1">
            <a:spLocks noChangeArrowheads="1"/>
          </p:cNvSpPr>
          <p:nvPr/>
        </p:nvSpPr>
        <p:spPr bwMode="auto">
          <a:xfrm>
            <a:off x="0" y="6399213"/>
            <a:ext cx="1958975" cy="457200"/>
          </a:xfrm>
          <a:prstGeom prst="rect">
            <a:avLst/>
          </a:prstGeom>
          <a:noFill/>
          <a:ln w="38100">
            <a:noFill/>
            <a:miter lim="800000"/>
            <a:headEnd/>
            <a:tailEnd/>
          </a:ln>
          <a:effectLst/>
        </p:spPr>
        <p:txBody>
          <a:bodyPr lIns="274301" tIns="45717" rIns="274301" bIns="45717" anchor="ctr">
            <a:spAutoFit/>
          </a:bodyPr>
          <a:lstStyle/>
          <a:p>
            <a:pPr algn="ctr" eaLnBrk="0" hangingPunct="0">
              <a:defRPr/>
            </a:pPr>
            <a:r>
              <a:rPr lang="en-US" sz="2400" b="1" i="0">
                <a:solidFill>
                  <a:schemeClr val="accent2"/>
                </a:solidFill>
                <a:effectLst>
                  <a:outerShdw blurRad="38100" dist="38100" dir="2700000" algn="tl">
                    <a:srgbClr val="000000"/>
                  </a:outerShdw>
                </a:effectLst>
              </a:rPr>
              <a:t>Lecture</a:t>
            </a:r>
            <a:r>
              <a:rPr lang="en-US" sz="2400" i="0">
                <a:solidFill>
                  <a:schemeClr val="accent2"/>
                </a:solidFill>
                <a:effectLst>
                  <a:outerShdw blurRad="38100" dist="38100" dir="2700000" algn="tl">
                    <a:srgbClr val="000000"/>
                  </a:outerShdw>
                </a:effectLst>
              </a:rPr>
              <a:t> </a:t>
            </a:r>
            <a:r>
              <a:rPr lang="en-US" sz="2400" b="1" i="0">
                <a:solidFill>
                  <a:schemeClr val="accent2"/>
                </a:solidFill>
                <a:effectLst>
                  <a:outerShdw blurRad="38100" dist="38100" dir="2700000" algn="tl">
                    <a:srgbClr val="000000"/>
                  </a:outerShdw>
                </a:effectLst>
              </a:rPr>
              <a:t>1</a:t>
            </a:r>
            <a:endParaRPr lang="en-US" sz="2400" i="0">
              <a:solidFill>
                <a:schemeClr val="accent2"/>
              </a:solidFill>
              <a:effectLst>
                <a:outerShdw blurRad="38100" dist="38100" dir="2700000" algn="tl">
                  <a:srgbClr val="000000"/>
                </a:outerShdw>
              </a:effectLst>
            </a:endParaRPr>
          </a:p>
        </p:txBody>
      </p:sp>
      <p:sp>
        <p:nvSpPr>
          <p:cNvPr id="2055" name="Text Box 12"/>
          <p:cNvSpPr txBox="1">
            <a:spLocks noChangeArrowheads="1"/>
          </p:cNvSpPr>
          <p:nvPr/>
        </p:nvSpPr>
        <p:spPr bwMode="auto">
          <a:xfrm>
            <a:off x="3733800" y="1524000"/>
            <a:ext cx="5482206"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400" i="0" dirty="0">
                <a:hlinkClick r:id="rId6" action="ppaction://hlinksldjump"/>
              </a:rPr>
              <a:t>Steps in an Iterative Algorithm</a:t>
            </a:r>
            <a:endParaRPr lang="en-US" altLang="en-US" sz="2400" i="0" dirty="0"/>
          </a:p>
          <a:p>
            <a:pPr eaLnBrk="1" hangingPunct="1"/>
            <a:r>
              <a:rPr lang="en-US" altLang="en-US" sz="2400" i="0" dirty="0" smtClean="0">
                <a:hlinkClick r:id="rId7" action="ppaction://hlinksldjump"/>
              </a:rPr>
              <a:t>Code from LI</a:t>
            </a:r>
            <a:endParaRPr lang="en-US" altLang="en-US" sz="2400" i="0" dirty="0" smtClean="0"/>
          </a:p>
          <a:p>
            <a:pPr eaLnBrk="1" hangingPunct="1"/>
            <a:r>
              <a:rPr lang="en-US" altLang="en-US" sz="2400" i="0" dirty="0">
                <a:hlinkClick r:id="rId8" action="ppaction://hlinksldjump"/>
              </a:rPr>
              <a:t>Fairy God Mother (Lake)</a:t>
            </a:r>
            <a:endParaRPr lang="en-US" altLang="en-US" sz="2400" i="0" dirty="0"/>
          </a:p>
          <a:p>
            <a:pPr eaLnBrk="1" hangingPunct="1"/>
            <a:r>
              <a:rPr lang="en-US" altLang="en-US" sz="2400" i="0" dirty="0">
                <a:hlinkClick r:id="rId9" action="ppaction://hlinksldjump"/>
              </a:rPr>
              <a:t>More of Input (Insertion and DFA)</a:t>
            </a:r>
            <a:endParaRPr lang="en-US" altLang="en-US" sz="2400" i="0" dirty="0"/>
          </a:p>
          <a:p>
            <a:pPr eaLnBrk="1" hangingPunct="1"/>
            <a:r>
              <a:rPr lang="en-US" altLang="en-US" sz="2400" i="0" dirty="0">
                <a:hlinkClick r:id="rId10" action="ppaction://hlinksldjump"/>
              </a:rPr>
              <a:t>More of Output (Selection &amp; Blocks)</a:t>
            </a:r>
            <a:endParaRPr lang="en-US" altLang="en-US" sz="2400" i="0" dirty="0">
              <a:hlinkClick r:id="" action="ppaction://noaction"/>
            </a:endParaRPr>
          </a:p>
          <a:p>
            <a:pPr eaLnBrk="1" hangingPunct="1"/>
            <a:r>
              <a:rPr lang="en-US" altLang="en-US" sz="2400" i="0" dirty="0">
                <a:hlinkClick r:id="rId11" action="ppaction://hlinksldjump"/>
              </a:rPr>
              <a:t>Narrowing the search space</a:t>
            </a:r>
            <a:endParaRPr lang="en-US" altLang="en-US" sz="2400" i="0" dirty="0"/>
          </a:p>
          <a:p>
            <a:pPr eaLnBrk="1" hangingPunct="1"/>
            <a:r>
              <a:rPr lang="en-US" altLang="en-US" sz="2400" i="0" dirty="0" smtClean="0">
                <a:hlinkClick r:id="rId12" action="ppaction://hlinksldjump"/>
              </a:rPr>
              <a:t>Shrinking </a:t>
            </a:r>
            <a:r>
              <a:rPr lang="en-US" altLang="en-US" sz="2400" i="0" dirty="0">
                <a:hlinkClick r:id="rId12" action="ppaction://hlinksldjump"/>
              </a:rPr>
              <a:t>Instance (GCD) (Running Time</a:t>
            </a:r>
            <a:r>
              <a:rPr lang="en-US" altLang="en-US" sz="2400" i="0" dirty="0" smtClean="0">
                <a:hlinkClick r:id="rId12" action="ppaction://hlinksldjump"/>
              </a:rPr>
              <a:t>)</a:t>
            </a:r>
            <a:endParaRPr lang="en-US" altLang="en-US" sz="2400" i="0" dirty="0"/>
          </a:p>
          <a:p>
            <a:pPr eaLnBrk="1" hangingPunct="1"/>
            <a:r>
              <a:rPr lang="en-US" altLang="en-US" sz="2400" i="0" smtClean="0">
                <a:hlinkClick r:id="rId13" action="ppaction://hlinksldjump"/>
              </a:rPr>
              <a:t>Jeff's result</a:t>
            </a:r>
            <a:endParaRPr lang="en-US" altLang="en-US" sz="2400" i="0" dirty="0"/>
          </a:p>
        </p:txBody>
      </p:sp>
      <p:pic>
        <p:nvPicPr>
          <p:cNvPr id="2056" name="Picture 13" descr="IMGP2253"/>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165100" y="152400"/>
            <a:ext cx="35052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ChangeArrowheads="1"/>
          </p:cNvSpPr>
          <p:nvPr/>
        </p:nvSpPr>
        <p:spPr bwMode="auto">
          <a:xfrm>
            <a:off x="152400" y="0"/>
            <a:ext cx="57562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r>
              <a:rPr lang="en-US" altLang="en-US" sz="4400" i="0" u="sng">
                <a:solidFill>
                  <a:schemeClr val="tx2"/>
                </a:solidFill>
              </a:rPr>
              <a:t>Designing an Algorithm </a:t>
            </a:r>
          </a:p>
        </p:txBody>
      </p:sp>
      <p:graphicFrame>
        <p:nvGraphicFramePr>
          <p:cNvPr id="278531" name="Group 3"/>
          <p:cNvGraphicFramePr>
            <a:graphicFrameLocks noGrp="1"/>
          </p:cNvGraphicFramePr>
          <p:nvPr/>
        </p:nvGraphicFramePr>
        <p:xfrm>
          <a:off x="152400" y="762000"/>
          <a:ext cx="8839200" cy="5943600"/>
        </p:xfrm>
        <a:graphic>
          <a:graphicData uri="http://schemas.openxmlformats.org/drawingml/2006/table">
            <a:tbl>
              <a:tblPr/>
              <a:tblGrid>
                <a:gridCol w="2946400">
                  <a:extLst>
                    <a:ext uri="{9D8B030D-6E8A-4147-A177-3AD203B41FA5}">
                      <a16:colId xmlns:a16="http://schemas.microsoft.com/office/drawing/2014/main" val="20000"/>
                    </a:ext>
                  </a:extLst>
                </a:gridCol>
                <a:gridCol w="2946400">
                  <a:extLst>
                    <a:ext uri="{9D8B030D-6E8A-4147-A177-3AD203B41FA5}">
                      <a16:colId xmlns:a16="http://schemas.microsoft.com/office/drawing/2014/main" val="20001"/>
                    </a:ext>
                  </a:extLst>
                </a:gridCol>
                <a:gridCol w="2946400">
                  <a:extLst>
                    <a:ext uri="{9D8B030D-6E8A-4147-A177-3AD203B41FA5}">
                      <a16:colId xmlns:a16="http://schemas.microsoft.com/office/drawing/2014/main" val="20002"/>
                    </a:ext>
                  </a:extLst>
                </a:gridCol>
              </a:tblGrid>
              <a:tr h="1981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600" b="0" i="0" u="none" strike="noStrike" cap="none" normalizeH="0" baseline="0" smtClean="0">
                          <a:ln>
                            <a:noFill/>
                          </a:ln>
                          <a:solidFill>
                            <a:schemeClr val="tx1"/>
                          </a:solidFill>
                          <a:effectLst/>
                          <a:latin typeface="Times New Roman" pitchFamily="18" charset="0"/>
                        </a:rPr>
                        <a:t>Define Problem</a:t>
                      </a:r>
                      <a:endParaRPr kumimoji="0" lang="en-CA" sz="26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600" b="0" i="0" u="none" strike="noStrike" cap="none" normalizeH="0" baseline="0" smtClean="0">
                          <a:ln>
                            <a:noFill/>
                          </a:ln>
                          <a:solidFill>
                            <a:schemeClr val="tx1"/>
                          </a:solidFill>
                          <a:effectLst/>
                          <a:latin typeface="Times New Roman" pitchFamily="18" charset="0"/>
                        </a:rPr>
                        <a:t>Define Loop Invariants</a:t>
                      </a:r>
                      <a:endParaRPr kumimoji="0" lang="en-CA" sz="2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Measure of Progress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81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Step</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Exit Condition</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Maintain Loop Inv</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81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Make Progress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Initial Conditions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Ending</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11285" name="Group 21"/>
          <p:cNvGrpSpPr>
            <a:grpSpLocks noChangeAspect="1"/>
          </p:cNvGrpSpPr>
          <p:nvPr/>
        </p:nvGrpSpPr>
        <p:grpSpPr bwMode="auto">
          <a:xfrm>
            <a:off x="4648200" y="5232400"/>
            <a:ext cx="1166813" cy="1168400"/>
            <a:chOff x="3408" y="1200"/>
            <a:chExt cx="907" cy="907"/>
          </a:xfrm>
        </p:grpSpPr>
        <p:grpSp>
          <p:nvGrpSpPr>
            <p:cNvPr id="11494" name="Group 22"/>
            <p:cNvGrpSpPr>
              <a:grpSpLocks noChangeAspect="1"/>
            </p:cNvGrpSpPr>
            <p:nvPr/>
          </p:nvGrpSpPr>
          <p:grpSpPr bwMode="auto">
            <a:xfrm>
              <a:off x="3533" y="1582"/>
              <a:ext cx="256" cy="210"/>
              <a:chOff x="1728" y="2064"/>
              <a:chExt cx="768" cy="672"/>
            </a:xfrm>
          </p:grpSpPr>
          <p:sp>
            <p:nvSpPr>
              <p:cNvPr id="11500" name="AutoShape 23"/>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sz="2400" i="0" baseline="-8000">
                  <a:solidFill>
                    <a:schemeClr val="bg2"/>
                  </a:solidFill>
                </a:endParaRPr>
              </a:p>
            </p:txBody>
          </p:sp>
          <p:sp>
            <p:nvSpPr>
              <p:cNvPr id="11501" name="Line 24"/>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pic>
          <p:nvPicPr>
            <p:cNvPr id="11495" name="Picture 2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88" y="1488"/>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1496" name="Object 26"/>
            <p:cNvGraphicFramePr>
              <a:graphicFrameLocks noChangeAspect="1"/>
            </p:cNvGraphicFramePr>
            <p:nvPr/>
          </p:nvGraphicFramePr>
          <p:xfrm>
            <a:off x="3504" y="1584"/>
            <a:ext cx="336" cy="174"/>
          </p:xfrm>
          <a:graphic>
            <a:graphicData uri="http://schemas.openxmlformats.org/presentationml/2006/ole">
              <mc:AlternateContent xmlns:mc="http://schemas.openxmlformats.org/markup-compatibility/2006">
                <mc:Choice xmlns:v="urn:schemas-microsoft-com:vml" Requires="v">
                  <p:oleObj spid="_x0000_s11506" name="Equation" r:id="rId5" imgW="342603" imgH="177646" progId="Equation.3">
                    <p:embed/>
                  </p:oleObj>
                </mc:Choice>
                <mc:Fallback>
                  <p:oleObj name="Equation" r:id="rId5" imgW="342603" imgH="177646" progId="Equation.3">
                    <p:embed/>
                    <p:pic>
                      <p:nvPicPr>
                        <p:cNvPr id="0" name="Object 2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04" y="1584"/>
                          <a:ext cx="336"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11497" name="Group 27"/>
            <p:cNvGrpSpPr>
              <a:grpSpLocks noChangeAspect="1"/>
            </p:cNvGrpSpPr>
            <p:nvPr/>
          </p:nvGrpSpPr>
          <p:grpSpPr bwMode="auto">
            <a:xfrm>
              <a:off x="3408" y="1200"/>
              <a:ext cx="907" cy="907"/>
              <a:chOff x="4704" y="3120"/>
              <a:chExt cx="907" cy="907"/>
            </a:xfrm>
          </p:grpSpPr>
          <p:sp>
            <p:nvSpPr>
              <p:cNvPr id="11498" name="Oval 28"/>
              <p:cNvSpPr>
                <a:spLocks noChangeAspect="1" noChangeArrowheads="1"/>
              </p:cNvSpPr>
              <p:nvPr/>
            </p:nvSpPr>
            <p:spPr bwMode="auto">
              <a:xfrm>
                <a:off x="4704" y="3120"/>
                <a:ext cx="907" cy="907"/>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11499" name="Line 29"/>
              <p:cNvSpPr>
                <a:spLocks noChangeAspect="1" noChangeShapeType="1"/>
              </p:cNvSpPr>
              <p:nvPr/>
            </p:nvSpPr>
            <p:spPr bwMode="auto">
              <a:xfrm flipV="1">
                <a:off x="4896" y="3216"/>
                <a:ext cx="528" cy="720"/>
              </a:xfrm>
              <a:prstGeom prst="line">
                <a:avLst/>
              </a:prstGeom>
              <a:noFill/>
              <a:ln w="635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1286" name="Group 30"/>
          <p:cNvGrpSpPr>
            <a:grpSpLocks noChangeAspect="1"/>
          </p:cNvGrpSpPr>
          <p:nvPr/>
        </p:nvGrpSpPr>
        <p:grpSpPr bwMode="auto">
          <a:xfrm>
            <a:off x="3276600" y="5257800"/>
            <a:ext cx="1169988" cy="1169988"/>
            <a:chOff x="3077" y="2352"/>
            <a:chExt cx="907" cy="907"/>
          </a:xfrm>
        </p:grpSpPr>
        <p:grpSp>
          <p:nvGrpSpPr>
            <p:cNvPr id="11483" name="Group 31"/>
            <p:cNvGrpSpPr>
              <a:grpSpLocks noChangeAspect="1"/>
            </p:cNvGrpSpPr>
            <p:nvPr/>
          </p:nvGrpSpPr>
          <p:grpSpPr bwMode="auto">
            <a:xfrm>
              <a:off x="3077" y="2352"/>
              <a:ext cx="907" cy="907"/>
              <a:chOff x="2976" y="2352"/>
              <a:chExt cx="907" cy="907"/>
            </a:xfrm>
          </p:grpSpPr>
          <p:sp>
            <p:nvSpPr>
              <p:cNvPr id="11491" name="Freeform 32"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sp>
            <p:nvSpPr>
              <p:cNvPr id="11492" name="Oval 33"/>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11493" name="Picture 3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484" name="Group 35"/>
            <p:cNvGrpSpPr>
              <a:grpSpLocks noChangeAspect="1"/>
            </p:cNvGrpSpPr>
            <p:nvPr/>
          </p:nvGrpSpPr>
          <p:grpSpPr bwMode="auto">
            <a:xfrm rot="2360341">
              <a:off x="3360" y="2401"/>
              <a:ext cx="421" cy="527"/>
              <a:chOff x="2227" y="1194"/>
              <a:chExt cx="1944" cy="2413"/>
            </a:xfrm>
          </p:grpSpPr>
          <p:sp>
            <p:nvSpPr>
              <p:cNvPr id="11485" name="Freeform 36"/>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6" name="Freeform 37"/>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7" name="Freeform 38"/>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8" name="Freeform 39"/>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9" name="Freeform 40"/>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90" name="Freeform 41"/>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11287" name="Picture 4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1993900" y="1592263"/>
            <a:ext cx="56832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88" name="Picture 4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85800" y="1447800"/>
            <a:ext cx="4699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9" name="Freeform 44"/>
          <p:cNvSpPr>
            <a:spLocks/>
          </p:cNvSpPr>
          <p:nvPr/>
        </p:nvSpPr>
        <p:spPr bwMode="auto">
          <a:xfrm>
            <a:off x="914400" y="2133600"/>
            <a:ext cx="1371600" cy="165100"/>
          </a:xfrm>
          <a:custGeom>
            <a:avLst/>
            <a:gdLst>
              <a:gd name="T0" fmla="*/ 0 w 864"/>
              <a:gd name="T1" fmla="*/ 2147483647 h 104"/>
              <a:gd name="T2" fmla="*/ 2147483647 w 864"/>
              <a:gd name="T3" fmla="*/ 2147483647 h 104"/>
              <a:gd name="T4" fmla="*/ 2147483647 w 864"/>
              <a:gd name="T5" fmla="*/ 0 h 104"/>
              <a:gd name="T6" fmla="*/ 2147483647 w 864"/>
              <a:gd name="T7" fmla="*/ 2147483647 h 104"/>
              <a:gd name="T8" fmla="*/ 2147483647 w 864"/>
              <a:gd name="T9" fmla="*/ 0 h 104"/>
              <a:gd name="T10" fmla="*/ 0 60000 65536"/>
              <a:gd name="T11" fmla="*/ 0 60000 65536"/>
              <a:gd name="T12" fmla="*/ 0 60000 65536"/>
              <a:gd name="T13" fmla="*/ 0 60000 65536"/>
              <a:gd name="T14" fmla="*/ 0 60000 65536"/>
              <a:gd name="T15" fmla="*/ 0 w 864"/>
              <a:gd name="T16" fmla="*/ 0 h 104"/>
              <a:gd name="T17" fmla="*/ 864 w 864"/>
              <a:gd name="T18" fmla="*/ 104 h 104"/>
            </a:gdLst>
            <a:ahLst/>
            <a:cxnLst>
              <a:cxn ang="T10">
                <a:pos x="T0" y="T1"/>
              </a:cxn>
              <a:cxn ang="T11">
                <a:pos x="T2" y="T3"/>
              </a:cxn>
              <a:cxn ang="T12">
                <a:pos x="T4" y="T5"/>
              </a:cxn>
              <a:cxn ang="T13">
                <a:pos x="T6" y="T7"/>
              </a:cxn>
              <a:cxn ang="T14">
                <a:pos x="T8" y="T9"/>
              </a:cxn>
            </a:cxnLst>
            <a:rect l="T15" t="T16" r="T17" b="T18"/>
            <a:pathLst>
              <a:path w="864" h="104">
                <a:moveTo>
                  <a:pt x="0" y="48"/>
                </a:moveTo>
                <a:cubicBezTo>
                  <a:pt x="80" y="76"/>
                  <a:pt x="160" y="104"/>
                  <a:pt x="240" y="96"/>
                </a:cubicBezTo>
                <a:cubicBezTo>
                  <a:pt x="320" y="88"/>
                  <a:pt x="392" y="0"/>
                  <a:pt x="480" y="0"/>
                </a:cubicBezTo>
                <a:cubicBezTo>
                  <a:pt x="568" y="0"/>
                  <a:pt x="704" y="96"/>
                  <a:pt x="768" y="96"/>
                </a:cubicBezTo>
                <a:cubicBezTo>
                  <a:pt x="832" y="96"/>
                  <a:pt x="848" y="48"/>
                  <a:pt x="864" y="0"/>
                </a:cubicBezTo>
              </a:path>
            </a:pathLst>
          </a:cu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290" name="Group 45"/>
          <p:cNvGrpSpPr>
            <a:grpSpLocks/>
          </p:cNvGrpSpPr>
          <p:nvPr/>
        </p:nvGrpSpPr>
        <p:grpSpPr bwMode="auto">
          <a:xfrm>
            <a:off x="3733800" y="1676400"/>
            <a:ext cx="1676400" cy="914400"/>
            <a:chOff x="3456" y="2677"/>
            <a:chExt cx="773" cy="390"/>
          </a:xfrm>
        </p:grpSpPr>
        <p:sp>
          <p:nvSpPr>
            <p:cNvPr id="11481" name="Freeform 46" descr="Green marble"/>
            <p:cNvSpPr>
              <a:spLocks noChangeAspect="1"/>
            </p:cNvSpPr>
            <p:nvPr/>
          </p:nvSpPr>
          <p:spPr bwMode="auto">
            <a:xfrm rot="2360341">
              <a:off x="3456" y="2677"/>
              <a:ext cx="493" cy="39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sp>
          <p:nvSpPr>
            <p:cNvPr id="11482" name="Freeform 47" descr="Green marble"/>
            <p:cNvSpPr>
              <a:spLocks noChangeAspect="1"/>
            </p:cNvSpPr>
            <p:nvPr/>
          </p:nvSpPr>
          <p:spPr bwMode="auto">
            <a:xfrm rot="2360341">
              <a:off x="3945" y="2719"/>
              <a:ext cx="284" cy="283"/>
            </a:xfrm>
            <a:custGeom>
              <a:avLst/>
              <a:gdLst>
                <a:gd name="T0" fmla="*/ 0 w 1312"/>
                <a:gd name="T1" fmla="*/ 0 h 1296"/>
                <a:gd name="T2" fmla="*/ 0 w 1312"/>
                <a:gd name="T3" fmla="*/ 0 h 1296"/>
                <a:gd name="T4" fmla="*/ 0 w 1312"/>
                <a:gd name="T5" fmla="*/ 0 h 1296"/>
                <a:gd name="T6" fmla="*/ 0 w 1312"/>
                <a:gd name="T7" fmla="*/ 0 h 1296"/>
                <a:gd name="T8" fmla="*/ 0 w 1312"/>
                <a:gd name="T9" fmla="*/ 0 h 1296"/>
                <a:gd name="T10" fmla="*/ 0 w 1312"/>
                <a:gd name="T11" fmla="*/ 0 h 1296"/>
                <a:gd name="T12" fmla="*/ 0 w 1312"/>
                <a:gd name="T13" fmla="*/ 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grpSp>
      <p:grpSp>
        <p:nvGrpSpPr>
          <p:cNvPr id="11291" name="Group 48"/>
          <p:cNvGrpSpPr>
            <a:grpSpLocks/>
          </p:cNvGrpSpPr>
          <p:nvPr/>
        </p:nvGrpSpPr>
        <p:grpSpPr bwMode="auto">
          <a:xfrm>
            <a:off x="7010400" y="1524000"/>
            <a:ext cx="1219200" cy="1066800"/>
            <a:chOff x="1584" y="2256"/>
            <a:chExt cx="768" cy="672"/>
          </a:xfrm>
        </p:grpSpPr>
        <p:sp>
          <p:nvSpPr>
            <p:cNvPr id="11479" name="AutoShape 49"/>
            <p:cNvSpPr>
              <a:spLocks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2400" i="0" baseline="-8000">
                  <a:solidFill>
                    <a:schemeClr val="bg2"/>
                  </a:solidFill>
                </a:rPr>
                <a:t>79 km </a:t>
              </a:r>
            </a:p>
            <a:p>
              <a:pPr algn="ctr" eaLnBrk="1" hangingPunct="1">
                <a:spcBef>
                  <a:spcPct val="50000"/>
                </a:spcBef>
              </a:pPr>
              <a:r>
                <a:rPr lang="en-US" altLang="en-US" sz="2400" i="0" baseline="-8000">
                  <a:solidFill>
                    <a:schemeClr val="bg2"/>
                  </a:solidFill>
                </a:rPr>
                <a:t>to school</a:t>
              </a:r>
              <a:endParaRPr lang="en-CA" altLang="en-US" sz="2400" i="0" baseline="-8000">
                <a:solidFill>
                  <a:schemeClr val="bg2"/>
                </a:solidFill>
              </a:endParaRPr>
            </a:p>
          </p:txBody>
        </p:sp>
        <p:sp>
          <p:nvSpPr>
            <p:cNvPr id="11480" name="Line 50"/>
            <p:cNvSpPr>
              <a:spLocks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1292" name="Group 51"/>
          <p:cNvGrpSpPr>
            <a:grpSpLocks noChangeAspect="1"/>
          </p:cNvGrpSpPr>
          <p:nvPr/>
        </p:nvGrpSpPr>
        <p:grpSpPr bwMode="auto">
          <a:xfrm>
            <a:off x="7620000" y="5181600"/>
            <a:ext cx="1119188" cy="1169988"/>
            <a:chOff x="4641" y="2352"/>
            <a:chExt cx="735" cy="768"/>
          </a:xfrm>
        </p:grpSpPr>
        <p:sp>
          <p:nvSpPr>
            <p:cNvPr id="11466" name="Freeform 52"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grpSp>
          <p:nvGrpSpPr>
            <p:cNvPr id="11467" name="Group 53"/>
            <p:cNvGrpSpPr>
              <a:grpSpLocks noChangeAspect="1"/>
            </p:cNvGrpSpPr>
            <p:nvPr/>
          </p:nvGrpSpPr>
          <p:grpSpPr bwMode="auto">
            <a:xfrm>
              <a:off x="4703" y="2655"/>
              <a:ext cx="208" cy="170"/>
              <a:chOff x="1728" y="2064"/>
              <a:chExt cx="768" cy="672"/>
            </a:xfrm>
          </p:grpSpPr>
          <p:sp>
            <p:nvSpPr>
              <p:cNvPr id="11477" name="AutoShape 54"/>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11478" name="Line 55"/>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468" name="Oval 56"/>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11469" name="Picture 57"/>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470" name="Group 58"/>
            <p:cNvGrpSpPr>
              <a:grpSpLocks noChangeAspect="1"/>
            </p:cNvGrpSpPr>
            <p:nvPr/>
          </p:nvGrpSpPr>
          <p:grpSpPr bwMode="auto">
            <a:xfrm rot="2360341">
              <a:off x="4794" y="2352"/>
              <a:ext cx="342" cy="428"/>
              <a:chOff x="2227" y="1194"/>
              <a:chExt cx="1944" cy="2413"/>
            </a:xfrm>
          </p:grpSpPr>
          <p:sp>
            <p:nvSpPr>
              <p:cNvPr id="11471" name="Freeform 59"/>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 name="Freeform 60"/>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3" name="Freeform 61"/>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4" name="Freeform 62"/>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5" name="Freeform 63"/>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6" name="Freeform 64"/>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1293" name="Group 65"/>
          <p:cNvGrpSpPr>
            <a:grpSpLocks/>
          </p:cNvGrpSpPr>
          <p:nvPr/>
        </p:nvGrpSpPr>
        <p:grpSpPr bwMode="auto">
          <a:xfrm>
            <a:off x="846138" y="3200400"/>
            <a:ext cx="1439862" cy="1439863"/>
            <a:chOff x="1829" y="3170"/>
            <a:chExt cx="907" cy="907"/>
          </a:xfrm>
        </p:grpSpPr>
        <p:sp>
          <p:nvSpPr>
            <p:cNvPr id="11347" name="Oval 66" descr="Green marble"/>
            <p:cNvSpPr>
              <a:spLocks noChangeAspect="1" noChangeArrowheads="1"/>
            </p:cNvSpPr>
            <p:nvPr/>
          </p:nvSpPr>
          <p:spPr bwMode="auto">
            <a:xfrm>
              <a:off x="1829" y="3170"/>
              <a:ext cx="907" cy="907"/>
            </a:xfrm>
            <a:prstGeom prst="ellipse">
              <a:avLst/>
            </a:prstGeom>
            <a:blipFill dpi="0" rotWithShape="0">
              <a:blip r:embed="rId7"/>
              <a:srcRect/>
              <a:tile tx="0" ty="0" sx="100000" sy="100000" flip="none" algn="tl"/>
            </a:blipFill>
            <a:ln w="63500">
              <a:solidFill>
                <a:srgbClr val="339966"/>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11348" name="Group 67"/>
            <p:cNvGrpSpPr>
              <a:grpSpLocks noChangeAspect="1"/>
            </p:cNvGrpSpPr>
            <p:nvPr/>
          </p:nvGrpSpPr>
          <p:grpSpPr bwMode="auto">
            <a:xfrm rot="-4017361">
              <a:off x="2175" y="3875"/>
              <a:ext cx="138" cy="156"/>
              <a:chOff x="1584" y="3072"/>
              <a:chExt cx="816" cy="961"/>
            </a:xfrm>
          </p:grpSpPr>
          <p:grpSp>
            <p:nvGrpSpPr>
              <p:cNvPr id="11458" name="Group 68"/>
              <p:cNvGrpSpPr>
                <a:grpSpLocks noChangeAspect="1"/>
              </p:cNvGrpSpPr>
              <p:nvPr/>
            </p:nvGrpSpPr>
            <p:grpSpPr bwMode="auto">
              <a:xfrm rot="-1717408">
                <a:off x="1584" y="3072"/>
                <a:ext cx="744" cy="912"/>
                <a:chOff x="2448" y="2064"/>
                <a:chExt cx="744" cy="912"/>
              </a:xfrm>
            </p:grpSpPr>
            <p:sp>
              <p:nvSpPr>
                <p:cNvPr id="11460" name="Freeform 69"/>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61" name="Freeform 70"/>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62" name="Freeform 7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63" name="Freeform 72"/>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64" name="Freeform 73"/>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65" name="Freeform 74"/>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459" name="Line 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349" name="Group 76"/>
            <p:cNvGrpSpPr>
              <a:grpSpLocks noChangeAspect="1"/>
            </p:cNvGrpSpPr>
            <p:nvPr/>
          </p:nvGrpSpPr>
          <p:grpSpPr bwMode="auto">
            <a:xfrm rot="325367" flipH="1">
              <a:off x="2580" y="3601"/>
              <a:ext cx="141" cy="153"/>
              <a:chOff x="1584" y="3072"/>
              <a:chExt cx="816" cy="961"/>
            </a:xfrm>
          </p:grpSpPr>
          <p:grpSp>
            <p:nvGrpSpPr>
              <p:cNvPr id="11450" name="Group 77"/>
              <p:cNvGrpSpPr>
                <a:grpSpLocks noChangeAspect="1"/>
              </p:cNvGrpSpPr>
              <p:nvPr/>
            </p:nvGrpSpPr>
            <p:grpSpPr bwMode="auto">
              <a:xfrm rot="-1717408">
                <a:off x="1584" y="3072"/>
                <a:ext cx="744" cy="912"/>
                <a:chOff x="2448" y="2064"/>
                <a:chExt cx="744" cy="912"/>
              </a:xfrm>
            </p:grpSpPr>
            <p:sp>
              <p:nvSpPr>
                <p:cNvPr id="11452" name="Freeform 78"/>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53" name="Freeform 79"/>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54" name="Freeform 8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55" name="Freeform 81"/>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56" name="Freeform 82"/>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57" name="Freeform 83"/>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451" name="Line 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pic>
          <p:nvPicPr>
            <p:cNvPr id="11350" name="Picture 85"/>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267" y="3416"/>
              <a:ext cx="28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grpSp>
          <p:nvGrpSpPr>
            <p:cNvPr id="11351" name="Group 86"/>
            <p:cNvGrpSpPr>
              <a:grpSpLocks noChangeAspect="1"/>
            </p:cNvGrpSpPr>
            <p:nvPr/>
          </p:nvGrpSpPr>
          <p:grpSpPr bwMode="auto">
            <a:xfrm rot="1710829">
              <a:off x="1908" y="3431"/>
              <a:ext cx="141" cy="154"/>
              <a:chOff x="1584" y="3072"/>
              <a:chExt cx="816" cy="961"/>
            </a:xfrm>
          </p:grpSpPr>
          <p:grpSp>
            <p:nvGrpSpPr>
              <p:cNvPr id="11442" name="Group 87"/>
              <p:cNvGrpSpPr>
                <a:grpSpLocks noChangeAspect="1"/>
              </p:cNvGrpSpPr>
              <p:nvPr/>
            </p:nvGrpSpPr>
            <p:grpSpPr bwMode="auto">
              <a:xfrm rot="-1717408">
                <a:off x="1584" y="3072"/>
                <a:ext cx="744" cy="912"/>
                <a:chOff x="2448" y="2064"/>
                <a:chExt cx="744" cy="912"/>
              </a:xfrm>
            </p:grpSpPr>
            <p:sp>
              <p:nvSpPr>
                <p:cNvPr id="11444" name="Freeform 88"/>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45" name="Freeform 89"/>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46" name="Freeform 9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47" name="Freeform 91"/>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48" name="Freeform 92"/>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49" name="Freeform 93"/>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443" name="Line 9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352" name="Group 95"/>
            <p:cNvGrpSpPr>
              <a:grpSpLocks noChangeAspect="1"/>
            </p:cNvGrpSpPr>
            <p:nvPr/>
          </p:nvGrpSpPr>
          <p:grpSpPr bwMode="auto">
            <a:xfrm rot="4130845" flipH="1">
              <a:off x="2370" y="3699"/>
              <a:ext cx="138" cy="156"/>
              <a:chOff x="1584" y="3072"/>
              <a:chExt cx="816" cy="961"/>
            </a:xfrm>
          </p:grpSpPr>
          <p:grpSp>
            <p:nvGrpSpPr>
              <p:cNvPr id="11434" name="Group 96"/>
              <p:cNvGrpSpPr>
                <a:grpSpLocks noChangeAspect="1"/>
              </p:cNvGrpSpPr>
              <p:nvPr/>
            </p:nvGrpSpPr>
            <p:grpSpPr bwMode="auto">
              <a:xfrm rot="-1717408">
                <a:off x="1584" y="3072"/>
                <a:ext cx="744" cy="912"/>
                <a:chOff x="2448" y="2064"/>
                <a:chExt cx="744" cy="912"/>
              </a:xfrm>
            </p:grpSpPr>
            <p:sp>
              <p:nvSpPr>
                <p:cNvPr id="11436" name="Freeform 97"/>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37" name="Freeform 98"/>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38" name="Freeform 99"/>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39" name="Freeform 100"/>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40" name="Freeform 101"/>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41" name="Freeform 102"/>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435" name="Line 103"/>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353" name="Group 104"/>
            <p:cNvGrpSpPr>
              <a:grpSpLocks noChangeAspect="1"/>
            </p:cNvGrpSpPr>
            <p:nvPr/>
          </p:nvGrpSpPr>
          <p:grpSpPr bwMode="auto">
            <a:xfrm rot="-1335947">
              <a:off x="1986" y="3754"/>
              <a:ext cx="140" cy="154"/>
              <a:chOff x="1584" y="3072"/>
              <a:chExt cx="816" cy="961"/>
            </a:xfrm>
          </p:grpSpPr>
          <p:grpSp>
            <p:nvGrpSpPr>
              <p:cNvPr id="11426" name="Group 105"/>
              <p:cNvGrpSpPr>
                <a:grpSpLocks noChangeAspect="1"/>
              </p:cNvGrpSpPr>
              <p:nvPr/>
            </p:nvGrpSpPr>
            <p:grpSpPr bwMode="auto">
              <a:xfrm rot="-1717408">
                <a:off x="1584" y="3072"/>
                <a:ext cx="744" cy="912"/>
                <a:chOff x="2448" y="2064"/>
                <a:chExt cx="744" cy="912"/>
              </a:xfrm>
            </p:grpSpPr>
            <p:sp>
              <p:nvSpPr>
                <p:cNvPr id="11428" name="Freeform 106"/>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29" name="Freeform 107"/>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30" name="Freeform 108"/>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31" name="Freeform 109"/>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32" name="Freeform 110"/>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33" name="Freeform 111"/>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427" name="Line 112"/>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354" name="Group 113"/>
            <p:cNvGrpSpPr>
              <a:grpSpLocks noChangeAspect="1"/>
            </p:cNvGrpSpPr>
            <p:nvPr/>
          </p:nvGrpSpPr>
          <p:grpSpPr bwMode="auto">
            <a:xfrm rot="-1480534">
              <a:off x="2158" y="3677"/>
              <a:ext cx="141" cy="154"/>
              <a:chOff x="1584" y="3072"/>
              <a:chExt cx="816" cy="961"/>
            </a:xfrm>
          </p:grpSpPr>
          <p:grpSp>
            <p:nvGrpSpPr>
              <p:cNvPr id="11418" name="Group 114"/>
              <p:cNvGrpSpPr>
                <a:grpSpLocks noChangeAspect="1"/>
              </p:cNvGrpSpPr>
              <p:nvPr/>
            </p:nvGrpSpPr>
            <p:grpSpPr bwMode="auto">
              <a:xfrm rot="-1717408">
                <a:off x="1584" y="3072"/>
                <a:ext cx="744" cy="912"/>
                <a:chOff x="2448" y="2064"/>
                <a:chExt cx="744" cy="912"/>
              </a:xfrm>
            </p:grpSpPr>
            <p:sp>
              <p:nvSpPr>
                <p:cNvPr id="11420" name="Freeform 115"/>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21" name="Freeform 116"/>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22" name="Freeform 117"/>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23" name="Freeform 118"/>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24" name="Freeform 119"/>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25" name="Freeform 120"/>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419" name="Line 121"/>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355" name="Group 122"/>
            <p:cNvGrpSpPr>
              <a:grpSpLocks noChangeAspect="1"/>
            </p:cNvGrpSpPr>
            <p:nvPr/>
          </p:nvGrpSpPr>
          <p:grpSpPr bwMode="auto">
            <a:xfrm rot="19336688" flipH="1">
              <a:off x="2487" y="3339"/>
              <a:ext cx="140" cy="154"/>
              <a:chOff x="1584" y="3072"/>
              <a:chExt cx="816" cy="961"/>
            </a:xfrm>
          </p:grpSpPr>
          <p:grpSp>
            <p:nvGrpSpPr>
              <p:cNvPr id="11410" name="Group 123"/>
              <p:cNvGrpSpPr>
                <a:grpSpLocks noChangeAspect="1"/>
              </p:cNvGrpSpPr>
              <p:nvPr/>
            </p:nvGrpSpPr>
            <p:grpSpPr bwMode="auto">
              <a:xfrm rot="-1717408">
                <a:off x="1584" y="3072"/>
                <a:ext cx="744" cy="912"/>
                <a:chOff x="2448" y="2064"/>
                <a:chExt cx="744" cy="912"/>
              </a:xfrm>
            </p:grpSpPr>
            <p:sp>
              <p:nvSpPr>
                <p:cNvPr id="11412" name="Freeform 124"/>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13" name="Freeform 125"/>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14" name="Freeform 126"/>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15" name="Freeform 127"/>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16" name="Freeform 128"/>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17" name="Freeform 129"/>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411" name="Line 130"/>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356" name="Group 131"/>
            <p:cNvGrpSpPr>
              <a:grpSpLocks noChangeAspect="1"/>
            </p:cNvGrpSpPr>
            <p:nvPr/>
          </p:nvGrpSpPr>
          <p:grpSpPr bwMode="auto">
            <a:xfrm rot="2850186">
              <a:off x="2041" y="3223"/>
              <a:ext cx="139" cy="156"/>
              <a:chOff x="1584" y="3072"/>
              <a:chExt cx="816" cy="961"/>
            </a:xfrm>
          </p:grpSpPr>
          <p:grpSp>
            <p:nvGrpSpPr>
              <p:cNvPr id="11402" name="Group 132"/>
              <p:cNvGrpSpPr>
                <a:grpSpLocks noChangeAspect="1"/>
              </p:cNvGrpSpPr>
              <p:nvPr/>
            </p:nvGrpSpPr>
            <p:grpSpPr bwMode="auto">
              <a:xfrm rot="-1717408">
                <a:off x="1584" y="3072"/>
                <a:ext cx="744" cy="912"/>
                <a:chOff x="2448" y="2064"/>
                <a:chExt cx="744" cy="912"/>
              </a:xfrm>
            </p:grpSpPr>
            <p:sp>
              <p:nvSpPr>
                <p:cNvPr id="11404" name="Freeform 133"/>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05" name="Freeform 134"/>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06" name="Freeform 135"/>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07" name="Freeform 136"/>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08" name="Freeform 137"/>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09" name="Freeform 138"/>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403" name="Line 13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357" name="Group 140"/>
            <p:cNvGrpSpPr>
              <a:grpSpLocks noChangeAspect="1"/>
            </p:cNvGrpSpPr>
            <p:nvPr/>
          </p:nvGrpSpPr>
          <p:grpSpPr bwMode="auto">
            <a:xfrm rot="5158859">
              <a:off x="2276" y="3253"/>
              <a:ext cx="139" cy="157"/>
              <a:chOff x="1584" y="3072"/>
              <a:chExt cx="816" cy="961"/>
            </a:xfrm>
          </p:grpSpPr>
          <p:grpSp>
            <p:nvGrpSpPr>
              <p:cNvPr id="11394" name="Group 141"/>
              <p:cNvGrpSpPr>
                <a:grpSpLocks noChangeAspect="1"/>
              </p:cNvGrpSpPr>
              <p:nvPr/>
            </p:nvGrpSpPr>
            <p:grpSpPr bwMode="auto">
              <a:xfrm rot="-1717408">
                <a:off x="1584" y="3072"/>
                <a:ext cx="744" cy="912"/>
                <a:chOff x="2448" y="2064"/>
                <a:chExt cx="744" cy="912"/>
              </a:xfrm>
            </p:grpSpPr>
            <p:sp>
              <p:nvSpPr>
                <p:cNvPr id="11396" name="Freeform 142"/>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97" name="Freeform 143"/>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98" name="Freeform 144"/>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99" name="Freeform 145"/>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00" name="Freeform 146"/>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401" name="Freeform 147"/>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395" name="Line 14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358" name="Group 149"/>
            <p:cNvGrpSpPr>
              <a:grpSpLocks noChangeAspect="1"/>
            </p:cNvGrpSpPr>
            <p:nvPr/>
          </p:nvGrpSpPr>
          <p:grpSpPr bwMode="auto">
            <a:xfrm rot="1981365">
              <a:off x="2095" y="3385"/>
              <a:ext cx="141" cy="153"/>
              <a:chOff x="1584" y="3072"/>
              <a:chExt cx="816" cy="961"/>
            </a:xfrm>
          </p:grpSpPr>
          <p:grpSp>
            <p:nvGrpSpPr>
              <p:cNvPr id="11386" name="Group 150"/>
              <p:cNvGrpSpPr>
                <a:grpSpLocks noChangeAspect="1"/>
              </p:cNvGrpSpPr>
              <p:nvPr/>
            </p:nvGrpSpPr>
            <p:grpSpPr bwMode="auto">
              <a:xfrm rot="-1717408">
                <a:off x="1584" y="3072"/>
                <a:ext cx="744" cy="912"/>
                <a:chOff x="2448" y="2064"/>
                <a:chExt cx="744" cy="912"/>
              </a:xfrm>
            </p:grpSpPr>
            <p:sp>
              <p:nvSpPr>
                <p:cNvPr id="11388" name="Freeform 151"/>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89" name="Freeform 152"/>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90" name="Freeform 153"/>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91" name="Freeform 154"/>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92" name="Freeform 155"/>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93" name="Freeform 156"/>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387" name="Line 157"/>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359" name="Group 158"/>
            <p:cNvGrpSpPr>
              <a:grpSpLocks noChangeAspect="1"/>
            </p:cNvGrpSpPr>
            <p:nvPr/>
          </p:nvGrpSpPr>
          <p:grpSpPr bwMode="auto">
            <a:xfrm>
              <a:off x="1861" y="3616"/>
              <a:ext cx="141" cy="153"/>
              <a:chOff x="1584" y="3072"/>
              <a:chExt cx="816" cy="961"/>
            </a:xfrm>
          </p:grpSpPr>
          <p:grpSp>
            <p:nvGrpSpPr>
              <p:cNvPr id="11378" name="Group 159"/>
              <p:cNvGrpSpPr>
                <a:grpSpLocks noChangeAspect="1"/>
              </p:cNvGrpSpPr>
              <p:nvPr/>
            </p:nvGrpSpPr>
            <p:grpSpPr bwMode="auto">
              <a:xfrm rot="-1717408">
                <a:off x="1584" y="3072"/>
                <a:ext cx="744" cy="912"/>
                <a:chOff x="2448" y="2064"/>
                <a:chExt cx="744" cy="912"/>
              </a:xfrm>
            </p:grpSpPr>
            <p:sp>
              <p:nvSpPr>
                <p:cNvPr id="11380" name="Freeform 160"/>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81" name="Freeform 161"/>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82" name="Freeform 162"/>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83" name="Freeform 163"/>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84" name="Freeform 164"/>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85" name="Freeform 165"/>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379" name="Line 166"/>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360" name="Group 167"/>
            <p:cNvGrpSpPr>
              <a:grpSpLocks noChangeAspect="1"/>
            </p:cNvGrpSpPr>
            <p:nvPr/>
          </p:nvGrpSpPr>
          <p:grpSpPr bwMode="auto">
            <a:xfrm>
              <a:off x="2033" y="3538"/>
              <a:ext cx="141" cy="154"/>
              <a:chOff x="1584" y="3072"/>
              <a:chExt cx="816" cy="961"/>
            </a:xfrm>
          </p:grpSpPr>
          <p:grpSp>
            <p:nvGrpSpPr>
              <p:cNvPr id="11370" name="Group 168"/>
              <p:cNvGrpSpPr>
                <a:grpSpLocks noChangeAspect="1"/>
              </p:cNvGrpSpPr>
              <p:nvPr/>
            </p:nvGrpSpPr>
            <p:grpSpPr bwMode="auto">
              <a:xfrm rot="-1717408">
                <a:off x="1584" y="3072"/>
                <a:ext cx="744" cy="912"/>
                <a:chOff x="2448" y="2064"/>
                <a:chExt cx="744" cy="912"/>
              </a:xfrm>
            </p:grpSpPr>
            <p:sp>
              <p:nvSpPr>
                <p:cNvPr id="11372" name="Freeform 169"/>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73" name="Freeform 170"/>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74" name="Freeform 17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75" name="Freeform 172"/>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76" name="Freeform 173"/>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77" name="Freeform 174"/>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371" name="Line 1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361" name="Group 176"/>
            <p:cNvGrpSpPr>
              <a:grpSpLocks noChangeAspect="1"/>
            </p:cNvGrpSpPr>
            <p:nvPr/>
          </p:nvGrpSpPr>
          <p:grpSpPr bwMode="auto">
            <a:xfrm rot="2694288" flipH="1">
              <a:off x="2455" y="3800"/>
              <a:ext cx="141" cy="154"/>
              <a:chOff x="1584" y="3072"/>
              <a:chExt cx="816" cy="961"/>
            </a:xfrm>
          </p:grpSpPr>
          <p:grpSp>
            <p:nvGrpSpPr>
              <p:cNvPr id="11362" name="Group 177"/>
              <p:cNvGrpSpPr>
                <a:grpSpLocks noChangeAspect="1"/>
              </p:cNvGrpSpPr>
              <p:nvPr/>
            </p:nvGrpSpPr>
            <p:grpSpPr bwMode="auto">
              <a:xfrm rot="-1717408">
                <a:off x="1584" y="3072"/>
                <a:ext cx="744" cy="912"/>
                <a:chOff x="2448" y="2064"/>
                <a:chExt cx="744" cy="912"/>
              </a:xfrm>
            </p:grpSpPr>
            <p:sp>
              <p:nvSpPr>
                <p:cNvPr id="11364" name="Freeform 178"/>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65" name="Freeform 179"/>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66" name="Freeform 18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67" name="Freeform 181"/>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68" name="Freeform 182"/>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369" name="Freeform 183"/>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363" name="Line 1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grpSp>
        <p:nvGrpSpPr>
          <p:cNvPr id="11294" name="Group 185"/>
          <p:cNvGrpSpPr>
            <a:grpSpLocks/>
          </p:cNvGrpSpPr>
          <p:nvPr/>
        </p:nvGrpSpPr>
        <p:grpSpPr bwMode="auto">
          <a:xfrm>
            <a:off x="6858000" y="3200400"/>
            <a:ext cx="1447800" cy="1447800"/>
            <a:chOff x="4320" y="2016"/>
            <a:chExt cx="912" cy="912"/>
          </a:xfrm>
        </p:grpSpPr>
        <p:grpSp>
          <p:nvGrpSpPr>
            <p:cNvPr id="11329" name="Group 186"/>
            <p:cNvGrpSpPr>
              <a:grpSpLocks/>
            </p:cNvGrpSpPr>
            <p:nvPr/>
          </p:nvGrpSpPr>
          <p:grpSpPr bwMode="auto">
            <a:xfrm>
              <a:off x="4320" y="2016"/>
              <a:ext cx="912" cy="912"/>
              <a:chOff x="2496" y="1104"/>
              <a:chExt cx="912" cy="912"/>
            </a:xfrm>
          </p:grpSpPr>
          <p:grpSp>
            <p:nvGrpSpPr>
              <p:cNvPr id="11336" name="Group 187"/>
              <p:cNvGrpSpPr>
                <a:grpSpLocks noChangeAspect="1"/>
              </p:cNvGrpSpPr>
              <p:nvPr/>
            </p:nvGrpSpPr>
            <p:grpSpPr bwMode="auto">
              <a:xfrm rot="2360341">
                <a:off x="2592" y="1248"/>
                <a:ext cx="680" cy="680"/>
                <a:chOff x="1224" y="1212"/>
                <a:chExt cx="3144" cy="3112"/>
              </a:xfrm>
            </p:grpSpPr>
            <p:sp>
              <p:nvSpPr>
                <p:cNvPr id="11338" name="Freeform 188"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sp>
              <p:nvSpPr>
                <p:cNvPr id="11339" name="Freeform 189"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grpSp>
              <p:nvGrpSpPr>
                <p:cNvPr id="11340" name="Group 190"/>
                <p:cNvGrpSpPr>
                  <a:grpSpLocks noChangeAspect="1"/>
                </p:cNvGrpSpPr>
                <p:nvPr/>
              </p:nvGrpSpPr>
              <p:grpSpPr bwMode="auto">
                <a:xfrm>
                  <a:off x="1776" y="1212"/>
                  <a:ext cx="1944" cy="2413"/>
                  <a:chOff x="2227" y="1194"/>
                  <a:chExt cx="1944" cy="2413"/>
                </a:xfrm>
              </p:grpSpPr>
              <p:sp>
                <p:nvSpPr>
                  <p:cNvPr id="11341" name="Freeform 191"/>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2" name="Freeform 192"/>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3" name="Freeform 193"/>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4" name="Freeform 194"/>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5" name="Freeform 195"/>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6" name="Freeform 196"/>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1337" name="Oval 197"/>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1330" name="Group 198"/>
            <p:cNvGrpSpPr>
              <a:grpSpLocks/>
            </p:cNvGrpSpPr>
            <p:nvPr/>
          </p:nvGrpSpPr>
          <p:grpSpPr bwMode="auto">
            <a:xfrm>
              <a:off x="4368" y="2112"/>
              <a:ext cx="432" cy="240"/>
              <a:chOff x="-1152" y="3504"/>
              <a:chExt cx="432" cy="240"/>
            </a:xfrm>
          </p:grpSpPr>
          <p:grpSp>
            <p:nvGrpSpPr>
              <p:cNvPr id="11331" name="Group 199"/>
              <p:cNvGrpSpPr>
                <a:grpSpLocks noChangeAspect="1"/>
              </p:cNvGrpSpPr>
              <p:nvPr/>
            </p:nvGrpSpPr>
            <p:grpSpPr bwMode="auto">
              <a:xfrm>
                <a:off x="-1075" y="3504"/>
                <a:ext cx="256" cy="210"/>
                <a:chOff x="1728" y="2064"/>
                <a:chExt cx="768" cy="672"/>
              </a:xfrm>
            </p:grpSpPr>
            <p:sp>
              <p:nvSpPr>
                <p:cNvPr id="11334" name="AutoShape 20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2400" i="0" baseline="-8000">
                      <a:solidFill>
                        <a:schemeClr val="bg2"/>
                      </a:solidFill>
                    </a:rPr>
                    <a:t>Exit</a:t>
                  </a:r>
                  <a:endParaRPr lang="en-CA" altLang="en-US" sz="2400" i="0" baseline="-8000">
                    <a:solidFill>
                      <a:schemeClr val="bg2"/>
                    </a:solidFill>
                  </a:endParaRPr>
                </a:p>
              </p:txBody>
            </p:sp>
            <p:sp>
              <p:nvSpPr>
                <p:cNvPr id="11335" name="Line 20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332" name="Line 202"/>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33" name="Line 203"/>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1295" name="Group 204"/>
          <p:cNvGrpSpPr>
            <a:grpSpLocks/>
          </p:cNvGrpSpPr>
          <p:nvPr/>
        </p:nvGrpSpPr>
        <p:grpSpPr bwMode="auto">
          <a:xfrm>
            <a:off x="838200" y="5181600"/>
            <a:ext cx="1439863" cy="1439863"/>
            <a:chOff x="528" y="3264"/>
            <a:chExt cx="907" cy="907"/>
          </a:xfrm>
        </p:grpSpPr>
        <p:grpSp>
          <p:nvGrpSpPr>
            <p:cNvPr id="11309" name="Group 205"/>
            <p:cNvGrpSpPr>
              <a:grpSpLocks/>
            </p:cNvGrpSpPr>
            <p:nvPr/>
          </p:nvGrpSpPr>
          <p:grpSpPr bwMode="auto">
            <a:xfrm>
              <a:off x="528" y="3264"/>
              <a:ext cx="907" cy="907"/>
              <a:chOff x="3120" y="1872"/>
              <a:chExt cx="907" cy="907"/>
            </a:xfrm>
          </p:grpSpPr>
          <p:sp>
            <p:nvSpPr>
              <p:cNvPr id="11316" name="Freeform 206"/>
              <p:cNvSpPr>
                <a:spLocks noChangeAspect="1"/>
              </p:cNvSpPr>
              <p:nvPr/>
            </p:nvSpPr>
            <p:spPr bwMode="auto">
              <a:xfrm>
                <a:off x="3453" y="2386"/>
                <a:ext cx="225" cy="63"/>
              </a:xfrm>
              <a:custGeom>
                <a:avLst/>
                <a:gdLst>
                  <a:gd name="T0" fmla="*/ 0 w 672"/>
                  <a:gd name="T1" fmla="*/ 0 h 200"/>
                  <a:gd name="T2" fmla="*/ 1 w 672"/>
                  <a:gd name="T3" fmla="*/ 0 h 200"/>
                  <a:gd name="T4" fmla="*/ 1 w 672"/>
                  <a:gd name="T5" fmla="*/ 0 h 200"/>
                  <a:gd name="T6" fmla="*/ 1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317" name="Group 207"/>
              <p:cNvGrpSpPr>
                <a:grpSpLocks/>
              </p:cNvGrpSpPr>
              <p:nvPr/>
            </p:nvGrpSpPr>
            <p:grpSpPr bwMode="auto">
              <a:xfrm>
                <a:off x="3469" y="2146"/>
                <a:ext cx="249" cy="285"/>
                <a:chOff x="3469" y="2146"/>
                <a:chExt cx="249" cy="285"/>
              </a:xfrm>
            </p:grpSpPr>
            <p:sp>
              <p:nvSpPr>
                <p:cNvPr id="11323" name="Freeform 208"/>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4" name="Freeform 209"/>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5" name="Freeform 210"/>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6" name="Freeform 211"/>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7" name="Freeform 212"/>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8" name="Freeform 213"/>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318" name="AutoShape 214"/>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79 km</a:t>
                </a:r>
                <a:endParaRPr lang="en-CA" altLang="en-US" sz="1400" i="0" baseline="-8000">
                  <a:solidFill>
                    <a:schemeClr val="bg2"/>
                  </a:solidFill>
                </a:endParaRPr>
              </a:p>
            </p:txBody>
          </p:sp>
          <p:sp>
            <p:nvSpPr>
              <p:cNvPr id="11319" name="Line 215"/>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0" name="AutoShape 216"/>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75 km</a:t>
                </a:r>
                <a:endParaRPr lang="en-CA" altLang="en-US" sz="1400" i="0" baseline="-8000">
                  <a:solidFill>
                    <a:schemeClr val="bg2"/>
                  </a:solidFill>
                </a:endParaRPr>
              </a:p>
            </p:txBody>
          </p:sp>
          <p:sp>
            <p:nvSpPr>
              <p:cNvPr id="11321" name="Line 217"/>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2" name="Oval 218"/>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1310" name="Group 219"/>
            <p:cNvGrpSpPr>
              <a:grpSpLocks/>
            </p:cNvGrpSpPr>
            <p:nvPr/>
          </p:nvGrpSpPr>
          <p:grpSpPr bwMode="auto">
            <a:xfrm>
              <a:off x="624" y="3312"/>
              <a:ext cx="432" cy="240"/>
              <a:chOff x="-1152" y="3504"/>
              <a:chExt cx="432" cy="240"/>
            </a:xfrm>
          </p:grpSpPr>
          <p:grpSp>
            <p:nvGrpSpPr>
              <p:cNvPr id="11311" name="Group 220"/>
              <p:cNvGrpSpPr>
                <a:grpSpLocks noChangeAspect="1"/>
              </p:cNvGrpSpPr>
              <p:nvPr/>
            </p:nvGrpSpPr>
            <p:grpSpPr bwMode="auto">
              <a:xfrm>
                <a:off x="-1075" y="3504"/>
                <a:ext cx="256" cy="210"/>
                <a:chOff x="1728" y="2064"/>
                <a:chExt cx="768" cy="672"/>
              </a:xfrm>
            </p:grpSpPr>
            <p:sp>
              <p:nvSpPr>
                <p:cNvPr id="11314" name="AutoShape 22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11315" name="Line 22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312" name="Line 223"/>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13" name="Line 224"/>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1296" name="Group 225"/>
          <p:cNvGrpSpPr>
            <a:grpSpLocks/>
          </p:cNvGrpSpPr>
          <p:nvPr/>
        </p:nvGrpSpPr>
        <p:grpSpPr bwMode="auto">
          <a:xfrm>
            <a:off x="3962400" y="3200400"/>
            <a:ext cx="1219200" cy="1066800"/>
            <a:chOff x="1584" y="2256"/>
            <a:chExt cx="768" cy="672"/>
          </a:xfrm>
        </p:grpSpPr>
        <p:sp>
          <p:nvSpPr>
            <p:cNvPr id="11307" name="AutoShape 226"/>
            <p:cNvSpPr>
              <a:spLocks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4400" i="0" baseline="-8000">
                  <a:solidFill>
                    <a:schemeClr val="bg2"/>
                  </a:solidFill>
                </a:rPr>
                <a:t>Exit</a:t>
              </a:r>
              <a:endParaRPr lang="en-CA" altLang="en-US" sz="4400" i="0" baseline="-8000">
                <a:solidFill>
                  <a:schemeClr val="bg2"/>
                </a:solidFill>
              </a:endParaRPr>
            </a:p>
          </p:txBody>
        </p:sp>
        <p:sp>
          <p:nvSpPr>
            <p:cNvPr id="11308" name="Line 227"/>
            <p:cNvSpPr>
              <a:spLocks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1297" name="Group 228"/>
          <p:cNvGrpSpPr>
            <a:grpSpLocks/>
          </p:cNvGrpSpPr>
          <p:nvPr/>
        </p:nvGrpSpPr>
        <p:grpSpPr bwMode="auto">
          <a:xfrm>
            <a:off x="6224588" y="5232400"/>
            <a:ext cx="1166812" cy="1168400"/>
            <a:chOff x="1824" y="2928"/>
            <a:chExt cx="735" cy="736"/>
          </a:xfrm>
        </p:grpSpPr>
        <p:grpSp>
          <p:nvGrpSpPr>
            <p:cNvPr id="11299" name="Group 229"/>
            <p:cNvGrpSpPr>
              <a:grpSpLocks noChangeAspect="1"/>
            </p:cNvGrpSpPr>
            <p:nvPr/>
          </p:nvGrpSpPr>
          <p:grpSpPr bwMode="auto">
            <a:xfrm>
              <a:off x="1886" y="3216"/>
              <a:ext cx="208" cy="170"/>
              <a:chOff x="1728" y="2064"/>
              <a:chExt cx="768" cy="672"/>
            </a:xfrm>
          </p:grpSpPr>
          <p:sp>
            <p:nvSpPr>
              <p:cNvPr id="11305" name="AutoShape 2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0 km</a:t>
                </a:r>
                <a:endParaRPr lang="en-CA" altLang="en-US" sz="1400" i="0" baseline="-8000">
                  <a:solidFill>
                    <a:schemeClr val="bg2"/>
                  </a:solidFill>
                </a:endParaRPr>
              </a:p>
            </p:txBody>
          </p:sp>
          <p:sp>
            <p:nvSpPr>
              <p:cNvPr id="11306" name="Line 2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300" name="Oval 232"/>
            <p:cNvSpPr>
              <a:spLocks noChangeAspect="1" noChangeArrowheads="1"/>
            </p:cNvSpPr>
            <p:nvPr/>
          </p:nvSpPr>
          <p:spPr bwMode="auto">
            <a:xfrm>
              <a:off x="1824" y="2928"/>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11301" name="Group 233"/>
            <p:cNvGrpSpPr>
              <a:grpSpLocks noChangeAspect="1"/>
            </p:cNvGrpSpPr>
            <p:nvPr/>
          </p:nvGrpSpPr>
          <p:grpSpPr bwMode="auto">
            <a:xfrm>
              <a:off x="2288" y="3216"/>
              <a:ext cx="208" cy="170"/>
              <a:chOff x="1728" y="2064"/>
              <a:chExt cx="768" cy="672"/>
            </a:xfrm>
          </p:grpSpPr>
          <p:sp>
            <p:nvSpPr>
              <p:cNvPr id="11303" name="AutoShape 234"/>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11304" name="Line 235"/>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302" name="AutoShape 236"/>
            <p:cNvSpPr>
              <a:spLocks noChangeArrowheads="1"/>
            </p:cNvSpPr>
            <p:nvPr/>
          </p:nvSpPr>
          <p:spPr bwMode="auto">
            <a:xfrm>
              <a:off x="2112" y="3264"/>
              <a:ext cx="144" cy="48"/>
            </a:xfrm>
            <a:prstGeom prst="rightArrow">
              <a:avLst>
                <a:gd name="adj1" fmla="val 50000"/>
                <a:gd name="adj2" fmla="val 75000"/>
              </a:avLst>
            </a:prstGeom>
            <a:solidFill>
              <a:schemeClr val="hlink"/>
            </a:solidFill>
            <a:ln w="9525">
              <a:solidFill>
                <a:schemeClr val="tx1"/>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
        <p:nvSpPr>
          <p:cNvPr id="278766" name="Text Box 238"/>
          <p:cNvSpPr txBox="1">
            <a:spLocks noChangeArrowheads="1"/>
          </p:cNvSpPr>
          <p:nvPr/>
        </p:nvSpPr>
        <p:spPr bwMode="auto">
          <a:xfrm>
            <a:off x="5695950" y="0"/>
            <a:ext cx="34480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3600" i="0"/>
              <a:t>Is this sufficient? </a:t>
            </a:r>
            <a:endParaRPr lang="en-CA" altLang="en-US" sz="3600" i="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78766"/>
                                        </p:tgtEl>
                                        <p:attrNameLst>
                                          <p:attrName>style.visibility</p:attrName>
                                        </p:attrNameLst>
                                      </p:cBhvr>
                                      <p:to>
                                        <p:strVal val="visible"/>
                                      </p:to>
                                    </p:set>
                                    <p:anim calcmode="lin" valueType="num">
                                      <p:cBhvr additive="base">
                                        <p:cTn id="7" dur="500" fill="hold"/>
                                        <p:tgtEl>
                                          <p:spTgt spid="278766"/>
                                        </p:tgtEl>
                                        <p:attrNameLst>
                                          <p:attrName>ppt_x</p:attrName>
                                        </p:attrNameLst>
                                      </p:cBhvr>
                                      <p:tavLst>
                                        <p:tav tm="0">
                                          <p:val>
                                            <p:strVal val="1+#ppt_w/2"/>
                                          </p:val>
                                        </p:tav>
                                        <p:tav tm="100000">
                                          <p:val>
                                            <p:strVal val="#ppt_x"/>
                                          </p:val>
                                        </p:tav>
                                      </p:tavLst>
                                    </p:anim>
                                    <p:anim calcmode="lin" valueType="num">
                                      <p:cBhvr additive="base">
                                        <p:cTn id="8" dur="500" fill="hold"/>
                                        <p:tgtEl>
                                          <p:spTgt spid="2787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766"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8"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B1914C1-22BF-41B5-96A0-8C8C6F237E0B}"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100</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99" name="Rectangle 2"/>
          <p:cNvSpPr>
            <a:spLocks noGrp="1" noChangeArrowheads="1"/>
          </p:cNvSpPr>
          <p:nvPr>
            <p:ph type="title"/>
          </p:nvPr>
        </p:nvSpPr>
        <p:spPr>
          <a:xfrm>
            <a:off x="152400" y="76200"/>
            <a:ext cx="7772400" cy="1143000"/>
          </a:xfrm>
        </p:spPr>
        <p:txBody>
          <a:bodyPr/>
          <a:lstStyle/>
          <a:p>
            <a:r>
              <a:rPr lang="en-US" altLang="en-US" smtClean="0"/>
              <a:t>Structure of Algorithm</a:t>
            </a:r>
            <a:endParaRPr lang="en-CA" altLang="en-US" smtClean="0"/>
          </a:p>
        </p:txBody>
      </p:sp>
      <p:sp>
        <p:nvSpPr>
          <p:cNvPr id="8200" name="Rectangle 3"/>
          <p:cNvSpPr>
            <a:spLocks noGrp="1" noChangeArrowheads="1"/>
          </p:cNvSpPr>
          <p:nvPr>
            <p:ph type="body" idx="1"/>
          </p:nvPr>
        </p:nvSpPr>
        <p:spPr>
          <a:xfrm>
            <a:off x="1371600" y="1066800"/>
            <a:ext cx="7772400" cy="4114800"/>
          </a:xfrm>
        </p:spPr>
        <p:txBody>
          <a:bodyPr/>
          <a:lstStyle/>
          <a:p>
            <a:pPr>
              <a:buFontTx/>
              <a:buNone/>
            </a:pPr>
            <a:r>
              <a:rPr lang="en-US" altLang="en-US" smtClean="0"/>
              <a:t>loop y = 1..|Y|</a:t>
            </a:r>
          </a:p>
          <a:p>
            <a:pPr lvl="1">
              <a:buFontTx/>
              <a:buNone/>
            </a:pPr>
            <a:r>
              <a:rPr lang="en-US" altLang="en-US" smtClean="0"/>
              <a:t>loop x = 1..|X|</a:t>
            </a:r>
          </a:p>
          <a:p>
            <a:pPr lvl="2"/>
            <a:r>
              <a:rPr lang="en-US" altLang="en-US" smtClean="0"/>
              <a:t>Construct staircase(x,y)</a:t>
            </a:r>
          </a:p>
          <a:p>
            <a:pPr lvl="2"/>
            <a:r>
              <a:rPr lang="en-US" altLang="en-US" smtClean="0"/>
              <a:t>Output all maximal 0-rectangles</a:t>
            </a:r>
          </a:p>
          <a:p>
            <a:pPr lvl="2">
              <a:buFontTx/>
              <a:buNone/>
            </a:pPr>
            <a:r>
              <a:rPr lang="en-US" altLang="en-US" smtClean="0"/>
              <a:t>   with &lt;x,y&gt; as bottom-right corner</a:t>
            </a:r>
          </a:p>
          <a:p>
            <a:pPr>
              <a:buFontTx/>
              <a:buNone/>
            </a:pPr>
            <a:r>
              <a:rPr lang="en-US" altLang="en-US" smtClean="0"/>
              <a:t> </a:t>
            </a:r>
            <a:endParaRPr lang="en-CA" altLang="en-US" smtClean="0"/>
          </a:p>
        </p:txBody>
      </p:sp>
      <p:sp>
        <p:nvSpPr>
          <p:cNvPr id="8201" name="Freeform 4"/>
          <p:cNvSpPr>
            <a:spLocks/>
          </p:cNvSpPr>
          <p:nvPr/>
        </p:nvSpPr>
        <p:spPr bwMode="auto">
          <a:xfrm>
            <a:off x="2103438" y="3886200"/>
            <a:ext cx="2655887" cy="2332038"/>
          </a:xfrm>
          <a:custGeom>
            <a:avLst/>
            <a:gdLst>
              <a:gd name="T0" fmla="*/ 0 w 3028"/>
              <a:gd name="T1" fmla="*/ 2764 h 2764"/>
              <a:gd name="T2" fmla="*/ 0 w 3028"/>
              <a:gd name="T3" fmla="*/ 2369 h 2764"/>
              <a:gd name="T4" fmla="*/ 418 w 3028"/>
              <a:gd name="T5" fmla="*/ 2369 h 2764"/>
              <a:gd name="T6" fmla="*/ 418 w 3028"/>
              <a:gd name="T7" fmla="*/ 1742 h 2764"/>
              <a:gd name="T8" fmla="*/ 1186 w 3028"/>
              <a:gd name="T9" fmla="*/ 1742 h 2764"/>
              <a:gd name="T10" fmla="*/ 1186 w 3028"/>
              <a:gd name="T11" fmla="*/ 1497 h 2764"/>
              <a:gd name="T12" fmla="*/ 1410 w 3028"/>
              <a:gd name="T13" fmla="*/ 1497 h 2764"/>
              <a:gd name="T14" fmla="*/ 1410 w 3028"/>
              <a:gd name="T15" fmla="*/ 722 h 2764"/>
              <a:gd name="T16" fmla="*/ 1752 w 3028"/>
              <a:gd name="T17" fmla="*/ 722 h 2764"/>
              <a:gd name="T18" fmla="*/ 1752 w 3028"/>
              <a:gd name="T19" fmla="*/ 483 h 2764"/>
              <a:gd name="T20" fmla="*/ 2535 w 3028"/>
              <a:gd name="T21" fmla="*/ 483 h 2764"/>
              <a:gd name="T22" fmla="*/ 2535 w 3028"/>
              <a:gd name="T23" fmla="*/ 0 h 2764"/>
              <a:gd name="T24" fmla="*/ 3028 w 3028"/>
              <a:gd name="T25" fmla="*/ 0 h 27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28"/>
              <a:gd name="T40" fmla="*/ 0 h 2764"/>
              <a:gd name="T41" fmla="*/ 3028 w 3028"/>
              <a:gd name="T42" fmla="*/ 2764 h 27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28" h="2764">
                <a:moveTo>
                  <a:pt x="0" y="2764"/>
                </a:moveTo>
                <a:lnTo>
                  <a:pt x="0" y="2369"/>
                </a:lnTo>
                <a:lnTo>
                  <a:pt x="418" y="2369"/>
                </a:lnTo>
                <a:lnTo>
                  <a:pt x="418" y="1742"/>
                </a:lnTo>
                <a:lnTo>
                  <a:pt x="1186" y="1742"/>
                </a:lnTo>
                <a:lnTo>
                  <a:pt x="1186" y="1497"/>
                </a:lnTo>
                <a:lnTo>
                  <a:pt x="1410" y="1497"/>
                </a:lnTo>
                <a:lnTo>
                  <a:pt x="1410" y="722"/>
                </a:lnTo>
                <a:lnTo>
                  <a:pt x="1752" y="722"/>
                </a:lnTo>
                <a:lnTo>
                  <a:pt x="1752" y="483"/>
                </a:lnTo>
                <a:lnTo>
                  <a:pt x="2535" y="483"/>
                </a:lnTo>
                <a:lnTo>
                  <a:pt x="2535" y="0"/>
                </a:lnTo>
                <a:lnTo>
                  <a:pt x="302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02" name="Rectangle 5"/>
          <p:cNvSpPr>
            <a:spLocks noChangeArrowheads="1"/>
          </p:cNvSpPr>
          <p:nvPr/>
        </p:nvSpPr>
        <p:spPr bwMode="auto">
          <a:xfrm>
            <a:off x="3486150" y="42148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03" name="Rectangle 6"/>
          <p:cNvSpPr>
            <a:spLocks noChangeArrowheads="1"/>
          </p:cNvSpPr>
          <p:nvPr/>
        </p:nvSpPr>
        <p:spPr bwMode="auto">
          <a:xfrm>
            <a:off x="2514600" y="54403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04" name="Rectangle 7"/>
          <p:cNvSpPr>
            <a:spLocks noChangeArrowheads="1"/>
          </p:cNvSpPr>
          <p:nvPr/>
        </p:nvSpPr>
        <p:spPr bwMode="auto">
          <a:xfrm>
            <a:off x="3162300" y="48307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05" name="Rectangle 8"/>
          <p:cNvSpPr>
            <a:spLocks noChangeArrowheads="1"/>
          </p:cNvSpPr>
          <p:nvPr/>
        </p:nvSpPr>
        <p:spPr bwMode="auto">
          <a:xfrm>
            <a:off x="3844925" y="62325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06" name="Rectangle 9"/>
          <p:cNvSpPr>
            <a:spLocks noChangeArrowheads="1"/>
          </p:cNvSpPr>
          <p:nvPr/>
        </p:nvSpPr>
        <p:spPr bwMode="auto">
          <a:xfrm>
            <a:off x="4772025" y="52197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07" name="Rectangle 10"/>
          <p:cNvSpPr>
            <a:spLocks noChangeArrowheads="1"/>
          </p:cNvSpPr>
          <p:nvPr/>
        </p:nvSpPr>
        <p:spPr bwMode="auto">
          <a:xfrm>
            <a:off x="2776538" y="4041775"/>
            <a:ext cx="2206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X</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08" name="Rectangle 11"/>
          <p:cNvSpPr>
            <a:spLocks noChangeArrowheads="1"/>
          </p:cNvSpPr>
          <p:nvPr/>
        </p:nvSpPr>
        <p:spPr bwMode="auto">
          <a:xfrm>
            <a:off x="3963988" y="5089525"/>
            <a:ext cx="777875"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graphicFrame>
        <p:nvGraphicFramePr>
          <p:cNvPr id="8194" name="Object 12"/>
          <p:cNvGraphicFramePr>
            <a:graphicFrameLocks noChangeAspect="1"/>
          </p:cNvGraphicFramePr>
          <p:nvPr/>
        </p:nvGraphicFramePr>
        <p:xfrm>
          <a:off x="2628900" y="5138738"/>
          <a:ext cx="2111375" cy="1068387"/>
        </p:xfrm>
        <a:graphic>
          <a:graphicData uri="http://schemas.openxmlformats.org/presentationml/2006/ole">
            <mc:AlternateContent xmlns:mc="http://schemas.openxmlformats.org/markup-compatibility/2006">
              <mc:Choice xmlns:v="urn:schemas-microsoft-com:vml" Requires="v">
                <p:oleObj spid="_x0000_s69642" name="CorelPhotoPaint.Image.7" r:id="rId3" imgW="2913647" imgH="2011173" progId="CorelPhotoPaint.Image.7">
                  <p:embed/>
                </p:oleObj>
              </mc:Choice>
              <mc:Fallback>
                <p:oleObj name="CorelPhotoPaint.Image.7" r:id="rId3" imgW="2913647" imgH="2011173" progId="CorelPhotoPaint.Image.7">
                  <p:embed/>
                  <p:pic>
                    <p:nvPicPr>
                      <p:cNvPr id="8194"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28900" y="5138738"/>
                        <a:ext cx="2111375" cy="1068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195" name="Object 13"/>
          <p:cNvGraphicFramePr>
            <a:graphicFrameLocks noChangeAspect="1"/>
          </p:cNvGraphicFramePr>
          <p:nvPr/>
        </p:nvGraphicFramePr>
        <p:xfrm>
          <a:off x="3319463" y="4491038"/>
          <a:ext cx="1411287" cy="1724025"/>
        </p:xfrm>
        <a:graphic>
          <a:graphicData uri="http://schemas.openxmlformats.org/presentationml/2006/ole">
            <mc:AlternateContent xmlns:mc="http://schemas.openxmlformats.org/markup-compatibility/2006">
              <mc:Choice xmlns:v="urn:schemas-microsoft-com:vml" Requires="v">
                <p:oleObj spid="_x0000_s69643" name="CorelPhotoPaint.Image.7" r:id="rId5" imgW="2554013" imgH="3242804" progId="CorelPhotoPaint.Image.7">
                  <p:embed/>
                </p:oleObj>
              </mc:Choice>
              <mc:Fallback>
                <p:oleObj name="CorelPhotoPaint.Image.7" r:id="rId5" imgW="2554013" imgH="3242804" progId="CorelPhotoPaint.Image.7">
                  <p:embed/>
                  <p:pic>
                    <p:nvPicPr>
                      <p:cNvPr id="8195" name="Object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19463" y="4491038"/>
                        <a:ext cx="1411287" cy="172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196" name="Object 14"/>
          <p:cNvGraphicFramePr>
            <a:graphicFrameLocks noChangeAspect="1"/>
          </p:cNvGraphicFramePr>
          <p:nvPr/>
        </p:nvGraphicFramePr>
        <p:xfrm>
          <a:off x="3341688" y="4491038"/>
          <a:ext cx="1409700" cy="1724025"/>
        </p:xfrm>
        <a:graphic>
          <a:graphicData uri="http://schemas.openxmlformats.org/presentationml/2006/ole">
            <mc:AlternateContent xmlns:mc="http://schemas.openxmlformats.org/markup-compatibility/2006">
              <mc:Choice xmlns:v="urn:schemas-microsoft-com:vml" Requires="v">
                <p:oleObj spid="_x0000_s69644" name="CorelPhotoPaint.Image.7" r:id="rId7" imgW="2554013" imgH="3242804" progId="CorelPhotoPaint.Image.7">
                  <p:embed/>
                </p:oleObj>
              </mc:Choice>
              <mc:Fallback>
                <p:oleObj name="CorelPhotoPaint.Image.7" r:id="rId7" imgW="2554013" imgH="3242804" progId="CorelPhotoPaint.Image.7">
                  <p:embed/>
                  <p:pic>
                    <p:nvPicPr>
                      <p:cNvPr id="8196" name="Object 1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41688" y="4491038"/>
                        <a:ext cx="1409700" cy="172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197" name="Object 15"/>
          <p:cNvGraphicFramePr>
            <a:graphicFrameLocks noChangeAspect="1"/>
          </p:cNvGraphicFramePr>
          <p:nvPr/>
        </p:nvGraphicFramePr>
        <p:xfrm>
          <a:off x="3635375" y="3962400"/>
          <a:ext cx="1111250" cy="2251075"/>
        </p:xfrm>
        <a:graphic>
          <a:graphicData uri="http://schemas.openxmlformats.org/presentationml/2006/ole">
            <mc:AlternateContent xmlns:mc="http://schemas.openxmlformats.org/markup-compatibility/2006">
              <mc:Choice xmlns:v="urn:schemas-microsoft-com:vml" Requires="v">
                <p:oleObj spid="_x0000_s69645" name="CorelPhotoPaint.Image.7" r:id="rId8" imgW="2011173" imgH="3620725" progId="CorelPhotoPaint.Image.7">
                  <p:embed/>
                </p:oleObj>
              </mc:Choice>
              <mc:Fallback>
                <p:oleObj name="CorelPhotoPaint.Image.7" r:id="rId8" imgW="2011173" imgH="3620725" progId="CorelPhotoPaint.Image.7">
                  <p:embed/>
                  <p:pic>
                    <p:nvPicPr>
                      <p:cNvPr id="8197" name="Object 1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35375" y="3962400"/>
                        <a:ext cx="1111250" cy="22510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209" name="Rectangle 16"/>
          <p:cNvSpPr>
            <a:spLocks noChangeArrowheads="1"/>
          </p:cNvSpPr>
          <p:nvPr/>
        </p:nvSpPr>
        <p:spPr bwMode="auto">
          <a:xfrm>
            <a:off x="2498725" y="416877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10" name="Line 17"/>
          <p:cNvSpPr>
            <a:spLocks noChangeShapeType="1"/>
          </p:cNvSpPr>
          <p:nvPr/>
        </p:nvSpPr>
        <p:spPr bwMode="auto">
          <a:xfrm>
            <a:off x="2498725" y="4044950"/>
            <a:ext cx="0" cy="436563"/>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11" name="Text Box 18"/>
          <p:cNvSpPr txBox="1">
            <a:spLocks noChangeArrowheads="1"/>
          </p:cNvSpPr>
          <p:nvPr/>
        </p:nvSpPr>
        <p:spPr bwMode="auto">
          <a:xfrm>
            <a:off x="4549775" y="6102350"/>
            <a:ext cx="10890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&lt;x.y&gt;</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12" name="Text Box 19"/>
          <p:cNvSpPr txBox="1">
            <a:spLocks noChangeArrowheads="1"/>
          </p:cNvSpPr>
          <p:nvPr/>
        </p:nvSpPr>
        <p:spPr bwMode="auto">
          <a:xfrm>
            <a:off x="3971925" y="5121275"/>
            <a:ext cx="476250" cy="79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46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46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13" name="Line 20"/>
          <p:cNvSpPr>
            <a:spLocks noChangeShapeType="1"/>
          </p:cNvSpPr>
          <p:nvPr/>
        </p:nvSpPr>
        <p:spPr bwMode="auto">
          <a:xfrm>
            <a:off x="2498725" y="3962400"/>
            <a:ext cx="498475" cy="0"/>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14" name="Rectangle 21"/>
          <p:cNvSpPr>
            <a:spLocks noChangeArrowheads="1"/>
          </p:cNvSpPr>
          <p:nvPr/>
        </p:nvSpPr>
        <p:spPr bwMode="auto">
          <a:xfrm>
            <a:off x="4305300" y="37338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8215" name="Text Box 22"/>
          <p:cNvSpPr txBox="1">
            <a:spLocks noChangeArrowheads="1"/>
          </p:cNvSpPr>
          <p:nvPr/>
        </p:nvSpPr>
        <p:spPr bwMode="auto">
          <a:xfrm>
            <a:off x="5399088" y="4479925"/>
            <a:ext cx="3668712"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altLang="en-US" sz="3000" b="0" i="0" u="sng" strike="noStrike" kern="1200" cap="none" spc="0" normalizeH="0" baseline="0" noProof="0">
                <a:ln>
                  <a:noFill/>
                </a:ln>
                <a:solidFill>
                  <a:srgbClr val="FFFFFF"/>
                </a:solidFill>
                <a:effectLst/>
                <a:uLnTx/>
                <a:uFillTx/>
                <a:latin typeface="Times New Roman" pitchFamily="18" charset="0"/>
                <a:ea typeface="+mn-ea"/>
                <a:cs typeface="+mn-cs"/>
              </a:rPr>
              <a:t>Timing</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O(1) amortized time per &lt;x,y&gt;</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8216" name="Group 23"/>
          <p:cNvGrpSpPr>
            <a:grpSpLocks/>
          </p:cNvGrpSpPr>
          <p:nvPr/>
        </p:nvGrpSpPr>
        <p:grpSpPr bwMode="auto">
          <a:xfrm>
            <a:off x="5562600" y="3717925"/>
            <a:ext cx="3429000" cy="2933700"/>
            <a:chOff x="3504" y="2342"/>
            <a:chExt cx="2160" cy="1848"/>
          </a:xfrm>
        </p:grpSpPr>
        <p:sp>
          <p:nvSpPr>
            <p:cNvPr id="8218" name="Oval 24"/>
            <p:cNvSpPr>
              <a:spLocks noChangeArrowheads="1"/>
            </p:cNvSpPr>
            <p:nvPr/>
          </p:nvSpPr>
          <p:spPr bwMode="auto">
            <a:xfrm>
              <a:off x="3504" y="2609"/>
              <a:ext cx="2160" cy="1581"/>
            </a:xfrm>
            <a:prstGeom prst="ellipse">
              <a:avLst/>
            </a:prstGeom>
            <a:noFill/>
            <a:ln w="38100" cap="sq">
              <a:solidFill>
                <a:srgbClr val="FF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19" name="Text Box 25"/>
            <p:cNvSpPr txBox="1">
              <a:spLocks noChangeArrowheads="1"/>
            </p:cNvSpPr>
            <p:nvPr/>
          </p:nvSpPr>
          <p:spPr bwMode="auto">
            <a:xfrm>
              <a:off x="4820" y="2342"/>
              <a:ext cx="650"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5050"/>
                  </a:solidFill>
                  <a:effectLst/>
                  <a:uLnTx/>
                  <a:uFillTx/>
                  <a:latin typeface="Times New Roman" pitchFamily="18" charset="0"/>
                  <a:ea typeface="+mn-ea"/>
                  <a:cs typeface="+mn-cs"/>
                </a:rPr>
                <a:t>Third</a:t>
              </a:r>
              <a:endParaRPr kumimoji="1" lang="en-CA" altLang="en-US" sz="3000" b="0" i="0" u="none" strike="noStrike" kern="1200" cap="none" spc="0" normalizeH="0" baseline="0" noProof="0">
                <a:ln>
                  <a:noFill/>
                </a:ln>
                <a:solidFill>
                  <a:srgbClr val="FF5050"/>
                </a:solidFill>
                <a:effectLst/>
                <a:uLnTx/>
                <a:uFillTx/>
                <a:latin typeface="Times New Roman" pitchFamily="18" charset="0"/>
                <a:ea typeface="+mn-ea"/>
                <a:cs typeface="+mn-cs"/>
              </a:endParaRPr>
            </a:p>
          </p:txBody>
        </p:sp>
      </p:grpSp>
      <p:sp>
        <p:nvSpPr>
          <p:cNvPr id="8217" name="Text Box 26"/>
          <p:cNvSpPr txBox="1">
            <a:spLocks noChangeArrowheads="1"/>
          </p:cNvSpPr>
          <p:nvPr/>
        </p:nvSpPr>
        <p:spPr bwMode="auto">
          <a:xfrm>
            <a:off x="3733800" y="5897563"/>
            <a:ext cx="10572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484921445"/>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C683CA-83C4-4A12-8D8A-1331B77FFA0D}"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23" name="Freeform 3"/>
          <p:cNvSpPr>
            <a:spLocks/>
          </p:cNvSpPr>
          <p:nvPr/>
        </p:nvSpPr>
        <p:spPr bwMode="auto">
          <a:xfrm>
            <a:off x="1585913" y="2044700"/>
            <a:ext cx="4806950" cy="4387850"/>
          </a:xfrm>
          <a:custGeom>
            <a:avLst/>
            <a:gdLst>
              <a:gd name="T0" fmla="*/ 0 w 3028"/>
              <a:gd name="T1" fmla="*/ 2764 h 2764"/>
              <a:gd name="T2" fmla="*/ 0 w 3028"/>
              <a:gd name="T3" fmla="*/ 2369 h 2764"/>
              <a:gd name="T4" fmla="*/ 418 w 3028"/>
              <a:gd name="T5" fmla="*/ 2369 h 2764"/>
              <a:gd name="T6" fmla="*/ 418 w 3028"/>
              <a:gd name="T7" fmla="*/ 1742 h 2764"/>
              <a:gd name="T8" fmla="*/ 1186 w 3028"/>
              <a:gd name="T9" fmla="*/ 1742 h 2764"/>
              <a:gd name="T10" fmla="*/ 1186 w 3028"/>
              <a:gd name="T11" fmla="*/ 1497 h 2764"/>
              <a:gd name="T12" fmla="*/ 1410 w 3028"/>
              <a:gd name="T13" fmla="*/ 1497 h 2764"/>
              <a:gd name="T14" fmla="*/ 1410 w 3028"/>
              <a:gd name="T15" fmla="*/ 722 h 2764"/>
              <a:gd name="T16" fmla="*/ 1752 w 3028"/>
              <a:gd name="T17" fmla="*/ 722 h 2764"/>
              <a:gd name="T18" fmla="*/ 1752 w 3028"/>
              <a:gd name="T19" fmla="*/ 483 h 2764"/>
              <a:gd name="T20" fmla="*/ 2535 w 3028"/>
              <a:gd name="T21" fmla="*/ 483 h 2764"/>
              <a:gd name="T22" fmla="*/ 2535 w 3028"/>
              <a:gd name="T23" fmla="*/ 0 h 2764"/>
              <a:gd name="T24" fmla="*/ 3028 w 3028"/>
              <a:gd name="T25" fmla="*/ 0 h 27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28"/>
              <a:gd name="T40" fmla="*/ 0 h 2764"/>
              <a:gd name="T41" fmla="*/ 3028 w 3028"/>
              <a:gd name="T42" fmla="*/ 2764 h 27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28" h="2764">
                <a:moveTo>
                  <a:pt x="0" y="2764"/>
                </a:moveTo>
                <a:lnTo>
                  <a:pt x="0" y="2369"/>
                </a:lnTo>
                <a:lnTo>
                  <a:pt x="418" y="2369"/>
                </a:lnTo>
                <a:lnTo>
                  <a:pt x="418" y="1742"/>
                </a:lnTo>
                <a:lnTo>
                  <a:pt x="1186" y="1742"/>
                </a:lnTo>
                <a:lnTo>
                  <a:pt x="1186" y="1497"/>
                </a:lnTo>
                <a:lnTo>
                  <a:pt x="1410" y="1497"/>
                </a:lnTo>
                <a:lnTo>
                  <a:pt x="1410" y="722"/>
                </a:lnTo>
                <a:lnTo>
                  <a:pt x="1752" y="722"/>
                </a:lnTo>
                <a:lnTo>
                  <a:pt x="1752" y="483"/>
                </a:lnTo>
                <a:lnTo>
                  <a:pt x="2535" y="483"/>
                </a:lnTo>
                <a:lnTo>
                  <a:pt x="2535" y="0"/>
                </a:lnTo>
                <a:lnTo>
                  <a:pt x="302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24" name="Rectangle 4"/>
          <p:cNvSpPr>
            <a:spLocks noChangeArrowheads="1"/>
          </p:cNvSpPr>
          <p:nvPr/>
        </p:nvSpPr>
        <p:spPr bwMode="auto">
          <a:xfrm>
            <a:off x="1323975" y="61229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25" name="Rectangle 5"/>
          <p:cNvSpPr>
            <a:spLocks noChangeArrowheads="1"/>
          </p:cNvSpPr>
          <p:nvPr/>
        </p:nvSpPr>
        <p:spPr bwMode="auto">
          <a:xfrm>
            <a:off x="2044700" y="55086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26" name="Rectangle 6"/>
          <p:cNvSpPr>
            <a:spLocks noChangeArrowheads="1"/>
          </p:cNvSpPr>
          <p:nvPr/>
        </p:nvSpPr>
        <p:spPr bwMode="auto">
          <a:xfrm>
            <a:off x="4225925" y="28940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27" name="Rectangle 7"/>
          <p:cNvSpPr>
            <a:spLocks noChangeArrowheads="1"/>
          </p:cNvSpPr>
          <p:nvPr/>
        </p:nvSpPr>
        <p:spPr bwMode="auto">
          <a:xfrm>
            <a:off x="5421313" y="25130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28" name="Rectangle 8"/>
          <p:cNvSpPr>
            <a:spLocks noChangeArrowheads="1"/>
          </p:cNvSpPr>
          <p:nvPr/>
        </p:nvSpPr>
        <p:spPr bwMode="auto">
          <a:xfrm>
            <a:off x="6180138" y="17684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29" name="Rectangle 9"/>
          <p:cNvSpPr>
            <a:spLocks noChangeArrowheads="1"/>
          </p:cNvSpPr>
          <p:nvPr/>
        </p:nvSpPr>
        <p:spPr bwMode="auto">
          <a:xfrm>
            <a:off x="3279775" y="45497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30" name="Rectangle 10"/>
          <p:cNvSpPr>
            <a:spLocks noChangeArrowheads="1"/>
          </p:cNvSpPr>
          <p:nvPr/>
        </p:nvSpPr>
        <p:spPr bwMode="auto">
          <a:xfrm>
            <a:off x="3608388" y="41354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31" name="Rectangle 11"/>
          <p:cNvSpPr>
            <a:spLocks noChangeArrowheads="1"/>
          </p:cNvSpPr>
          <p:nvPr/>
        </p:nvSpPr>
        <p:spPr bwMode="auto">
          <a:xfrm>
            <a:off x="3479800" y="679767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X</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32" name="Rectangle 12"/>
          <p:cNvSpPr>
            <a:spLocks noChangeArrowheads="1"/>
          </p:cNvSpPr>
          <p:nvPr/>
        </p:nvSpPr>
        <p:spPr bwMode="auto">
          <a:xfrm>
            <a:off x="7099300" y="371792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33" name="Rectangle 13"/>
          <p:cNvSpPr>
            <a:spLocks noChangeArrowheads="1"/>
          </p:cNvSpPr>
          <p:nvPr/>
        </p:nvSpPr>
        <p:spPr bwMode="auto">
          <a:xfrm>
            <a:off x="5564188" y="5456238"/>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34" name="Rectangle 14"/>
          <p:cNvSpPr>
            <a:spLocks noChangeArrowheads="1"/>
          </p:cNvSpPr>
          <p:nvPr/>
        </p:nvSpPr>
        <p:spPr bwMode="auto">
          <a:xfrm>
            <a:off x="4738688"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35" name="Rectangle 15"/>
          <p:cNvSpPr>
            <a:spLocks noChangeArrowheads="1"/>
          </p:cNvSpPr>
          <p:nvPr/>
        </p:nvSpPr>
        <p:spPr bwMode="auto">
          <a:xfrm>
            <a:off x="5097463"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36" name="Rectangle 16"/>
          <p:cNvSpPr>
            <a:spLocks noChangeArrowheads="1"/>
          </p:cNvSpPr>
          <p:nvPr/>
        </p:nvSpPr>
        <p:spPr bwMode="auto">
          <a:xfrm>
            <a:off x="5461000"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37" name="Rectangle 17"/>
          <p:cNvSpPr>
            <a:spLocks noChangeArrowheads="1"/>
          </p:cNvSpPr>
          <p:nvPr/>
        </p:nvSpPr>
        <p:spPr bwMode="auto">
          <a:xfrm>
            <a:off x="5819775"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38" name="Rectangle 18"/>
          <p:cNvSpPr>
            <a:spLocks noChangeArrowheads="1"/>
          </p:cNvSpPr>
          <p:nvPr/>
        </p:nvSpPr>
        <p:spPr bwMode="auto">
          <a:xfrm>
            <a:off x="6180138"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39" name="Rectangle 19"/>
          <p:cNvSpPr>
            <a:spLocks noChangeArrowheads="1"/>
          </p:cNvSpPr>
          <p:nvPr/>
        </p:nvSpPr>
        <p:spPr bwMode="auto">
          <a:xfrm>
            <a:off x="6523038" y="42973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40" name="Rectangle 20"/>
          <p:cNvSpPr>
            <a:spLocks noChangeArrowheads="1"/>
          </p:cNvSpPr>
          <p:nvPr/>
        </p:nvSpPr>
        <p:spPr bwMode="auto">
          <a:xfrm>
            <a:off x="6523038" y="48752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41" name="Rectangle 21"/>
          <p:cNvSpPr>
            <a:spLocks noChangeArrowheads="1"/>
          </p:cNvSpPr>
          <p:nvPr/>
        </p:nvSpPr>
        <p:spPr bwMode="auto">
          <a:xfrm>
            <a:off x="6523038" y="54927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42" name="Rectangle 22"/>
          <p:cNvSpPr>
            <a:spLocks noChangeArrowheads="1"/>
          </p:cNvSpPr>
          <p:nvPr/>
        </p:nvSpPr>
        <p:spPr bwMode="auto">
          <a:xfrm>
            <a:off x="6523038" y="51879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43" name="Rectangle 23"/>
          <p:cNvSpPr>
            <a:spLocks noChangeArrowheads="1"/>
          </p:cNvSpPr>
          <p:nvPr/>
        </p:nvSpPr>
        <p:spPr bwMode="auto">
          <a:xfrm>
            <a:off x="6523038" y="58070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44" name="Rectangle 24"/>
          <p:cNvSpPr>
            <a:spLocks noChangeArrowheads="1"/>
          </p:cNvSpPr>
          <p:nvPr/>
        </p:nvSpPr>
        <p:spPr bwMode="auto">
          <a:xfrm>
            <a:off x="6523038" y="61468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45" name="Rectangle 25"/>
          <p:cNvSpPr>
            <a:spLocks noChangeArrowheads="1"/>
          </p:cNvSpPr>
          <p:nvPr/>
        </p:nvSpPr>
        <p:spPr bwMode="auto">
          <a:xfrm>
            <a:off x="5789613" y="2106613"/>
            <a:ext cx="5175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46" name="Rectangle 26"/>
          <p:cNvSpPr>
            <a:spLocks noChangeArrowheads="1"/>
          </p:cNvSpPr>
          <p:nvPr/>
        </p:nvSpPr>
        <p:spPr bwMode="auto">
          <a:xfrm>
            <a:off x="5981700" y="2187575"/>
            <a:ext cx="42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r</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47" name="Rectangle 27"/>
          <p:cNvSpPr>
            <a:spLocks noChangeArrowheads="1"/>
          </p:cNvSpPr>
          <p:nvPr/>
        </p:nvSpPr>
        <p:spPr bwMode="auto">
          <a:xfrm>
            <a:off x="6184900" y="2187575"/>
            <a:ext cx="42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r</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48" name="Rectangle 28"/>
          <p:cNvSpPr>
            <a:spLocks noChangeArrowheads="1"/>
          </p:cNvSpPr>
          <p:nvPr/>
        </p:nvSpPr>
        <p:spPr bwMode="auto">
          <a:xfrm>
            <a:off x="1695450" y="5845175"/>
            <a:ext cx="5175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49" name="Rectangle 29"/>
          <p:cNvSpPr>
            <a:spLocks noChangeArrowheads="1"/>
          </p:cNvSpPr>
          <p:nvPr/>
        </p:nvSpPr>
        <p:spPr bwMode="auto">
          <a:xfrm>
            <a:off x="1890713" y="5924550"/>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50" name="Rectangle 30"/>
          <p:cNvSpPr>
            <a:spLocks noChangeArrowheads="1"/>
          </p:cNvSpPr>
          <p:nvPr/>
        </p:nvSpPr>
        <p:spPr bwMode="auto">
          <a:xfrm>
            <a:off x="2093913" y="5924550"/>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51" name="Rectangle 31"/>
          <p:cNvSpPr>
            <a:spLocks noChangeArrowheads="1"/>
          </p:cNvSpPr>
          <p:nvPr/>
        </p:nvSpPr>
        <p:spPr bwMode="auto">
          <a:xfrm>
            <a:off x="5810250" y="6151563"/>
            <a:ext cx="4730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52" name="Freeform 32"/>
          <p:cNvSpPr>
            <a:spLocks/>
          </p:cNvSpPr>
          <p:nvPr/>
        </p:nvSpPr>
        <p:spPr bwMode="auto">
          <a:xfrm>
            <a:off x="3081338" y="6754813"/>
            <a:ext cx="917575" cy="12700"/>
          </a:xfrm>
          <a:custGeom>
            <a:avLst/>
            <a:gdLst>
              <a:gd name="T0" fmla="*/ 578 w 578"/>
              <a:gd name="T1" fmla="*/ 4 h 8"/>
              <a:gd name="T2" fmla="*/ 578 w 578"/>
              <a:gd name="T3" fmla="*/ 0 h 8"/>
              <a:gd name="T4" fmla="*/ 0 w 578"/>
              <a:gd name="T5" fmla="*/ 0 h 8"/>
              <a:gd name="T6" fmla="*/ 0 w 578"/>
              <a:gd name="T7" fmla="*/ 8 h 8"/>
              <a:gd name="T8" fmla="*/ 578 w 578"/>
              <a:gd name="T9" fmla="*/ 8 h 8"/>
              <a:gd name="T10" fmla="*/ 578 w 578"/>
              <a:gd name="T11" fmla="*/ 4 h 8"/>
              <a:gd name="T12" fmla="*/ 0 60000 65536"/>
              <a:gd name="T13" fmla="*/ 0 60000 65536"/>
              <a:gd name="T14" fmla="*/ 0 60000 65536"/>
              <a:gd name="T15" fmla="*/ 0 60000 65536"/>
              <a:gd name="T16" fmla="*/ 0 60000 65536"/>
              <a:gd name="T17" fmla="*/ 0 60000 65536"/>
              <a:gd name="T18" fmla="*/ 0 w 578"/>
              <a:gd name="T19" fmla="*/ 0 h 8"/>
              <a:gd name="T20" fmla="*/ 578 w 578"/>
              <a:gd name="T21" fmla="*/ 8 h 8"/>
            </a:gdLst>
            <a:ahLst/>
            <a:cxnLst>
              <a:cxn ang="T12">
                <a:pos x="T0" y="T1"/>
              </a:cxn>
              <a:cxn ang="T13">
                <a:pos x="T2" y="T3"/>
              </a:cxn>
              <a:cxn ang="T14">
                <a:pos x="T4" y="T5"/>
              </a:cxn>
              <a:cxn ang="T15">
                <a:pos x="T6" y="T7"/>
              </a:cxn>
              <a:cxn ang="T16">
                <a:pos x="T8" y="T9"/>
              </a:cxn>
              <a:cxn ang="T17">
                <a:pos x="T10" y="T11"/>
              </a:cxn>
            </a:cxnLst>
            <a:rect l="T18" t="T19" r="T20" b="T21"/>
            <a:pathLst>
              <a:path w="578" h="8">
                <a:moveTo>
                  <a:pt x="578" y="4"/>
                </a:moveTo>
                <a:lnTo>
                  <a:pt x="578" y="0"/>
                </a:lnTo>
                <a:lnTo>
                  <a:pt x="0" y="0"/>
                </a:lnTo>
                <a:lnTo>
                  <a:pt x="0" y="8"/>
                </a:lnTo>
                <a:lnTo>
                  <a:pt x="578" y="8"/>
                </a:lnTo>
                <a:lnTo>
                  <a:pt x="57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53" name="Freeform 33"/>
          <p:cNvSpPr>
            <a:spLocks/>
          </p:cNvSpPr>
          <p:nvPr/>
        </p:nvSpPr>
        <p:spPr bwMode="auto">
          <a:xfrm>
            <a:off x="3956050" y="6724650"/>
            <a:ext cx="87313" cy="76200"/>
          </a:xfrm>
          <a:custGeom>
            <a:avLst/>
            <a:gdLst>
              <a:gd name="T0" fmla="*/ 55 w 55"/>
              <a:gd name="T1" fmla="*/ 23 h 48"/>
              <a:gd name="T2" fmla="*/ 0 w 55"/>
              <a:gd name="T3" fmla="*/ 0 h 48"/>
              <a:gd name="T4" fmla="*/ 0 w 55"/>
              <a:gd name="T5" fmla="*/ 2 h 48"/>
              <a:gd name="T6" fmla="*/ 2 w 55"/>
              <a:gd name="T7" fmla="*/ 4 h 48"/>
              <a:gd name="T8" fmla="*/ 2 w 55"/>
              <a:gd name="T9" fmla="*/ 6 h 48"/>
              <a:gd name="T10" fmla="*/ 2 w 55"/>
              <a:gd name="T11" fmla="*/ 8 h 48"/>
              <a:gd name="T12" fmla="*/ 4 w 55"/>
              <a:gd name="T13" fmla="*/ 8 h 48"/>
              <a:gd name="T14" fmla="*/ 4 w 55"/>
              <a:gd name="T15" fmla="*/ 10 h 48"/>
              <a:gd name="T16" fmla="*/ 4 w 55"/>
              <a:gd name="T17" fmla="*/ 12 h 48"/>
              <a:gd name="T18" fmla="*/ 4 w 55"/>
              <a:gd name="T19" fmla="*/ 13 h 48"/>
              <a:gd name="T20" fmla="*/ 4 w 55"/>
              <a:gd name="T21" fmla="*/ 15 h 48"/>
              <a:gd name="T22" fmla="*/ 5 w 55"/>
              <a:gd name="T23" fmla="*/ 15 h 48"/>
              <a:gd name="T24" fmla="*/ 5 w 55"/>
              <a:gd name="T25" fmla="*/ 17 h 48"/>
              <a:gd name="T26" fmla="*/ 5 w 55"/>
              <a:gd name="T27" fmla="*/ 19 h 48"/>
              <a:gd name="T28" fmla="*/ 5 w 55"/>
              <a:gd name="T29" fmla="*/ 21 h 48"/>
              <a:gd name="T30" fmla="*/ 5 w 55"/>
              <a:gd name="T31" fmla="*/ 23 h 48"/>
              <a:gd name="T32" fmla="*/ 5 w 55"/>
              <a:gd name="T33" fmla="*/ 25 h 48"/>
              <a:gd name="T34" fmla="*/ 5 w 55"/>
              <a:gd name="T35" fmla="*/ 27 h 48"/>
              <a:gd name="T36" fmla="*/ 5 w 55"/>
              <a:gd name="T37" fmla="*/ 29 h 48"/>
              <a:gd name="T38" fmla="*/ 5 w 55"/>
              <a:gd name="T39" fmla="*/ 31 h 48"/>
              <a:gd name="T40" fmla="*/ 4 w 55"/>
              <a:gd name="T41" fmla="*/ 33 h 48"/>
              <a:gd name="T42" fmla="*/ 4 w 55"/>
              <a:gd name="T43" fmla="*/ 35 h 48"/>
              <a:gd name="T44" fmla="*/ 4 w 55"/>
              <a:gd name="T45" fmla="*/ 36 h 48"/>
              <a:gd name="T46" fmla="*/ 4 w 55"/>
              <a:gd name="T47" fmla="*/ 38 h 48"/>
              <a:gd name="T48" fmla="*/ 2 w 55"/>
              <a:gd name="T49" fmla="*/ 40 h 48"/>
              <a:gd name="T50" fmla="*/ 2 w 55"/>
              <a:gd name="T51" fmla="*/ 42 h 48"/>
              <a:gd name="T52" fmla="*/ 2 w 55"/>
              <a:gd name="T53" fmla="*/ 44 h 48"/>
              <a:gd name="T54" fmla="*/ 0 w 55"/>
              <a:gd name="T55" fmla="*/ 44 h 48"/>
              <a:gd name="T56" fmla="*/ 0 w 55"/>
              <a:gd name="T57" fmla="*/ 46 h 48"/>
              <a:gd name="T58" fmla="*/ 0 w 55"/>
              <a:gd name="T59" fmla="*/ 48 h 48"/>
              <a:gd name="T60" fmla="*/ 55 w 55"/>
              <a:gd name="T61" fmla="*/ 23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48"/>
              <a:gd name="T95" fmla="*/ 55 w 55"/>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48">
                <a:moveTo>
                  <a:pt x="55" y="23"/>
                </a:moveTo>
                <a:lnTo>
                  <a:pt x="0" y="0"/>
                </a:lnTo>
                <a:lnTo>
                  <a:pt x="0" y="2"/>
                </a:lnTo>
                <a:lnTo>
                  <a:pt x="2" y="4"/>
                </a:lnTo>
                <a:lnTo>
                  <a:pt x="2" y="6"/>
                </a:lnTo>
                <a:lnTo>
                  <a:pt x="2" y="8"/>
                </a:lnTo>
                <a:lnTo>
                  <a:pt x="4" y="8"/>
                </a:lnTo>
                <a:lnTo>
                  <a:pt x="4" y="10"/>
                </a:lnTo>
                <a:lnTo>
                  <a:pt x="4" y="12"/>
                </a:lnTo>
                <a:lnTo>
                  <a:pt x="4" y="13"/>
                </a:lnTo>
                <a:lnTo>
                  <a:pt x="4" y="15"/>
                </a:lnTo>
                <a:lnTo>
                  <a:pt x="5" y="15"/>
                </a:lnTo>
                <a:lnTo>
                  <a:pt x="5" y="17"/>
                </a:lnTo>
                <a:lnTo>
                  <a:pt x="5" y="19"/>
                </a:lnTo>
                <a:lnTo>
                  <a:pt x="5" y="21"/>
                </a:lnTo>
                <a:lnTo>
                  <a:pt x="5" y="23"/>
                </a:lnTo>
                <a:lnTo>
                  <a:pt x="5" y="25"/>
                </a:lnTo>
                <a:lnTo>
                  <a:pt x="5" y="27"/>
                </a:lnTo>
                <a:lnTo>
                  <a:pt x="5" y="29"/>
                </a:lnTo>
                <a:lnTo>
                  <a:pt x="5" y="31"/>
                </a:lnTo>
                <a:lnTo>
                  <a:pt x="4" y="33"/>
                </a:lnTo>
                <a:lnTo>
                  <a:pt x="4" y="35"/>
                </a:lnTo>
                <a:lnTo>
                  <a:pt x="4" y="36"/>
                </a:lnTo>
                <a:lnTo>
                  <a:pt x="4" y="38"/>
                </a:lnTo>
                <a:lnTo>
                  <a:pt x="2" y="40"/>
                </a:lnTo>
                <a:lnTo>
                  <a:pt x="2" y="42"/>
                </a:lnTo>
                <a:lnTo>
                  <a:pt x="2" y="44"/>
                </a:lnTo>
                <a:lnTo>
                  <a:pt x="0" y="44"/>
                </a:lnTo>
                <a:lnTo>
                  <a:pt x="0" y="46"/>
                </a:lnTo>
                <a:lnTo>
                  <a:pt x="0" y="48"/>
                </a:lnTo>
                <a:lnTo>
                  <a:pt x="55"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54" name="Freeform 34"/>
          <p:cNvSpPr>
            <a:spLocks/>
          </p:cNvSpPr>
          <p:nvPr/>
        </p:nvSpPr>
        <p:spPr bwMode="auto">
          <a:xfrm>
            <a:off x="7029450" y="3419475"/>
            <a:ext cx="12700" cy="915988"/>
          </a:xfrm>
          <a:custGeom>
            <a:avLst/>
            <a:gdLst>
              <a:gd name="T0" fmla="*/ 4 w 8"/>
              <a:gd name="T1" fmla="*/ 577 h 577"/>
              <a:gd name="T2" fmla="*/ 8 w 8"/>
              <a:gd name="T3" fmla="*/ 577 h 577"/>
              <a:gd name="T4" fmla="*/ 8 w 8"/>
              <a:gd name="T5" fmla="*/ 0 h 577"/>
              <a:gd name="T6" fmla="*/ 0 w 8"/>
              <a:gd name="T7" fmla="*/ 0 h 577"/>
              <a:gd name="T8" fmla="*/ 0 w 8"/>
              <a:gd name="T9" fmla="*/ 577 h 577"/>
              <a:gd name="T10" fmla="*/ 4 w 8"/>
              <a:gd name="T11" fmla="*/ 577 h 577"/>
              <a:gd name="T12" fmla="*/ 0 60000 65536"/>
              <a:gd name="T13" fmla="*/ 0 60000 65536"/>
              <a:gd name="T14" fmla="*/ 0 60000 65536"/>
              <a:gd name="T15" fmla="*/ 0 60000 65536"/>
              <a:gd name="T16" fmla="*/ 0 60000 65536"/>
              <a:gd name="T17" fmla="*/ 0 60000 65536"/>
              <a:gd name="T18" fmla="*/ 0 w 8"/>
              <a:gd name="T19" fmla="*/ 0 h 577"/>
              <a:gd name="T20" fmla="*/ 8 w 8"/>
              <a:gd name="T21" fmla="*/ 577 h 577"/>
            </a:gdLst>
            <a:ahLst/>
            <a:cxnLst>
              <a:cxn ang="T12">
                <a:pos x="T0" y="T1"/>
              </a:cxn>
              <a:cxn ang="T13">
                <a:pos x="T2" y="T3"/>
              </a:cxn>
              <a:cxn ang="T14">
                <a:pos x="T4" y="T5"/>
              </a:cxn>
              <a:cxn ang="T15">
                <a:pos x="T6" y="T7"/>
              </a:cxn>
              <a:cxn ang="T16">
                <a:pos x="T8" y="T9"/>
              </a:cxn>
              <a:cxn ang="T17">
                <a:pos x="T10" y="T11"/>
              </a:cxn>
            </a:cxnLst>
            <a:rect l="T18" t="T19" r="T20" b="T21"/>
            <a:pathLst>
              <a:path w="8" h="577">
                <a:moveTo>
                  <a:pt x="4" y="577"/>
                </a:moveTo>
                <a:lnTo>
                  <a:pt x="8" y="577"/>
                </a:lnTo>
                <a:lnTo>
                  <a:pt x="8" y="0"/>
                </a:lnTo>
                <a:lnTo>
                  <a:pt x="0" y="0"/>
                </a:lnTo>
                <a:lnTo>
                  <a:pt x="0" y="577"/>
                </a:lnTo>
                <a:lnTo>
                  <a:pt x="4" y="5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55" name="Freeform 35"/>
          <p:cNvSpPr>
            <a:spLocks/>
          </p:cNvSpPr>
          <p:nvPr/>
        </p:nvSpPr>
        <p:spPr bwMode="auto">
          <a:xfrm>
            <a:off x="6996113" y="4289425"/>
            <a:ext cx="76200" cy="92075"/>
          </a:xfrm>
          <a:custGeom>
            <a:avLst/>
            <a:gdLst>
              <a:gd name="T0" fmla="*/ 25 w 48"/>
              <a:gd name="T1" fmla="*/ 58 h 58"/>
              <a:gd name="T2" fmla="*/ 48 w 48"/>
              <a:gd name="T3" fmla="*/ 0 h 58"/>
              <a:gd name="T4" fmla="*/ 46 w 48"/>
              <a:gd name="T5" fmla="*/ 2 h 58"/>
              <a:gd name="T6" fmla="*/ 44 w 48"/>
              <a:gd name="T7" fmla="*/ 2 h 58"/>
              <a:gd name="T8" fmla="*/ 42 w 48"/>
              <a:gd name="T9" fmla="*/ 4 h 58"/>
              <a:gd name="T10" fmla="*/ 40 w 48"/>
              <a:gd name="T11" fmla="*/ 4 h 58"/>
              <a:gd name="T12" fmla="*/ 38 w 48"/>
              <a:gd name="T13" fmla="*/ 4 h 58"/>
              <a:gd name="T14" fmla="*/ 36 w 48"/>
              <a:gd name="T15" fmla="*/ 6 h 58"/>
              <a:gd name="T16" fmla="*/ 34 w 48"/>
              <a:gd name="T17" fmla="*/ 6 h 58"/>
              <a:gd name="T18" fmla="*/ 32 w 48"/>
              <a:gd name="T19" fmla="*/ 6 h 58"/>
              <a:gd name="T20" fmla="*/ 31 w 48"/>
              <a:gd name="T21" fmla="*/ 6 h 58"/>
              <a:gd name="T22" fmla="*/ 29 w 48"/>
              <a:gd name="T23" fmla="*/ 6 h 58"/>
              <a:gd name="T24" fmla="*/ 27 w 48"/>
              <a:gd name="T25" fmla="*/ 6 h 58"/>
              <a:gd name="T26" fmla="*/ 25 w 48"/>
              <a:gd name="T27" fmla="*/ 6 h 58"/>
              <a:gd name="T28" fmla="*/ 23 w 48"/>
              <a:gd name="T29" fmla="*/ 6 h 58"/>
              <a:gd name="T30" fmla="*/ 21 w 48"/>
              <a:gd name="T31" fmla="*/ 6 h 58"/>
              <a:gd name="T32" fmla="*/ 19 w 48"/>
              <a:gd name="T33" fmla="*/ 6 h 58"/>
              <a:gd name="T34" fmla="*/ 17 w 48"/>
              <a:gd name="T35" fmla="*/ 6 h 58"/>
              <a:gd name="T36" fmla="*/ 15 w 48"/>
              <a:gd name="T37" fmla="*/ 6 h 58"/>
              <a:gd name="T38" fmla="*/ 13 w 48"/>
              <a:gd name="T39" fmla="*/ 6 h 58"/>
              <a:gd name="T40" fmla="*/ 11 w 48"/>
              <a:gd name="T41" fmla="*/ 6 h 58"/>
              <a:gd name="T42" fmla="*/ 9 w 48"/>
              <a:gd name="T43" fmla="*/ 4 h 58"/>
              <a:gd name="T44" fmla="*/ 8 w 48"/>
              <a:gd name="T45" fmla="*/ 4 h 58"/>
              <a:gd name="T46" fmla="*/ 6 w 48"/>
              <a:gd name="T47" fmla="*/ 4 h 58"/>
              <a:gd name="T48" fmla="*/ 4 w 48"/>
              <a:gd name="T49" fmla="*/ 2 h 58"/>
              <a:gd name="T50" fmla="*/ 2 w 48"/>
              <a:gd name="T51" fmla="*/ 2 h 58"/>
              <a:gd name="T52" fmla="*/ 0 w 48"/>
              <a:gd name="T53" fmla="*/ 0 h 58"/>
              <a:gd name="T54" fmla="*/ 25 w 48"/>
              <a:gd name="T55" fmla="*/ 58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58"/>
              <a:gd name="T86" fmla="*/ 48 w 48"/>
              <a:gd name="T87" fmla="*/ 58 h 5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58">
                <a:moveTo>
                  <a:pt x="25" y="58"/>
                </a:moveTo>
                <a:lnTo>
                  <a:pt x="48" y="0"/>
                </a:lnTo>
                <a:lnTo>
                  <a:pt x="46" y="2"/>
                </a:lnTo>
                <a:lnTo>
                  <a:pt x="44" y="2"/>
                </a:lnTo>
                <a:lnTo>
                  <a:pt x="42" y="4"/>
                </a:lnTo>
                <a:lnTo>
                  <a:pt x="40" y="4"/>
                </a:lnTo>
                <a:lnTo>
                  <a:pt x="38" y="4"/>
                </a:lnTo>
                <a:lnTo>
                  <a:pt x="36" y="6"/>
                </a:lnTo>
                <a:lnTo>
                  <a:pt x="34" y="6"/>
                </a:lnTo>
                <a:lnTo>
                  <a:pt x="32" y="6"/>
                </a:lnTo>
                <a:lnTo>
                  <a:pt x="31" y="6"/>
                </a:lnTo>
                <a:lnTo>
                  <a:pt x="29" y="6"/>
                </a:lnTo>
                <a:lnTo>
                  <a:pt x="27" y="6"/>
                </a:lnTo>
                <a:lnTo>
                  <a:pt x="25" y="6"/>
                </a:lnTo>
                <a:lnTo>
                  <a:pt x="23" y="6"/>
                </a:lnTo>
                <a:lnTo>
                  <a:pt x="21" y="6"/>
                </a:lnTo>
                <a:lnTo>
                  <a:pt x="19" y="6"/>
                </a:lnTo>
                <a:lnTo>
                  <a:pt x="17" y="6"/>
                </a:lnTo>
                <a:lnTo>
                  <a:pt x="15" y="6"/>
                </a:lnTo>
                <a:lnTo>
                  <a:pt x="13" y="6"/>
                </a:lnTo>
                <a:lnTo>
                  <a:pt x="11" y="6"/>
                </a:lnTo>
                <a:lnTo>
                  <a:pt x="9" y="4"/>
                </a:lnTo>
                <a:lnTo>
                  <a:pt x="8" y="4"/>
                </a:lnTo>
                <a:lnTo>
                  <a:pt x="6" y="4"/>
                </a:lnTo>
                <a:lnTo>
                  <a:pt x="4" y="2"/>
                </a:lnTo>
                <a:lnTo>
                  <a:pt x="2" y="2"/>
                </a:lnTo>
                <a:lnTo>
                  <a:pt x="0" y="0"/>
                </a:lnTo>
                <a:lnTo>
                  <a:pt x="25"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56" name="Freeform 36"/>
          <p:cNvSpPr>
            <a:spLocks/>
          </p:cNvSpPr>
          <p:nvPr/>
        </p:nvSpPr>
        <p:spPr bwMode="auto">
          <a:xfrm>
            <a:off x="1570038" y="2052638"/>
            <a:ext cx="4776787" cy="4364037"/>
          </a:xfrm>
          <a:custGeom>
            <a:avLst/>
            <a:gdLst>
              <a:gd name="T0" fmla="*/ 0 w 3009"/>
              <a:gd name="T1" fmla="*/ 2749 h 2749"/>
              <a:gd name="T2" fmla="*/ 0 w 3009"/>
              <a:gd name="T3" fmla="*/ 2364 h 2749"/>
              <a:gd name="T4" fmla="*/ 405 w 3009"/>
              <a:gd name="T5" fmla="*/ 2364 h 2749"/>
              <a:gd name="T6" fmla="*/ 405 w 3009"/>
              <a:gd name="T7" fmla="*/ 1739 h 2749"/>
              <a:gd name="T8" fmla="*/ 1186 w 3009"/>
              <a:gd name="T9" fmla="*/ 1739 h 2749"/>
              <a:gd name="T10" fmla="*/ 1186 w 3009"/>
              <a:gd name="T11" fmla="*/ 1494 h 2749"/>
              <a:gd name="T12" fmla="*/ 1399 w 3009"/>
              <a:gd name="T13" fmla="*/ 1494 h 2749"/>
              <a:gd name="T14" fmla="*/ 1399 w 3009"/>
              <a:gd name="T15" fmla="*/ 721 h 2749"/>
              <a:gd name="T16" fmla="*/ 1746 w 3009"/>
              <a:gd name="T17" fmla="*/ 721 h 2749"/>
              <a:gd name="T18" fmla="*/ 1746 w 3009"/>
              <a:gd name="T19" fmla="*/ 470 h 2749"/>
              <a:gd name="T20" fmla="*/ 2533 w 3009"/>
              <a:gd name="T21" fmla="*/ 470 h 2749"/>
              <a:gd name="T22" fmla="*/ 2533 w 3009"/>
              <a:gd name="T23" fmla="*/ 0 h 2749"/>
              <a:gd name="T24" fmla="*/ 3009 w 3009"/>
              <a:gd name="T25" fmla="*/ 0 h 2749"/>
              <a:gd name="T26" fmla="*/ 3009 w 3009"/>
              <a:gd name="T27" fmla="*/ 2749 h 2749"/>
              <a:gd name="T28" fmla="*/ 0 w 3009"/>
              <a:gd name="T29" fmla="*/ 2749 h 27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09"/>
              <a:gd name="T46" fmla="*/ 0 h 2749"/>
              <a:gd name="T47" fmla="*/ 3009 w 3009"/>
              <a:gd name="T48" fmla="*/ 2749 h 27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09" h="2749">
                <a:moveTo>
                  <a:pt x="0" y="2749"/>
                </a:moveTo>
                <a:lnTo>
                  <a:pt x="0" y="2364"/>
                </a:lnTo>
                <a:lnTo>
                  <a:pt x="405" y="2364"/>
                </a:lnTo>
                <a:lnTo>
                  <a:pt x="405" y="1739"/>
                </a:lnTo>
                <a:lnTo>
                  <a:pt x="1186" y="1739"/>
                </a:lnTo>
                <a:lnTo>
                  <a:pt x="1186" y="1494"/>
                </a:lnTo>
                <a:lnTo>
                  <a:pt x="1399" y="1494"/>
                </a:lnTo>
                <a:lnTo>
                  <a:pt x="1399" y="721"/>
                </a:lnTo>
                <a:lnTo>
                  <a:pt x="1746" y="721"/>
                </a:lnTo>
                <a:lnTo>
                  <a:pt x="1746" y="470"/>
                </a:lnTo>
                <a:lnTo>
                  <a:pt x="2533" y="470"/>
                </a:lnTo>
                <a:lnTo>
                  <a:pt x="2533" y="0"/>
                </a:lnTo>
                <a:lnTo>
                  <a:pt x="3009" y="0"/>
                </a:lnTo>
                <a:lnTo>
                  <a:pt x="3009" y="2749"/>
                </a:lnTo>
                <a:lnTo>
                  <a:pt x="0" y="27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57" name="Freeform 37"/>
          <p:cNvSpPr>
            <a:spLocks/>
          </p:cNvSpPr>
          <p:nvPr/>
        </p:nvSpPr>
        <p:spPr bwMode="auto">
          <a:xfrm>
            <a:off x="1570038" y="2052638"/>
            <a:ext cx="4776787" cy="4364037"/>
          </a:xfrm>
          <a:custGeom>
            <a:avLst/>
            <a:gdLst>
              <a:gd name="T0" fmla="*/ 0 w 3009"/>
              <a:gd name="T1" fmla="*/ 2749 h 2749"/>
              <a:gd name="T2" fmla="*/ 0 w 3009"/>
              <a:gd name="T3" fmla="*/ 2364 h 2749"/>
              <a:gd name="T4" fmla="*/ 405 w 3009"/>
              <a:gd name="T5" fmla="*/ 2364 h 2749"/>
              <a:gd name="T6" fmla="*/ 405 w 3009"/>
              <a:gd name="T7" fmla="*/ 1739 h 2749"/>
              <a:gd name="T8" fmla="*/ 1186 w 3009"/>
              <a:gd name="T9" fmla="*/ 1739 h 2749"/>
              <a:gd name="T10" fmla="*/ 1186 w 3009"/>
              <a:gd name="T11" fmla="*/ 1494 h 2749"/>
              <a:gd name="T12" fmla="*/ 1399 w 3009"/>
              <a:gd name="T13" fmla="*/ 1494 h 2749"/>
              <a:gd name="T14" fmla="*/ 1399 w 3009"/>
              <a:gd name="T15" fmla="*/ 721 h 2749"/>
              <a:gd name="T16" fmla="*/ 1746 w 3009"/>
              <a:gd name="T17" fmla="*/ 721 h 2749"/>
              <a:gd name="T18" fmla="*/ 1746 w 3009"/>
              <a:gd name="T19" fmla="*/ 470 h 2749"/>
              <a:gd name="T20" fmla="*/ 2533 w 3009"/>
              <a:gd name="T21" fmla="*/ 470 h 2749"/>
              <a:gd name="T22" fmla="*/ 2533 w 3009"/>
              <a:gd name="T23" fmla="*/ 0 h 2749"/>
              <a:gd name="T24" fmla="*/ 3009 w 3009"/>
              <a:gd name="T25" fmla="*/ 0 h 2749"/>
              <a:gd name="T26" fmla="*/ 3009 w 3009"/>
              <a:gd name="T27" fmla="*/ 2749 h 2749"/>
              <a:gd name="T28" fmla="*/ 0 w 3009"/>
              <a:gd name="T29" fmla="*/ 2749 h 27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09"/>
              <a:gd name="T46" fmla="*/ 0 h 2749"/>
              <a:gd name="T47" fmla="*/ 3009 w 3009"/>
              <a:gd name="T48" fmla="*/ 2749 h 27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09" h="2749">
                <a:moveTo>
                  <a:pt x="0" y="2749"/>
                </a:moveTo>
                <a:lnTo>
                  <a:pt x="0" y="2364"/>
                </a:lnTo>
                <a:lnTo>
                  <a:pt x="405" y="2364"/>
                </a:lnTo>
                <a:lnTo>
                  <a:pt x="405" y="1739"/>
                </a:lnTo>
                <a:lnTo>
                  <a:pt x="1186" y="1739"/>
                </a:lnTo>
                <a:lnTo>
                  <a:pt x="1186" y="1494"/>
                </a:lnTo>
                <a:lnTo>
                  <a:pt x="1399" y="1494"/>
                </a:lnTo>
                <a:lnTo>
                  <a:pt x="1399" y="721"/>
                </a:lnTo>
                <a:lnTo>
                  <a:pt x="1746" y="721"/>
                </a:lnTo>
                <a:lnTo>
                  <a:pt x="1746" y="470"/>
                </a:lnTo>
                <a:lnTo>
                  <a:pt x="2533" y="470"/>
                </a:lnTo>
                <a:lnTo>
                  <a:pt x="2533" y="0"/>
                </a:lnTo>
                <a:lnTo>
                  <a:pt x="3009" y="0"/>
                </a:lnTo>
                <a:lnTo>
                  <a:pt x="3009" y="2749"/>
                </a:lnTo>
                <a:lnTo>
                  <a:pt x="0" y="27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58" name="Rectangle 38"/>
          <p:cNvSpPr>
            <a:spLocks noChangeArrowheads="1"/>
          </p:cNvSpPr>
          <p:nvPr/>
        </p:nvSpPr>
        <p:spPr bwMode="auto">
          <a:xfrm>
            <a:off x="4954588" y="4308475"/>
            <a:ext cx="457200"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aphicFrame>
        <p:nvGraphicFramePr>
          <p:cNvPr id="9218" name="Object 39"/>
          <p:cNvGraphicFramePr>
            <a:graphicFrameLocks noChangeAspect="1"/>
          </p:cNvGraphicFramePr>
          <p:nvPr/>
        </p:nvGraphicFramePr>
        <p:xfrm>
          <a:off x="3444875" y="4400550"/>
          <a:ext cx="2914650" cy="2011363"/>
        </p:xfrm>
        <a:graphic>
          <a:graphicData uri="http://schemas.openxmlformats.org/presentationml/2006/ole">
            <mc:AlternateContent xmlns:mc="http://schemas.openxmlformats.org/markup-compatibility/2006">
              <mc:Choice xmlns:v="urn:schemas-microsoft-com:vml" Requires="v">
                <p:oleObj spid="_x0000_s70666" name="CorelPhotoPaint.Image.7" r:id="rId3" imgW="2913647" imgH="2011173" progId="CorelPhotoPaint.Image.7">
                  <p:embed/>
                </p:oleObj>
              </mc:Choice>
              <mc:Fallback>
                <p:oleObj name="CorelPhotoPaint.Image.7" r:id="rId3" imgW="2913647" imgH="2011173" progId="CorelPhotoPaint.Image.7">
                  <p:embed/>
                  <p:pic>
                    <p:nvPicPr>
                      <p:cNvPr id="9218" name="Object 3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44875" y="4400550"/>
                        <a:ext cx="2914650" cy="20113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19" name="Object 40"/>
          <p:cNvGraphicFramePr>
            <a:graphicFrameLocks noChangeAspect="1"/>
          </p:cNvGraphicFramePr>
          <p:nvPr/>
        </p:nvGraphicFramePr>
        <p:xfrm>
          <a:off x="3786188" y="3181350"/>
          <a:ext cx="2554287" cy="3243263"/>
        </p:xfrm>
        <a:graphic>
          <a:graphicData uri="http://schemas.openxmlformats.org/presentationml/2006/ole">
            <mc:AlternateContent xmlns:mc="http://schemas.openxmlformats.org/markup-compatibility/2006">
              <mc:Choice xmlns:v="urn:schemas-microsoft-com:vml" Requires="v">
                <p:oleObj spid="_x0000_s70667" name="CorelPhotoPaint.Image.7" r:id="rId5" imgW="2554013" imgH="3242804" progId="CorelPhotoPaint.Image.7">
                  <p:embed/>
                </p:oleObj>
              </mc:Choice>
              <mc:Fallback>
                <p:oleObj name="CorelPhotoPaint.Image.7" r:id="rId5" imgW="2554013" imgH="3242804" progId="CorelPhotoPaint.Image.7">
                  <p:embed/>
                  <p:pic>
                    <p:nvPicPr>
                      <p:cNvPr id="9219" name="Object 4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86188" y="3181350"/>
                        <a:ext cx="2554287" cy="32432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20" name="Object 41"/>
          <p:cNvGraphicFramePr>
            <a:graphicFrameLocks noChangeAspect="1"/>
          </p:cNvGraphicFramePr>
          <p:nvPr/>
        </p:nvGraphicFramePr>
        <p:xfrm>
          <a:off x="3825875" y="3181350"/>
          <a:ext cx="2554288" cy="3243263"/>
        </p:xfrm>
        <a:graphic>
          <a:graphicData uri="http://schemas.openxmlformats.org/presentationml/2006/ole">
            <mc:AlternateContent xmlns:mc="http://schemas.openxmlformats.org/markup-compatibility/2006">
              <mc:Choice xmlns:v="urn:schemas-microsoft-com:vml" Requires="v">
                <p:oleObj spid="_x0000_s70668" name="CorelPhotoPaint.Image.7" r:id="rId7" imgW="2554013" imgH="3242804" progId="CorelPhotoPaint.Image.7">
                  <p:embed/>
                </p:oleObj>
              </mc:Choice>
              <mc:Fallback>
                <p:oleObj name="CorelPhotoPaint.Image.7" r:id="rId7" imgW="2554013" imgH="3242804" progId="CorelPhotoPaint.Image.7">
                  <p:embed/>
                  <p:pic>
                    <p:nvPicPr>
                      <p:cNvPr id="9220" name="Object 4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25875" y="3181350"/>
                        <a:ext cx="2554288" cy="32432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221" name="Object 42"/>
          <p:cNvGraphicFramePr>
            <a:graphicFrameLocks noChangeAspect="1"/>
          </p:cNvGraphicFramePr>
          <p:nvPr/>
        </p:nvGraphicFramePr>
        <p:xfrm>
          <a:off x="4359275" y="2819400"/>
          <a:ext cx="2011363" cy="3621088"/>
        </p:xfrm>
        <a:graphic>
          <a:graphicData uri="http://schemas.openxmlformats.org/presentationml/2006/ole">
            <mc:AlternateContent xmlns:mc="http://schemas.openxmlformats.org/markup-compatibility/2006">
              <mc:Choice xmlns:v="urn:schemas-microsoft-com:vml" Requires="v">
                <p:oleObj spid="_x0000_s70669" name="CorelPhotoPaint.Image.7" r:id="rId8" imgW="2011173" imgH="3620725" progId="CorelPhotoPaint.Image.7">
                  <p:embed/>
                </p:oleObj>
              </mc:Choice>
              <mc:Fallback>
                <p:oleObj name="CorelPhotoPaint.Image.7" r:id="rId8" imgW="2011173" imgH="3620725" progId="CorelPhotoPaint.Image.7">
                  <p:embed/>
                  <p:pic>
                    <p:nvPicPr>
                      <p:cNvPr id="9221" name="Object 4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359275" y="2819400"/>
                        <a:ext cx="2011363" cy="36210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259" name="AutoShape 43"/>
          <p:cNvSpPr>
            <a:spLocks/>
          </p:cNvSpPr>
          <p:nvPr/>
        </p:nvSpPr>
        <p:spPr bwMode="auto">
          <a:xfrm rot="2400799">
            <a:off x="3173413" y="2217738"/>
            <a:ext cx="288925" cy="1935162"/>
          </a:xfrm>
          <a:prstGeom prst="leftBrace">
            <a:avLst>
              <a:gd name="adj1" fmla="val 55815"/>
              <a:gd name="adj2" fmla="val 50000"/>
            </a:avLst>
          </a:prstGeom>
          <a:noFill/>
          <a:ln w="127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60" name="AutoShape 44"/>
          <p:cNvSpPr>
            <a:spLocks/>
          </p:cNvSpPr>
          <p:nvPr/>
        </p:nvSpPr>
        <p:spPr bwMode="auto">
          <a:xfrm rot="2400799">
            <a:off x="1616075" y="3684588"/>
            <a:ext cx="441325" cy="2163762"/>
          </a:xfrm>
          <a:prstGeom prst="leftBrace">
            <a:avLst>
              <a:gd name="adj1" fmla="val 40857"/>
              <a:gd name="adj2" fmla="val 50000"/>
            </a:avLst>
          </a:prstGeom>
          <a:noFill/>
          <a:ln w="127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61" name="AutoShape 45"/>
          <p:cNvSpPr>
            <a:spLocks/>
          </p:cNvSpPr>
          <p:nvPr/>
        </p:nvSpPr>
        <p:spPr bwMode="auto">
          <a:xfrm rot="2400799">
            <a:off x="4208463" y="1389063"/>
            <a:ext cx="288925" cy="1203325"/>
          </a:xfrm>
          <a:prstGeom prst="leftBrace">
            <a:avLst>
              <a:gd name="adj1" fmla="val 34707"/>
              <a:gd name="adj2" fmla="val 50000"/>
            </a:avLst>
          </a:prstGeom>
          <a:noFill/>
          <a:ln w="127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62" name="Text Box 46"/>
          <p:cNvSpPr txBox="1">
            <a:spLocks noChangeArrowheads="1"/>
          </p:cNvSpPr>
          <p:nvPr/>
        </p:nvSpPr>
        <p:spPr bwMode="auto">
          <a:xfrm>
            <a:off x="381000" y="2005013"/>
            <a:ext cx="22860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Too Narrow </a:t>
            </a:r>
          </a:p>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Maximal</a:t>
            </a:r>
          </a:p>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Too short</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63" name="Line 47"/>
          <p:cNvSpPr>
            <a:spLocks noChangeShapeType="1"/>
          </p:cNvSpPr>
          <p:nvPr/>
        </p:nvSpPr>
        <p:spPr bwMode="auto">
          <a:xfrm flipV="1">
            <a:off x="2476500" y="1885950"/>
            <a:ext cx="1731963" cy="331788"/>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64" name="Line 48"/>
          <p:cNvSpPr>
            <a:spLocks noChangeShapeType="1"/>
          </p:cNvSpPr>
          <p:nvPr/>
        </p:nvSpPr>
        <p:spPr bwMode="auto">
          <a:xfrm>
            <a:off x="2476500" y="2800350"/>
            <a:ext cx="696913" cy="228600"/>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65" name="Line 49"/>
          <p:cNvSpPr>
            <a:spLocks noChangeShapeType="1"/>
          </p:cNvSpPr>
          <p:nvPr/>
        </p:nvSpPr>
        <p:spPr bwMode="auto">
          <a:xfrm>
            <a:off x="1311275" y="3684588"/>
            <a:ext cx="304800" cy="944562"/>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66" name="Text Box 50"/>
          <p:cNvSpPr txBox="1">
            <a:spLocks noChangeArrowheads="1"/>
          </p:cNvSpPr>
          <p:nvPr/>
        </p:nvSpPr>
        <p:spPr bwMode="auto">
          <a:xfrm>
            <a:off x="5349875" y="6107113"/>
            <a:ext cx="10572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9267" name="Rectangle 51"/>
          <p:cNvSpPr>
            <a:spLocks noGrp="1" noChangeArrowheads="1"/>
          </p:cNvSpPr>
          <p:nvPr>
            <p:ph type="title"/>
          </p:nvPr>
        </p:nvSpPr>
        <p:spPr>
          <a:xfrm>
            <a:off x="685800" y="0"/>
            <a:ext cx="7772400" cy="1143000"/>
          </a:xfrm>
          <a:noFill/>
        </p:spPr>
        <p:txBody>
          <a:bodyPr/>
          <a:lstStyle/>
          <a:p>
            <a:r>
              <a:rPr lang="en-US" altLang="en-US" smtClean="0"/>
              <a:t>Timing</a:t>
            </a:r>
          </a:p>
        </p:txBody>
      </p:sp>
      <p:sp>
        <p:nvSpPr>
          <p:cNvPr id="9268" name="Rectangle 52"/>
          <p:cNvSpPr>
            <a:spLocks noChangeArrowheads="1"/>
          </p:cNvSpPr>
          <p:nvPr/>
        </p:nvSpPr>
        <p:spPr bwMode="auto">
          <a:xfrm>
            <a:off x="4953000" y="4495800"/>
            <a:ext cx="457200"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69" name="Rectangle 53"/>
          <p:cNvSpPr>
            <a:spLocks noChangeArrowheads="1"/>
          </p:cNvSpPr>
          <p:nvPr/>
        </p:nvSpPr>
        <p:spPr bwMode="auto">
          <a:xfrm>
            <a:off x="6534150" y="46482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9270" name="Group 55"/>
          <p:cNvGrpSpPr>
            <a:grpSpLocks/>
          </p:cNvGrpSpPr>
          <p:nvPr/>
        </p:nvGrpSpPr>
        <p:grpSpPr bwMode="auto">
          <a:xfrm>
            <a:off x="3729038" y="3032125"/>
            <a:ext cx="114300" cy="273050"/>
            <a:chOff x="2448" y="1929"/>
            <a:chExt cx="72" cy="172"/>
          </a:xfrm>
        </p:grpSpPr>
        <p:sp>
          <p:nvSpPr>
            <p:cNvPr id="9285" name="Line 56"/>
            <p:cNvSpPr>
              <a:spLocks noChangeShapeType="1"/>
            </p:cNvSpPr>
            <p:nvPr/>
          </p:nvSpPr>
          <p:spPr bwMode="auto">
            <a:xfrm>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86" name="Line 57"/>
            <p:cNvSpPr>
              <a:spLocks noChangeShapeType="1"/>
            </p:cNvSpPr>
            <p:nvPr/>
          </p:nvSpPr>
          <p:spPr bwMode="auto">
            <a:xfrm flipH="1">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9271" name="Group 58"/>
          <p:cNvGrpSpPr>
            <a:grpSpLocks/>
          </p:cNvGrpSpPr>
          <p:nvPr/>
        </p:nvGrpSpPr>
        <p:grpSpPr bwMode="auto">
          <a:xfrm>
            <a:off x="3429000" y="4298950"/>
            <a:ext cx="114300" cy="273050"/>
            <a:chOff x="2448" y="1929"/>
            <a:chExt cx="72" cy="172"/>
          </a:xfrm>
        </p:grpSpPr>
        <p:sp>
          <p:nvSpPr>
            <p:cNvPr id="9283" name="Line 59"/>
            <p:cNvSpPr>
              <a:spLocks noChangeShapeType="1"/>
            </p:cNvSpPr>
            <p:nvPr/>
          </p:nvSpPr>
          <p:spPr bwMode="auto">
            <a:xfrm>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84" name="Line 60"/>
            <p:cNvSpPr>
              <a:spLocks noChangeShapeType="1"/>
            </p:cNvSpPr>
            <p:nvPr/>
          </p:nvSpPr>
          <p:spPr bwMode="auto">
            <a:xfrm flipH="1">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9272" name="Group 61"/>
          <p:cNvGrpSpPr>
            <a:grpSpLocks/>
          </p:cNvGrpSpPr>
          <p:nvPr/>
        </p:nvGrpSpPr>
        <p:grpSpPr bwMode="auto">
          <a:xfrm>
            <a:off x="4343400" y="2698750"/>
            <a:ext cx="114300" cy="273050"/>
            <a:chOff x="2448" y="1929"/>
            <a:chExt cx="72" cy="172"/>
          </a:xfrm>
        </p:grpSpPr>
        <p:sp>
          <p:nvSpPr>
            <p:cNvPr id="9281" name="Line 62"/>
            <p:cNvSpPr>
              <a:spLocks noChangeShapeType="1"/>
            </p:cNvSpPr>
            <p:nvPr/>
          </p:nvSpPr>
          <p:spPr bwMode="auto">
            <a:xfrm>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82" name="Line 63"/>
            <p:cNvSpPr>
              <a:spLocks noChangeShapeType="1"/>
            </p:cNvSpPr>
            <p:nvPr/>
          </p:nvSpPr>
          <p:spPr bwMode="auto">
            <a:xfrm flipH="1">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9273" name="Group 64"/>
          <p:cNvGrpSpPr>
            <a:grpSpLocks/>
          </p:cNvGrpSpPr>
          <p:nvPr/>
        </p:nvGrpSpPr>
        <p:grpSpPr bwMode="auto">
          <a:xfrm>
            <a:off x="5562600" y="1905000"/>
            <a:ext cx="114300" cy="273050"/>
            <a:chOff x="2448" y="1929"/>
            <a:chExt cx="72" cy="172"/>
          </a:xfrm>
        </p:grpSpPr>
        <p:sp>
          <p:nvSpPr>
            <p:cNvPr id="9279" name="Line 65"/>
            <p:cNvSpPr>
              <a:spLocks noChangeShapeType="1"/>
            </p:cNvSpPr>
            <p:nvPr/>
          </p:nvSpPr>
          <p:spPr bwMode="auto">
            <a:xfrm>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80" name="Line 66"/>
            <p:cNvSpPr>
              <a:spLocks noChangeShapeType="1"/>
            </p:cNvSpPr>
            <p:nvPr/>
          </p:nvSpPr>
          <p:spPr bwMode="auto">
            <a:xfrm flipH="1">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274" name="Text Box 68"/>
          <p:cNvSpPr txBox="1">
            <a:spLocks noChangeArrowheads="1"/>
          </p:cNvSpPr>
          <p:nvPr/>
        </p:nvSpPr>
        <p:spPr bwMode="auto">
          <a:xfrm>
            <a:off x="288925" y="1590675"/>
            <a:ext cx="11811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0000"/>
                </a:solidFill>
                <a:effectLst/>
                <a:uLnTx/>
                <a:uFillTx/>
                <a:latin typeface="Times New Roman" pitchFamily="18" charset="0"/>
                <a:ea typeface="+mn-ea"/>
                <a:cs typeface="+mn-cs"/>
              </a:rPr>
              <a:t>Delete</a:t>
            </a:r>
            <a:endParaRPr kumimoji="1" lang="en-CA" altLang="en-US" sz="30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sp>
        <p:nvSpPr>
          <p:cNvPr id="9275" name="Line 69"/>
          <p:cNvSpPr>
            <a:spLocks noChangeShapeType="1"/>
          </p:cNvSpPr>
          <p:nvPr/>
        </p:nvSpPr>
        <p:spPr bwMode="auto">
          <a:xfrm>
            <a:off x="381000" y="2319338"/>
            <a:ext cx="2286000" cy="20637"/>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76" name="Line 70"/>
          <p:cNvSpPr>
            <a:spLocks noChangeShapeType="1"/>
          </p:cNvSpPr>
          <p:nvPr/>
        </p:nvSpPr>
        <p:spPr bwMode="auto">
          <a:xfrm>
            <a:off x="381000" y="2833688"/>
            <a:ext cx="1776413" cy="0"/>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77" name="Rectangle 73"/>
          <p:cNvSpPr>
            <a:spLocks noChangeArrowheads="1"/>
          </p:cNvSpPr>
          <p:nvPr/>
        </p:nvSpPr>
        <p:spPr bwMode="auto">
          <a:xfrm>
            <a:off x="4953000" y="4495800"/>
            <a:ext cx="457200"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78" name="Rectangle 74"/>
          <p:cNvSpPr>
            <a:spLocks noChangeArrowheads="1"/>
          </p:cNvSpPr>
          <p:nvPr/>
        </p:nvSpPr>
        <p:spPr bwMode="auto">
          <a:xfrm>
            <a:off x="304800" y="806450"/>
            <a:ext cx="81534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600" b="0" i="0" u="none" strike="noStrike" kern="1200" cap="none" spc="0" normalizeH="0" baseline="0" noProof="0">
                <a:ln>
                  <a:noFill/>
                </a:ln>
                <a:solidFill>
                  <a:srgbClr val="FFCC66"/>
                </a:solidFill>
                <a:effectLst/>
                <a:uLnTx/>
                <a:uFillTx/>
                <a:latin typeface="Times New Roman" pitchFamily="18" charset="0"/>
                <a:ea typeface="+mn-ea"/>
                <a:cs typeface="+mn-cs"/>
              </a:rPr>
              <a:t>Only work that is not constant Time</a:t>
            </a:r>
            <a:endParaRPr kumimoji="0" lang="en-CA" altLang="en-US" sz="3600" b="0" i="0" u="none" strike="noStrike" kern="1200" cap="none" spc="0" normalizeH="0" baseline="0" noProof="0">
              <a:ln>
                <a:noFill/>
              </a:ln>
              <a:solidFill>
                <a:srgbClr val="FFCC66"/>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913568125"/>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578"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9B116E-BF0A-4873-A263-C5FE76687CF8}"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79" name="Rectangle 5"/>
          <p:cNvSpPr>
            <a:spLocks noGrp="1" noChangeArrowheads="1"/>
          </p:cNvSpPr>
          <p:nvPr>
            <p:ph type="title"/>
          </p:nvPr>
        </p:nvSpPr>
        <p:spPr>
          <a:xfrm>
            <a:off x="685800" y="-250825"/>
            <a:ext cx="7772400" cy="1143000"/>
          </a:xfrm>
          <a:noFill/>
        </p:spPr>
        <p:txBody>
          <a:bodyPr/>
          <a:lstStyle/>
          <a:p>
            <a:r>
              <a:rPr lang="en-US" altLang="en-US" smtClean="0"/>
              <a:t>Timing</a:t>
            </a:r>
          </a:p>
        </p:txBody>
      </p:sp>
      <p:sp>
        <p:nvSpPr>
          <p:cNvPr id="24580" name="Rectangle 6"/>
          <p:cNvSpPr>
            <a:spLocks noChangeArrowheads="1"/>
          </p:cNvSpPr>
          <p:nvPr/>
        </p:nvSpPr>
        <p:spPr bwMode="auto">
          <a:xfrm>
            <a:off x="457200" y="369888"/>
            <a:ext cx="8027988" cy="1230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FFFFFF"/>
                </a:solidFill>
                <a:effectLst/>
                <a:uLnTx/>
                <a:uFillTx/>
                <a:latin typeface="Times New Roman" pitchFamily="18" charset="0"/>
                <a:ea typeface="+mn-ea"/>
                <a:cs typeface="+mn-cs"/>
              </a:rPr>
              <a:t>Amortized # of steps deleted (per &lt;x,y&gt;)</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FFFFFF"/>
                </a:solidFill>
                <a:effectLst/>
                <a:uLnTx/>
                <a:uFillTx/>
                <a:latin typeface="Times New Roman" pitchFamily="18" charset="0"/>
                <a:ea typeface="+mn-ea"/>
                <a:cs typeface="+mn-cs"/>
              </a:rPr>
              <a:t>              = # of steps created  (per &lt;x,y&gt;)  </a:t>
            </a:r>
            <a:r>
              <a:rPr kumimoji="1" lang="en-US" altLang="en-US" sz="3400" b="0" i="0" u="none" strike="noStrike" kern="1200" cap="none" spc="0" normalizeH="0" baseline="0" noProof="0">
                <a:ln>
                  <a:noFill/>
                </a:ln>
                <a:solidFill>
                  <a:srgbClr val="FFFFFF"/>
                </a:solidFill>
                <a:effectLst/>
                <a:uLnTx/>
                <a:uFillTx/>
                <a:latin typeface="Symbol" pitchFamily="18" charset="2"/>
                <a:ea typeface="+mn-ea"/>
                <a:cs typeface="+mn-cs"/>
              </a:rPr>
              <a:t>£ 1</a:t>
            </a:r>
            <a:endParaRPr kumimoji="1" lang="en-CA" altLang="en-US" sz="3400" b="0" i="0" u="none" strike="noStrike" kern="1200" cap="none" spc="0" normalizeH="0" baseline="0" noProof="0">
              <a:ln>
                <a:noFill/>
              </a:ln>
              <a:solidFill>
                <a:srgbClr val="FFFFFF"/>
              </a:solidFill>
              <a:effectLst/>
              <a:uLnTx/>
              <a:uFillTx/>
              <a:latin typeface="Symbol" pitchFamily="18" charset="2"/>
              <a:ea typeface="+mn-ea"/>
              <a:cs typeface="+mn-cs"/>
            </a:endParaRPr>
          </a:p>
        </p:txBody>
      </p:sp>
      <p:sp>
        <p:nvSpPr>
          <p:cNvPr id="441351" name="Rectangle 7"/>
          <p:cNvSpPr>
            <a:spLocks noChangeArrowheads="1"/>
          </p:cNvSpPr>
          <p:nvPr/>
        </p:nvSpPr>
        <p:spPr bwMode="auto">
          <a:xfrm>
            <a:off x="6330950" y="1736725"/>
            <a:ext cx="422275" cy="4740275"/>
          </a:xfrm>
          <a:prstGeom prst="rect">
            <a:avLst/>
          </a:prstGeom>
          <a:solidFill>
            <a:srgbClr val="00FF00"/>
          </a:solidFill>
          <a:ln w="12700" cap="sq">
            <a:solidFill>
              <a:schemeClr val="tx1"/>
            </a:solidFill>
            <a:miter lim="800000"/>
            <a:headEnd type="none" w="sm" len="sm"/>
            <a:tailEnd type="none" w="sm" len="sm"/>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4582" name="Group 41"/>
          <p:cNvGrpSpPr>
            <a:grpSpLocks/>
          </p:cNvGrpSpPr>
          <p:nvPr/>
        </p:nvGrpSpPr>
        <p:grpSpPr bwMode="auto">
          <a:xfrm>
            <a:off x="1308100" y="1447800"/>
            <a:ext cx="5329238" cy="5372100"/>
            <a:chOff x="824" y="912"/>
            <a:chExt cx="3357" cy="3384"/>
          </a:xfrm>
        </p:grpSpPr>
        <p:sp>
          <p:nvSpPr>
            <p:cNvPr id="24583" name="Freeform 8"/>
            <p:cNvSpPr>
              <a:spLocks/>
            </p:cNvSpPr>
            <p:nvPr/>
          </p:nvSpPr>
          <p:spPr bwMode="auto">
            <a:xfrm>
              <a:off x="1008" y="1314"/>
              <a:ext cx="3009" cy="2749"/>
            </a:xfrm>
            <a:custGeom>
              <a:avLst/>
              <a:gdLst>
                <a:gd name="T0" fmla="*/ 0 w 3009"/>
                <a:gd name="T1" fmla="*/ 2749 h 2749"/>
                <a:gd name="T2" fmla="*/ 0 w 3009"/>
                <a:gd name="T3" fmla="*/ 2364 h 2749"/>
                <a:gd name="T4" fmla="*/ 405 w 3009"/>
                <a:gd name="T5" fmla="*/ 2364 h 2749"/>
                <a:gd name="T6" fmla="*/ 405 w 3009"/>
                <a:gd name="T7" fmla="*/ 1739 h 2749"/>
                <a:gd name="T8" fmla="*/ 1186 w 3009"/>
                <a:gd name="T9" fmla="*/ 1739 h 2749"/>
                <a:gd name="T10" fmla="*/ 1186 w 3009"/>
                <a:gd name="T11" fmla="*/ 1494 h 2749"/>
                <a:gd name="T12" fmla="*/ 1399 w 3009"/>
                <a:gd name="T13" fmla="*/ 1494 h 2749"/>
                <a:gd name="T14" fmla="*/ 1399 w 3009"/>
                <a:gd name="T15" fmla="*/ 721 h 2749"/>
                <a:gd name="T16" fmla="*/ 1746 w 3009"/>
                <a:gd name="T17" fmla="*/ 721 h 2749"/>
                <a:gd name="T18" fmla="*/ 1746 w 3009"/>
                <a:gd name="T19" fmla="*/ 470 h 2749"/>
                <a:gd name="T20" fmla="*/ 2533 w 3009"/>
                <a:gd name="T21" fmla="*/ 470 h 2749"/>
                <a:gd name="T22" fmla="*/ 2533 w 3009"/>
                <a:gd name="T23" fmla="*/ 0 h 2749"/>
                <a:gd name="T24" fmla="*/ 3009 w 3009"/>
                <a:gd name="T25" fmla="*/ 0 h 2749"/>
                <a:gd name="T26" fmla="*/ 3009 w 3009"/>
                <a:gd name="T27" fmla="*/ 2749 h 2749"/>
                <a:gd name="T28" fmla="*/ 0 w 3009"/>
                <a:gd name="T29" fmla="*/ 2749 h 27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09"/>
                <a:gd name="T46" fmla="*/ 0 h 2749"/>
                <a:gd name="T47" fmla="*/ 3009 w 3009"/>
                <a:gd name="T48" fmla="*/ 2749 h 27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09" h="2749">
                  <a:moveTo>
                    <a:pt x="0" y="2749"/>
                  </a:moveTo>
                  <a:lnTo>
                    <a:pt x="0" y="2364"/>
                  </a:lnTo>
                  <a:lnTo>
                    <a:pt x="405" y="2364"/>
                  </a:lnTo>
                  <a:lnTo>
                    <a:pt x="405" y="1739"/>
                  </a:lnTo>
                  <a:lnTo>
                    <a:pt x="1186" y="1739"/>
                  </a:lnTo>
                  <a:lnTo>
                    <a:pt x="1186" y="1494"/>
                  </a:lnTo>
                  <a:lnTo>
                    <a:pt x="1399" y="1494"/>
                  </a:lnTo>
                  <a:lnTo>
                    <a:pt x="1399" y="721"/>
                  </a:lnTo>
                  <a:lnTo>
                    <a:pt x="1746" y="721"/>
                  </a:lnTo>
                  <a:lnTo>
                    <a:pt x="1746" y="470"/>
                  </a:lnTo>
                  <a:lnTo>
                    <a:pt x="2533" y="470"/>
                  </a:lnTo>
                  <a:lnTo>
                    <a:pt x="2533" y="0"/>
                  </a:lnTo>
                  <a:lnTo>
                    <a:pt x="3009" y="0"/>
                  </a:lnTo>
                  <a:lnTo>
                    <a:pt x="3009" y="2749"/>
                  </a:lnTo>
                  <a:lnTo>
                    <a:pt x="0" y="27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84" name="Text Box 9"/>
            <p:cNvSpPr txBox="1">
              <a:spLocks noChangeArrowheads="1"/>
            </p:cNvSpPr>
            <p:nvPr/>
          </p:nvSpPr>
          <p:spPr bwMode="auto">
            <a:xfrm>
              <a:off x="3227" y="3868"/>
              <a:ext cx="80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a:t>
              </a:r>
              <a:r>
                <a:rPr kumimoji="1" lang="en-US" altLang="en-US" sz="2000" b="0" i="0" u="none" strike="noStrike" kern="1200" cap="none" spc="0" normalizeH="0" baseline="0" noProof="0">
                  <a:ln>
                    <a:noFill/>
                  </a:ln>
                  <a:solidFill>
                    <a:srgbClr val="FF9900"/>
                  </a:solidFill>
                  <a:effectLst/>
                  <a:uLnTx/>
                  <a:uFillTx/>
                  <a:latin typeface="Times New Roman" pitchFamily="18" charset="0"/>
                  <a:ea typeface="+mn-ea"/>
                  <a:cs typeface="+mn-cs"/>
                </a:rPr>
                <a:t>1</a:t>
              </a: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24585" name="Freeform 10"/>
            <p:cNvSpPr>
              <a:spLocks/>
            </p:cNvSpPr>
            <p:nvPr/>
          </p:nvSpPr>
          <p:spPr bwMode="auto">
            <a:xfrm>
              <a:off x="989" y="1309"/>
              <a:ext cx="3028" cy="2764"/>
            </a:xfrm>
            <a:custGeom>
              <a:avLst/>
              <a:gdLst>
                <a:gd name="T0" fmla="*/ 0 w 3028"/>
                <a:gd name="T1" fmla="*/ 2764 h 2764"/>
                <a:gd name="T2" fmla="*/ 0 w 3028"/>
                <a:gd name="T3" fmla="*/ 2369 h 2764"/>
                <a:gd name="T4" fmla="*/ 418 w 3028"/>
                <a:gd name="T5" fmla="*/ 2369 h 2764"/>
                <a:gd name="T6" fmla="*/ 418 w 3028"/>
                <a:gd name="T7" fmla="*/ 1742 h 2764"/>
                <a:gd name="T8" fmla="*/ 1186 w 3028"/>
                <a:gd name="T9" fmla="*/ 1742 h 2764"/>
                <a:gd name="T10" fmla="*/ 1186 w 3028"/>
                <a:gd name="T11" fmla="*/ 1497 h 2764"/>
                <a:gd name="T12" fmla="*/ 1410 w 3028"/>
                <a:gd name="T13" fmla="*/ 1497 h 2764"/>
                <a:gd name="T14" fmla="*/ 1410 w 3028"/>
                <a:gd name="T15" fmla="*/ 722 h 2764"/>
                <a:gd name="T16" fmla="*/ 1752 w 3028"/>
                <a:gd name="T17" fmla="*/ 722 h 2764"/>
                <a:gd name="T18" fmla="*/ 1752 w 3028"/>
                <a:gd name="T19" fmla="*/ 483 h 2764"/>
                <a:gd name="T20" fmla="*/ 2535 w 3028"/>
                <a:gd name="T21" fmla="*/ 483 h 2764"/>
                <a:gd name="T22" fmla="*/ 2535 w 3028"/>
                <a:gd name="T23" fmla="*/ 0 h 2764"/>
                <a:gd name="T24" fmla="*/ 3028 w 3028"/>
                <a:gd name="T25" fmla="*/ 0 h 27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28"/>
                <a:gd name="T40" fmla="*/ 0 h 2764"/>
                <a:gd name="T41" fmla="*/ 3028 w 3028"/>
                <a:gd name="T42" fmla="*/ 2764 h 27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28" h="2764">
                  <a:moveTo>
                    <a:pt x="0" y="2764"/>
                  </a:moveTo>
                  <a:lnTo>
                    <a:pt x="0" y="2369"/>
                  </a:lnTo>
                  <a:lnTo>
                    <a:pt x="418" y="2369"/>
                  </a:lnTo>
                  <a:lnTo>
                    <a:pt x="418" y="1742"/>
                  </a:lnTo>
                  <a:lnTo>
                    <a:pt x="1186" y="1742"/>
                  </a:lnTo>
                  <a:lnTo>
                    <a:pt x="1186" y="1497"/>
                  </a:lnTo>
                  <a:lnTo>
                    <a:pt x="1410" y="1497"/>
                  </a:lnTo>
                  <a:lnTo>
                    <a:pt x="1410" y="722"/>
                  </a:lnTo>
                  <a:lnTo>
                    <a:pt x="1752" y="722"/>
                  </a:lnTo>
                  <a:lnTo>
                    <a:pt x="1752" y="483"/>
                  </a:lnTo>
                  <a:lnTo>
                    <a:pt x="2535" y="483"/>
                  </a:lnTo>
                  <a:lnTo>
                    <a:pt x="2535" y="0"/>
                  </a:lnTo>
                  <a:lnTo>
                    <a:pt x="302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86" name="Rectangle 11"/>
            <p:cNvSpPr>
              <a:spLocks noChangeArrowheads="1"/>
            </p:cNvSpPr>
            <p:nvPr/>
          </p:nvSpPr>
          <p:spPr bwMode="auto">
            <a:xfrm>
              <a:off x="824" y="3878"/>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87" name="Rectangle 12"/>
            <p:cNvSpPr>
              <a:spLocks noChangeArrowheads="1"/>
            </p:cNvSpPr>
            <p:nvPr/>
          </p:nvSpPr>
          <p:spPr bwMode="auto">
            <a:xfrm>
              <a:off x="1278" y="3491"/>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88" name="Rectangle 13"/>
            <p:cNvSpPr>
              <a:spLocks noChangeArrowheads="1"/>
            </p:cNvSpPr>
            <p:nvPr/>
          </p:nvSpPr>
          <p:spPr bwMode="auto">
            <a:xfrm>
              <a:off x="2652" y="184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89" name="Rectangle 14"/>
            <p:cNvSpPr>
              <a:spLocks noChangeArrowheads="1"/>
            </p:cNvSpPr>
            <p:nvPr/>
          </p:nvSpPr>
          <p:spPr bwMode="auto">
            <a:xfrm>
              <a:off x="3405" y="160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0" name="Rectangle 15"/>
            <p:cNvSpPr>
              <a:spLocks noChangeArrowheads="1"/>
            </p:cNvSpPr>
            <p:nvPr/>
          </p:nvSpPr>
          <p:spPr bwMode="auto">
            <a:xfrm>
              <a:off x="3883" y="1135"/>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1" name="Rectangle 16"/>
            <p:cNvSpPr>
              <a:spLocks noChangeArrowheads="1"/>
            </p:cNvSpPr>
            <p:nvPr/>
          </p:nvSpPr>
          <p:spPr bwMode="auto">
            <a:xfrm>
              <a:off x="2056" y="2887"/>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2" name="Rectangle 17"/>
            <p:cNvSpPr>
              <a:spLocks noChangeArrowheads="1"/>
            </p:cNvSpPr>
            <p:nvPr/>
          </p:nvSpPr>
          <p:spPr bwMode="auto">
            <a:xfrm>
              <a:off x="2263" y="2626"/>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3" name="Rectangle 18"/>
            <p:cNvSpPr>
              <a:spLocks noChangeArrowheads="1"/>
            </p:cNvSpPr>
            <p:nvPr/>
          </p:nvSpPr>
          <p:spPr bwMode="auto">
            <a:xfrm>
              <a:off x="2975" y="4123"/>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4" name="Rectangle 19"/>
            <p:cNvSpPr>
              <a:spLocks noChangeArrowheads="1"/>
            </p:cNvSpPr>
            <p:nvPr/>
          </p:nvSpPr>
          <p:spPr bwMode="auto">
            <a:xfrm>
              <a:off x="3201" y="4123"/>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5" name="Rectangle 20"/>
            <p:cNvSpPr>
              <a:spLocks noChangeArrowheads="1"/>
            </p:cNvSpPr>
            <p:nvPr/>
          </p:nvSpPr>
          <p:spPr bwMode="auto">
            <a:xfrm>
              <a:off x="3430" y="4123"/>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6" name="Rectangle 21"/>
            <p:cNvSpPr>
              <a:spLocks noChangeArrowheads="1"/>
            </p:cNvSpPr>
            <p:nvPr/>
          </p:nvSpPr>
          <p:spPr bwMode="auto">
            <a:xfrm>
              <a:off x="3656" y="4123"/>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7" name="Rectangle 22"/>
            <p:cNvSpPr>
              <a:spLocks noChangeArrowheads="1"/>
            </p:cNvSpPr>
            <p:nvPr/>
          </p:nvSpPr>
          <p:spPr bwMode="auto">
            <a:xfrm>
              <a:off x="3883" y="4123"/>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8" name="Rectangle 23"/>
            <p:cNvSpPr>
              <a:spLocks noChangeArrowheads="1"/>
            </p:cNvSpPr>
            <p:nvPr/>
          </p:nvSpPr>
          <p:spPr bwMode="auto">
            <a:xfrm>
              <a:off x="4099" y="2898"/>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599" name="Rectangle 24"/>
            <p:cNvSpPr>
              <a:spLocks noChangeArrowheads="1"/>
            </p:cNvSpPr>
            <p:nvPr/>
          </p:nvSpPr>
          <p:spPr bwMode="auto">
            <a:xfrm>
              <a:off x="4099" y="3092"/>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00" name="Rectangle 25"/>
            <p:cNvSpPr>
              <a:spLocks noChangeArrowheads="1"/>
            </p:cNvSpPr>
            <p:nvPr/>
          </p:nvSpPr>
          <p:spPr bwMode="auto">
            <a:xfrm>
              <a:off x="4099" y="3481"/>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01" name="Rectangle 26"/>
            <p:cNvSpPr>
              <a:spLocks noChangeArrowheads="1"/>
            </p:cNvSpPr>
            <p:nvPr/>
          </p:nvSpPr>
          <p:spPr bwMode="auto">
            <a:xfrm>
              <a:off x="4099" y="3289"/>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02" name="Rectangle 27"/>
            <p:cNvSpPr>
              <a:spLocks noChangeArrowheads="1"/>
            </p:cNvSpPr>
            <p:nvPr/>
          </p:nvSpPr>
          <p:spPr bwMode="auto">
            <a:xfrm>
              <a:off x="4099" y="3679"/>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03" name="Rectangle 28"/>
            <p:cNvSpPr>
              <a:spLocks noChangeArrowheads="1"/>
            </p:cNvSpPr>
            <p:nvPr/>
          </p:nvSpPr>
          <p:spPr bwMode="auto">
            <a:xfrm>
              <a:off x="4099" y="3893"/>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04" name="Rectangle 29"/>
            <p:cNvSpPr>
              <a:spLocks noChangeArrowheads="1"/>
            </p:cNvSpPr>
            <p:nvPr/>
          </p:nvSpPr>
          <p:spPr bwMode="auto">
            <a:xfrm>
              <a:off x="3111" y="2735"/>
              <a:ext cx="288" cy="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05" name="Rectangle 30"/>
            <p:cNvSpPr>
              <a:spLocks noChangeArrowheads="1"/>
            </p:cNvSpPr>
            <p:nvPr/>
          </p:nvSpPr>
          <p:spPr bwMode="auto">
            <a:xfrm>
              <a:off x="4104" y="1929"/>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06" name="Rectangle 31"/>
            <p:cNvSpPr>
              <a:spLocks noChangeArrowheads="1"/>
            </p:cNvSpPr>
            <p:nvPr/>
          </p:nvSpPr>
          <p:spPr bwMode="auto">
            <a:xfrm>
              <a:off x="4104" y="2123"/>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07" name="Rectangle 32"/>
            <p:cNvSpPr>
              <a:spLocks noChangeArrowheads="1"/>
            </p:cNvSpPr>
            <p:nvPr/>
          </p:nvSpPr>
          <p:spPr bwMode="auto">
            <a:xfrm>
              <a:off x="4104" y="2512"/>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08" name="Rectangle 33"/>
            <p:cNvSpPr>
              <a:spLocks noChangeArrowheads="1"/>
            </p:cNvSpPr>
            <p:nvPr/>
          </p:nvSpPr>
          <p:spPr bwMode="auto">
            <a:xfrm>
              <a:off x="4104" y="2320"/>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09" name="Rectangle 34"/>
            <p:cNvSpPr>
              <a:spLocks noChangeArrowheads="1"/>
            </p:cNvSpPr>
            <p:nvPr/>
          </p:nvSpPr>
          <p:spPr bwMode="auto">
            <a:xfrm>
              <a:off x="4104" y="2710"/>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10" name="Rectangle 35"/>
            <p:cNvSpPr>
              <a:spLocks noChangeArrowheads="1"/>
            </p:cNvSpPr>
            <p:nvPr/>
          </p:nvSpPr>
          <p:spPr bwMode="auto">
            <a:xfrm>
              <a:off x="4109" y="912"/>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11" name="Rectangle 36"/>
            <p:cNvSpPr>
              <a:spLocks noChangeArrowheads="1"/>
            </p:cNvSpPr>
            <p:nvPr/>
          </p:nvSpPr>
          <p:spPr bwMode="auto">
            <a:xfrm>
              <a:off x="4109" y="115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12" name="Rectangle 37"/>
            <p:cNvSpPr>
              <a:spLocks noChangeArrowheads="1"/>
            </p:cNvSpPr>
            <p:nvPr/>
          </p:nvSpPr>
          <p:spPr bwMode="auto">
            <a:xfrm>
              <a:off x="4109" y="1543"/>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13" name="Rectangle 38"/>
            <p:cNvSpPr>
              <a:spLocks noChangeArrowheads="1"/>
            </p:cNvSpPr>
            <p:nvPr/>
          </p:nvSpPr>
          <p:spPr bwMode="auto">
            <a:xfrm>
              <a:off x="4109" y="1351"/>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4614" name="Rectangle 39"/>
            <p:cNvSpPr>
              <a:spLocks noChangeArrowheads="1"/>
            </p:cNvSpPr>
            <p:nvPr/>
          </p:nvSpPr>
          <p:spPr bwMode="auto">
            <a:xfrm>
              <a:off x="4109" y="1741"/>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10416744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1351"/>
                                        </p:tgtEl>
                                        <p:attrNameLst>
                                          <p:attrName>style.visibility</p:attrName>
                                        </p:attrNameLst>
                                      </p:cBhvr>
                                      <p:to>
                                        <p:strVal val="visible"/>
                                      </p:to>
                                    </p:set>
                                    <p:anim calcmode="lin" valueType="num">
                                      <p:cBhvr additive="base">
                                        <p:cTn id="7" dur="500" fill="hold"/>
                                        <p:tgtEl>
                                          <p:spTgt spid="441351"/>
                                        </p:tgtEl>
                                        <p:attrNameLst>
                                          <p:attrName>ppt_x</p:attrName>
                                        </p:attrNameLst>
                                      </p:cBhvr>
                                      <p:tavLst>
                                        <p:tav tm="0">
                                          <p:val>
                                            <p:strVal val="#ppt_x"/>
                                          </p:val>
                                        </p:tav>
                                        <p:tav tm="100000">
                                          <p:val>
                                            <p:strVal val="#ppt_x"/>
                                          </p:val>
                                        </p:tav>
                                      </p:tavLst>
                                    </p:anim>
                                    <p:anim calcmode="lin" valueType="num">
                                      <p:cBhvr additive="base">
                                        <p:cTn id="8" dur="500" fill="hold"/>
                                        <p:tgtEl>
                                          <p:spTgt spid="4413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351" grpId="0" animBg="1"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B522518-24D3-4FE9-9D22-DDC29C5E1F8E}"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103</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603" name="Rectangle 2"/>
          <p:cNvSpPr>
            <a:spLocks noGrp="1" noChangeArrowheads="1"/>
          </p:cNvSpPr>
          <p:nvPr>
            <p:ph type="title"/>
          </p:nvPr>
        </p:nvSpPr>
        <p:spPr>
          <a:xfrm>
            <a:off x="685800" y="-185738"/>
            <a:ext cx="7772400" cy="1143001"/>
          </a:xfrm>
        </p:spPr>
        <p:txBody>
          <a:bodyPr/>
          <a:lstStyle/>
          <a:p>
            <a:r>
              <a:rPr lang="en-US" altLang="en-US" smtClean="0"/>
              <a:t>Number of Maximal Rectangles</a:t>
            </a:r>
            <a:endParaRPr lang="en-CA" altLang="en-US" smtClean="0"/>
          </a:p>
        </p:txBody>
      </p:sp>
      <p:sp>
        <p:nvSpPr>
          <p:cNvPr id="25604" name="Rectangle 5"/>
          <p:cNvSpPr>
            <a:spLocks noChangeArrowheads="1"/>
          </p:cNvSpPr>
          <p:nvPr/>
        </p:nvSpPr>
        <p:spPr bwMode="auto">
          <a:xfrm>
            <a:off x="2349500" y="4191000"/>
            <a:ext cx="40005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CC66"/>
                </a:solidFill>
                <a:effectLst/>
                <a:uLnTx/>
                <a:uFillTx/>
                <a:latin typeface="Times New Roman" pitchFamily="18" charset="0"/>
                <a:ea typeface="+mn-ea"/>
                <a:cs typeface="+mn-cs"/>
              </a:rPr>
              <a:t># of maximal 0-rectangles:</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605" name="Rectangle 7"/>
          <p:cNvSpPr>
            <a:spLocks noChangeArrowheads="1"/>
          </p:cNvSpPr>
          <p:nvPr/>
        </p:nvSpPr>
        <p:spPr bwMode="auto">
          <a:xfrm>
            <a:off x="3733800" y="4918075"/>
            <a:ext cx="5278438" cy="154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O</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 1’s)</a:t>
            </a:r>
            <a:r>
              <a:rPr kumimoji="0" lang="en-US" altLang="en-US" sz="2800" b="0" i="0" u="none" strike="noStrike" kern="1200" cap="none" spc="0" normalizeH="0" baseline="30000" noProof="0">
                <a:ln>
                  <a:noFill/>
                </a:ln>
                <a:solidFill>
                  <a:srgbClr val="FFFFFF"/>
                </a:solidFill>
                <a:effectLst/>
                <a:uLnTx/>
                <a:uFillTx/>
                <a:latin typeface="Times New Roman" pitchFamily="18" charset="0"/>
                <a:ea typeface="+mn-ea"/>
                <a:cs typeface="+mn-cs"/>
              </a:rPr>
              <a:t>2</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   [Namaad, Hsu, Lee]</a:t>
            </a:r>
          </a:p>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Running time of alg</a:t>
            </a: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 = O</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#0’s ) </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606" name="Text Box 10"/>
          <p:cNvSpPr txBox="1">
            <a:spLocks noChangeArrowheads="1"/>
          </p:cNvSpPr>
          <p:nvPr/>
        </p:nvSpPr>
        <p:spPr bwMode="auto">
          <a:xfrm>
            <a:off x="3124200" y="5130800"/>
            <a:ext cx="3937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FFFF"/>
                </a:solidFill>
                <a:effectLst/>
                <a:uLnTx/>
                <a:uFillTx/>
                <a:latin typeface="Symbol" pitchFamily="18" charset="2"/>
                <a:ea typeface="+mn-ea"/>
                <a:cs typeface="+mn-cs"/>
              </a:rPr>
              <a:t>£</a:t>
            </a:r>
            <a:endParaRPr kumimoji="1" lang="en-CA" altLang="en-US" sz="3000" b="0" i="0" u="none" strike="noStrike" kern="1200" cap="none" spc="0" normalizeH="0" baseline="0" noProof="0">
              <a:ln>
                <a:noFill/>
              </a:ln>
              <a:solidFill>
                <a:srgbClr val="FFFFFF"/>
              </a:solidFill>
              <a:effectLst/>
              <a:uLnTx/>
              <a:uFillTx/>
              <a:latin typeface="Symbol" pitchFamily="18" charset="2"/>
              <a:ea typeface="+mn-ea"/>
              <a:cs typeface="+mn-cs"/>
            </a:endParaRPr>
          </a:p>
        </p:txBody>
      </p:sp>
      <p:pic>
        <p:nvPicPr>
          <p:cNvPr id="25607" name="Picture 13" descr="numb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66875" y="1185863"/>
            <a:ext cx="5808663" cy="2928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8" name="Text Box 14"/>
          <p:cNvSpPr txBox="1">
            <a:spLocks noChangeArrowheads="1"/>
          </p:cNvSpPr>
          <p:nvPr/>
        </p:nvSpPr>
        <p:spPr bwMode="auto">
          <a:xfrm>
            <a:off x="1828800" y="4191000"/>
            <a:ext cx="3937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FFFF"/>
                </a:solidFill>
                <a:effectLst/>
                <a:uLnTx/>
                <a:uFillTx/>
                <a:latin typeface="Symbol" pitchFamily="18" charset="2"/>
                <a:ea typeface="+mn-ea"/>
                <a:cs typeface="+mn-cs"/>
              </a:rPr>
              <a:t>£</a:t>
            </a:r>
            <a:endParaRPr kumimoji="1" lang="en-CA" altLang="en-US" sz="3000" b="0" i="0" u="none" strike="noStrike" kern="1200" cap="none" spc="0" normalizeH="0" baseline="0" noProof="0">
              <a:ln>
                <a:noFill/>
              </a:ln>
              <a:solidFill>
                <a:srgbClr val="FFFFFF"/>
              </a:solidFill>
              <a:effectLst/>
              <a:uLnTx/>
              <a:uFillTx/>
              <a:latin typeface="Symbol" pitchFamily="18" charset="2"/>
              <a:ea typeface="+mn-ea"/>
              <a:cs typeface="+mn-cs"/>
            </a:endParaRPr>
          </a:p>
        </p:txBody>
      </p:sp>
    </p:spTree>
    <p:extLst>
      <p:ext uri="{BB962C8B-B14F-4D97-AF65-F5344CB8AC3E}">
        <p14:creationId xmlns:p14="http://schemas.microsoft.com/office/powerpoint/2010/main" val="4067509700"/>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17DF73-F793-4BD8-AC5D-DFF1F1227FAC}"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104</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44" name="Rectangle 2"/>
          <p:cNvSpPr>
            <a:spLocks noChangeArrowheads="1"/>
          </p:cNvSpPr>
          <p:nvPr/>
        </p:nvSpPr>
        <p:spPr bwMode="auto">
          <a:xfrm>
            <a:off x="1708150" y="0"/>
            <a:ext cx="57562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sng" strike="noStrike" kern="1200" cap="none" spc="0" normalizeH="0" baseline="0" noProof="0">
                <a:ln>
                  <a:noFill/>
                </a:ln>
                <a:solidFill>
                  <a:srgbClr val="FFCC66"/>
                </a:solidFill>
                <a:effectLst/>
                <a:uLnTx/>
                <a:uFillTx/>
                <a:latin typeface="Times New Roman" pitchFamily="18" charset="0"/>
                <a:ea typeface="+mn-ea"/>
                <a:cs typeface="+mn-cs"/>
              </a:rPr>
              <a:t>Designing an Algorithm </a:t>
            </a:r>
          </a:p>
        </p:txBody>
      </p:sp>
      <p:graphicFrame>
        <p:nvGraphicFramePr>
          <p:cNvPr id="472067" name="Group 3"/>
          <p:cNvGraphicFramePr>
            <a:graphicFrameLocks noGrp="1"/>
          </p:cNvGraphicFramePr>
          <p:nvPr/>
        </p:nvGraphicFramePr>
        <p:xfrm>
          <a:off x="152400" y="762000"/>
          <a:ext cx="8839200" cy="5943600"/>
        </p:xfrm>
        <a:graphic>
          <a:graphicData uri="http://schemas.openxmlformats.org/drawingml/2006/table">
            <a:tbl>
              <a:tblPr/>
              <a:tblGrid>
                <a:gridCol w="2946400">
                  <a:extLst>
                    <a:ext uri="{9D8B030D-6E8A-4147-A177-3AD203B41FA5}">
                      <a16:colId xmlns:a16="http://schemas.microsoft.com/office/drawing/2014/main" val="20000"/>
                    </a:ext>
                  </a:extLst>
                </a:gridCol>
                <a:gridCol w="2946400">
                  <a:extLst>
                    <a:ext uri="{9D8B030D-6E8A-4147-A177-3AD203B41FA5}">
                      <a16:colId xmlns:a16="http://schemas.microsoft.com/office/drawing/2014/main" val="20001"/>
                    </a:ext>
                  </a:extLst>
                </a:gridCol>
                <a:gridCol w="2946400">
                  <a:extLst>
                    <a:ext uri="{9D8B030D-6E8A-4147-A177-3AD203B41FA5}">
                      <a16:colId xmlns:a16="http://schemas.microsoft.com/office/drawing/2014/main" val="20002"/>
                    </a:ext>
                  </a:extLst>
                </a:gridCol>
              </a:tblGrid>
              <a:tr h="1981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600" b="0" i="0" u="none" strike="noStrike" cap="none" normalizeH="0" baseline="0" smtClean="0">
                          <a:ln>
                            <a:noFill/>
                          </a:ln>
                          <a:solidFill>
                            <a:schemeClr val="tx1"/>
                          </a:solidFill>
                          <a:effectLst/>
                          <a:latin typeface="Times New Roman" pitchFamily="18" charset="0"/>
                        </a:rPr>
                        <a:t>Define Problem</a:t>
                      </a:r>
                      <a:endParaRPr kumimoji="0" lang="en-CA" sz="26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600" b="0" i="0" u="none" strike="noStrike" cap="none" normalizeH="0" baseline="0" smtClean="0">
                          <a:ln>
                            <a:noFill/>
                          </a:ln>
                          <a:solidFill>
                            <a:schemeClr val="tx1"/>
                          </a:solidFill>
                          <a:effectLst/>
                          <a:latin typeface="Times New Roman" pitchFamily="18" charset="0"/>
                        </a:rPr>
                        <a:t>Define Loop Invariants</a:t>
                      </a:r>
                      <a:endParaRPr kumimoji="0" lang="en-CA" sz="2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rPr>
                        <a:t>Define Measure of Progress</a:t>
                      </a:r>
                      <a:endParaRPr kumimoji="0" lang="en-CA" sz="2400" b="0"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81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Step</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Exit Condition</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rPr>
                        <a:t>Maintain Loop </a:t>
                      </a:r>
                      <a:r>
                        <a:rPr kumimoji="0" lang="en-US" sz="2400" b="0" i="0" u="none" strike="noStrike" cap="none" normalizeH="0" baseline="0" dirty="0" err="1" smtClean="0">
                          <a:ln>
                            <a:noFill/>
                          </a:ln>
                          <a:solidFill>
                            <a:schemeClr val="tx1"/>
                          </a:solidFill>
                          <a:effectLst/>
                          <a:latin typeface="Times New Roman" pitchFamily="18" charset="0"/>
                        </a:rPr>
                        <a:t>Inv</a:t>
                      </a:r>
                      <a:endParaRPr kumimoji="0" lang="en-CA" sz="2400" b="0"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81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Make Progress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Initial Conditions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rPr>
                        <a:t>Ending</a:t>
                      </a:r>
                      <a:endParaRPr kumimoji="0" lang="en-CA" sz="2400" b="0"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10263" name="Group 21"/>
          <p:cNvGrpSpPr>
            <a:grpSpLocks noChangeAspect="1"/>
          </p:cNvGrpSpPr>
          <p:nvPr/>
        </p:nvGrpSpPr>
        <p:grpSpPr bwMode="auto">
          <a:xfrm>
            <a:off x="4648200" y="5232400"/>
            <a:ext cx="1166813" cy="1168400"/>
            <a:chOff x="3408" y="1200"/>
            <a:chExt cx="907" cy="907"/>
          </a:xfrm>
        </p:grpSpPr>
        <p:grpSp>
          <p:nvGrpSpPr>
            <p:cNvPr id="10471" name="Group 22"/>
            <p:cNvGrpSpPr>
              <a:grpSpLocks noChangeAspect="1"/>
            </p:cNvGrpSpPr>
            <p:nvPr/>
          </p:nvGrpSpPr>
          <p:grpSpPr bwMode="auto">
            <a:xfrm>
              <a:off x="3533" y="1582"/>
              <a:ext cx="256" cy="210"/>
              <a:chOff x="1728" y="2064"/>
              <a:chExt cx="768" cy="672"/>
            </a:xfrm>
          </p:grpSpPr>
          <p:sp>
            <p:nvSpPr>
              <p:cNvPr id="10476" name="AutoShape 23"/>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0477" name="Line 24"/>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0472" name="Picture 2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88" y="1488"/>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0242" name="Object 26"/>
            <p:cNvGraphicFramePr>
              <a:graphicFrameLocks noChangeAspect="1"/>
            </p:cNvGraphicFramePr>
            <p:nvPr/>
          </p:nvGraphicFramePr>
          <p:xfrm>
            <a:off x="3504" y="1584"/>
            <a:ext cx="336" cy="174"/>
          </p:xfrm>
          <a:graphic>
            <a:graphicData uri="http://schemas.openxmlformats.org/presentationml/2006/ole">
              <mc:AlternateContent xmlns:mc="http://schemas.openxmlformats.org/markup-compatibility/2006">
                <mc:Choice xmlns:v="urn:schemas-microsoft-com:vml" Requires="v">
                  <p:oleObj spid="_x0000_s71684" name="Equation" r:id="rId4" imgW="342720" imgH="177480" progId="Equation.3">
                    <p:embed/>
                  </p:oleObj>
                </mc:Choice>
                <mc:Fallback>
                  <p:oleObj name="Equation" r:id="rId4" imgW="342720" imgH="177480" progId="Equation.3">
                    <p:embed/>
                    <p:pic>
                      <p:nvPicPr>
                        <p:cNvPr id="10242" name="Object 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04" y="1584"/>
                          <a:ext cx="336" cy="1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0473" name="Group 27"/>
            <p:cNvGrpSpPr>
              <a:grpSpLocks noChangeAspect="1"/>
            </p:cNvGrpSpPr>
            <p:nvPr/>
          </p:nvGrpSpPr>
          <p:grpSpPr bwMode="auto">
            <a:xfrm>
              <a:off x="3408" y="1200"/>
              <a:ext cx="907" cy="907"/>
              <a:chOff x="4704" y="3120"/>
              <a:chExt cx="907" cy="907"/>
            </a:xfrm>
          </p:grpSpPr>
          <p:sp>
            <p:nvSpPr>
              <p:cNvPr id="10474" name="Oval 28"/>
              <p:cNvSpPr>
                <a:spLocks noChangeAspect="1" noChangeArrowheads="1"/>
              </p:cNvSpPr>
              <p:nvPr/>
            </p:nvSpPr>
            <p:spPr bwMode="auto">
              <a:xfrm>
                <a:off x="4704" y="3120"/>
                <a:ext cx="907" cy="907"/>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75" name="Line 29"/>
              <p:cNvSpPr>
                <a:spLocks noChangeAspect="1" noChangeShapeType="1"/>
              </p:cNvSpPr>
              <p:nvPr/>
            </p:nvSpPr>
            <p:spPr bwMode="auto">
              <a:xfrm flipV="1">
                <a:off x="4896" y="3216"/>
                <a:ext cx="528" cy="720"/>
              </a:xfrm>
              <a:prstGeom prst="line">
                <a:avLst/>
              </a:prstGeom>
              <a:noFill/>
              <a:ln w="635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0264" name="Group 30"/>
          <p:cNvGrpSpPr>
            <a:grpSpLocks noChangeAspect="1"/>
          </p:cNvGrpSpPr>
          <p:nvPr/>
        </p:nvGrpSpPr>
        <p:grpSpPr bwMode="auto">
          <a:xfrm>
            <a:off x="3276600" y="5257800"/>
            <a:ext cx="1169988" cy="1169988"/>
            <a:chOff x="3077" y="2352"/>
            <a:chExt cx="907" cy="907"/>
          </a:xfrm>
        </p:grpSpPr>
        <p:grpSp>
          <p:nvGrpSpPr>
            <p:cNvPr id="10460" name="Group 31"/>
            <p:cNvGrpSpPr>
              <a:grpSpLocks noChangeAspect="1"/>
            </p:cNvGrpSpPr>
            <p:nvPr/>
          </p:nvGrpSpPr>
          <p:grpSpPr bwMode="auto">
            <a:xfrm>
              <a:off x="3077" y="2352"/>
              <a:ext cx="907" cy="907"/>
              <a:chOff x="2976" y="2352"/>
              <a:chExt cx="907" cy="907"/>
            </a:xfrm>
          </p:grpSpPr>
          <p:sp>
            <p:nvSpPr>
              <p:cNvPr id="10468" name="Freeform 32" descr="Green marble"/>
              <p:cNvSpPr>
                <a:spLocks noChangeAspect="1"/>
              </p:cNvSpPr>
              <p:nvPr/>
            </p:nvSpPr>
            <p:spPr bwMode="auto">
              <a:xfrm rot="2360341">
                <a:off x="3403" y="2606"/>
                <a:ext cx="480" cy="380"/>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69" name="Oval 33"/>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0470" name="Picture 3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461" name="Group 35"/>
            <p:cNvGrpSpPr>
              <a:grpSpLocks noChangeAspect="1"/>
            </p:cNvGrpSpPr>
            <p:nvPr/>
          </p:nvGrpSpPr>
          <p:grpSpPr bwMode="auto">
            <a:xfrm rot="2360341">
              <a:off x="3360" y="2401"/>
              <a:ext cx="421" cy="527"/>
              <a:chOff x="2227" y="1194"/>
              <a:chExt cx="1944" cy="2413"/>
            </a:xfrm>
          </p:grpSpPr>
          <p:sp>
            <p:nvSpPr>
              <p:cNvPr id="10462" name="Freeform 36"/>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63" name="Freeform 37"/>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64" name="Freeform 38"/>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65" name="Freeform 39"/>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66" name="Freeform 40"/>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67" name="Freeform 41"/>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pic>
        <p:nvPicPr>
          <p:cNvPr id="10265" name="Picture 4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1993900" y="1592263"/>
            <a:ext cx="56832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6" name="Picture 4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5800" y="1447800"/>
            <a:ext cx="4699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67" name="Freeform 44"/>
          <p:cNvSpPr>
            <a:spLocks/>
          </p:cNvSpPr>
          <p:nvPr/>
        </p:nvSpPr>
        <p:spPr bwMode="auto">
          <a:xfrm>
            <a:off x="914400" y="2133600"/>
            <a:ext cx="1371600" cy="165100"/>
          </a:xfrm>
          <a:custGeom>
            <a:avLst/>
            <a:gdLst>
              <a:gd name="T0" fmla="*/ 0 w 864"/>
              <a:gd name="T1" fmla="*/ 48 h 104"/>
              <a:gd name="T2" fmla="*/ 240 w 864"/>
              <a:gd name="T3" fmla="*/ 96 h 104"/>
              <a:gd name="T4" fmla="*/ 480 w 864"/>
              <a:gd name="T5" fmla="*/ 0 h 104"/>
              <a:gd name="T6" fmla="*/ 768 w 864"/>
              <a:gd name="T7" fmla="*/ 96 h 104"/>
              <a:gd name="T8" fmla="*/ 864 w 864"/>
              <a:gd name="T9" fmla="*/ 0 h 104"/>
              <a:gd name="T10" fmla="*/ 0 60000 65536"/>
              <a:gd name="T11" fmla="*/ 0 60000 65536"/>
              <a:gd name="T12" fmla="*/ 0 60000 65536"/>
              <a:gd name="T13" fmla="*/ 0 60000 65536"/>
              <a:gd name="T14" fmla="*/ 0 60000 65536"/>
              <a:gd name="T15" fmla="*/ 0 w 864"/>
              <a:gd name="T16" fmla="*/ 0 h 104"/>
              <a:gd name="T17" fmla="*/ 864 w 864"/>
              <a:gd name="T18" fmla="*/ 104 h 104"/>
            </a:gdLst>
            <a:ahLst/>
            <a:cxnLst>
              <a:cxn ang="T10">
                <a:pos x="T0" y="T1"/>
              </a:cxn>
              <a:cxn ang="T11">
                <a:pos x="T2" y="T3"/>
              </a:cxn>
              <a:cxn ang="T12">
                <a:pos x="T4" y="T5"/>
              </a:cxn>
              <a:cxn ang="T13">
                <a:pos x="T6" y="T7"/>
              </a:cxn>
              <a:cxn ang="T14">
                <a:pos x="T8" y="T9"/>
              </a:cxn>
            </a:cxnLst>
            <a:rect l="T15" t="T16" r="T17" b="T18"/>
            <a:pathLst>
              <a:path w="864" h="104">
                <a:moveTo>
                  <a:pt x="0" y="48"/>
                </a:moveTo>
                <a:cubicBezTo>
                  <a:pt x="80" y="76"/>
                  <a:pt x="160" y="104"/>
                  <a:pt x="240" y="96"/>
                </a:cubicBezTo>
                <a:cubicBezTo>
                  <a:pt x="320" y="88"/>
                  <a:pt x="392" y="0"/>
                  <a:pt x="480" y="0"/>
                </a:cubicBezTo>
                <a:cubicBezTo>
                  <a:pt x="568" y="0"/>
                  <a:pt x="704" y="96"/>
                  <a:pt x="768" y="96"/>
                </a:cubicBezTo>
                <a:cubicBezTo>
                  <a:pt x="832" y="96"/>
                  <a:pt x="848" y="48"/>
                  <a:pt x="864" y="0"/>
                </a:cubicBezTo>
              </a:path>
            </a:pathLst>
          </a:cu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0268" name="Group 45"/>
          <p:cNvGrpSpPr>
            <a:grpSpLocks/>
          </p:cNvGrpSpPr>
          <p:nvPr/>
        </p:nvGrpSpPr>
        <p:grpSpPr bwMode="auto">
          <a:xfrm>
            <a:off x="3733800" y="1676400"/>
            <a:ext cx="1676400" cy="914400"/>
            <a:chOff x="3456" y="2677"/>
            <a:chExt cx="773" cy="390"/>
          </a:xfrm>
        </p:grpSpPr>
        <p:sp>
          <p:nvSpPr>
            <p:cNvPr id="10458" name="Freeform 46" descr="Green marble"/>
            <p:cNvSpPr>
              <a:spLocks noChangeAspect="1"/>
            </p:cNvSpPr>
            <p:nvPr/>
          </p:nvSpPr>
          <p:spPr bwMode="auto">
            <a:xfrm rot="2360341">
              <a:off x="3456" y="2677"/>
              <a:ext cx="493" cy="390"/>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59" name="Freeform 47" descr="Green marble"/>
            <p:cNvSpPr>
              <a:spLocks noChangeAspect="1"/>
            </p:cNvSpPr>
            <p:nvPr/>
          </p:nvSpPr>
          <p:spPr bwMode="auto">
            <a:xfrm rot="2360341">
              <a:off x="3945" y="2719"/>
              <a:ext cx="284" cy="283"/>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269" name="Group 48"/>
          <p:cNvGrpSpPr>
            <a:grpSpLocks/>
          </p:cNvGrpSpPr>
          <p:nvPr/>
        </p:nvGrpSpPr>
        <p:grpSpPr bwMode="auto">
          <a:xfrm>
            <a:off x="7010400" y="1524000"/>
            <a:ext cx="1219200" cy="1066800"/>
            <a:chOff x="1584" y="2256"/>
            <a:chExt cx="768" cy="672"/>
          </a:xfrm>
        </p:grpSpPr>
        <p:sp>
          <p:nvSpPr>
            <p:cNvPr id="10456" name="AutoShape 49"/>
            <p:cNvSpPr>
              <a:spLocks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79 km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to school</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0457" name="Line 50"/>
            <p:cNvSpPr>
              <a:spLocks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270" name="Group 51"/>
          <p:cNvGrpSpPr>
            <a:grpSpLocks noChangeAspect="1"/>
          </p:cNvGrpSpPr>
          <p:nvPr/>
        </p:nvGrpSpPr>
        <p:grpSpPr bwMode="auto">
          <a:xfrm>
            <a:off x="7620000" y="5181600"/>
            <a:ext cx="1119188" cy="1169988"/>
            <a:chOff x="4641" y="2352"/>
            <a:chExt cx="735" cy="768"/>
          </a:xfrm>
        </p:grpSpPr>
        <p:sp>
          <p:nvSpPr>
            <p:cNvPr id="10443" name="Freeform 52" descr="Green marble"/>
            <p:cNvSpPr>
              <a:spLocks noChangeAspect="1"/>
            </p:cNvSpPr>
            <p:nvPr/>
          </p:nvSpPr>
          <p:spPr bwMode="auto">
            <a:xfrm rot="2360341">
              <a:off x="4656" y="2619"/>
              <a:ext cx="390" cy="309"/>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0444" name="Group 53"/>
            <p:cNvGrpSpPr>
              <a:grpSpLocks noChangeAspect="1"/>
            </p:cNvGrpSpPr>
            <p:nvPr/>
          </p:nvGrpSpPr>
          <p:grpSpPr bwMode="auto">
            <a:xfrm>
              <a:off x="4703" y="2655"/>
              <a:ext cx="208" cy="170"/>
              <a:chOff x="1728" y="2064"/>
              <a:chExt cx="768" cy="672"/>
            </a:xfrm>
          </p:grpSpPr>
          <p:sp>
            <p:nvSpPr>
              <p:cNvPr id="10454" name="AutoShape 54"/>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0455" name="Line 55"/>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45" name="Oval 56"/>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10446" name="Picture 57"/>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47" name="Group 58"/>
            <p:cNvGrpSpPr>
              <a:grpSpLocks noChangeAspect="1"/>
            </p:cNvGrpSpPr>
            <p:nvPr/>
          </p:nvGrpSpPr>
          <p:grpSpPr bwMode="auto">
            <a:xfrm rot="2360341">
              <a:off x="4794" y="2352"/>
              <a:ext cx="342" cy="428"/>
              <a:chOff x="2227" y="1194"/>
              <a:chExt cx="1944" cy="2413"/>
            </a:xfrm>
          </p:grpSpPr>
          <p:sp>
            <p:nvSpPr>
              <p:cNvPr id="10448" name="Freeform 59"/>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49" name="Freeform 60"/>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50" name="Freeform 61"/>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51" name="Freeform 62"/>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52" name="Freeform 63"/>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53" name="Freeform 64"/>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0271" name="Group 65"/>
          <p:cNvGrpSpPr>
            <a:grpSpLocks/>
          </p:cNvGrpSpPr>
          <p:nvPr/>
        </p:nvGrpSpPr>
        <p:grpSpPr bwMode="auto">
          <a:xfrm>
            <a:off x="846138" y="3200400"/>
            <a:ext cx="1439862" cy="1439863"/>
            <a:chOff x="1829" y="3170"/>
            <a:chExt cx="907" cy="907"/>
          </a:xfrm>
        </p:grpSpPr>
        <p:sp>
          <p:nvSpPr>
            <p:cNvPr id="10324" name="Oval 66" descr="Green marble"/>
            <p:cNvSpPr>
              <a:spLocks noChangeAspect="1" noChangeArrowheads="1"/>
            </p:cNvSpPr>
            <p:nvPr/>
          </p:nvSpPr>
          <p:spPr bwMode="auto">
            <a:xfrm>
              <a:off x="1829" y="3170"/>
              <a:ext cx="907" cy="907"/>
            </a:xfrm>
            <a:prstGeom prst="ellipse">
              <a:avLst/>
            </a:prstGeom>
            <a:blipFill dpi="0" rotWithShape="0">
              <a:blip r:embed="rId6"/>
              <a:srcRect/>
              <a:tile tx="0" ty="0" sx="100000" sy="100000" flip="none" algn="tl"/>
            </a:blipFill>
            <a:ln w="63500">
              <a:solidFill>
                <a:srgbClr val="339966"/>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0325" name="Group 67"/>
            <p:cNvGrpSpPr>
              <a:grpSpLocks noChangeAspect="1"/>
            </p:cNvGrpSpPr>
            <p:nvPr/>
          </p:nvGrpSpPr>
          <p:grpSpPr bwMode="auto">
            <a:xfrm rot="-4017361">
              <a:off x="2175" y="3875"/>
              <a:ext cx="138" cy="156"/>
              <a:chOff x="1584" y="3072"/>
              <a:chExt cx="816" cy="961"/>
            </a:xfrm>
          </p:grpSpPr>
          <p:grpSp>
            <p:nvGrpSpPr>
              <p:cNvPr id="10435" name="Group 68"/>
              <p:cNvGrpSpPr>
                <a:grpSpLocks noChangeAspect="1"/>
              </p:cNvGrpSpPr>
              <p:nvPr/>
            </p:nvGrpSpPr>
            <p:grpSpPr bwMode="auto">
              <a:xfrm rot="-1717408">
                <a:off x="1584" y="3072"/>
                <a:ext cx="744" cy="912"/>
                <a:chOff x="2448" y="2064"/>
                <a:chExt cx="744" cy="912"/>
              </a:xfrm>
            </p:grpSpPr>
            <p:sp>
              <p:nvSpPr>
                <p:cNvPr id="10437" name="Freeform 69"/>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38" name="Freeform 70"/>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39" name="Freeform 71"/>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40" name="Freeform 72"/>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41" name="Freeform 73"/>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42" name="Freeform 74"/>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36" name="Line 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26" name="Group 76"/>
            <p:cNvGrpSpPr>
              <a:grpSpLocks noChangeAspect="1"/>
            </p:cNvGrpSpPr>
            <p:nvPr/>
          </p:nvGrpSpPr>
          <p:grpSpPr bwMode="auto">
            <a:xfrm rot="325367" flipH="1">
              <a:off x="2580" y="3601"/>
              <a:ext cx="141" cy="153"/>
              <a:chOff x="1584" y="3072"/>
              <a:chExt cx="816" cy="961"/>
            </a:xfrm>
          </p:grpSpPr>
          <p:grpSp>
            <p:nvGrpSpPr>
              <p:cNvPr id="10427" name="Group 77"/>
              <p:cNvGrpSpPr>
                <a:grpSpLocks noChangeAspect="1"/>
              </p:cNvGrpSpPr>
              <p:nvPr/>
            </p:nvGrpSpPr>
            <p:grpSpPr bwMode="auto">
              <a:xfrm rot="-1717408">
                <a:off x="1584" y="3072"/>
                <a:ext cx="744" cy="912"/>
                <a:chOff x="2448" y="2064"/>
                <a:chExt cx="744" cy="912"/>
              </a:xfrm>
            </p:grpSpPr>
            <p:sp>
              <p:nvSpPr>
                <p:cNvPr id="10429" name="Freeform 78"/>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30" name="Freeform 79"/>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31" name="Freeform 80"/>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32" name="Freeform 81"/>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33" name="Freeform 82"/>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34" name="Freeform 83"/>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28" name="Line 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10327" name="Picture 85"/>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267" y="3416"/>
              <a:ext cx="28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grpSp>
          <p:nvGrpSpPr>
            <p:cNvPr id="10328" name="Group 86"/>
            <p:cNvGrpSpPr>
              <a:grpSpLocks noChangeAspect="1"/>
            </p:cNvGrpSpPr>
            <p:nvPr/>
          </p:nvGrpSpPr>
          <p:grpSpPr bwMode="auto">
            <a:xfrm rot="1710829">
              <a:off x="1908" y="3431"/>
              <a:ext cx="141" cy="154"/>
              <a:chOff x="1584" y="3072"/>
              <a:chExt cx="816" cy="961"/>
            </a:xfrm>
          </p:grpSpPr>
          <p:grpSp>
            <p:nvGrpSpPr>
              <p:cNvPr id="10419" name="Group 87"/>
              <p:cNvGrpSpPr>
                <a:grpSpLocks noChangeAspect="1"/>
              </p:cNvGrpSpPr>
              <p:nvPr/>
            </p:nvGrpSpPr>
            <p:grpSpPr bwMode="auto">
              <a:xfrm rot="-1717408">
                <a:off x="1584" y="3072"/>
                <a:ext cx="744" cy="912"/>
                <a:chOff x="2448" y="2064"/>
                <a:chExt cx="744" cy="912"/>
              </a:xfrm>
            </p:grpSpPr>
            <p:sp>
              <p:nvSpPr>
                <p:cNvPr id="10421" name="Freeform 88"/>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22" name="Freeform 89"/>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23" name="Freeform 90"/>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24" name="Freeform 91"/>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25" name="Freeform 92"/>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26" name="Freeform 93"/>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20" name="Line 9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29" name="Group 95"/>
            <p:cNvGrpSpPr>
              <a:grpSpLocks noChangeAspect="1"/>
            </p:cNvGrpSpPr>
            <p:nvPr/>
          </p:nvGrpSpPr>
          <p:grpSpPr bwMode="auto">
            <a:xfrm rot="4130845" flipH="1">
              <a:off x="2370" y="3699"/>
              <a:ext cx="138" cy="156"/>
              <a:chOff x="1584" y="3072"/>
              <a:chExt cx="816" cy="961"/>
            </a:xfrm>
          </p:grpSpPr>
          <p:grpSp>
            <p:nvGrpSpPr>
              <p:cNvPr id="10411" name="Group 96"/>
              <p:cNvGrpSpPr>
                <a:grpSpLocks noChangeAspect="1"/>
              </p:cNvGrpSpPr>
              <p:nvPr/>
            </p:nvGrpSpPr>
            <p:grpSpPr bwMode="auto">
              <a:xfrm rot="-1717408">
                <a:off x="1584" y="3072"/>
                <a:ext cx="744" cy="912"/>
                <a:chOff x="2448" y="2064"/>
                <a:chExt cx="744" cy="912"/>
              </a:xfrm>
            </p:grpSpPr>
            <p:sp>
              <p:nvSpPr>
                <p:cNvPr id="10413" name="Freeform 97"/>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14" name="Freeform 98"/>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15" name="Freeform 99"/>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16" name="Freeform 100"/>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17" name="Freeform 101"/>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18" name="Freeform 102"/>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12" name="Line 103"/>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30" name="Group 104"/>
            <p:cNvGrpSpPr>
              <a:grpSpLocks noChangeAspect="1"/>
            </p:cNvGrpSpPr>
            <p:nvPr/>
          </p:nvGrpSpPr>
          <p:grpSpPr bwMode="auto">
            <a:xfrm rot="-1335947">
              <a:off x="1986" y="3754"/>
              <a:ext cx="140" cy="154"/>
              <a:chOff x="1584" y="3072"/>
              <a:chExt cx="816" cy="961"/>
            </a:xfrm>
          </p:grpSpPr>
          <p:grpSp>
            <p:nvGrpSpPr>
              <p:cNvPr id="10403" name="Group 105"/>
              <p:cNvGrpSpPr>
                <a:grpSpLocks noChangeAspect="1"/>
              </p:cNvGrpSpPr>
              <p:nvPr/>
            </p:nvGrpSpPr>
            <p:grpSpPr bwMode="auto">
              <a:xfrm rot="-1717408">
                <a:off x="1584" y="3072"/>
                <a:ext cx="744" cy="912"/>
                <a:chOff x="2448" y="2064"/>
                <a:chExt cx="744" cy="912"/>
              </a:xfrm>
            </p:grpSpPr>
            <p:sp>
              <p:nvSpPr>
                <p:cNvPr id="10405" name="Freeform 106"/>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06" name="Freeform 107"/>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07" name="Freeform 108"/>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08" name="Freeform 109"/>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09" name="Freeform 110"/>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10" name="Freeform 111"/>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404" name="Line 112"/>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31" name="Group 113"/>
            <p:cNvGrpSpPr>
              <a:grpSpLocks noChangeAspect="1"/>
            </p:cNvGrpSpPr>
            <p:nvPr/>
          </p:nvGrpSpPr>
          <p:grpSpPr bwMode="auto">
            <a:xfrm rot="-1480534">
              <a:off x="2158" y="3677"/>
              <a:ext cx="141" cy="154"/>
              <a:chOff x="1584" y="3072"/>
              <a:chExt cx="816" cy="961"/>
            </a:xfrm>
          </p:grpSpPr>
          <p:grpSp>
            <p:nvGrpSpPr>
              <p:cNvPr id="10395" name="Group 114"/>
              <p:cNvGrpSpPr>
                <a:grpSpLocks noChangeAspect="1"/>
              </p:cNvGrpSpPr>
              <p:nvPr/>
            </p:nvGrpSpPr>
            <p:grpSpPr bwMode="auto">
              <a:xfrm rot="-1717408">
                <a:off x="1584" y="3072"/>
                <a:ext cx="744" cy="912"/>
                <a:chOff x="2448" y="2064"/>
                <a:chExt cx="744" cy="912"/>
              </a:xfrm>
            </p:grpSpPr>
            <p:sp>
              <p:nvSpPr>
                <p:cNvPr id="10397" name="Freeform 115"/>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98" name="Freeform 116"/>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99" name="Freeform 117"/>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00" name="Freeform 118"/>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01" name="Freeform 119"/>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02" name="Freeform 120"/>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96" name="Line 121"/>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32" name="Group 122"/>
            <p:cNvGrpSpPr>
              <a:grpSpLocks noChangeAspect="1"/>
            </p:cNvGrpSpPr>
            <p:nvPr/>
          </p:nvGrpSpPr>
          <p:grpSpPr bwMode="auto">
            <a:xfrm rot="19336688" flipH="1">
              <a:off x="2487" y="3339"/>
              <a:ext cx="140" cy="154"/>
              <a:chOff x="1584" y="3072"/>
              <a:chExt cx="816" cy="961"/>
            </a:xfrm>
          </p:grpSpPr>
          <p:grpSp>
            <p:nvGrpSpPr>
              <p:cNvPr id="10387" name="Group 123"/>
              <p:cNvGrpSpPr>
                <a:grpSpLocks noChangeAspect="1"/>
              </p:cNvGrpSpPr>
              <p:nvPr/>
            </p:nvGrpSpPr>
            <p:grpSpPr bwMode="auto">
              <a:xfrm rot="-1717408">
                <a:off x="1584" y="3072"/>
                <a:ext cx="744" cy="912"/>
                <a:chOff x="2448" y="2064"/>
                <a:chExt cx="744" cy="912"/>
              </a:xfrm>
            </p:grpSpPr>
            <p:sp>
              <p:nvSpPr>
                <p:cNvPr id="10389" name="Freeform 124"/>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90" name="Freeform 125"/>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91" name="Freeform 126"/>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92" name="Freeform 127"/>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93" name="Freeform 128"/>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94" name="Freeform 129"/>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88" name="Line 130"/>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33" name="Group 131"/>
            <p:cNvGrpSpPr>
              <a:grpSpLocks noChangeAspect="1"/>
            </p:cNvGrpSpPr>
            <p:nvPr/>
          </p:nvGrpSpPr>
          <p:grpSpPr bwMode="auto">
            <a:xfrm rot="2850186">
              <a:off x="2041" y="3223"/>
              <a:ext cx="139" cy="156"/>
              <a:chOff x="1584" y="3072"/>
              <a:chExt cx="816" cy="961"/>
            </a:xfrm>
          </p:grpSpPr>
          <p:grpSp>
            <p:nvGrpSpPr>
              <p:cNvPr id="10379" name="Group 132"/>
              <p:cNvGrpSpPr>
                <a:grpSpLocks noChangeAspect="1"/>
              </p:cNvGrpSpPr>
              <p:nvPr/>
            </p:nvGrpSpPr>
            <p:grpSpPr bwMode="auto">
              <a:xfrm rot="-1717408">
                <a:off x="1584" y="3072"/>
                <a:ext cx="744" cy="912"/>
                <a:chOff x="2448" y="2064"/>
                <a:chExt cx="744" cy="912"/>
              </a:xfrm>
            </p:grpSpPr>
            <p:sp>
              <p:nvSpPr>
                <p:cNvPr id="10381" name="Freeform 133"/>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82" name="Freeform 134"/>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83" name="Freeform 135"/>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84" name="Freeform 136"/>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85" name="Freeform 137"/>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86" name="Freeform 138"/>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80" name="Line 13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34" name="Group 140"/>
            <p:cNvGrpSpPr>
              <a:grpSpLocks noChangeAspect="1"/>
            </p:cNvGrpSpPr>
            <p:nvPr/>
          </p:nvGrpSpPr>
          <p:grpSpPr bwMode="auto">
            <a:xfrm rot="5158859">
              <a:off x="2276" y="3253"/>
              <a:ext cx="139" cy="157"/>
              <a:chOff x="1584" y="3072"/>
              <a:chExt cx="816" cy="961"/>
            </a:xfrm>
          </p:grpSpPr>
          <p:grpSp>
            <p:nvGrpSpPr>
              <p:cNvPr id="10371" name="Group 141"/>
              <p:cNvGrpSpPr>
                <a:grpSpLocks noChangeAspect="1"/>
              </p:cNvGrpSpPr>
              <p:nvPr/>
            </p:nvGrpSpPr>
            <p:grpSpPr bwMode="auto">
              <a:xfrm rot="-1717408">
                <a:off x="1584" y="3072"/>
                <a:ext cx="744" cy="912"/>
                <a:chOff x="2448" y="2064"/>
                <a:chExt cx="744" cy="912"/>
              </a:xfrm>
            </p:grpSpPr>
            <p:sp>
              <p:nvSpPr>
                <p:cNvPr id="10373" name="Freeform 142"/>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74" name="Freeform 143"/>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75" name="Freeform 144"/>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76" name="Freeform 145"/>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77" name="Freeform 146"/>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78" name="Freeform 147"/>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72" name="Line 14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35" name="Group 149"/>
            <p:cNvGrpSpPr>
              <a:grpSpLocks noChangeAspect="1"/>
            </p:cNvGrpSpPr>
            <p:nvPr/>
          </p:nvGrpSpPr>
          <p:grpSpPr bwMode="auto">
            <a:xfrm rot="1981365">
              <a:off x="2095" y="3385"/>
              <a:ext cx="141" cy="153"/>
              <a:chOff x="1584" y="3072"/>
              <a:chExt cx="816" cy="961"/>
            </a:xfrm>
          </p:grpSpPr>
          <p:grpSp>
            <p:nvGrpSpPr>
              <p:cNvPr id="10363" name="Group 150"/>
              <p:cNvGrpSpPr>
                <a:grpSpLocks noChangeAspect="1"/>
              </p:cNvGrpSpPr>
              <p:nvPr/>
            </p:nvGrpSpPr>
            <p:grpSpPr bwMode="auto">
              <a:xfrm rot="-1717408">
                <a:off x="1584" y="3072"/>
                <a:ext cx="744" cy="912"/>
                <a:chOff x="2448" y="2064"/>
                <a:chExt cx="744" cy="912"/>
              </a:xfrm>
            </p:grpSpPr>
            <p:sp>
              <p:nvSpPr>
                <p:cNvPr id="10365" name="Freeform 151"/>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66" name="Freeform 152"/>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67" name="Freeform 153"/>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68" name="Freeform 154"/>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69" name="Freeform 155"/>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70" name="Freeform 156"/>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64" name="Line 157"/>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36" name="Group 158"/>
            <p:cNvGrpSpPr>
              <a:grpSpLocks noChangeAspect="1"/>
            </p:cNvGrpSpPr>
            <p:nvPr/>
          </p:nvGrpSpPr>
          <p:grpSpPr bwMode="auto">
            <a:xfrm>
              <a:off x="1861" y="3616"/>
              <a:ext cx="141" cy="153"/>
              <a:chOff x="1584" y="3072"/>
              <a:chExt cx="816" cy="961"/>
            </a:xfrm>
          </p:grpSpPr>
          <p:grpSp>
            <p:nvGrpSpPr>
              <p:cNvPr id="10355" name="Group 159"/>
              <p:cNvGrpSpPr>
                <a:grpSpLocks noChangeAspect="1"/>
              </p:cNvGrpSpPr>
              <p:nvPr/>
            </p:nvGrpSpPr>
            <p:grpSpPr bwMode="auto">
              <a:xfrm rot="-1717408">
                <a:off x="1584" y="3072"/>
                <a:ext cx="744" cy="912"/>
                <a:chOff x="2448" y="2064"/>
                <a:chExt cx="744" cy="912"/>
              </a:xfrm>
            </p:grpSpPr>
            <p:sp>
              <p:nvSpPr>
                <p:cNvPr id="10357" name="Freeform 160"/>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58" name="Freeform 161"/>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59" name="Freeform 162"/>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60" name="Freeform 163"/>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61" name="Freeform 164"/>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62" name="Freeform 165"/>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56" name="Line 166"/>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37" name="Group 167"/>
            <p:cNvGrpSpPr>
              <a:grpSpLocks noChangeAspect="1"/>
            </p:cNvGrpSpPr>
            <p:nvPr/>
          </p:nvGrpSpPr>
          <p:grpSpPr bwMode="auto">
            <a:xfrm>
              <a:off x="2033" y="3538"/>
              <a:ext cx="141" cy="154"/>
              <a:chOff x="1584" y="3072"/>
              <a:chExt cx="816" cy="961"/>
            </a:xfrm>
          </p:grpSpPr>
          <p:grpSp>
            <p:nvGrpSpPr>
              <p:cNvPr id="10347" name="Group 168"/>
              <p:cNvGrpSpPr>
                <a:grpSpLocks noChangeAspect="1"/>
              </p:cNvGrpSpPr>
              <p:nvPr/>
            </p:nvGrpSpPr>
            <p:grpSpPr bwMode="auto">
              <a:xfrm rot="-1717408">
                <a:off x="1584" y="3072"/>
                <a:ext cx="744" cy="912"/>
                <a:chOff x="2448" y="2064"/>
                <a:chExt cx="744" cy="912"/>
              </a:xfrm>
            </p:grpSpPr>
            <p:sp>
              <p:nvSpPr>
                <p:cNvPr id="10349" name="Freeform 169"/>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50" name="Freeform 170"/>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51" name="Freeform 171"/>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52" name="Freeform 172"/>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53" name="Freeform 173"/>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54" name="Freeform 174"/>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48" name="Line 1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38" name="Group 176"/>
            <p:cNvGrpSpPr>
              <a:grpSpLocks noChangeAspect="1"/>
            </p:cNvGrpSpPr>
            <p:nvPr/>
          </p:nvGrpSpPr>
          <p:grpSpPr bwMode="auto">
            <a:xfrm rot="2694288" flipH="1">
              <a:off x="2455" y="3800"/>
              <a:ext cx="141" cy="154"/>
              <a:chOff x="1584" y="3072"/>
              <a:chExt cx="816" cy="961"/>
            </a:xfrm>
          </p:grpSpPr>
          <p:grpSp>
            <p:nvGrpSpPr>
              <p:cNvPr id="10339" name="Group 177"/>
              <p:cNvGrpSpPr>
                <a:grpSpLocks noChangeAspect="1"/>
              </p:cNvGrpSpPr>
              <p:nvPr/>
            </p:nvGrpSpPr>
            <p:grpSpPr bwMode="auto">
              <a:xfrm rot="-1717408">
                <a:off x="1584" y="3072"/>
                <a:ext cx="744" cy="912"/>
                <a:chOff x="2448" y="2064"/>
                <a:chExt cx="744" cy="912"/>
              </a:xfrm>
            </p:grpSpPr>
            <p:sp>
              <p:nvSpPr>
                <p:cNvPr id="10341" name="Freeform 178"/>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42" name="Freeform 179"/>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43" name="Freeform 180"/>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44" name="Freeform 181"/>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45" name="Freeform 182"/>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46" name="Freeform 183"/>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40" name="Line 1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0272" name="Group 185"/>
          <p:cNvGrpSpPr>
            <a:grpSpLocks/>
          </p:cNvGrpSpPr>
          <p:nvPr/>
        </p:nvGrpSpPr>
        <p:grpSpPr bwMode="auto">
          <a:xfrm>
            <a:off x="6858000" y="3200400"/>
            <a:ext cx="1447800" cy="1447800"/>
            <a:chOff x="4320" y="2016"/>
            <a:chExt cx="912" cy="912"/>
          </a:xfrm>
        </p:grpSpPr>
        <p:grpSp>
          <p:nvGrpSpPr>
            <p:cNvPr id="10306" name="Group 186"/>
            <p:cNvGrpSpPr>
              <a:grpSpLocks/>
            </p:cNvGrpSpPr>
            <p:nvPr/>
          </p:nvGrpSpPr>
          <p:grpSpPr bwMode="auto">
            <a:xfrm>
              <a:off x="4320" y="2016"/>
              <a:ext cx="912" cy="912"/>
              <a:chOff x="2496" y="1104"/>
              <a:chExt cx="912" cy="912"/>
            </a:xfrm>
          </p:grpSpPr>
          <p:grpSp>
            <p:nvGrpSpPr>
              <p:cNvPr id="10313" name="Group 187"/>
              <p:cNvGrpSpPr>
                <a:grpSpLocks noChangeAspect="1"/>
              </p:cNvGrpSpPr>
              <p:nvPr/>
            </p:nvGrpSpPr>
            <p:grpSpPr bwMode="auto">
              <a:xfrm rot="2360341">
                <a:off x="2592" y="1248"/>
                <a:ext cx="680" cy="680"/>
                <a:chOff x="1224" y="1212"/>
                <a:chExt cx="3144" cy="3112"/>
              </a:xfrm>
            </p:grpSpPr>
            <p:sp>
              <p:nvSpPr>
                <p:cNvPr id="10315" name="Freeform 188"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16" name="Freeform 189"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0317" name="Group 190"/>
                <p:cNvGrpSpPr>
                  <a:grpSpLocks noChangeAspect="1"/>
                </p:cNvGrpSpPr>
                <p:nvPr/>
              </p:nvGrpSpPr>
              <p:grpSpPr bwMode="auto">
                <a:xfrm>
                  <a:off x="1776" y="1212"/>
                  <a:ext cx="1944" cy="2413"/>
                  <a:chOff x="2227" y="1194"/>
                  <a:chExt cx="1944" cy="2413"/>
                </a:xfrm>
              </p:grpSpPr>
              <p:sp>
                <p:nvSpPr>
                  <p:cNvPr id="10318" name="Freeform 191"/>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19" name="Freeform 192"/>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20" name="Freeform 193"/>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21" name="Freeform 194"/>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22" name="Freeform 195"/>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23" name="Freeform 196"/>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0314" name="Oval 197"/>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307" name="Group 198"/>
            <p:cNvGrpSpPr>
              <a:grpSpLocks/>
            </p:cNvGrpSpPr>
            <p:nvPr/>
          </p:nvGrpSpPr>
          <p:grpSpPr bwMode="auto">
            <a:xfrm>
              <a:off x="4368" y="2112"/>
              <a:ext cx="432" cy="240"/>
              <a:chOff x="-1152" y="3504"/>
              <a:chExt cx="432" cy="240"/>
            </a:xfrm>
          </p:grpSpPr>
          <p:grpSp>
            <p:nvGrpSpPr>
              <p:cNvPr id="10308" name="Group 199"/>
              <p:cNvGrpSpPr>
                <a:grpSpLocks noChangeAspect="1"/>
              </p:cNvGrpSpPr>
              <p:nvPr/>
            </p:nvGrpSpPr>
            <p:grpSpPr bwMode="auto">
              <a:xfrm>
                <a:off x="-1075" y="3504"/>
                <a:ext cx="256" cy="210"/>
                <a:chOff x="1728" y="2064"/>
                <a:chExt cx="768" cy="672"/>
              </a:xfrm>
            </p:grpSpPr>
            <p:sp>
              <p:nvSpPr>
                <p:cNvPr id="10311" name="AutoShape 20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0312" name="Line 20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09" name="Line 202"/>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10" name="Line 203"/>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0273" name="Group 204"/>
          <p:cNvGrpSpPr>
            <a:grpSpLocks/>
          </p:cNvGrpSpPr>
          <p:nvPr/>
        </p:nvGrpSpPr>
        <p:grpSpPr bwMode="auto">
          <a:xfrm>
            <a:off x="838200" y="5181600"/>
            <a:ext cx="1439863" cy="1439863"/>
            <a:chOff x="528" y="3264"/>
            <a:chExt cx="907" cy="907"/>
          </a:xfrm>
        </p:grpSpPr>
        <p:grpSp>
          <p:nvGrpSpPr>
            <p:cNvPr id="10286" name="Group 205"/>
            <p:cNvGrpSpPr>
              <a:grpSpLocks/>
            </p:cNvGrpSpPr>
            <p:nvPr/>
          </p:nvGrpSpPr>
          <p:grpSpPr bwMode="auto">
            <a:xfrm>
              <a:off x="528" y="3264"/>
              <a:ext cx="907" cy="907"/>
              <a:chOff x="3120" y="1872"/>
              <a:chExt cx="907" cy="907"/>
            </a:xfrm>
          </p:grpSpPr>
          <p:sp>
            <p:nvSpPr>
              <p:cNvPr id="10293" name="Freeform 206"/>
              <p:cNvSpPr>
                <a:spLocks noChangeAspect="1"/>
              </p:cNvSpPr>
              <p:nvPr/>
            </p:nvSpPr>
            <p:spPr bwMode="auto">
              <a:xfrm>
                <a:off x="3453" y="2386"/>
                <a:ext cx="225" cy="63"/>
              </a:xfrm>
              <a:custGeom>
                <a:avLst/>
                <a:gdLst>
                  <a:gd name="T0" fmla="*/ 0 w 672"/>
                  <a:gd name="T1" fmla="*/ 192 h 200"/>
                  <a:gd name="T2" fmla="*/ 432 w 672"/>
                  <a:gd name="T3" fmla="*/ 0 h 200"/>
                  <a:gd name="T4" fmla="*/ 384 w 672"/>
                  <a:gd name="T5" fmla="*/ 192 h 200"/>
                  <a:gd name="T6" fmla="*/ 672 w 672"/>
                  <a:gd name="T7" fmla="*/ 48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0294" name="Group 207"/>
              <p:cNvGrpSpPr>
                <a:grpSpLocks/>
              </p:cNvGrpSpPr>
              <p:nvPr/>
            </p:nvGrpSpPr>
            <p:grpSpPr bwMode="auto">
              <a:xfrm>
                <a:off x="3469" y="2146"/>
                <a:ext cx="249" cy="285"/>
                <a:chOff x="3469" y="2146"/>
                <a:chExt cx="249" cy="285"/>
              </a:xfrm>
            </p:grpSpPr>
            <p:sp>
              <p:nvSpPr>
                <p:cNvPr id="10300" name="Freeform 208"/>
                <p:cNvSpPr>
                  <a:spLocks/>
                </p:cNvSpPr>
                <p:nvPr/>
              </p:nvSpPr>
              <p:spPr bwMode="auto">
                <a:xfrm>
                  <a:off x="3590" y="2187"/>
                  <a:ext cx="67" cy="63"/>
                </a:xfrm>
                <a:custGeom>
                  <a:avLst/>
                  <a:gdLst>
                    <a:gd name="T0" fmla="*/ 390 w 603"/>
                    <a:gd name="T1" fmla="*/ 270 h 570"/>
                    <a:gd name="T2" fmla="*/ 374 w 603"/>
                    <a:gd name="T3" fmla="*/ 166 h 570"/>
                    <a:gd name="T4" fmla="*/ 343 w 603"/>
                    <a:gd name="T5" fmla="*/ 72 h 570"/>
                    <a:gd name="T6" fmla="*/ 286 w 603"/>
                    <a:gd name="T7" fmla="*/ 22 h 570"/>
                    <a:gd name="T8" fmla="*/ 186 w 603"/>
                    <a:gd name="T9" fmla="*/ 0 h 570"/>
                    <a:gd name="T10" fmla="*/ 100 w 603"/>
                    <a:gd name="T11" fmla="*/ 22 h 570"/>
                    <a:gd name="T12" fmla="*/ 19 w 603"/>
                    <a:gd name="T13" fmla="*/ 115 h 570"/>
                    <a:gd name="T14" fmla="*/ 0 w 603"/>
                    <a:gd name="T15" fmla="*/ 227 h 570"/>
                    <a:gd name="T16" fmla="*/ 19 w 603"/>
                    <a:gd name="T17" fmla="*/ 346 h 570"/>
                    <a:gd name="T18" fmla="*/ 50 w 603"/>
                    <a:gd name="T19" fmla="*/ 419 h 570"/>
                    <a:gd name="T20" fmla="*/ 89 w 603"/>
                    <a:gd name="T21" fmla="*/ 494 h 570"/>
                    <a:gd name="T22" fmla="*/ 131 w 603"/>
                    <a:gd name="T23" fmla="*/ 545 h 570"/>
                    <a:gd name="T24" fmla="*/ 178 w 603"/>
                    <a:gd name="T25" fmla="*/ 570 h 570"/>
                    <a:gd name="T26" fmla="*/ 243 w 603"/>
                    <a:gd name="T27" fmla="*/ 548 h 570"/>
                    <a:gd name="T28" fmla="*/ 309 w 603"/>
                    <a:gd name="T29" fmla="*/ 497 h 570"/>
                    <a:gd name="T30" fmla="*/ 351 w 603"/>
                    <a:gd name="T31" fmla="*/ 426 h 570"/>
                    <a:gd name="T32" fmla="*/ 390 w 603"/>
                    <a:gd name="T33" fmla="*/ 365 h 570"/>
                    <a:gd name="T34" fmla="*/ 402 w 603"/>
                    <a:gd name="T35" fmla="*/ 328 h 570"/>
                    <a:gd name="T36" fmla="*/ 567 w 603"/>
                    <a:gd name="T37" fmla="*/ 275 h 570"/>
                    <a:gd name="T38" fmla="*/ 603 w 603"/>
                    <a:gd name="T39" fmla="*/ 253 h 570"/>
                    <a:gd name="T40" fmla="*/ 583 w 603"/>
                    <a:gd name="T41" fmla="*/ 220 h 570"/>
                    <a:gd name="T42" fmla="*/ 390 w 603"/>
                    <a:gd name="T43" fmla="*/ 27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01" name="Freeform 209"/>
                <p:cNvSpPr>
                  <a:spLocks/>
                </p:cNvSpPr>
                <p:nvPr/>
              </p:nvSpPr>
              <p:spPr bwMode="auto">
                <a:xfrm>
                  <a:off x="3557" y="2255"/>
                  <a:ext cx="69" cy="113"/>
                </a:xfrm>
                <a:custGeom>
                  <a:avLst/>
                  <a:gdLst>
                    <a:gd name="T0" fmla="*/ 209 w 622"/>
                    <a:gd name="T1" fmla="*/ 152 h 1018"/>
                    <a:gd name="T2" fmla="*/ 285 w 622"/>
                    <a:gd name="T3" fmla="*/ 76 h 1018"/>
                    <a:gd name="T4" fmla="*/ 413 w 622"/>
                    <a:gd name="T5" fmla="*/ 4 h 1018"/>
                    <a:gd name="T6" fmla="*/ 471 w 622"/>
                    <a:gd name="T7" fmla="*/ 0 h 1018"/>
                    <a:gd name="T8" fmla="*/ 575 w 622"/>
                    <a:gd name="T9" fmla="*/ 33 h 1018"/>
                    <a:gd name="T10" fmla="*/ 622 w 622"/>
                    <a:gd name="T11" fmla="*/ 80 h 1018"/>
                    <a:gd name="T12" fmla="*/ 622 w 622"/>
                    <a:gd name="T13" fmla="*/ 152 h 1018"/>
                    <a:gd name="T14" fmla="*/ 544 w 622"/>
                    <a:gd name="T15" fmla="*/ 285 h 1018"/>
                    <a:gd name="T16" fmla="*/ 460 w 622"/>
                    <a:gd name="T17" fmla="*/ 390 h 1018"/>
                    <a:gd name="T18" fmla="*/ 424 w 622"/>
                    <a:gd name="T19" fmla="*/ 477 h 1018"/>
                    <a:gd name="T20" fmla="*/ 401 w 622"/>
                    <a:gd name="T21" fmla="*/ 578 h 1018"/>
                    <a:gd name="T22" fmla="*/ 424 w 622"/>
                    <a:gd name="T23" fmla="*/ 675 h 1018"/>
                    <a:gd name="T24" fmla="*/ 447 w 622"/>
                    <a:gd name="T25" fmla="*/ 769 h 1018"/>
                    <a:gd name="T26" fmla="*/ 447 w 622"/>
                    <a:gd name="T27" fmla="*/ 877 h 1018"/>
                    <a:gd name="T28" fmla="*/ 413 w 622"/>
                    <a:gd name="T29" fmla="*/ 942 h 1018"/>
                    <a:gd name="T30" fmla="*/ 335 w 622"/>
                    <a:gd name="T31" fmla="*/ 979 h 1018"/>
                    <a:gd name="T32" fmla="*/ 243 w 622"/>
                    <a:gd name="T33" fmla="*/ 1018 h 1018"/>
                    <a:gd name="T34" fmla="*/ 158 w 622"/>
                    <a:gd name="T35" fmla="*/ 1018 h 1018"/>
                    <a:gd name="T36" fmla="*/ 100 w 622"/>
                    <a:gd name="T37" fmla="*/ 989 h 1018"/>
                    <a:gd name="T38" fmla="*/ 24 w 622"/>
                    <a:gd name="T39" fmla="*/ 870 h 1018"/>
                    <a:gd name="T40" fmla="*/ 0 w 622"/>
                    <a:gd name="T41" fmla="*/ 748 h 1018"/>
                    <a:gd name="T42" fmla="*/ 8 w 622"/>
                    <a:gd name="T43" fmla="*/ 589 h 1018"/>
                    <a:gd name="T44" fmla="*/ 66 w 622"/>
                    <a:gd name="T45" fmla="*/ 390 h 1018"/>
                    <a:gd name="T46" fmla="*/ 123 w 622"/>
                    <a:gd name="T47" fmla="*/ 261 h 1018"/>
                    <a:gd name="T48" fmla="*/ 209 w 622"/>
                    <a:gd name="T49" fmla="*/ 152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02" name="Freeform 210"/>
                <p:cNvSpPr>
                  <a:spLocks/>
                </p:cNvSpPr>
                <p:nvPr/>
              </p:nvSpPr>
              <p:spPr bwMode="auto">
                <a:xfrm>
                  <a:off x="3562" y="2347"/>
                  <a:ext cx="87" cy="84"/>
                </a:xfrm>
                <a:custGeom>
                  <a:avLst/>
                  <a:gdLst>
                    <a:gd name="T0" fmla="*/ 0 w 784"/>
                    <a:gd name="T1" fmla="*/ 72 h 758"/>
                    <a:gd name="T2" fmla="*/ 65 w 784"/>
                    <a:gd name="T3" fmla="*/ 0 h 758"/>
                    <a:gd name="T4" fmla="*/ 163 w 784"/>
                    <a:gd name="T5" fmla="*/ 0 h 758"/>
                    <a:gd name="T6" fmla="*/ 344 w 784"/>
                    <a:gd name="T7" fmla="*/ 18 h 758"/>
                    <a:gd name="T8" fmla="*/ 557 w 784"/>
                    <a:gd name="T9" fmla="*/ 28 h 758"/>
                    <a:gd name="T10" fmla="*/ 638 w 784"/>
                    <a:gd name="T11" fmla="*/ 62 h 758"/>
                    <a:gd name="T12" fmla="*/ 672 w 784"/>
                    <a:gd name="T13" fmla="*/ 104 h 758"/>
                    <a:gd name="T14" fmla="*/ 680 w 784"/>
                    <a:gd name="T15" fmla="*/ 169 h 758"/>
                    <a:gd name="T16" fmla="*/ 656 w 784"/>
                    <a:gd name="T17" fmla="*/ 238 h 758"/>
                    <a:gd name="T18" fmla="*/ 591 w 784"/>
                    <a:gd name="T19" fmla="*/ 342 h 758"/>
                    <a:gd name="T20" fmla="*/ 506 w 784"/>
                    <a:gd name="T21" fmla="*/ 429 h 758"/>
                    <a:gd name="T22" fmla="*/ 440 w 784"/>
                    <a:gd name="T23" fmla="*/ 508 h 758"/>
                    <a:gd name="T24" fmla="*/ 414 w 784"/>
                    <a:gd name="T25" fmla="*/ 569 h 758"/>
                    <a:gd name="T26" fmla="*/ 394 w 784"/>
                    <a:gd name="T27" fmla="*/ 613 h 758"/>
                    <a:gd name="T28" fmla="*/ 401 w 784"/>
                    <a:gd name="T29" fmla="*/ 646 h 758"/>
                    <a:gd name="T30" fmla="*/ 406 w 784"/>
                    <a:gd name="T31" fmla="*/ 667 h 758"/>
                    <a:gd name="T32" fmla="*/ 483 w 784"/>
                    <a:gd name="T33" fmla="*/ 667 h 758"/>
                    <a:gd name="T34" fmla="*/ 603 w 784"/>
                    <a:gd name="T35" fmla="*/ 649 h 758"/>
                    <a:gd name="T36" fmla="*/ 680 w 784"/>
                    <a:gd name="T37" fmla="*/ 649 h 758"/>
                    <a:gd name="T38" fmla="*/ 761 w 784"/>
                    <a:gd name="T39" fmla="*/ 678 h 758"/>
                    <a:gd name="T40" fmla="*/ 784 w 784"/>
                    <a:gd name="T41" fmla="*/ 714 h 758"/>
                    <a:gd name="T42" fmla="*/ 761 w 784"/>
                    <a:gd name="T43" fmla="*/ 747 h 758"/>
                    <a:gd name="T44" fmla="*/ 726 w 784"/>
                    <a:gd name="T45" fmla="*/ 758 h 758"/>
                    <a:gd name="T46" fmla="*/ 672 w 784"/>
                    <a:gd name="T47" fmla="*/ 743 h 758"/>
                    <a:gd name="T48" fmla="*/ 599 w 784"/>
                    <a:gd name="T49" fmla="*/ 703 h 758"/>
                    <a:gd name="T50" fmla="*/ 521 w 784"/>
                    <a:gd name="T51" fmla="*/ 710 h 758"/>
                    <a:gd name="T52" fmla="*/ 394 w 784"/>
                    <a:gd name="T53" fmla="*/ 732 h 758"/>
                    <a:gd name="T54" fmla="*/ 356 w 784"/>
                    <a:gd name="T55" fmla="*/ 725 h 758"/>
                    <a:gd name="T56" fmla="*/ 336 w 784"/>
                    <a:gd name="T57" fmla="*/ 700 h 758"/>
                    <a:gd name="T58" fmla="*/ 336 w 784"/>
                    <a:gd name="T59" fmla="*/ 639 h 758"/>
                    <a:gd name="T60" fmla="*/ 336 w 784"/>
                    <a:gd name="T61" fmla="*/ 552 h 758"/>
                    <a:gd name="T62" fmla="*/ 390 w 784"/>
                    <a:gd name="T63" fmla="*/ 486 h 758"/>
                    <a:gd name="T64" fmla="*/ 471 w 784"/>
                    <a:gd name="T65" fmla="*/ 389 h 758"/>
                    <a:gd name="T66" fmla="*/ 541 w 784"/>
                    <a:gd name="T67" fmla="*/ 303 h 758"/>
                    <a:gd name="T68" fmla="*/ 588 w 784"/>
                    <a:gd name="T69" fmla="*/ 238 h 758"/>
                    <a:gd name="T70" fmla="*/ 611 w 784"/>
                    <a:gd name="T71" fmla="*/ 181 h 758"/>
                    <a:gd name="T72" fmla="*/ 599 w 784"/>
                    <a:gd name="T73" fmla="*/ 148 h 758"/>
                    <a:gd name="T74" fmla="*/ 568 w 784"/>
                    <a:gd name="T75" fmla="*/ 108 h 758"/>
                    <a:gd name="T76" fmla="*/ 521 w 784"/>
                    <a:gd name="T77" fmla="*/ 97 h 758"/>
                    <a:gd name="T78" fmla="*/ 471 w 784"/>
                    <a:gd name="T79" fmla="*/ 97 h 758"/>
                    <a:gd name="T80" fmla="*/ 359 w 784"/>
                    <a:gd name="T81" fmla="*/ 97 h 758"/>
                    <a:gd name="T82" fmla="*/ 193 w 784"/>
                    <a:gd name="T83" fmla="*/ 126 h 758"/>
                    <a:gd name="T84" fmla="*/ 70 w 784"/>
                    <a:gd name="T85" fmla="*/ 137 h 758"/>
                    <a:gd name="T86" fmla="*/ 20 w 784"/>
                    <a:gd name="T87" fmla="*/ 126 h 758"/>
                    <a:gd name="T88" fmla="*/ 0 w 784"/>
                    <a:gd name="T89" fmla="*/ 108 h 758"/>
                    <a:gd name="T90" fmla="*/ 0 w 784"/>
                    <a:gd name="T91" fmla="*/ 72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03" name="Freeform 211"/>
                <p:cNvSpPr>
                  <a:spLocks/>
                </p:cNvSpPr>
                <p:nvPr/>
              </p:nvSpPr>
              <p:spPr bwMode="auto">
                <a:xfrm>
                  <a:off x="3469" y="2327"/>
                  <a:ext cx="111" cy="81"/>
                </a:xfrm>
                <a:custGeom>
                  <a:avLst/>
                  <a:gdLst>
                    <a:gd name="T0" fmla="*/ 811 w 996"/>
                    <a:gd name="T1" fmla="*/ 300 h 722"/>
                    <a:gd name="T2" fmla="*/ 827 w 996"/>
                    <a:gd name="T3" fmla="*/ 206 h 722"/>
                    <a:gd name="T4" fmla="*/ 884 w 996"/>
                    <a:gd name="T5" fmla="*/ 170 h 722"/>
                    <a:gd name="T6" fmla="*/ 954 w 996"/>
                    <a:gd name="T7" fmla="*/ 163 h 722"/>
                    <a:gd name="T8" fmla="*/ 996 w 996"/>
                    <a:gd name="T9" fmla="*/ 206 h 722"/>
                    <a:gd name="T10" fmla="*/ 977 w 996"/>
                    <a:gd name="T11" fmla="*/ 288 h 722"/>
                    <a:gd name="T12" fmla="*/ 939 w 996"/>
                    <a:gd name="T13" fmla="*/ 400 h 722"/>
                    <a:gd name="T14" fmla="*/ 861 w 996"/>
                    <a:gd name="T15" fmla="*/ 527 h 722"/>
                    <a:gd name="T16" fmla="*/ 764 w 996"/>
                    <a:gd name="T17" fmla="*/ 635 h 722"/>
                    <a:gd name="T18" fmla="*/ 683 w 996"/>
                    <a:gd name="T19" fmla="*/ 693 h 722"/>
                    <a:gd name="T20" fmla="*/ 595 w 996"/>
                    <a:gd name="T21" fmla="*/ 722 h 722"/>
                    <a:gd name="T22" fmla="*/ 509 w 996"/>
                    <a:gd name="T23" fmla="*/ 711 h 722"/>
                    <a:gd name="T24" fmla="*/ 444 w 996"/>
                    <a:gd name="T25" fmla="*/ 678 h 722"/>
                    <a:gd name="T26" fmla="*/ 420 w 996"/>
                    <a:gd name="T27" fmla="*/ 624 h 722"/>
                    <a:gd name="T28" fmla="*/ 394 w 996"/>
                    <a:gd name="T29" fmla="*/ 531 h 722"/>
                    <a:gd name="T30" fmla="*/ 363 w 996"/>
                    <a:gd name="T31" fmla="*/ 358 h 722"/>
                    <a:gd name="T32" fmla="*/ 339 w 996"/>
                    <a:gd name="T33" fmla="*/ 239 h 722"/>
                    <a:gd name="T34" fmla="*/ 339 w 996"/>
                    <a:gd name="T35" fmla="*/ 98 h 722"/>
                    <a:gd name="T36" fmla="*/ 324 w 996"/>
                    <a:gd name="T37" fmla="*/ 73 h 722"/>
                    <a:gd name="T38" fmla="*/ 278 w 996"/>
                    <a:gd name="T39" fmla="*/ 66 h 722"/>
                    <a:gd name="T40" fmla="*/ 224 w 996"/>
                    <a:gd name="T41" fmla="*/ 105 h 722"/>
                    <a:gd name="T42" fmla="*/ 174 w 996"/>
                    <a:gd name="T43" fmla="*/ 170 h 722"/>
                    <a:gd name="T44" fmla="*/ 115 w 996"/>
                    <a:gd name="T45" fmla="*/ 206 h 722"/>
                    <a:gd name="T46" fmla="*/ 27 w 996"/>
                    <a:gd name="T47" fmla="*/ 206 h 722"/>
                    <a:gd name="T48" fmla="*/ 0 w 996"/>
                    <a:gd name="T49" fmla="*/ 184 h 722"/>
                    <a:gd name="T50" fmla="*/ 0 w 996"/>
                    <a:gd name="T51" fmla="*/ 149 h 722"/>
                    <a:gd name="T52" fmla="*/ 39 w 996"/>
                    <a:gd name="T53" fmla="*/ 115 h 722"/>
                    <a:gd name="T54" fmla="*/ 81 w 996"/>
                    <a:gd name="T55" fmla="*/ 127 h 722"/>
                    <a:gd name="T56" fmla="*/ 120 w 996"/>
                    <a:gd name="T57" fmla="*/ 119 h 722"/>
                    <a:gd name="T58" fmla="*/ 190 w 996"/>
                    <a:gd name="T59" fmla="*/ 73 h 722"/>
                    <a:gd name="T60" fmla="*/ 258 w 996"/>
                    <a:gd name="T61" fmla="*/ 22 h 722"/>
                    <a:gd name="T62" fmla="*/ 324 w 996"/>
                    <a:gd name="T63" fmla="*/ 8 h 722"/>
                    <a:gd name="T64" fmla="*/ 417 w 996"/>
                    <a:gd name="T65" fmla="*/ 0 h 722"/>
                    <a:gd name="T66" fmla="*/ 420 w 996"/>
                    <a:gd name="T67" fmla="*/ 40 h 722"/>
                    <a:gd name="T68" fmla="*/ 398 w 996"/>
                    <a:gd name="T69" fmla="*/ 83 h 722"/>
                    <a:gd name="T70" fmla="*/ 394 w 996"/>
                    <a:gd name="T71" fmla="*/ 195 h 722"/>
                    <a:gd name="T72" fmla="*/ 420 w 996"/>
                    <a:gd name="T73" fmla="*/ 343 h 722"/>
                    <a:gd name="T74" fmla="*/ 464 w 996"/>
                    <a:gd name="T75" fmla="*/ 487 h 722"/>
                    <a:gd name="T76" fmla="*/ 501 w 996"/>
                    <a:gd name="T77" fmla="*/ 573 h 722"/>
                    <a:gd name="T78" fmla="*/ 560 w 996"/>
                    <a:gd name="T79" fmla="*/ 614 h 722"/>
                    <a:gd name="T80" fmla="*/ 618 w 996"/>
                    <a:gd name="T81" fmla="*/ 614 h 722"/>
                    <a:gd name="T82" fmla="*/ 676 w 996"/>
                    <a:gd name="T83" fmla="*/ 573 h 722"/>
                    <a:gd name="T84" fmla="*/ 753 w 996"/>
                    <a:gd name="T85" fmla="*/ 483 h 722"/>
                    <a:gd name="T86" fmla="*/ 803 w 996"/>
                    <a:gd name="T87" fmla="*/ 354 h 722"/>
                    <a:gd name="T88" fmla="*/ 811 w 996"/>
                    <a:gd name="T89" fmla="*/ 30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04" name="Freeform 212"/>
                <p:cNvSpPr>
                  <a:spLocks/>
                </p:cNvSpPr>
                <p:nvPr/>
              </p:nvSpPr>
              <p:spPr bwMode="auto">
                <a:xfrm>
                  <a:off x="3521" y="2146"/>
                  <a:ext cx="78" cy="127"/>
                </a:xfrm>
                <a:custGeom>
                  <a:avLst/>
                  <a:gdLst>
                    <a:gd name="T0" fmla="*/ 448 w 703"/>
                    <a:gd name="T1" fmla="*/ 865 h 1140"/>
                    <a:gd name="T2" fmla="*/ 563 w 703"/>
                    <a:gd name="T3" fmla="*/ 974 h 1140"/>
                    <a:gd name="T4" fmla="*/ 610 w 703"/>
                    <a:gd name="T5" fmla="*/ 974 h 1140"/>
                    <a:gd name="T6" fmla="*/ 687 w 703"/>
                    <a:gd name="T7" fmla="*/ 1018 h 1140"/>
                    <a:gd name="T8" fmla="*/ 703 w 703"/>
                    <a:gd name="T9" fmla="*/ 1067 h 1140"/>
                    <a:gd name="T10" fmla="*/ 679 w 703"/>
                    <a:gd name="T11" fmla="*/ 1133 h 1140"/>
                    <a:gd name="T12" fmla="*/ 617 w 703"/>
                    <a:gd name="T13" fmla="*/ 1140 h 1140"/>
                    <a:gd name="T14" fmla="*/ 540 w 703"/>
                    <a:gd name="T15" fmla="*/ 1089 h 1140"/>
                    <a:gd name="T16" fmla="*/ 385 w 703"/>
                    <a:gd name="T17" fmla="*/ 952 h 1140"/>
                    <a:gd name="T18" fmla="*/ 286 w 703"/>
                    <a:gd name="T19" fmla="*/ 823 h 1140"/>
                    <a:gd name="T20" fmla="*/ 239 w 703"/>
                    <a:gd name="T21" fmla="*/ 721 h 1140"/>
                    <a:gd name="T22" fmla="*/ 208 w 703"/>
                    <a:gd name="T23" fmla="*/ 548 h 1140"/>
                    <a:gd name="T24" fmla="*/ 208 w 703"/>
                    <a:gd name="T25" fmla="*/ 324 h 1140"/>
                    <a:gd name="T26" fmla="*/ 200 w 703"/>
                    <a:gd name="T27" fmla="*/ 267 h 1140"/>
                    <a:gd name="T28" fmla="*/ 155 w 703"/>
                    <a:gd name="T29" fmla="*/ 224 h 1140"/>
                    <a:gd name="T30" fmla="*/ 23 w 703"/>
                    <a:gd name="T31" fmla="*/ 231 h 1140"/>
                    <a:gd name="T32" fmla="*/ 0 w 703"/>
                    <a:gd name="T33" fmla="*/ 209 h 1140"/>
                    <a:gd name="T34" fmla="*/ 30 w 703"/>
                    <a:gd name="T35" fmla="*/ 195 h 1140"/>
                    <a:gd name="T36" fmla="*/ 124 w 703"/>
                    <a:gd name="T37" fmla="*/ 188 h 1140"/>
                    <a:gd name="T38" fmla="*/ 139 w 703"/>
                    <a:gd name="T39" fmla="*/ 173 h 1140"/>
                    <a:gd name="T40" fmla="*/ 7 w 703"/>
                    <a:gd name="T41" fmla="*/ 101 h 1140"/>
                    <a:gd name="T42" fmla="*/ 7 w 703"/>
                    <a:gd name="T43" fmla="*/ 73 h 1140"/>
                    <a:gd name="T44" fmla="*/ 30 w 703"/>
                    <a:gd name="T45" fmla="*/ 65 h 1140"/>
                    <a:gd name="T46" fmla="*/ 139 w 703"/>
                    <a:gd name="T47" fmla="*/ 122 h 1140"/>
                    <a:gd name="T48" fmla="*/ 162 w 703"/>
                    <a:gd name="T49" fmla="*/ 115 h 1140"/>
                    <a:gd name="T50" fmla="*/ 139 w 703"/>
                    <a:gd name="T51" fmla="*/ 7 h 1140"/>
                    <a:gd name="T52" fmla="*/ 155 w 703"/>
                    <a:gd name="T53" fmla="*/ 0 h 1140"/>
                    <a:gd name="T54" fmla="*/ 170 w 703"/>
                    <a:gd name="T55" fmla="*/ 7 h 1140"/>
                    <a:gd name="T56" fmla="*/ 200 w 703"/>
                    <a:gd name="T57" fmla="*/ 115 h 1140"/>
                    <a:gd name="T58" fmla="*/ 223 w 703"/>
                    <a:gd name="T59" fmla="*/ 122 h 1140"/>
                    <a:gd name="T60" fmla="*/ 286 w 703"/>
                    <a:gd name="T61" fmla="*/ 7 h 1140"/>
                    <a:gd name="T62" fmla="*/ 301 w 703"/>
                    <a:gd name="T63" fmla="*/ 7 h 1140"/>
                    <a:gd name="T64" fmla="*/ 301 w 703"/>
                    <a:gd name="T65" fmla="*/ 44 h 1140"/>
                    <a:gd name="T66" fmla="*/ 262 w 703"/>
                    <a:gd name="T67" fmla="*/ 137 h 1140"/>
                    <a:gd name="T68" fmla="*/ 262 w 703"/>
                    <a:gd name="T69" fmla="*/ 188 h 1140"/>
                    <a:gd name="T70" fmla="*/ 278 w 703"/>
                    <a:gd name="T71" fmla="*/ 253 h 1140"/>
                    <a:gd name="T72" fmla="*/ 270 w 703"/>
                    <a:gd name="T73" fmla="*/ 339 h 1140"/>
                    <a:gd name="T74" fmla="*/ 278 w 703"/>
                    <a:gd name="T75" fmla="*/ 497 h 1140"/>
                    <a:gd name="T76" fmla="*/ 293 w 703"/>
                    <a:gd name="T77" fmla="*/ 599 h 1140"/>
                    <a:gd name="T78" fmla="*/ 332 w 703"/>
                    <a:gd name="T79" fmla="*/ 714 h 1140"/>
                    <a:gd name="T80" fmla="*/ 385 w 703"/>
                    <a:gd name="T81" fmla="*/ 801 h 1140"/>
                    <a:gd name="T82" fmla="*/ 448 w 703"/>
                    <a:gd name="T83" fmla="*/ 865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05" name="Freeform 213"/>
                <p:cNvSpPr>
                  <a:spLocks/>
                </p:cNvSpPr>
                <p:nvPr/>
              </p:nvSpPr>
              <p:spPr bwMode="auto">
                <a:xfrm>
                  <a:off x="3616" y="2157"/>
                  <a:ext cx="102" cy="119"/>
                </a:xfrm>
                <a:custGeom>
                  <a:avLst/>
                  <a:gdLst>
                    <a:gd name="T0" fmla="*/ 16 w 919"/>
                    <a:gd name="T1" fmla="*/ 945 h 1067"/>
                    <a:gd name="T2" fmla="*/ 0 w 919"/>
                    <a:gd name="T3" fmla="*/ 994 h 1067"/>
                    <a:gd name="T4" fmla="*/ 16 w 919"/>
                    <a:gd name="T5" fmla="*/ 1067 h 1067"/>
                    <a:gd name="T6" fmla="*/ 70 w 919"/>
                    <a:gd name="T7" fmla="*/ 1067 h 1067"/>
                    <a:gd name="T8" fmla="*/ 232 w 919"/>
                    <a:gd name="T9" fmla="*/ 1038 h 1067"/>
                    <a:gd name="T10" fmla="*/ 410 w 919"/>
                    <a:gd name="T11" fmla="*/ 980 h 1067"/>
                    <a:gd name="T12" fmla="*/ 556 w 919"/>
                    <a:gd name="T13" fmla="*/ 887 h 1067"/>
                    <a:gd name="T14" fmla="*/ 642 w 919"/>
                    <a:gd name="T15" fmla="*/ 764 h 1067"/>
                    <a:gd name="T16" fmla="*/ 718 w 919"/>
                    <a:gd name="T17" fmla="*/ 555 h 1067"/>
                    <a:gd name="T18" fmla="*/ 741 w 919"/>
                    <a:gd name="T19" fmla="*/ 360 h 1067"/>
                    <a:gd name="T20" fmla="*/ 741 w 919"/>
                    <a:gd name="T21" fmla="*/ 267 h 1067"/>
                    <a:gd name="T22" fmla="*/ 780 w 919"/>
                    <a:gd name="T23" fmla="*/ 209 h 1067"/>
                    <a:gd name="T24" fmla="*/ 849 w 919"/>
                    <a:gd name="T25" fmla="*/ 187 h 1067"/>
                    <a:gd name="T26" fmla="*/ 911 w 919"/>
                    <a:gd name="T27" fmla="*/ 187 h 1067"/>
                    <a:gd name="T28" fmla="*/ 919 w 919"/>
                    <a:gd name="T29" fmla="*/ 158 h 1067"/>
                    <a:gd name="T30" fmla="*/ 827 w 919"/>
                    <a:gd name="T31" fmla="*/ 165 h 1067"/>
                    <a:gd name="T32" fmla="*/ 811 w 919"/>
                    <a:gd name="T33" fmla="*/ 144 h 1067"/>
                    <a:gd name="T34" fmla="*/ 888 w 919"/>
                    <a:gd name="T35" fmla="*/ 65 h 1067"/>
                    <a:gd name="T36" fmla="*/ 872 w 919"/>
                    <a:gd name="T37" fmla="*/ 43 h 1067"/>
                    <a:gd name="T38" fmla="*/ 857 w 919"/>
                    <a:gd name="T39" fmla="*/ 58 h 1067"/>
                    <a:gd name="T40" fmla="*/ 796 w 919"/>
                    <a:gd name="T41" fmla="*/ 115 h 1067"/>
                    <a:gd name="T42" fmla="*/ 780 w 919"/>
                    <a:gd name="T43" fmla="*/ 115 h 1067"/>
                    <a:gd name="T44" fmla="*/ 780 w 919"/>
                    <a:gd name="T45" fmla="*/ 14 h 1067"/>
                    <a:gd name="T46" fmla="*/ 765 w 919"/>
                    <a:gd name="T47" fmla="*/ 0 h 1067"/>
                    <a:gd name="T48" fmla="*/ 741 w 919"/>
                    <a:gd name="T49" fmla="*/ 7 h 1067"/>
                    <a:gd name="T50" fmla="*/ 749 w 919"/>
                    <a:gd name="T51" fmla="*/ 115 h 1067"/>
                    <a:gd name="T52" fmla="*/ 734 w 919"/>
                    <a:gd name="T53" fmla="*/ 122 h 1067"/>
                    <a:gd name="T54" fmla="*/ 671 w 919"/>
                    <a:gd name="T55" fmla="*/ 65 h 1067"/>
                    <a:gd name="T56" fmla="*/ 626 w 919"/>
                    <a:gd name="T57" fmla="*/ 58 h 1067"/>
                    <a:gd name="T58" fmla="*/ 634 w 919"/>
                    <a:gd name="T59" fmla="*/ 87 h 1067"/>
                    <a:gd name="T60" fmla="*/ 703 w 919"/>
                    <a:gd name="T61" fmla="*/ 151 h 1067"/>
                    <a:gd name="T62" fmla="*/ 703 w 919"/>
                    <a:gd name="T63" fmla="*/ 187 h 1067"/>
                    <a:gd name="T64" fmla="*/ 679 w 919"/>
                    <a:gd name="T65" fmla="*/ 260 h 1067"/>
                    <a:gd name="T66" fmla="*/ 679 w 919"/>
                    <a:gd name="T67" fmla="*/ 324 h 1067"/>
                    <a:gd name="T68" fmla="*/ 679 w 919"/>
                    <a:gd name="T69" fmla="*/ 433 h 1067"/>
                    <a:gd name="T70" fmla="*/ 648 w 919"/>
                    <a:gd name="T71" fmla="*/ 570 h 1067"/>
                    <a:gd name="T72" fmla="*/ 618 w 919"/>
                    <a:gd name="T73" fmla="*/ 656 h 1067"/>
                    <a:gd name="T74" fmla="*/ 564 w 919"/>
                    <a:gd name="T75" fmla="*/ 764 h 1067"/>
                    <a:gd name="T76" fmla="*/ 502 w 919"/>
                    <a:gd name="T77" fmla="*/ 850 h 1067"/>
                    <a:gd name="T78" fmla="*/ 456 w 919"/>
                    <a:gd name="T79" fmla="*/ 894 h 1067"/>
                    <a:gd name="T80" fmla="*/ 332 w 919"/>
                    <a:gd name="T81" fmla="*/ 930 h 1067"/>
                    <a:gd name="T82" fmla="*/ 217 w 919"/>
                    <a:gd name="T83" fmla="*/ 945 h 1067"/>
                    <a:gd name="T84" fmla="*/ 100 w 919"/>
                    <a:gd name="T85" fmla="*/ 959 h 1067"/>
                    <a:gd name="T86" fmla="*/ 16 w 919"/>
                    <a:gd name="T87" fmla="*/ 945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295" name="AutoShape 214"/>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79 km</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0296" name="Line 215"/>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97" name="AutoShape 216"/>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75 km</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0298" name="Line 217"/>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99" name="Oval 218"/>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287" name="Group 219"/>
            <p:cNvGrpSpPr>
              <a:grpSpLocks/>
            </p:cNvGrpSpPr>
            <p:nvPr/>
          </p:nvGrpSpPr>
          <p:grpSpPr bwMode="auto">
            <a:xfrm>
              <a:off x="624" y="3312"/>
              <a:ext cx="432" cy="240"/>
              <a:chOff x="-1152" y="3504"/>
              <a:chExt cx="432" cy="240"/>
            </a:xfrm>
          </p:grpSpPr>
          <p:grpSp>
            <p:nvGrpSpPr>
              <p:cNvPr id="10288" name="Group 220"/>
              <p:cNvGrpSpPr>
                <a:grpSpLocks noChangeAspect="1"/>
              </p:cNvGrpSpPr>
              <p:nvPr/>
            </p:nvGrpSpPr>
            <p:grpSpPr bwMode="auto">
              <a:xfrm>
                <a:off x="-1075" y="3504"/>
                <a:ext cx="256" cy="210"/>
                <a:chOff x="1728" y="2064"/>
                <a:chExt cx="768" cy="672"/>
              </a:xfrm>
            </p:grpSpPr>
            <p:sp>
              <p:nvSpPr>
                <p:cNvPr id="10291" name="AutoShape 22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0292" name="Line 22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289" name="Line 223"/>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90" name="Line 224"/>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10274" name="Group 225"/>
          <p:cNvGrpSpPr>
            <a:grpSpLocks/>
          </p:cNvGrpSpPr>
          <p:nvPr/>
        </p:nvGrpSpPr>
        <p:grpSpPr bwMode="auto">
          <a:xfrm>
            <a:off x="3962400" y="3200400"/>
            <a:ext cx="1219200" cy="1066800"/>
            <a:chOff x="1584" y="2256"/>
            <a:chExt cx="768" cy="672"/>
          </a:xfrm>
        </p:grpSpPr>
        <p:sp>
          <p:nvSpPr>
            <p:cNvPr id="10284" name="AutoShape 226"/>
            <p:cNvSpPr>
              <a:spLocks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4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4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0285" name="Line 227"/>
            <p:cNvSpPr>
              <a:spLocks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275" name="Group 228"/>
          <p:cNvGrpSpPr>
            <a:grpSpLocks/>
          </p:cNvGrpSpPr>
          <p:nvPr/>
        </p:nvGrpSpPr>
        <p:grpSpPr bwMode="auto">
          <a:xfrm>
            <a:off x="6224588" y="5232400"/>
            <a:ext cx="1166812" cy="1168400"/>
            <a:chOff x="1824" y="2928"/>
            <a:chExt cx="735" cy="736"/>
          </a:xfrm>
        </p:grpSpPr>
        <p:grpSp>
          <p:nvGrpSpPr>
            <p:cNvPr id="10276" name="Group 229"/>
            <p:cNvGrpSpPr>
              <a:grpSpLocks noChangeAspect="1"/>
            </p:cNvGrpSpPr>
            <p:nvPr/>
          </p:nvGrpSpPr>
          <p:grpSpPr bwMode="auto">
            <a:xfrm>
              <a:off x="1886" y="3216"/>
              <a:ext cx="208" cy="170"/>
              <a:chOff x="1728" y="2064"/>
              <a:chExt cx="768" cy="672"/>
            </a:xfrm>
          </p:grpSpPr>
          <p:sp>
            <p:nvSpPr>
              <p:cNvPr id="10282" name="AutoShape 2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0 km</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0283" name="Line 2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277" name="Oval 232"/>
            <p:cNvSpPr>
              <a:spLocks noChangeAspect="1" noChangeArrowheads="1"/>
            </p:cNvSpPr>
            <p:nvPr/>
          </p:nvSpPr>
          <p:spPr bwMode="auto">
            <a:xfrm>
              <a:off x="1824" y="2928"/>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0278" name="Group 233"/>
            <p:cNvGrpSpPr>
              <a:grpSpLocks noChangeAspect="1"/>
            </p:cNvGrpSpPr>
            <p:nvPr/>
          </p:nvGrpSpPr>
          <p:grpSpPr bwMode="auto">
            <a:xfrm>
              <a:off x="2288" y="3216"/>
              <a:ext cx="208" cy="170"/>
              <a:chOff x="1728" y="2064"/>
              <a:chExt cx="768" cy="672"/>
            </a:xfrm>
          </p:grpSpPr>
          <p:sp>
            <p:nvSpPr>
              <p:cNvPr id="10280" name="AutoShape 234"/>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10281" name="Line 235"/>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279" name="AutoShape 236"/>
            <p:cNvSpPr>
              <a:spLocks noChangeArrowheads="1"/>
            </p:cNvSpPr>
            <p:nvPr/>
          </p:nvSpPr>
          <p:spPr bwMode="auto">
            <a:xfrm>
              <a:off x="2112" y="3264"/>
              <a:ext cx="144" cy="48"/>
            </a:xfrm>
            <a:prstGeom prst="rightArrow">
              <a:avLst>
                <a:gd name="adj1" fmla="val 50000"/>
                <a:gd name="adj2" fmla="val 75000"/>
              </a:avLst>
            </a:prstGeom>
            <a:solidFill>
              <a:schemeClr val="hlink"/>
            </a:solidFill>
            <a:ln w="9525">
              <a:solidFill>
                <a:schemeClr val="tx1"/>
              </a:solidFill>
              <a:miter lim="800000"/>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4085015985"/>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ctrTitle"/>
          </p:nvPr>
        </p:nvSpPr>
        <p:spPr>
          <a:xfrm>
            <a:off x="685800" y="2286000"/>
            <a:ext cx="7772400" cy="1143000"/>
          </a:xfrm>
        </p:spPr>
        <p:txBody>
          <a:bodyPr/>
          <a:lstStyle/>
          <a:p>
            <a:pPr eaLnBrk="1" hangingPunct="1"/>
            <a:r>
              <a:rPr lang="en-US" altLang="en-US" smtClean="0"/>
              <a:t>End Iterative Algorithms</a:t>
            </a:r>
            <a:endParaRPr lang="en-CA" altLang="en-US" smtClean="0"/>
          </a:p>
        </p:txBody>
      </p:sp>
      <p:sp>
        <p:nvSpPr>
          <p:cNvPr id="67587" name="Rectangle 3"/>
          <p:cNvSpPr>
            <a:spLocks noGrp="1" noChangeArrowheads="1"/>
          </p:cNvSpPr>
          <p:nvPr>
            <p:ph type="subTitle" idx="1"/>
          </p:nvPr>
        </p:nvSpPr>
        <p:spPr>
          <a:xfrm>
            <a:off x="1371600" y="3886200"/>
            <a:ext cx="6477000" cy="609600"/>
          </a:xfrm>
        </p:spPr>
        <p:txBody>
          <a:bodyPr/>
          <a:lstStyle/>
          <a:p>
            <a:pPr eaLnBrk="1" hangingPunct="1"/>
            <a:r>
              <a:rPr lang="en-US" altLang="en-US" smtClean="0">
                <a:hlinkClick r:id="rId2" action="ppaction://hlinkpres?slideindex=1&amp;slidetitle="/>
              </a:rPr>
              <a:t>Recursive Algorithms</a:t>
            </a:r>
            <a:endParaRPr lang="en-US" altLang="en-US" smtClean="0"/>
          </a:p>
        </p:txBody>
      </p:sp>
      <p:sp>
        <p:nvSpPr>
          <p:cNvPr id="67588" name="Rectangle 4"/>
          <p:cNvSpPr>
            <a:spLocks noChangeArrowheads="1"/>
          </p:cNvSpPr>
          <p:nvPr/>
        </p:nvSpPr>
        <p:spPr bwMode="auto">
          <a:xfrm>
            <a:off x="1371600" y="3352800"/>
            <a:ext cx="6400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20000"/>
              </a:spcBef>
            </a:pPr>
            <a:r>
              <a:rPr lang="en-US" altLang="en-US" sz="3200" i="0">
                <a:hlinkClick r:id="rId3" action="ppaction://hlinkpres?slideindex=1&amp;slidetitle="/>
              </a:rPr>
              <a:t>Math Review</a:t>
            </a:r>
            <a:endParaRPr lang="en-US" altLang="en-US" sz="3200" i="0"/>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685800" y="228600"/>
            <a:ext cx="7772400" cy="914400"/>
          </a:xfrm>
        </p:spPr>
        <p:txBody>
          <a:bodyPr/>
          <a:lstStyle/>
          <a:p>
            <a:pPr eaLnBrk="1" hangingPunct="1"/>
            <a:r>
              <a:rPr lang="en-US" altLang="en-US" smtClean="0"/>
              <a:t>Explaining Insertion Sort</a:t>
            </a:r>
            <a:endParaRPr lang="en-CA" altLang="en-US" smtClean="0"/>
          </a:p>
        </p:txBody>
      </p:sp>
      <p:sp>
        <p:nvSpPr>
          <p:cNvPr id="12291" name="Rectangle 3"/>
          <p:cNvSpPr>
            <a:spLocks noGrp="1" noChangeArrowheads="1"/>
          </p:cNvSpPr>
          <p:nvPr>
            <p:ph type="body" idx="1"/>
          </p:nvPr>
        </p:nvSpPr>
        <p:spPr>
          <a:xfrm>
            <a:off x="762000" y="1143000"/>
            <a:ext cx="8001000" cy="3352800"/>
          </a:xfrm>
        </p:spPr>
        <p:txBody>
          <a:bodyPr/>
          <a:lstStyle/>
          <a:p>
            <a:pPr eaLnBrk="1" hangingPunct="1">
              <a:lnSpc>
                <a:spcPct val="90000"/>
              </a:lnSpc>
              <a:buFontTx/>
              <a:buNone/>
            </a:pPr>
            <a:r>
              <a:rPr lang="en-US" altLang="en-US" sz="2800" smtClean="0"/>
              <a:t>   </a:t>
            </a:r>
            <a:r>
              <a:rPr lang="en-CA" altLang="en-US" sz="2800" smtClean="0"/>
              <a:t>We maintain a subset of elements sorted within a</a:t>
            </a:r>
            <a:r>
              <a:rPr lang="en-US" altLang="en-US" sz="2800" smtClean="0"/>
              <a:t> </a:t>
            </a:r>
            <a:r>
              <a:rPr lang="en-CA" altLang="en-US" sz="2800" smtClean="0"/>
              <a:t>list. The remaining elements are off to the side</a:t>
            </a:r>
            <a:r>
              <a:rPr lang="en-US" altLang="en-US" sz="2800" smtClean="0"/>
              <a:t> </a:t>
            </a:r>
            <a:r>
              <a:rPr lang="en-CA" altLang="en-US" sz="2800" smtClean="0"/>
              <a:t>somewhere. Initially,</a:t>
            </a:r>
            <a:r>
              <a:rPr lang="en-US" altLang="en-US" sz="2800" smtClean="0"/>
              <a:t> </a:t>
            </a:r>
            <a:r>
              <a:rPr lang="en-CA" altLang="en-US" sz="2800" smtClean="0"/>
              <a:t>think of the first element in the array as a sorted list of length</a:t>
            </a:r>
            <a:r>
              <a:rPr lang="en-US" altLang="en-US" sz="2800" smtClean="0"/>
              <a:t> </a:t>
            </a:r>
            <a:r>
              <a:rPr lang="en-CA" altLang="en-US" sz="2800" smtClean="0"/>
              <a:t>one. One at a time, we take one of the elements that is off to the</a:t>
            </a:r>
            <a:r>
              <a:rPr lang="en-US" altLang="en-US" sz="2800" smtClean="0"/>
              <a:t> </a:t>
            </a:r>
            <a:r>
              <a:rPr lang="en-CA" altLang="en-US" sz="2800" smtClean="0"/>
              <a:t>side and we insert it into the sorted list where it</a:t>
            </a:r>
            <a:r>
              <a:rPr lang="en-US" altLang="en-US" sz="2800" smtClean="0"/>
              <a:t> </a:t>
            </a:r>
            <a:r>
              <a:rPr lang="en-CA" altLang="en-US" sz="2800" smtClean="0"/>
              <a:t>belongs. This gives a sorted list that is one element longer than it</a:t>
            </a:r>
            <a:r>
              <a:rPr lang="en-US" altLang="en-US" sz="2800" smtClean="0"/>
              <a:t> </a:t>
            </a:r>
            <a:r>
              <a:rPr lang="en-CA" altLang="en-US" sz="2800" smtClean="0"/>
              <a:t>was before. When the last element has been inserted, the array is</a:t>
            </a:r>
            <a:r>
              <a:rPr lang="en-US" altLang="en-US" sz="2800" smtClean="0"/>
              <a:t> </a:t>
            </a:r>
            <a:r>
              <a:rPr lang="en-CA" altLang="en-US" sz="2800" smtClean="0"/>
              <a:t>completely sorted.</a:t>
            </a:r>
          </a:p>
        </p:txBody>
      </p:sp>
      <p:sp>
        <p:nvSpPr>
          <p:cNvPr id="12292" name="Freeform 14"/>
          <p:cNvSpPr>
            <a:spLocks/>
          </p:cNvSpPr>
          <p:nvPr/>
        </p:nvSpPr>
        <p:spPr bwMode="auto">
          <a:xfrm>
            <a:off x="1284288" y="4552950"/>
            <a:ext cx="6965950" cy="1312863"/>
          </a:xfrm>
          <a:custGeom>
            <a:avLst/>
            <a:gdLst>
              <a:gd name="T0" fmla="*/ 0 w 4388"/>
              <a:gd name="T1" fmla="*/ 2147483647 h 827"/>
              <a:gd name="T2" fmla="*/ 2147483647 w 4388"/>
              <a:gd name="T3" fmla="*/ 2147483647 h 827"/>
              <a:gd name="T4" fmla="*/ 2147483647 w 4388"/>
              <a:gd name="T5" fmla="*/ 2147483647 h 827"/>
              <a:gd name="T6" fmla="*/ 2147483647 w 4388"/>
              <a:gd name="T7" fmla="*/ 2147483647 h 827"/>
              <a:gd name="T8" fmla="*/ 2147483647 w 4388"/>
              <a:gd name="T9" fmla="*/ 2147483647 h 827"/>
              <a:gd name="T10" fmla="*/ 2147483647 w 4388"/>
              <a:gd name="T11" fmla="*/ 2147483647 h 827"/>
              <a:gd name="T12" fmla="*/ 2147483647 w 4388"/>
              <a:gd name="T13" fmla="*/ 2147483647 h 827"/>
              <a:gd name="T14" fmla="*/ 2147483647 w 4388"/>
              <a:gd name="T15" fmla="*/ 2147483647 h 827"/>
              <a:gd name="T16" fmla="*/ 2147483647 w 4388"/>
              <a:gd name="T17" fmla="*/ 2147483647 h 827"/>
              <a:gd name="T18" fmla="*/ 2147483647 w 4388"/>
              <a:gd name="T19" fmla="*/ 2147483647 h 827"/>
              <a:gd name="T20" fmla="*/ 2147483647 w 4388"/>
              <a:gd name="T21" fmla="*/ 2147483647 h 827"/>
              <a:gd name="T22" fmla="*/ 2147483647 w 4388"/>
              <a:gd name="T23" fmla="*/ 2147483647 h 827"/>
              <a:gd name="T24" fmla="*/ 2147483647 w 4388"/>
              <a:gd name="T25" fmla="*/ 2147483647 h 827"/>
              <a:gd name="T26" fmla="*/ 2147483647 w 4388"/>
              <a:gd name="T27" fmla="*/ 2147483647 h 827"/>
              <a:gd name="T28" fmla="*/ 2147483647 w 4388"/>
              <a:gd name="T29" fmla="*/ 2147483647 h 827"/>
              <a:gd name="T30" fmla="*/ 2147483647 w 4388"/>
              <a:gd name="T31" fmla="*/ 2147483647 h 827"/>
              <a:gd name="T32" fmla="*/ 2147483647 w 4388"/>
              <a:gd name="T33" fmla="*/ 2147483647 h 827"/>
              <a:gd name="T34" fmla="*/ 2147483647 w 4388"/>
              <a:gd name="T35" fmla="*/ 2147483647 h 827"/>
              <a:gd name="T36" fmla="*/ 2147483647 w 4388"/>
              <a:gd name="T37" fmla="*/ 2147483647 h 827"/>
              <a:gd name="T38" fmla="*/ 2147483647 w 4388"/>
              <a:gd name="T39" fmla="*/ 2147483647 h 827"/>
              <a:gd name="T40" fmla="*/ 2147483647 w 4388"/>
              <a:gd name="T41" fmla="*/ 2147483647 h 827"/>
              <a:gd name="T42" fmla="*/ 2147483647 w 4388"/>
              <a:gd name="T43" fmla="*/ 2147483647 h 827"/>
              <a:gd name="T44" fmla="*/ 2147483647 w 4388"/>
              <a:gd name="T45" fmla="*/ 2147483647 h 827"/>
              <a:gd name="T46" fmla="*/ 2147483647 w 4388"/>
              <a:gd name="T47" fmla="*/ 2147483647 h 827"/>
              <a:gd name="T48" fmla="*/ 2147483647 w 4388"/>
              <a:gd name="T49" fmla="*/ 2147483647 h 827"/>
              <a:gd name="T50" fmla="*/ 2147483647 w 4388"/>
              <a:gd name="T51" fmla="*/ 2147483647 h 8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88"/>
              <a:gd name="T79" fmla="*/ 0 h 827"/>
              <a:gd name="T80" fmla="*/ 4388 w 4388"/>
              <a:gd name="T81" fmla="*/ 827 h 8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88" h="827">
                <a:moveTo>
                  <a:pt x="0" y="290"/>
                </a:moveTo>
                <a:cubicBezTo>
                  <a:pt x="54" y="321"/>
                  <a:pt x="67" y="320"/>
                  <a:pt x="104" y="374"/>
                </a:cubicBezTo>
                <a:cubicBezTo>
                  <a:pt x="139" y="425"/>
                  <a:pt x="160" y="521"/>
                  <a:pt x="214" y="556"/>
                </a:cubicBezTo>
                <a:cubicBezTo>
                  <a:pt x="220" y="565"/>
                  <a:pt x="225" y="575"/>
                  <a:pt x="233" y="582"/>
                </a:cubicBezTo>
                <a:cubicBezTo>
                  <a:pt x="238" y="586"/>
                  <a:pt x="247" y="584"/>
                  <a:pt x="252" y="588"/>
                </a:cubicBezTo>
                <a:cubicBezTo>
                  <a:pt x="308" y="635"/>
                  <a:pt x="242" y="615"/>
                  <a:pt x="324" y="627"/>
                </a:cubicBezTo>
                <a:cubicBezTo>
                  <a:pt x="416" y="697"/>
                  <a:pt x="506" y="711"/>
                  <a:pt x="621" y="724"/>
                </a:cubicBezTo>
                <a:cubicBezTo>
                  <a:pt x="754" y="761"/>
                  <a:pt x="892" y="776"/>
                  <a:pt x="1029" y="782"/>
                </a:cubicBezTo>
                <a:cubicBezTo>
                  <a:pt x="1163" y="797"/>
                  <a:pt x="1295" y="815"/>
                  <a:pt x="1430" y="821"/>
                </a:cubicBezTo>
                <a:cubicBezTo>
                  <a:pt x="1693" y="819"/>
                  <a:pt x="1957" y="827"/>
                  <a:pt x="2220" y="815"/>
                </a:cubicBezTo>
                <a:cubicBezTo>
                  <a:pt x="2239" y="814"/>
                  <a:pt x="2249" y="791"/>
                  <a:pt x="2265" y="782"/>
                </a:cubicBezTo>
                <a:cubicBezTo>
                  <a:pt x="2273" y="778"/>
                  <a:pt x="2283" y="779"/>
                  <a:pt x="2291" y="776"/>
                </a:cubicBezTo>
                <a:cubicBezTo>
                  <a:pt x="2302" y="772"/>
                  <a:pt x="2313" y="769"/>
                  <a:pt x="2323" y="763"/>
                </a:cubicBezTo>
                <a:cubicBezTo>
                  <a:pt x="2376" y="734"/>
                  <a:pt x="2426" y="688"/>
                  <a:pt x="2485" y="672"/>
                </a:cubicBezTo>
                <a:cubicBezTo>
                  <a:pt x="2536" y="639"/>
                  <a:pt x="2587" y="615"/>
                  <a:pt x="2647" y="601"/>
                </a:cubicBezTo>
                <a:cubicBezTo>
                  <a:pt x="2744" y="530"/>
                  <a:pt x="2848" y="440"/>
                  <a:pt x="2919" y="342"/>
                </a:cubicBezTo>
                <a:cubicBezTo>
                  <a:pt x="2964" y="281"/>
                  <a:pt x="3002" y="184"/>
                  <a:pt x="3081" y="167"/>
                </a:cubicBezTo>
                <a:cubicBezTo>
                  <a:pt x="3169" y="104"/>
                  <a:pt x="3289" y="70"/>
                  <a:pt x="3398" y="57"/>
                </a:cubicBezTo>
                <a:cubicBezTo>
                  <a:pt x="3511" y="0"/>
                  <a:pt x="3650" y="44"/>
                  <a:pt x="3773" y="57"/>
                </a:cubicBezTo>
                <a:cubicBezTo>
                  <a:pt x="3809" y="76"/>
                  <a:pt x="3843" y="87"/>
                  <a:pt x="3883" y="96"/>
                </a:cubicBezTo>
                <a:cubicBezTo>
                  <a:pt x="4005" y="175"/>
                  <a:pt x="4187" y="176"/>
                  <a:pt x="4323" y="187"/>
                </a:cubicBezTo>
                <a:cubicBezTo>
                  <a:pt x="4336" y="183"/>
                  <a:pt x="4357" y="187"/>
                  <a:pt x="4362" y="174"/>
                </a:cubicBezTo>
                <a:cubicBezTo>
                  <a:pt x="4388" y="103"/>
                  <a:pt x="4275" y="85"/>
                  <a:pt x="4233" y="77"/>
                </a:cubicBezTo>
                <a:cubicBezTo>
                  <a:pt x="4226" y="68"/>
                  <a:pt x="4218" y="61"/>
                  <a:pt x="4213" y="51"/>
                </a:cubicBezTo>
                <a:cubicBezTo>
                  <a:pt x="4210" y="45"/>
                  <a:pt x="4212" y="36"/>
                  <a:pt x="4207" y="31"/>
                </a:cubicBezTo>
                <a:cubicBezTo>
                  <a:pt x="4204" y="28"/>
                  <a:pt x="4198" y="31"/>
                  <a:pt x="4194" y="31"/>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2293" name="Freeform 15"/>
          <p:cNvSpPr>
            <a:spLocks/>
          </p:cNvSpPr>
          <p:nvPr/>
        </p:nvSpPr>
        <p:spPr bwMode="auto">
          <a:xfrm>
            <a:off x="1284288" y="4643438"/>
            <a:ext cx="6575425" cy="1441450"/>
          </a:xfrm>
          <a:custGeom>
            <a:avLst/>
            <a:gdLst>
              <a:gd name="T0" fmla="*/ 0 w 4142"/>
              <a:gd name="T1" fmla="*/ 2147483647 h 908"/>
              <a:gd name="T2" fmla="*/ 2147483647 w 4142"/>
              <a:gd name="T3" fmla="*/ 2147483647 h 908"/>
              <a:gd name="T4" fmla="*/ 2147483647 w 4142"/>
              <a:gd name="T5" fmla="*/ 2147483647 h 908"/>
              <a:gd name="T6" fmla="*/ 2147483647 w 4142"/>
              <a:gd name="T7" fmla="*/ 2147483647 h 908"/>
              <a:gd name="T8" fmla="*/ 2147483647 w 4142"/>
              <a:gd name="T9" fmla="*/ 2147483647 h 908"/>
              <a:gd name="T10" fmla="*/ 2147483647 w 4142"/>
              <a:gd name="T11" fmla="*/ 2147483647 h 908"/>
              <a:gd name="T12" fmla="*/ 2147483647 w 4142"/>
              <a:gd name="T13" fmla="*/ 2147483647 h 908"/>
              <a:gd name="T14" fmla="*/ 2147483647 w 4142"/>
              <a:gd name="T15" fmla="*/ 2147483647 h 908"/>
              <a:gd name="T16" fmla="*/ 2147483647 w 4142"/>
              <a:gd name="T17" fmla="*/ 2147483647 h 908"/>
              <a:gd name="T18" fmla="*/ 2147483647 w 4142"/>
              <a:gd name="T19" fmla="*/ 2147483647 h 908"/>
              <a:gd name="T20" fmla="*/ 2147483647 w 4142"/>
              <a:gd name="T21" fmla="*/ 2147483647 h 908"/>
              <a:gd name="T22" fmla="*/ 2147483647 w 4142"/>
              <a:gd name="T23" fmla="*/ 2147483647 h 908"/>
              <a:gd name="T24" fmla="*/ 2147483647 w 4142"/>
              <a:gd name="T25" fmla="*/ 2147483647 h 908"/>
              <a:gd name="T26" fmla="*/ 2147483647 w 4142"/>
              <a:gd name="T27" fmla="*/ 0 h 9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42"/>
              <a:gd name="T43" fmla="*/ 0 h 908"/>
              <a:gd name="T44" fmla="*/ 4142 w 4142"/>
              <a:gd name="T45" fmla="*/ 908 h 9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42" h="908">
                <a:moveTo>
                  <a:pt x="0" y="194"/>
                </a:moveTo>
                <a:cubicBezTo>
                  <a:pt x="67" y="228"/>
                  <a:pt x="24" y="196"/>
                  <a:pt x="71" y="285"/>
                </a:cubicBezTo>
                <a:cubicBezTo>
                  <a:pt x="88" y="316"/>
                  <a:pt x="165" y="476"/>
                  <a:pt x="214" y="525"/>
                </a:cubicBezTo>
                <a:cubicBezTo>
                  <a:pt x="342" y="653"/>
                  <a:pt x="536" y="719"/>
                  <a:pt x="705" y="764"/>
                </a:cubicBezTo>
                <a:cubicBezTo>
                  <a:pt x="889" y="813"/>
                  <a:pt x="1061" y="864"/>
                  <a:pt x="1249" y="880"/>
                </a:cubicBezTo>
                <a:cubicBezTo>
                  <a:pt x="1790" y="877"/>
                  <a:pt x="2298" y="908"/>
                  <a:pt x="2822" y="803"/>
                </a:cubicBezTo>
                <a:cubicBezTo>
                  <a:pt x="2987" y="708"/>
                  <a:pt x="2836" y="785"/>
                  <a:pt x="3074" y="706"/>
                </a:cubicBezTo>
                <a:cubicBezTo>
                  <a:pt x="3123" y="690"/>
                  <a:pt x="3171" y="651"/>
                  <a:pt x="3217" y="628"/>
                </a:cubicBezTo>
                <a:cubicBezTo>
                  <a:pt x="3267" y="603"/>
                  <a:pt x="3319" y="581"/>
                  <a:pt x="3372" y="563"/>
                </a:cubicBezTo>
                <a:cubicBezTo>
                  <a:pt x="3403" y="540"/>
                  <a:pt x="3437" y="525"/>
                  <a:pt x="3469" y="505"/>
                </a:cubicBezTo>
                <a:cubicBezTo>
                  <a:pt x="3526" y="392"/>
                  <a:pt x="3679" y="319"/>
                  <a:pt x="3780" y="253"/>
                </a:cubicBezTo>
                <a:cubicBezTo>
                  <a:pt x="3835" y="217"/>
                  <a:pt x="3876" y="163"/>
                  <a:pt x="3941" y="149"/>
                </a:cubicBezTo>
                <a:cubicBezTo>
                  <a:pt x="4019" y="85"/>
                  <a:pt x="3966" y="126"/>
                  <a:pt x="4110" y="39"/>
                </a:cubicBezTo>
                <a:cubicBezTo>
                  <a:pt x="4124" y="30"/>
                  <a:pt x="4142" y="0"/>
                  <a:pt x="4142" y="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2294" name="Line 16"/>
          <p:cNvSpPr>
            <a:spLocks noChangeShapeType="1"/>
          </p:cNvSpPr>
          <p:nvPr/>
        </p:nvSpPr>
        <p:spPr bwMode="auto">
          <a:xfrm>
            <a:off x="1524000" y="5943600"/>
            <a:ext cx="3276600" cy="152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2295" name="Line 17"/>
          <p:cNvSpPr>
            <a:spLocks noChangeShapeType="1"/>
          </p:cNvSpPr>
          <p:nvPr/>
        </p:nvSpPr>
        <p:spPr bwMode="auto">
          <a:xfrm>
            <a:off x="1219200" y="5638800"/>
            <a:ext cx="3429000" cy="7620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grpSp>
        <p:nvGrpSpPr>
          <p:cNvPr id="12296" name="Group 18"/>
          <p:cNvGrpSpPr>
            <a:grpSpLocks/>
          </p:cNvGrpSpPr>
          <p:nvPr/>
        </p:nvGrpSpPr>
        <p:grpSpPr bwMode="auto">
          <a:xfrm>
            <a:off x="187325" y="4648200"/>
            <a:ext cx="2946400" cy="2151063"/>
            <a:chOff x="118" y="2928"/>
            <a:chExt cx="1856" cy="1355"/>
          </a:xfrm>
        </p:grpSpPr>
        <p:sp>
          <p:nvSpPr>
            <p:cNvPr id="12300" name="Freeform 19"/>
            <p:cNvSpPr>
              <a:spLocks/>
            </p:cNvSpPr>
            <p:nvPr/>
          </p:nvSpPr>
          <p:spPr bwMode="auto">
            <a:xfrm>
              <a:off x="118" y="2928"/>
              <a:ext cx="1856" cy="1355"/>
            </a:xfrm>
            <a:custGeom>
              <a:avLst/>
              <a:gdLst>
                <a:gd name="T0" fmla="*/ 364 w 1856"/>
                <a:gd name="T1" fmla="*/ 288 h 1355"/>
                <a:gd name="T2" fmla="*/ 28 w 1856"/>
                <a:gd name="T3" fmla="*/ 768 h 1355"/>
                <a:gd name="T4" fmla="*/ 535 w 1856"/>
                <a:gd name="T5" fmla="*/ 923 h 1355"/>
                <a:gd name="T6" fmla="*/ 888 w 1856"/>
                <a:gd name="T7" fmla="*/ 1233 h 1355"/>
                <a:gd name="T8" fmla="*/ 1301 w 1856"/>
                <a:gd name="T9" fmla="*/ 1293 h 1355"/>
                <a:gd name="T10" fmla="*/ 1804 w 1856"/>
                <a:gd name="T11" fmla="*/ 864 h 1355"/>
                <a:gd name="T12" fmla="*/ 988 w 1856"/>
                <a:gd name="T13" fmla="*/ 96 h 1355"/>
                <a:gd name="T14" fmla="*/ 364 w 1856"/>
                <a:gd name="T15" fmla="*/ 288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01" name="Text Box 20"/>
            <p:cNvSpPr txBox="1">
              <a:spLocks noChangeArrowheads="1"/>
            </p:cNvSpPr>
            <p:nvPr/>
          </p:nvSpPr>
          <p:spPr bwMode="auto">
            <a:xfrm>
              <a:off x="518" y="3225"/>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88</a:t>
              </a:r>
              <a:endParaRPr lang="en-CA" altLang="en-US" sz="2000" i="0"/>
            </a:p>
          </p:txBody>
        </p:sp>
        <p:sp>
          <p:nvSpPr>
            <p:cNvPr id="12302" name="Text Box 21"/>
            <p:cNvSpPr txBox="1">
              <a:spLocks noChangeArrowheads="1"/>
            </p:cNvSpPr>
            <p:nvPr/>
          </p:nvSpPr>
          <p:spPr bwMode="auto">
            <a:xfrm>
              <a:off x="1248" y="331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14</a:t>
              </a:r>
              <a:endParaRPr lang="en-CA" altLang="en-US" sz="2000" i="0"/>
            </a:p>
          </p:txBody>
        </p:sp>
        <p:sp>
          <p:nvSpPr>
            <p:cNvPr id="12303" name="Text Box 22"/>
            <p:cNvSpPr txBox="1">
              <a:spLocks noChangeArrowheads="1"/>
            </p:cNvSpPr>
            <p:nvPr/>
          </p:nvSpPr>
          <p:spPr bwMode="auto">
            <a:xfrm>
              <a:off x="864" y="3504"/>
              <a:ext cx="33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98</a:t>
              </a:r>
              <a:endParaRPr lang="en-CA" altLang="en-US" sz="2000" i="0"/>
            </a:p>
          </p:txBody>
        </p:sp>
        <p:sp>
          <p:nvSpPr>
            <p:cNvPr id="12304" name="Text Box 23"/>
            <p:cNvSpPr txBox="1">
              <a:spLocks noChangeArrowheads="1"/>
            </p:cNvSpPr>
            <p:nvPr/>
          </p:nvSpPr>
          <p:spPr bwMode="auto">
            <a:xfrm>
              <a:off x="576" y="355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25</a:t>
              </a:r>
              <a:endParaRPr lang="en-CA" altLang="en-US" sz="2000" i="0"/>
            </a:p>
          </p:txBody>
        </p:sp>
        <p:sp>
          <p:nvSpPr>
            <p:cNvPr id="12305" name="Text Box 24"/>
            <p:cNvSpPr txBox="1">
              <a:spLocks noChangeArrowheads="1"/>
            </p:cNvSpPr>
            <p:nvPr/>
          </p:nvSpPr>
          <p:spPr bwMode="auto">
            <a:xfrm>
              <a:off x="998" y="3700"/>
              <a:ext cx="34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62</a:t>
              </a:r>
              <a:endParaRPr lang="en-CA" altLang="en-US" sz="2000" i="0"/>
            </a:p>
          </p:txBody>
        </p:sp>
        <p:sp>
          <p:nvSpPr>
            <p:cNvPr id="12306" name="Text Box 25"/>
            <p:cNvSpPr txBox="1">
              <a:spLocks noChangeArrowheads="1"/>
            </p:cNvSpPr>
            <p:nvPr/>
          </p:nvSpPr>
          <p:spPr bwMode="auto">
            <a:xfrm>
              <a:off x="864" y="3221"/>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52</a:t>
              </a:r>
              <a:endParaRPr lang="en-CA" altLang="en-US" sz="2000" i="0"/>
            </a:p>
          </p:txBody>
        </p:sp>
        <p:sp>
          <p:nvSpPr>
            <p:cNvPr id="12307" name="Text Box 26"/>
            <p:cNvSpPr txBox="1">
              <a:spLocks noChangeArrowheads="1"/>
            </p:cNvSpPr>
            <p:nvPr/>
          </p:nvSpPr>
          <p:spPr bwMode="auto">
            <a:xfrm>
              <a:off x="1190" y="389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79</a:t>
              </a:r>
              <a:endParaRPr lang="en-CA" altLang="en-US" sz="2000" i="0"/>
            </a:p>
          </p:txBody>
        </p:sp>
        <p:sp>
          <p:nvSpPr>
            <p:cNvPr id="12308" name="Text Box 27"/>
            <p:cNvSpPr txBox="1">
              <a:spLocks noChangeArrowheads="1"/>
            </p:cNvSpPr>
            <p:nvPr/>
          </p:nvSpPr>
          <p:spPr bwMode="auto">
            <a:xfrm>
              <a:off x="1296" y="355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30</a:t>
              </a:r>
              <a:endParaRPr lang="en-CA" altLang="en-US" sz="2000" i="0"/>
            </a:p>
          </p:txBody>
        </p:sp>
        <p:sp>
          <p:nvSpPr>
            <p:cNvPr id="12309" name="Text Box 28"/>
            <p:cNvSpPr txBox="1">
              <a:spLocks noChangeArrowheads="1"/>
            </p:cNvSpPr>
            <p:nvPr/>
          </p:nvSpPr>
          <p:spPr bwMode="auto">
            <a:xfrm>
              <a:off x="1526" y="3696"/>
              <a:ext cx="29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23</a:t>
              </a:r>
              <a:endParaRPr lang="en-CA" altLang="en-US" sz="2000" i="0"/>
            </a:p>
          </p:txBody>
        </p:sp>
        <p:sp>
          <p:nvSpPr>
            <p:cNvPr id="12310" name="Rectangle 29"/>
            <p:cNvSpPr>
              <a:spLocks noChangeArrowheads="1"/>
            </p:cNvSpPr>
            <p:nvPr/>
          </p:nvSpPr>
          <p:spPr bwMode="auto">
            <a:xfrm>
              <a:off x="370" y="3452"/>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31</a:t>
              </a:r>
              <a:endParaRPr lang="en-CA" altLang="en-US" sz="2000" i="0"/>
            </a:p>
          </p:txBody>
        </p:sp>
      </p:grpSp>
      <p:grpSp>
        <p:nvGrpSpPr>
          <p:cNvPr id="12297" name="Group 30"/>
          <p:cNvGrpSpPr>
            <a:grpSpLocks/>
          </p:cNvGrpSpPr>
          <p:nvPr/>
        </p:nvGrpSpPr>
        <p:grpSpPr bwMode="auto">
          <a:xfrm>
            <a:off x="5257800" y="5334000"/>
            <a:ext cx="3733800" cy="533400"/>
            <a:chOff x="3072" y="3360"/>
            <a:chExt cx="2352" cy="336"/>
          </a:xfrm>
        </p:grpSpPr>
        <p:sp>
          <p:nvSpPr>
            <p:cNvPr id="12298" name="Text Box 31"/>
            <p:cNvSpPr txBox="1">
              <a:spLocks noChangeArrowheads="1"/>
            </p:cNvSpPr>
            <p:nvPr/>
          </p:nvSpPr>
          <p:spPr bwMode="auto">
            <a:xfrm>
              <a:off x="3106" y="3413"/>
              <a:ext cx="20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14,23,25,30,31,52,62,79,88,98</a:t>
              </a:r>
              <a:endParaRPr lang="en-CA" altLang="en-US" sz="2000" i="0"/>
            </a:p>
          </p:txBody>
        </p:sp>
        <p:sp>
          <p:nvSpPr>
            <p:cNvPr id="12299" name="Rectangle 32"/>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685800" y="-76200"/>
            <a:ext cx="7772400" cy="1143000"/>
          </a:xfrm>
        </p:spPr>
        <p:txBody>
          <a:bodyPr/>
          <a:lstStyle/>
          <a:p>
            <a:pPr eaLnBrk="1" hangingPunct="1"/>
            <a:r>
              <a:rPr lang="en-US" altLang="en-US" smtClean="0"/>
              <a:t>Partial Correctness</a:t>
            </a:r>
            <a:endParaRPr lang="en-CA" altLang="en-US" smtClean="0"/>
          </a:p>
        </p:txBody>
      </p:sp>
      <p:sp>
        <p:nvSpPr>
          <p:cNvPr id="995331" name="Rectangle 3"/>
          <p:cNvSpPr>
            <a:spLocks noGrp="1" noChangeArrowheads="1"/>
          </p:cNvSpPr>
          <p:nvPr>
            <p:ph type="body" idx="1"/>
          </p:nvPr>
        </p:nvSpPr>
        <p:spPr>
          <a:xfrm>
            <a:off x="304800" y="5867400"/>
            <a:ext cx="8458200" cy="1219200"/>
          </a:xfrm>
        </p:spPr>
        <p:txBody>
          <a:bodyPr/>
          <a:lstStyle/>
          <a:p>
            <a:pPr algn="ctr" eaLnBrk="1" hangingPunct="1">
              <a:buFontTx/>
              <a:buNone/>
            </a:pPr>
            <a:r>
              <a:rPr lang="en-US" altLang="en-US" sz="2800" smtClean="0"/>
              <a:t>Proves that </a:t>
            </a:r>
            <a:r>
              <a:rPr lang="en-US" altLang="en-US" sz="2800" smtClean="0">
                <a:solidFill>
                  <a:schemeClr val="hlink"/>
                </a:solidFill>
              </a:rPr>
              <a:t>IF</a:t>
            </a:r>
            <a:r>
              <a:rPr lang="en-US" altLang="en-US" sz="2800" smtClean="0"/>
              <a:t> the program terminates then it works </a:t>
            </a:r>
            <a:br>
              <a:rPr lang="en-US" altLang="en-US" sz="2800" smtClean="0"/>
            </a:br>
            <a:r>
              <a:rPr lang="en-CA" altLang="en-US" sz="2800" smtClean="0">
                <a:solidFill>
                  <a:srgbClr val="33CC33"/>
                </a:solidFill>
              </a:rPr>
              <a:t>&lt;PreCond&gt;</a:t>
            </a:r>
            <a:r>
              <a:rPr lang="en-CA" altLang="en-US" sz="2800" smtClean="0"/>
              <a:t> </a:t>
            </a:r>
            <a:r>
              <a:rPr lang="en-US" altLang="en-US" sz="2800" smtClean="0"/>
              <a:t>&amp;</a:t>
            </a:r>
            <a:r>
              <a:rPr lang="en-CA" altLang="en-US" sz="2800" smtClean="0"/>
              <a:t> </a:t>
            </a:r>
            <a:r>
              <a:rPr lang="en-CA" altLang="en-US" sz="2800" smtClean="0">
                <a:solidFill>
                  <a:schemeClr val="accent2"/>
                </a:solidFill>
              </a:rPr>
              <a:t>&lt;</a:t>
            </a:r>
            <a:r>
              <a:rPr lang="en-US" altLang="en-US" sz="2800" smtClean="0">
                <a:solidFill>
                  <a:schemeClr val="accent2"/>
                </a:solidFill>
              </a:rPr>
              <a:t>code</a:t>
            </a:r>
            <a:r>
              <a:rPr lang="en-CA" altLang="en-US" sz="2800" smtClean="0">
                <a:solidFill>
                  <a:schemeClr val="accent2"/>
                </a:solidFill>
              </a:rPr>
              <a:t>&gt;</a:t>
            </a:r>
            <a:r>
              <a:rPr lang="en-CA" altLang="en-US" sz="2800" smtClean="0"/>
              <a:t> </a:t>
            </a:r>
            <a:r>
              <a:rPr lang="en-CA" altLang="en-US" sz="3600" smtClean="0">
                <a:latin typeface="Symbol" pitchFamily="18" charset="2"/>
              </a:rPr>
              <a:t>Þ </a:t>
            </a:r>
            <a:r>
              <a:rPr lang="en-CA" altLang="en-US" sz="2800" smtClean="0">
                <a:solidFill>
                  <a:srgbClr val="33CC33"/>
                </a:solidFill>
              </a:rPr>
              <a:t>&lt;PostCond&gt;</a:t>
            </a:r>
            <a:r>
              <a:rPr lang="en-CA" altLang="en-US" sz="2800" smtClean="0"/>
              <a:t> </a:t>
            </a:r>
          </a:p>
        </p:txBody>
      </p:sp>
      <p:sp>
        <p:nvSpPr>
          <p:cNvPr id="13316" name="Rectangle 4"/>
          <p:cNvSpPr>
            <a:spLocks noChangeArrowheads="1"/>
          </p:cNvSpPr>
          <p:nvPr/>
        </p:nvSpPr>
        <p:spPr bwMode="auto">
          <a:xfrm>
            <a:off x="685800" y="2667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endParaRPr lang="en-US" altLang="en-US" sz="4400" i="0">
              <a:solidFill>
                <a:schemeClr val="tx2"/>
              </a:solidFill>
            </a:endParaRPr>
          </a:p>
        </p:txBody>
      </p:sp>
      <p:grpSp>
        <p:nvGrpSpPr>
          <p:cNvPr id="2" name="Group 5"/>
          <p:cNvGrpSpPr>
            <a:grpSpLocks/>
          </p:cNvGrpSpPr>
          <p:nvPr/>
        </p:nvGrpSpPr>
        <p:grpSpPr bwMode="auto">
          <a:xfrm>
            <a:off x="3175" y="628650"/>
            <a:ext cx="8385175" cy="1866900"/>
            <a:chOff x="2" y="396"/>
            <a:chExt cx="5282" cy="1176"/>
          </a:xfrm>
        </p:grpSpPr>
        <p:grpSp>
          <p:nvGrpSpPr>
            <p:cNvPr id="13361" name="Group 6"/>
            <p:cNvGrpSpPr>
              <a:grpSpLocks/>
            </p:cNvGrpSpPr>
            <p:nvPr/>
          </p:nvGrpSpPr>
          <p:grpSpPr bwMode="auto">
            <a:xfrm>
              <a:off x="534" y="768"/>
              <a:ext cx="737" cy="804"/>
              <a:chOff x="144" y="607"/>
              <a:chExt cx="737" cy="804"/>
            </a:xfrm>
          </p:grpSpPr>
          <p:grpSp>
            <p:nvGrpSpPr>
              <p:cNvPr id="13366" name="Group 7"/>
              <p:cNvGrpSpPr>
                <a:grpSpLocks noChangeAspect="1"/>
              </p:cNvGrpSpPr>
              <p:nvPr/>
            </p:nvGrpSpPr>
            <p:grpSpPr bwMode="auto">
              <a:xfrm>
                <a:off x="144" y="607"/>
                <a:ext cx="737" cy="737"/>
                <a:chOff x="2976" y="2352"/>
                <a:chExt cx="907" cy="907"/>
              </a:xfrm>
            </p:grpSpPr>
            <p:sp>
              <p:nvSpPr>
                <p:cNvPr id="13374" name="Freeform 8"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13375" name="Oval 9"/>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13376"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367" name="Group 11"/>
              <p:cNvGrpSpPr>
                <a:grpSpLocks noChangeAspect="1"/>
              </p:cNvGrpSpPr>
              <p:nvPr/>
            </p:nvGrpSpPr>
            <p:grpSpPr bwMode="auto">
              <a:xfrm rot="2360341">
                <a:off x="374" y="983"/>
                <a:ext cx="342" cy="428"/>
                <a:chOff x="2227" y="1194"/>
                <a:chExt cx="1944" cy="2413"/>
              </a:xfrm>
            </p:grpSpPr>
            <p:sp>
              <p:nvSpPr>
                <p:cNvPr id="13368" name="Freeform 12"/>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9" name="Freeform 13"/>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0" name="Freeform 14"/>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1" name="Freeform 15"/>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2" name="Freeform 16"/>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3" name="Freeform 17"/>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3362" name="Text Box 18"/>
            <p:cNvSpPr txBox="1">
              <a:spLocks noChangeArrowheads="1"/>
            </p:cNvSpPr>
            <p:nvPr/>
          </p:nvSpPr>
          <p:spPr bwMode="auto">
            <a:xfrm>
              <a:off x="1461" y="865"/>
              <a:ext cx="1139"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800" i="0">
                  <a:solidFill>
                    <a:srgbClr val="33CC33"/>
                  </a:solidFill>
                </a:rPr>
                <a:t>&lt;</a:t>
              </a:r>
              <a:r>
                <a:rPr lang="en-US" altLang="en-US" sz="2800" i="0">
                  <a:solidFill>
                    <a:srgbClr val="33CC33"/>
                  </a:solidFill>
                </a:rPr>
                <a:t>preCond</a:t>
              </a:r>
              <a:r>
                <a:rPr lang="en-CA" altLang="en-US" sz="2800" i="0">
                  <a:solidFill>
                    <a:srgbClr val="33CC33"/>
                  </a:solidFill>
                </a:rPr>
                <a:t>&gt;</a:t>
              </a:r>
              <a:endParaRPr lang="en-US" altLang="en-US" sz="2800" i="0">
                <a:solidFill>
                  <a:srgbClr val="33CC33"/>
                </a:solidFill>
              </a:endParaRPr>
            </a:p>
            <a:p>
              <a:pPr eaLnBrk="1" hangingPunct="1"/>
              <a:r>
                <a:rPr lang="en-CA" altLang="en-US" sz="2800" i="0">
                  <a:solidFill>
                    <a:schemeClr val="accent2"/>
                  </a:solidFill>
                </a:rPr>
                <a:t>cod</a:t>
              </a:r>
              <a:r>
                <a:rPr lang="en-US" altLang="en-US" sz="2800" i="0">
                  <a:solidFill>
                    <a:schemeClr val="accent2"/>
                  </a:solidFill>
                </a:rPr>
                <a:t>eA</a:t>
              </a:r>
              <a:endParaRPr lang="en-CA" altLang="en-US" sz="2800" i="0" baseline="-25000">
                <a:solidFill>
                  <a:schemeClr val="accent2"/>
                </a:solidFill>
              </a:endParaRPr>
            </a:p>
          </p:txBody>
        </p:sp>
        <p:sp>
          <p:nvSpPr>
            <p:cNvPr id="13363" name="Text Box 19"/>
            <p:cNvSpPr txBox="1">
              <a:spLocks noChangeArrowheads="1"/>
            </p:cNvSpPr>
            <p:nvPr/>
          </p:nvSpPr>
          <p:spPr bwMode="auto">
            <a:xfrm>
              <a:off x="3648" y="993"/>
              <a:ext cx="163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800" i="0">
                  <a:solidFill>
                    <a:srgbClr val="33CC33"/>
                  </a:solidFill>
                </a:rPr>
                <a:t>&lt;loop-invariant&gt;</a:t>
              </a:r>
            </a:p>
          </p:txBody>
        </p:sp>
        <p:sp>
          <p:nvSpPr>
            <p:cNvPr id="13364" name="AutoShape 20"/>
            <p:cNvSpPr>
              <a:spLocks noChangeArrowheads="1"/>
            </p:cNvSpPr>
            <p:nvPr/>
          </p:nvSpPr>
          <p:spPr bwMode="auto">
            <a:xfrm>
              <a:off x="3120" y="1013"/>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endParaRPr lang="en-US" altLang="en-US" sz="2400" i="0">
                <a:solidFill>
                  <a:schemeClr val="hlink"/>
                </a:solidFill>
              </a:endParaRPr>
            </a:p>
          </p:txBody>
        </p:sp>
        <p:sp>
          <p:nvSpPr>
            <p:cNvPr id="13365" name="Text Box 21"/>
            <p:cNvSpPr txBox="1">
              <a:spLocks noChangeArrowheads="1"/>
            </p:cNvSpPr>
            <p:nvPr/>
          </p:nvSpPr>
          <p:spPr bwMode="auto">
            <a:xfrm>
              <a:off x="2" y="396"/>
              <a:ext cx="2974"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3200" i="0"/>
                <a:t>Establishing Loop Invariant</a:t>
              </a:r>
              <a:endParaRPr lang="en-CA" altLang="en-US" sz="3200" i="0"/>
            </a:p>
            <a:p>
              <a:pPr eaLnBrk="1" hangingPunct="1"/>
              <a:endParaRPr lang="en-CA" altLang="en-US" sz="2400" i="0"/>
            </a:p>
          </p:txBody>
        </p:sp>
      </p:grpSp>
      <p:grpSp>
        <p:nvGrpSpPr>
          <p:cNvPr id="6" name="Group 22"/>
          <p:cNvGrpSpPr>
            <a:grpSpLocks/>
          </p:cNvGrpSpPr>
          <p:nvPr/>
        </p:nvGrpSpPr>
        <p:grpSpPr bwMode="auto">
          <a:xfrm>
            <a:off x="-15875" y="4114800"/>
            <a:ext cx="7753350" cy="1887538"/>
            <a:chOff x="-10" y="2592"/>
            <a:chExt cx="4884" cy="1189"/>
          </a:xfrm>
        </p:grpSpPr>
        <p:sp>
          <p:nvSpPr>
            <p:cNvPr id="13343" name="Text Box 23"/>
            <p:cNvSpPr txBox="1">
              <a:spLocks noChangeArrowheads="1"/>
            </p:cNvSpPr>
            <p:nvPr/>
          </p:nvSpPr>
          <p:spPr bwMode="auto">
            <a:xfrm>
              <a:off x="1461" y="2895"/>
              <a:ext cx="1636"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800" i="0">
                  <a:solidFill>
                    <a:srgbClr val="33CC33"/>
                  </a:solidFill>
                </a:rPr>
                <a:t>&lt;loop-invariant&gt;</a:t>
              </a:r>
            </a:p>
            <a:p>
              <a:pPr eaLnBrk="1" hangingPunct="1"/>
              <a:r>
                <a:rPr lang="en-CA" altLang="en-US" sz="2800" i="0">
                  <a:solidFill>
                    <a:schemeClr val="accent1"/>
                  </a:solidFill>
                </a:rPr>
                <a:t>&lt;exit Cond&gt;</a:t>
              </a:r>
              <a:endParaRPr lang="en-US" altLang="en-US" sz="2800" i="0">
                <a:solidFill>
                  <a:srgbClr val="33CC33"/>
                </a:solidFill>
              </a:endParaRPr>
            </a:p>
            <a:p>
              <a:pPr eaLnBrk="1" hangingPunct="1"/>
              <a:r>
                <a:rPr lang="en-CA" altLang="en-US" sz="2800" i="0">
                  <a:solidFill>
                    <a:schemeClr val="accent2"/>
                  </a:solidFill>
                </a:rPr>
                <a:t>code</a:t>
              </a:r>
              <a:r>
                <a:rPr lang="en-US" altLang="en-US" sz="2800" i="0">
                  <a:solidFill>
                    <a:schemeClr val="accent2"/>
                  </a:solidFill>
                </a:rPr>
                <a:t>C</a:t>
              </a:r>
              <a:endParaRPr lang="en-CA" altLang="en-US" sz="2800" i="0">
                <a:solidFill>
                  <a:schemeClr val="accent2"/>
                </a:solidFill>
              </a:endParaRPr>
            </a:p>
          </p:txBody>
        </p:sp>
        <p:sp>
          <p:nvSpPr>
            <p:cNvPr id="13344" name="Text Box 24"/>
            <p:cNvSpPr txBox="1">
              <a:spLocks noChangeArrowheads="1"/>
            </p:cNvSpPr>
            <p:nvPr/>
          </p:nvSpPr>
          <p:spPr bwMode="auto">
            <a:xfrm>
              <a:off x="3648" y="3147"/>
              <a:ext cx="1226" cy="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800" i="0">
                  <a:solidFill>
                    <a:srgbClr val="33CC33"/>
                  </a:solidFill>
                </a:rPr>
                <a:t>&lt;postCond&gt;</a:t>
              </a:r>
            </a:p>
            <a:p>
              <a:pPr eaLnBrk="1" hangingPunct="1"/>
              <a:endParaRPr lang="en-CA" altLang="en-US" sz="3200" i="0">
                <a:solidFill>
                  <a:srgbClr val="33CC33"/>
                </a:solidFill>
              </a:endParaRPr>
            </a:p>
          </p:txBody>
        </p:sp>
        <p:sp>
          <p:nvSpPr>
            <p:cNvPr id="13345" name="AutoShape 25"/>
            <p:cNvSpPr>
              <a:spLocks noChangeArrowheads="1"/>
            </p:cNvSpPr>
            <p:nvPr/>
          </p:nvSpPr>
          <p:spPr bwMode="auto">
            <a:xfrm>
              <a:off x="3120" y="3167"/>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endParaRPr lang="en-US" altLang="en-US" sz="2400" i="0">
                <a:solidFill>
                  <a:schemeClr val="hlink"/>
                </a:solidFill>
              </a:endParaRPr>
            </a:p>
          </p:txBody>
        </p:sp>
        <p:sp>
          <p:nvSpPr>
            <p:cNvPr id="13346" name="Text Box 26"/>
            <p:cNvSpPr txBox="1">
              <a:spLocks noChangeArrowheads="1"/>
            </p:cNvSpPr>
            <p:nvPr/>
          </p:nvSpPr>
          <p:spPr bwMode="auto">
            <a:xfrm>
              <a:off x="-10" y="2592"/>
              <a:ext cx="2173" cy="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3200" i="0"/>
                <a:t>Clean up loose ends</a:t>
              </a:r>
            </a:p>
            <a:p>
              <a:pPr eaLnBrk="1" hangingPunct="1"/>
              <a:endParaRPr lang="en-CA" altLang="en-US" sz="1600" i="0"/>
            </a:p>
          </p:txBody>
        </p:sp>
        <p:grpSp>
          <p:nvGrpSpPr>
            <p:cNvPr id="13347" name="Group 27"/>
            <p:cNvGrpSpPr>
              <a:grpSpLocks noChangeAspect="1"/>
            </p:cNvGrpSpPr>
            <p:nvPr/>
          </p:nvGrpSpPr>
          <p:grpSpPr bwMode="auto">
            <a:xfrm>
              <a:off x="543" y="3024"/>
              <a:ext cx="705" cy="737"/>
              <a:chOff x="4641" y="2352"/>
              <a:chExt cx="735" cy="768"/>
            </a:xfrm>
          </p:grpSpPr>
          <p:sp>
            <p:nvSpPr>
              <p:cNvPr id="13348" name="Freeform 28"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13349" name="Group 29"/>
              <p:cNvGrpSpPr>
                <a:grpSpLocks noChangeAspect="1"/>
              </p:cNvGrpSpPr>
              <p:nvPr/>
            </p:nvGrpSpPr>
            <p:grpSpPr bwMode="auto">
              <a:xfrm>
                <a:off x="4703" y="2655"/>
                <a:ext cx="208" cy="170"/>
                <a:chOff x="1728" y="2064"/>
                <a:chExt cx="768" cy="672"/>
              </a:xfrm>
            </p:grpSpPr>
            <p:sp>
              <p:nvSpPr>
                <p:cNvPr id="13359" name="AutoShape 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2400" i="0" baseline="-8000">
                      <a:solidFill>
                        <a:schemeClr val="bg2"/>
                      </a:solidFill>
                    </a:rPr>
                    <a:t>Exit</a:t>
                  </a:r>
                  <a:endParaRPr lang="en-CA" altLang="en-US" sz="2400" i="0" baseline="-8000">
                    <a:solidFill>
                      <a:schemeClr val="bg2"/>
                    </a:solidFill>
                  </a:endParaRPr>
                </a:p>
              </p:txBody>
            </p:sp>
            <p:sp>
              <p:nvSpPr>
                <p:cNvPr id="13360" name="Line 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3350" name="Oval 32"/>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13351" name="Picture 3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52" name="Group 34"/>
              <p:cNvGrpSpPr>
                <a:grpSpLocks noChangeAspect="1"/>
              </p:cNvGrpSpPr>
              <p:nvPr/>
            </p:nvGrpSpPr>
            <p:grpSpPr bwMode="auto">
              <a:xfrm rot="2360341">
                <a:off x="4794" y="2352"/>
                <a:ext cx="342" cy="428"/>
                <a:chOff x="2227" y="1194"/>
                <a:chExt cx="1944" cy="2413"/>
              </a:xfrm>
            </p:grpSpPr>
            <p:sp>
              <p:nvSpPr>
                <p:cNvPr id="13353" name="Freeform 35"/>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54" name="Freeform 36"/>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55" name="Freeform 37"/>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56" name="Freeform 38"/>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57" name="Freeform 39"/>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58" name="Freeform 40"/>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pSp>
        <p:nvGrpSpPr>
          <p:cNvPr id="10" name="Group 41"/>
          <p:cNvGrpSpPr>
            <a:grpSpLocks/>
          </p:cNvGrpSpPr>
          <p:nvPr/>
        </p:nvGrpSpPr>
        <p:grpSpPr bwMode="auto">
          <a:xfrm>
            <a:off x="-20638" y="2362200"/>
            <a:ext cx="8408988" cy="1906588"/>
            <a:chOff x="-13" y="1488"/>
            <a:chExt cx="5297" cy="1201"/>
          </a:xfrm>
        </p:grpSpPr>
        <p:sp>
          <p:nvSpPr>
            <p:cNvPr id="13320" name="Text Box 42"/>
            <p:cNvSpPr txBox="1">
              <a:spLocks noChangeArrowheads="1"/>
            </p:cNvSpPr>
            <p:nvPr/>
          </p:nvSpPr>
          <p:spPr bwMode="auto">
            <a:xfrm>
              <a:off x="1461" y="1803"/>
              <a:ext cx="1636"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800" i="0">
                  <a:solidFill>
                    <a:srgbClr val="33CC33"/>
                  </a:solidFill>
                </a:rPr>
                <a:t>&lt;loop-invariant&gt;</a:t>
              </a:r>
            </a:p>
            <a:p>
              <a:pPr eaLnBrk="1" hangingPunct="1"/>
              <a:r>
                <a:rPr lang="en-CA" altLang="en-US" sz="2800" i="0">
                  <a:solidFill>
                    <a:schemeClr val="accent1"/>
                  </a:solidFill>
                  <a:cs typeface="Times New Roman" pitchFamily="18" charset="0"/>
                </a:rPr>
                <a:t>¬</a:t>
              </a:r>
              <a:r>
                <a:rPr lang="en-CA" altLang="en-US" sz="2800" i="0">
                  <a:solidFill>
                    <a:schemeClr val="accent1"/>
                  </a:solidFill>
                </a:rPr>
                <a:t>&lt;exit Cond&gt;</a:t>
              </a:r>
              <a:endParaRPr lang="en-US" altLang="en-US" sz="2800" i="0">
                <a:solidFill>
                  <a:srgbClr val="33CC33"/>
                </a:solidFill>
              </a:endParaRPr>
            </a:p>
            <a:p>
              <a:pPr eaLnBrk="1" hangingPunct="1"/>
              <a:r>
                <a:rPr lang="en-CA" altLang="en-US" sz="2800" i="0">
                  <a:solidFill>
                    <a:schemeClr val="accent2"/>
                  </a:solidFill>
                </a:rPr>
                <a:t>codeB</a:t>
              </a:r>
            </a:p>
          </p:txBody>
        </p:sp>
        <p:sp>
          <p:nvSpPr>
            <p:cNvPr id="13321" name="Text Box 43"/>
            <p:cNvSpPr txBox="1">
              <a:spLocks noChangeArrowheads="1"/>
            </p:cNvSpPr>
            <p:nvPr/>
          </p:nvSpPr>
          <p:spPr bwMode="auto">
            <a:xfrm>
              <a:off x="3648" y="2055"/>
              <a:ext cx="1636" cy="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800" i="0">
                  <a:solidFill>
                    <a:srgbClr val="33CC33"/>
                  </a:solidFill>
                </a:rPr>
                <a:t>&lt;loop-invariant&gt;</a:t>
              </a:r>
            </a:p>
            <a:p>
              <a:pPr eaLnBrk="1" hangingPunct="1"/>
              <a:endParaRPr lang="en-CA" altLang="en-US" sz="3200" i="0">
                <a:solidFill>
                  <a:srgbClr val="33CC33"/>
                </a:solidFill>
              </a:endParaRPr>
            </a:p>
          </p:txBody>
        </p:sp>
        <p:sp>
          <p:nvSpPr>
            <p:cNvPr id="13322" name="AutoShape 44"/>
            <p:cNvSpPr>
              <a:spLocks noChangeArrowheads="1"/>
            </p:cNvSpPr>
            <p:nvPr/>
          </p:nvSpPr>
          <p:spPr bwMode="auto">
            <a:xfrm>
              <a:off x="3120" y="2075"/>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endParaRPr lang="en-US" altLang="en-US" sz="2400" i="0">
                <a:solidFill>
                  <a:schemeClr val="hlink"/>
                </a:solidFill>
              </a:endParaRPr>
            </a:p>
          </p:txBody>
        </p:sp>
        <p:sp>
          <p:nvSpPr>
            <p:cNvPr id="13323" name="Text Box 45"/>
            <p:cNvSpPr txBox="1">
              <a:spLocks noChangeArrowheads="1"/>
            </p:cNvSpPr>
            <p:nvPr/>
          </p:nvSpPr>
          <p:spPr bwMode="auto">
            <a:xfrm>
              <a:off x="-13" y="1488"/>
              <a:ext cx="296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r>
                <a:rPr lang="en-US" altLang="en-US" sz="3200" i="0"/>
                <a:t>Maintaining Loop Invariant</a:t>
              </a:r>
              <a:endParaRPr lang="en-CA" altLang="en-US" sz="3200" i="0"/>
            </a:p>
          </p:txBody>
        </p:sp>
        <p:grpSp>
          <p:nvGrpSpPr>
            <p:cNvPr id="13324" name="Group 46"/>
            <p:cNvGrpSpPr>
              <a:grpSpLocks noChangeAspect="1"/>
            </p:cNvGrpSpPr>
            <p:nvPr/>
          </p:nvGrpSpPr>
          <p:grpSpPr bwMode="auto">
            <a:xfrm>
              <a:off x="511" y="1920"/>
              <a:ext cx="737" cy="737"/>
              <a:chOff x="4320" y="2016"/>
              <a:chExt cx="912" cy="912"/>
            </a:xfrm>
          </p:grpSpPr>
          <p:grpSp>
            <p:nvGrpSpPr>
              <p:cNvPr id="13325" name="Group 47"/>
              <p:cNvGrpSpPr>
                <a:grpSpLocks noChangeAspect="1"/>
              </p:cNvGrpSpPr>
              <p:nvPr/>
            </p:nvGrpSpPr>
            <p:grpSpPr bwMode="auto">
              <a:xfrm>
                <a:off x="4320" y="2016"/>
                <a:ext cx="912" cy="912"/>
                <a:chOff x="2496" y="1104"/>
                <a:chExt cx="912" cy="912"/>
              </a:xfrm>
            </p:grpSpPr>
            <p:grpSp>
              <p:nvGrpSpPr>
                <p:cNvPr id="13332" name="Group 48"/>
                <p:cNvGrpSpPr>
                  <a:grpSpLocks noChangeAspect="1"/>
                </p:cNvGrpSpPr>
                <p:nvPr/>
              </p:nvGrpSpPr>
              <p:grpSpPr bwMode="auto">
                <a:xfrm rot="2360341">
                  <a:off x="2592" y="1248"/>
                  <a:ext cx="680" cy="680"/>
                  <a:chOff x="1224" y="1212"/>
                  <a:chExt cx="3144" cy="3112"/>
                </a:xfrm>
              </p:grpSpPr>
              <p:sp>
                <p:nvSpPr>
                  <p:cNvPr id="13334"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13335"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13336" name="Group 51"/>
                  <p:cNvGrpSpPr>
                    <a:grpSpLocks noChangeAspect="1"/>
                  </p:cNvGrpSpPr>
                  <p:nvPr/>
                </p:nvGrpSpPr>
                <p:grpSpPr bwMode="auto">
                  <a:xfrm>
                    <a:off x="1776" y="1212"/>
                    <a:ext cx="1944" cy="2413"/>
                    <a:chOff x="2227" y="1194"/>
                    <a:chExt cx="1944" cy="2413"/>
                  </a:xfrm>
                </p:grpSpPr>
                <p:sp>
                  <p:nvSpPr>
                    <p:cNvPr id="13337" name="Freeform 52"/>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38" name="Freeform 53"/>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39" name="Freeform 54"/>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0" name="Freeform 55"/>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1" name="Freeform 56"/>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42" name="Freeform 57"/>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3333"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3326" name="Group 59"/>
              <p:cNvGrpSpPr>
                <a:grpSpLocks noChangeAspect="1"/>
              </p:cNvGrpSpPr>
              <p:nvPr/>
            </p:nvGrpSpPr>
            <p:grpSpPr bwMode="auto">
              <a:xfrm>
                <a:off x="4368" y="2112"/>
                <a:ext cx="432" cy="240"/>
                <a:chOff x="-1152" y="3504"/>
                <a:chExt cx="432" cy="240"/>
              </a:xfrm>
            </p:grpSpPr>
            <p:grpSp>
              <p:nvGrpSpPr>
                <p:cNvPr id="13327" name="Group 60"/>
                <p:cNvGrpSpPr>
                  <a:grpSpLocks noChangeAspect="1"/>
                </p:cNvGrpSpPr>
                <p:nvPr/>
              </p:nvGrpSpPr>
              <p:grpSpPr bwMode="auto">
                <a:xfrm>
                  <a:off x="-1075" y="3504"/>
                  <a:ext cx="256" cy="210"/>
                  <a:chOff x="1728" y="2064"/>
                  <a:chExt cx="768" cy="672"/>
                </a:xfrm>
              </p:grpSpPr>
              <p:sp>
                <p:nvSpPr>
                  <p:cNvPr id="13330"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2400" i="0" baseline="-8000">
                        <a:solidFill>
                          <a:schemeClr val="bg2"/>
                        </a:solidFill>
                      </a:rPr>
                      <a:t>Exit</a:t>
                    </a:r>
                    <a:endParaRPr lang="en-CA" altLang="en-US" sz="2400" i="0" baseline="-8000">
                      <a:solidFill>
                        <a:schemeClr val="bg2"/>
                      </a:solidFill>
                    </a:endParaRPr>
                  </a:p>
                </p:txBody>
              </p:sp>
              <p:sp>
                <p:nvSpPr>
                  <p:cNvPr id="13331"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3328"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29"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95331">
                                            <p:txEl>
                                              <p:pRg st="0" end="0"/>
                                            </p:txEl>
                                          </p:spTgt>
                                        </p:tgtEl>
                                        <p:attrNameLst>
                                          <p:attrName>style.visibility</p:attrName>
                                        </p:attrNameLst>
                                      </p:cBhvr>
                                      <p:to>
                                        <p:strVal val="visible"/>
                                      </p:to>
                                    </p:set>
                                    <p:anim calcmode="lin" valueType="num">
                                      <p:cBhvr additive="base">
                                        <p:cTn id="25" dur="500" fill="hold"/>
                                        <p:tgtEl>
                                          <p:spTgt spid="995331">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9533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5331"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3"/>
          <p:cNvSpPr>
            <a:spLocks noChangeArrowheads="1"/>
          </p:cNvSpPr>
          <p:nvPr/>
        </p:nvSpPr>
        <p:spPr bwMode="auto">
          <a:xfrm>
            <a:off x="1849438" y="0"/>
            <a:ext cx="54768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r>
              <a:rPr lang="en-US" altLang="en-US" sz="4400" i="0" u="sng">
                <a:solidFill>
                  <a:schemeClr val="tx2"/>
                </a:solidFill>
              </a:rPr>
              <a:t>Consider an Algorithm </a:t>
            </a:r>
          </a:p>
        </p:txBody>
      </p:sp>
      <p:grpSp>
        <p:nvGrpSpPr>
          <p:cNvPr id="14339" name="Group 186"/>
          <p:cNvGrpSpPr>
            <a:grpSpLocks noChangeAspect="1"/>
          </p:cNvGrpSpPr>
          <p:nvPr/>
        </p:nvGrpSpPr>
        <p:grpSpPr bwMode="auto">
          <a:xfrm>
            <a:off x="2743200" y="914400"/>
            <a:ext cx="1166813" cy="1168400"/>
            <a:chOff x="1829" y="3170"/>
            <a:chExt cx="907" cy="907"/>
          </a:xfrm>
        </p:grpSpPr>
        <p:sp>
          <p:nvSpPr>
            <p:cNvPr id="14424" name="Oval 187" descr="Green marble"/>
            <p:cNvSpPr>
              <a:spLocks noChangeAspect="1" noChangeArrowheads="1"/>
            </p:cNvSpPr>
            <p:nvPr/>
          </p:nvSpPr>
          <p:spPr bwMode="auto">
            <a:xfrm>
              <a:off x="1829" y="3170"/>
              <a:ext cx="907" cy="907"/>
            </a:xfrm>
            <a:prstGeom prst="ellipse">
              <a:avLst/>
            </a:prstGeom>
            <a:blipFill dpi="0" rotWithShape="0">
              <a:blip r:embed="rId4"/>
              <a:srcRect/>
              <a:tile tx="0" ty="0" sx="100000" sy="100000" flip="none" algn="tl"/>
            </a:blipFill>
            <a:ln w="63500">
              <a:solidFill>
                <a:srgbClr val="339966"/>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14425" name="Group 188"/>
            <p:cNvGrpSpPr>
              <a:grpSpLocks noChangeAspect="1"/>
            </p:cNvGrpSpPr>
            <p:nvPr/>
          </p:nvGrpSpPr>
          <p:grpSpPr bwMode="auto">
            <a:xfrm rot="-4017361">
              <a:off x="2175" y="3875"/>
              <a:ext cx="138" cy="156"/>
              <a:chOff x="1584" y="3072"/>
              <a:chExt cx="816" cy="961"/>
            </a:xfrm>
          </p:grpSpPr>
          <p:grpSp>
            <p:nvGrpSpPr>
              <p:cNvPr id="14535" name="Group 189"/>
              <p:cNvGrpSpPr>
                <a:grpSpLocks noChangeAspect="1"/>
              </p:cNvGrpSpPr>
              <p:nvPr/>
            </p:nvGrpSpPr>
            <p:grpSpPr bwMode="auto">
              <a:xfrm rot="-1717408">
                <a:off x="1584" y="3072"/>
                <a:ext cx="744" cy="912"/>
                <a:chOff x="2448" y="2064"/>
                <a:chExt cx="744" cy="912"/>
              </a:xfrm>
            </p:grpSpPr>
            <p:sp>
              <p:nvSpPr>
                <p:cNvPr id="14537" name="Freeform 190"/>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38" name="Freeform 191"/>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39" name="Freeform 192"/>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40" name="Freeform 193"/>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41" name="Freeform 194"/>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42" name="Freeform 195"/>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536" name="Line 196"/>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4426" name="Group 197"/>
            <p:cNvGrpSpPr>
              <a:grpSpLocks noChangeAspect="1"/>
            </p:cNvGrpSpPr>
            <p:nvPr/>
          </p:nvGrpSpPr>
          <p:grpSpPr bwMode="auto">
            <a:xfrm rot="325367" flipH="1">
              <a:off x="2580" y="3601"/>
              <a:ext cx="141" cy="153"/>
              <a:chOff x="1584" y="3072"/>
              <a:chExt cx="816" cy="961"/>
            </a:xfrm>
          </p:grpSpPr>
          <p:grpSp>
            <p:nvGrpSpPr>
              <p:cNvPr id="14527" name="Group 198"/>
              <p:cNvGrpSpPr>
                <a:grpSpLocks noChangeAspect="1"/>
              </p:cNvGrpSpPr>
              <p:nvPr/>
            </p:nvGrpSpPr>
            <p:grpSpPr bwMode="auto">
              <a:xfrm rot="-1717408">
                <a:off x="1584" y="3072"/>
                <a:ext cx="744" cy="912"/>
                <a:chOff x="2448" y="2064"/>
                <a:chExt cx="744" cy="912"/>
              </a:xfrm>
            </p:grpSpPr>
            <p:sp>
              <p:nvSpPr>
                <p:cNvPr id="14529" name="Freeform 199"/>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30" name="Freeform 200"/>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31" name="Freeform 20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32" name="Freeform 202"/>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33" name="Freeform 203"/>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34" name="Freeform 204"/>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528" name="Line 20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pic>
          <p:nvPicPr>
            <p:cNvPr id="14427" name="Picture 20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67" y="3416"/>
              <a:ext cx="28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grpSp>
          <p:nvGrpSpPr>
            <p:cNvPr id="14428" name="Group 207"/>
            <p:cNvGrpSpPr>
              <a:grpSpLocks noChangeAspect="1"/>
            </p:cNvGrpSpPr>
            <p:nvPr/>
          </p:nvGrpSpPr>
          <p:grpSpPr bwMode="auto">
            <a:xfrm rot="1710829">
              <a:off x="1908" y="3431"/>
              <a:ext cx="141" cy="154"/>
              <a:chOff x="1584" y="3072"/>
              <a:chExt cx="816" cy="961"/>
            </a:xfrm>
          </p:grpSpPr>
          <p:grpSp>
            <p:nvGrpSpPr>
              <p:cNvPr id="14519" name="Group 208"/>
              <p:cNvGrpSpPr>
                <a:grpSpLocks noChangeAspect="1"/>
              </p:cNvGrpSpPr>
              <p:nvPr/>
            </p:nvGrpSpPr>
            <p:grpSpPr bwMode="auto">
              <a:xfrm rot="-1717408">
                <a:off x="1584" y="3072"/>
                <a:ext cx="744" cy="912"/>
                <a:chOff x="2448" y="2064"/>
                <a:chExt cx="744" cy="912"/>
              </a:xfrm>
            </p:grpSpPr>
            <p:sp>
              <p:nvSpPr>
                <p:cNvPr id="14521" name="Freeform 209"/>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22" name="Freeform 210"/>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23" name="Freeform 21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24" name="Freeform 212"/>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25" name="Freeform 213"/>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26" name="Freeform 214"/>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520" name="Line 21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4429" name="Group 216"/>
            <p:cNvGrpSpPr>
              <a:grpSpLocks noChangeAspect="1"/>
            </p:cNvGrpSpPr>
            <p:nvPr/>
          </p:nvGrpSpPr>
          <p:grpSpPr bwMode="auto">
            <a:xfrm rot="4130845" flipH="1">
              <a:off x="2370" y="3699"/>
              <a:ext cx="138" cy="156"/>
              <a:chOff x="1584" y="3072"/>
              <a:chExt cx="816" cy="961"/>
            </a:xfrm>
          </p:grpSpPr>
          <p:grpSp>
            <p:nvGrpSpPr>
              <p:cNvPr id="14511" name="Group 217"/>
              <p:cNvGrpSpPr>
                <a:grpSpLocks noChangeAspect="1"/>
              </p:cNvGrpSpPr>
              <p:nvPr/>
            </p:nvGrpSpPr>
            <p:grpSpPr bwMode="auto">
              <a:xfrm rot="-1717408">
                <a:off x="1584" y="3072"/>
                <a:ext cx="744" cy="912"/>
                <a:chOff x="2448" y="2064"/>
                <a:chExt cx="744" cy="912"/>
              </a:xfrm>
            </p:grpSpPr>
            <p:sp>
              <p:nvSpPr>
                <p:cNvPr id="14513" name="Freeform 218"/>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14" name="Freeform 219"/>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15" name="Freeform 22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16" name="Freeform 221"/>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17" name="Freeform 222"/>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18" name="Freeform 223"/>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512" name="Line 22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4430" name="Group 225"/>
            <p:cNvGrpSpPr>
              <a:grpSpLocks noChangeAspect="1"/>
            </p:cNvGrpSpPr>
            <p:nvPr/>
          </p:nvGrpSpPr>
          <p:grpSpPr bwMode="auto">
            <a:xfrm rot="-1335947">
              <a:off x="1986" y="3754"/>
              <a:ext cx="140" cy="154"/>
              <a:chOff x="1584" y="3072"/>
              <a:chExt cx="816" cy="961"/>
            </a:xfrm>
          </p:grpSpPr>
          <p:grpSp>
            <p:nvGrpSpPr>
              <p:cNvPr id="14503" name="Group 226"/>
              <p:cNvGrpSpPr>
                <a:grpSpLocks noChangeAspect="1"/>
              </p:cNvGrpSpPr>
              <p:nvPr/>
            </p:nvGrpSpPr>
            <p:grpSpPr bwMode="auto">
              <a:xfrm rot="-1717408">
                <a:off x="1584" y="3072"/>
                <a:ext cx="744" cy="912"/>
                <a:chOff x="2448" y="2064"/>
                <a:chExt cx="744" cy="912"/>
              </a:xfrm>
            </p:grpSpPr>
            <p:sp>
              <p:nvSpPr>
                <p:cNvPr id="14505" name="Freeform 227"/>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06" name="Freeform 228"/>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07" name="Freeform 229"/>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08" name="Freeform 230"/>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09" name="Freeform 231"/>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10" name="Freeform 232"/>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504" name="Line 233"/>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4431" name="Group 234"/>
            <p:cNvGrpSpPr>
              <a:grpSpLocks noChangeAspect="1"/>
            </p:cNvGrpSpPr>
            <p:nvPr/>
          </p:nvGrpSpPr>
          <p:grpSpPr bwMode="auto">
            <a:xfrm rot="-1480534">
              <a:off x="2158" y="3677"/>
              <a:ext cx="141" cy="154"/>
              <a:chOff x="1584" y="3072"/>
              <a:chExt cx="816" cy="961"/>
            </a:xfrm>
          </p:grpSpPr>
          <p:grpSp>
            <p:nvGrpSpPr>
              <p:cNvPr id="14495" name="Group 235"/>
              <p:cNvGrpSpPr>
                <a:grpSpLocks noChangeAspect="1"/>
              </p:cNvGrpSpPr>
              <p:nvPr/>
            </p:nvGrpSpPr>
            <p:grpSpPr bwMode="auto">
              <a:xfrm rot="-1717408">
                <a:off x="1584" y="3072"/>
                <a:ext cx="744" cy="912"/>
                <a:chOff x="2448" y="2064"/>
                <a:chExt cx="744" cy="912"/>
              </a:xfrm>
            </p:grpSpPr>
            <p:sp>
              <p:nvSpPr>
                <p:cNvPr id="14497" name="Freeform 236"/>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98" name="Freeform 237"/>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99" name="Freeform 238"/>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00" name="Freeform 239"/>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01" name="Freeform 240"/>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502" name="Freeform 241"/>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496" name="Line 242"/>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4432" name="Group 243"/>
            <p:cNvGrpSpPr>
              <a:grpSpLocks noChangeAspect="1"/>
            </p:cNvGrpSpPr>
            <p:nvPr/>
          </p:nvGrpSpPr>
          <p:grpSpPr bwMode="auto">
            <a:xfrm rot="19336688" flipH="1">
              <a:off x="2487" y="3339"/>
              <a:ext cx="140" cy="154"/>
              <a:chOff x="1584" y="3072"/>
              <a:chExt cx="816" cy="961"/>
            </a:xfrm>
          </p:grpSpPr>
          <p:grpSp>
            <p:nvGrpSpPr>
              <p:cNvPr id="14487" name="Group 244"/>
              <p:cNvGrpSpPr>
                <a:grpSpLocks noChangeAspect="1"/>
              </p:cNvGrpSpPr>
              <p:nvPr/>
            </p:nvGrpSpPr>
            <p:grpSpPr bwMode="auto">
              <a:xfrm rot="-1717408">
                <a:off x="1584" y="3072"/>
                <a:ext cx="744" cy="912"/>
                <a:chOff x="2448" y="2064"/>
                <a:chExt cx="744" cy="912"/>
              </a:xfrm>
            </p:grpSpPr>
            <p:sp>
              <p:nvSpPr>
                <p:cNvPr id="14489" name="Freeform 245"/>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90" name="Freeform 246"/>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91" name="Freeform 247"/>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92" name="Freeform 248"/>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93" name="Freeform 249"/>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94" name="Freeform 250"/>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488" name="Line 251"/>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4433" name="Group 252"/>
            <p:cNvGrpSpPr>
              <a:grpSpLocks noChangeAspect="1"/>
            </p:cNvGrpSpPr>
            <p:nvPr/>
          </p:nvGrpSpPr>
          <p:grpSpPr bwMode="auto">
            <a:xfrm rot="2850186">
              <a:off x="2041" y="3223"/>
              <a:ext cx="139" cy="156"/>
              <a:chOff x="1584" y="3072"/>
              <a:chExt cx="816" cy="961"/>
            </a:xfrm>
          </p:grpSpPr>
          <p:grpSp>
            <p:nvGrpSpPr>
              <p:cNvPr id="14479" name="Group 253"/>
              <p:cNvGrpSpPr>
                <a:grpSpLocks noChangeAspect="1"/>
              </p:cNvGrpSpPr>
              <p:nvPr/>
            </p:nvGrpSpPr>
            <p:grpSpPr bwMode="auto">
              <a:xfrm rot="-1717408">
                <a:off x="1584" y="3072"/>
                <a:ext cx="744" cy="912"/>
                <a:chOff x="2448" y="2064"/>
                <a:chExt cx="744" cy="912"/>
              </a:xfrm>
            </p:grpSpPr>
            <p:sp>
              <p:nvSpPr>
                <p:cNvPr id="14481" name="Freeform 254"/>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82" name="Freeform 255"/>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83" name="Freeform 256"/>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84" name="Freeform 257"/>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85" name="Freeform 258"/>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86" name="Freeform 259"/>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480" name="Line 260"/>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4434" name="Group 261"/>
            <p:cNvGrpSpPr>
              <a:grpSpLocks noChangeAspect="1"/>
            </p:cNvGrpSpPr>
            <p:nvPr/>
          </p:nvGrpSpPr>
          <p:grpSpPr bwMode="auto">
            <a:xfrm rot="5158859">
              <a:off x="2276" y="3253"/>
              <a:ext cx="139" cy="157"/>
              <a:chOff x="1584" y="3072"/>
              <a:chExt cx="816" cy="961"/>
            </a:xfrm>
          </p:grpSpPr>
          <p:grpSp>
            <p:nvGrpSpPr>
              <p:cNvPr id="14471" name="Group 262"/>
              <p:cNvGrpSpPr>
                <a:grpSpLocks noChangeAspect="1"/>
              </p:cNvGrpSpPr>
              <p:nvPr/>
            </p:nvGrpSpPr>
            <p:grpSpPr bwMode="auto">
              <a:xfrm rot="-1717408">
                <a:off x="1584" y="3072"/>
                <a:ext cx="744" cy="912"/>
                <a:chOff x="2448" y="2064"/>
                <a:chExt cx="744" cy="912"/>
              </a:xfrm>
            </p:grpSpPr>
            <p:sp>
              <p:nvSpPr>
                <p:cNvPr id="14473" name="Freeform 263"/>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74" name="Freeform 264"/>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75" name="Freeform 265"/>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76" name="Freeform 266"/>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77" name="Freeform 267"/>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78" name="Freeform 268"/>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472" name="Line 26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4435" name="Group 270"/>
            <p:cNvGrpSpPr>
              <a:grpSpLocks noChangeAspect="1"/>
            </p:cNvGrpSpPr>
            <p:nvPr/>
          </p:nvGrpSpPr>
          <p:grpSpPr bwMode="auto">
            <a:xfrm rot="1981365">
              <a:off x="2095" y="3385"/>
              <a:ext cx="141" cy="153"/>
              <a:chOff x="1584" y="3072"/>
              <a:chExt cx="816" cy="961"/>
            </a:xfrm>
          </p:grpSpPr>
          <p:grpSp>
            <p:nvGrpSpPr>
              <p:cNvPr id="14463" name="Group 271"/>
              <p:cNvGrpSpPr>
                <a:grpSpLocks noChangeAspect="1"/>
              </p:cNvGrpSpPr>
              <p:nvPr/>
            </p:nvGrpSpPr>
            <p:grpSpPr bwMode="auto">
              <a:xfrm rot="-1717408">
                <a:off x="1584" y="3072"/>
                <a:ext cx="744" cy="912"/>
                <a:chOff x="2448" y="2064"/>
                <a:chExt cx="744" cy="912"/>
              </a:xfrm>
            </p:grpSpPr>
            <p:sp>
              <p:nvSpPr>
                <p:cNvPr id="14465" name="Freeform 272"/>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66" name="Freeform 273"/>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67" name="Freeform 274"/>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68" name="Freeform 275"/>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69" name="Freeform 276"/>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70" name="Freeform 277"/>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464" name="Line 27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4436" name="Group 279"/>
            <p:cNvGrpSpPr>
              <a:grpSpLocks noChangeAspect="1"/>
            </p:cNvGrpSpPr>
            <p:nvPr/>
          </p:nvGrpSpPr>
          <p:grpSpPr bwMode="auto">
            <a:xfrm>
              <a:off x="1861" y="3616"/>
              <a:ext cx="141" cy="153"/>
              <a:chOff x="1584" y="3072"/>
              <a:chExt cx="816" cy="961"/>
            </a:xfrm>
          </p:grpSpPr>
          <p:grpSp>
            <p:nvGrpSpPr>
              <p:cNvPr id="14455" name="Group 280"/>
              <p:cNvGrpSpPr>
                <a:grpSpLocks noChangeAspect="1"/>
              </p:cNvGrpSpPr>
              <p:nvPr/>
            </p:nvGrpSpPr>
            <p:grpSpPr bwMode="auto">
              <a:xfrm rot="-1717408">
                <a:off x="1584" y="3072"/>
                <a:ext cx="744" cy="912"/>
                <a:chOff x="2448" y="2064"/>
                <a:chExt cx="744" cy="912"/>
              </a:xfrm>
            </p:grpSpPr>
            <p:sp>
              <p:nvSpPr>
                <p:cNvPr id="14457" name="Freeform 281"/>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58" name="Freeform 282"/>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59" name="Freeform 283"/>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60" name="Freeform 284"/>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61" name="Freeform 285"/>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62" name="Freeform 286"/>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456" name="Line 287"/>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4437" name="Group 288"/>
            <p:cNvGrpSpPr>
              <a:grpSpLocks noChangeAspect="1"/>
            </p:cNvGrpSpPr>
            <p:nvPr/>
          </p:nvGrpSpPr>
          <p:grpSpPr bwMode="auto">
            <a:xfrm>
              <a:off x="2033" y="3538"/>
              <a:ext cx="141" cy="154"/>
              <a:chOff x="1584" y="3072"/>
              <a:chExt cx="816" cy="961"/>
            </a:xfrm>
          </p:grpSpPr>
          <p:grpSp>
            <p:nvGrpSpPr>
              <p:cNvPr id="14447" name="Group 289"/>
              <p:cNvGrpSpPr>
                <a:grpSpLocks noChangeAspect="1"/>
              </p:cNvGrpSpPr>
              <p:nvPr/>
            </p:nvGrpSpPr>
            <p:grpSpPr bwMode="auto">
              <a:xfrm rot="-1717408">
                <a:off x="1584" y="3072"/>
                <a:ext cx="744" cy="912"/>
                <a:chOff x="2448" y="2064"/>
                <a:chExt cx="744" cy="912"/>
              </a:xfrm>
            </p:grpSpPr>
            <p:sp>
              <p:nvSpPr>
                <p:cNvPr id="14449" name="Freeform 290"/>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50" name="Freeform 291"/>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51" name="Freeform 292"/>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52" name="Freeform 293"/>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53" name="Freeform 294"/>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54" name="Freeform 295"/>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448" name="Line 296"/>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4438" name="Group 297"/>
            <p:cNvGrpSpPr>
              <a:grpSpLocks noChangeAspect="1"/>
            </p:cNvGrpSpPr>
            <p:nvPr/>
          </p:nvGrpSpPr>
          <p:grpSpPr bwMode="auto">
            <a:xfrm rot="2694288" flipH="1">
              <a:off x="2455" y="3800"/>
              <a:ext cx="141" cy="154"/>
              <a:chOff x="1584" y="3072"/>
              <a:chExt cx="816" cy="961"/>
            </a:xfrm>
          </p:grpSpPr>
          <p:grpSp>
            <p:nvGrpSpPr>
              <p:cNvPr id="14439" name="Group 298"/>
              <p:cNvGrpSpPr>
                <a:grpSpLocks noChangeAspect="1"/>
              </p:cNvGrpSpPr>
              <p:nvPr/>
            </p:nvGrpSpPr>
            <p:grpSpPr bwMode="auto">
              <a:xfrm rot="-1717408">
                <a:off x="1584" y="3072"/>
                <a:ext cx="744" cy="912"/>
                <a:chOff x="2448" y="2064"/>
                <a:chExt cx="744" cy="912"/>
              </a:xfrm>
            </p:grpSpPr>
            <p:sp>
              <p:nvSpPr>
                <p:cNvPr id="14441" name="Freeform 299"/>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42" name="Freeform 300"/>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43" name="Freeform 30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44" name="Freeform 302"/>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45" name="Freeform 303"/>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4446" name="Freeform 304"/>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4440" name="Line 30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grpSp>
        <p:nvGrpSpPr>
          <p:cNvPr id="14340" name="Group 342"/>
          <p:cNvGrpSpPr>
            <a:grpSpLocks noChangeAspect="1"/>
          </p:cNvGrpSpPr>
          <p:nvPr/>
        </p:nvGrpSpPr>
        <p:grpSpPr bwMode="auto">
          <a:xfrm>
            <a:off x="5334000" y="914400"/>
            <a:ext cx="1166813" cy="1168400"/>
            <a:chOff x="3408" y="1200"/>
            <a:chExt cx="907" cy="907"/>
          </a:xfrm>
        </p:grpSpPr>
        <p:grpSp>
          <p:nvGrpSpPr>
            <p:cNvPr id="14416" name="Group 343"/>
            <p:cNvGrpSpPr>
              <a:grpSpLocks noChangeAspect="1"/>
            </p:cNvGrpSpPr>
            <p:nvPr/>
          </p:nvGrpSpPr>
          <p:grpSpPr bwMode="auto">
            <a:xfrm>
              <a:off x="3533" y="1582"/>
              <a:ext cx="256" cy="210"/>
              <a:chOff x="1728" y="2064"/>
              <a:chExt cx="768" cy="672"/>
            </a:xfrm>
          </p:grpSpPr>
          <p:sp>
            <p:nvSpPr>
              <p:cNvPr id="14422" name="AutoShape 344"/>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sz="2400" i="0" baseline="-8000">
                  <a:solidFill>
                    <a:schemeClr val="bg2"/>
                  </a:solidFill>
                </a:endParaRPr>
              </a:p>
            </p:txBody>
          </p:sp>
          <p:sp>
            <p:nvSpPr>
              <p:cNvPr id="14423" name="Line 345"/>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pic>
          <p:nvPicPr>
            <p:cNvPr id="14417" name="Picture 34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88" y="1488"/>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4418" name="Object 347"/>
            <p:cNvGraphicFramePr>
              <a:graphicFrameLocks noChangeAspect="1"/>
            </p:cNvGraphicFramePr>
            <p:nvPr/>
          </p:nvGraphicFramePr>
          <p:xfrm>
            <a:off x="3504" y="1584"/>
            <a:ext cx="336" cy="174"/>
          </p:xfrm>
          <a:graphic>
            <a:graphicData uri="http://schemas.openxmlformats.org/presentationml/2006/ole">
              <mc:AlternateContent xmlns:mc="http://schemas.openxmlformats.org/markup-compatibility/2006">
                <mc:Choice xmlns:v="urn:schemas-microsoft-com:vml" Requires="v">
                  <p:oleObj spid="_x0000_s14547" name="Equation" r:id="rId7" imgW="342603" imgH="177646" progId="Equation.3">
                    <p:embed/>
                  </p:oleObj>
                </mc:Choice>
                <mc:Fallback>
                  <p:oleObj name="Equation" r:id="rId7" imgW="342603" imgH="177646" progId="Equation.3">
                    <p:embed/>
                    <p:pic>
                      <p:nvPicPr>
                        <p:cNvPr id="0" name="Object 34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04" y="1584"/>
                          <a:ext cx="336"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14419" name="Group 348"/>
            <p:cNvGrpSpPr>
              <a:grpSpLocks noChangeAspect="1"/>
            </p:cNvGrpSpPr>
            <p:nvPr/>
          </p:nvGrpSpPr>
          <p:grpSpPr bwMode="auto">
            <a:xfrm>
              <a:off x="3408" y="1200"/>
              <a:ext cx="907" cy="907"/>
              <a:chOff x="4704" y="3120"/>
              <a:chExt cx="907" cy="907"/>
            </a:xfrm>
          </p:grpSpPr>
          <p:sp>
            <p:nvSpPr>
              <p:cNvPr id="14420" name="Oval 349"/>
              <p:cNvSpPr>
                <a:spLocks noChangeAspect="1" noChangeArrowheads="1"/>
              </p:cNvSpPr>
              <p:nvPr/>
            </p:nvSpPr>
            <p:spPr bwMode="auto">
              <a:xfrm>
                <a:off x="4704" y="3120"/>
                <a:ext cx="907" cy="907"/>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14421" name="Line 350"/>
              <p:cNvSpPr>
                <a:spLocks noChangeAspect="1" noChangeShapeType="1"/>
              </p:cNvSpPr>
              <p:nvPr/>
            </p:nvSpPr>
            <p:spPr bwMode="auto">
              <a:xfrm flipV="1">
                <a:off x="4896" y="3216"/>
                <a:ext cx="528" cy="720"/>
              </a:xfrm>
              <a:prstGeom prst="line">
                <a:avLst/>
              </a:prstGeom>
              <a:noFill/>
              <a:ln w="635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4341" name="Group 356"/>
          <p:cNvGrpSpPr>
            <a:grpSpLocks noChangeAspect="1"/>
          </p:cNvGrpSpPr>
          <p:nvPr/>
        </p:nvGrpSpPr>
        <p:grpSpPr bwMode="auto">
          <a:xfrm>
            <a:off x="76200" y="914400"/>
            <a:ext cx="1169988" cy="1169988"/>
            <a:chOff x="3077" y="2352"/>
            <a:chExt cx="907" cy="907"/>
          </a:xfrm>
        </p:grpSpPr>
        <p:grpSp>
          <p:nvGrpSpPr>
            <p:cNvPr id="14405" name="Group 357"/>
            <p:cNvGrpSpPr>
              <a:grpSpLocks noChangeAspect="1"/>
            </p:cNvGrpSpPr>
            <p:nvPr/>
          </p:nvGrpSpPr>
          <p:grpSpPr bwMode="auto">
            <a:xfrm>
              <a:off x="3077" y="2352"/>
              <a:ext cx="907" cy="907"/>
              <a:chOff x="2976" y="2352"/>
              <a:chExt cx="907" cy="907"/>
            </a:xfrm>
          </p:grpSpPr>
          <p:sp>
            <p:nvSpPr>
              <p:cNvPr id="14413" name="Freeform 358"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sp>
            <p:nvSpPr>
              <p:cNvPr id="14414" name="Oval 359"/>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14415" name="Picture 36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406" name="Group 361"/>
            <p:cNvGrpSpPr>
              <a:grpSpLocks noChangeAspect="1"/>
            </p:cNvGrpSpPr>
            <p:nvPr/>
          </p:nvGrpSpPr>
          <p:grpSpPr bwMode="auto">
            <a:xfrm rot="2360341">
              <a:off x="3360" y="2401"/>
              <a:ext cx="421" cy="527"/>
              <a:chOff x="2227" y="1194"/>
              <a:chExt cx="1944" cy="2413"/>
            </a:xfrm>
          </p:grpSpPr>
          <p:sp>
            <p:nvSpPr>
              <p:cNvPr id="14407" name="Freeform 362"/>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8" name="Freeform 363"/>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9" name="Freeform 364"/>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0" name="Freeform 365"/>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1" name="Freeform 366"/>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12" name="Freeform 367"/>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4342" name="Group 400"/>
          <p:cNvGrpSpPr>
            <a:grpSpLocks noChangeAspect="1"/>
          </p:cNvGrpSpPr>
          <p:nvPr/>
        </p:nvGrpSpPr>
        <p:grpSpPr bwMode="auto">
          <a:xfrm>
            <a:off x="7948613" y="914400"/>
            <a:ext cx="1119187" cy="1169988"/>
            <a:chOff x="4641" y="2352"/>
            <a:chExt cx="735" cy="768"/>
          </a:xfrm>
        </p:grpSpPr>
        <p:sp>
          <p:nvSpPr>
            <p:cNvPr id="14392" name="Freeform 401"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grpSp>
          <p:nvGrpSpPr>
            <p:cNvPr id="14393" name="Group 402"/>
            <p:cNvGrpSpPr>
              <a:grpSpLocks noChangeAspect="1"/>
            </p:cNvGrpSpPr>
            <p:nvPr/>
          </p:nvGrpSpPr>
          <p:grpSpPr bwMode="auto">
            <a:xfrm>
              <a:off x="4703" y="2655"/>
              <a:ext cx="208" cy="170"/>
              <a:chOff x="1728" y="2064"/>
              <a:chExt cx="768" cy="672"/>
            </a:xfrm>
          </p:grpSpPr>
          <p:sp>
            <p:nvSpPr>
              <p:cNvPr id="14403" name="AutoShape 403"/>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14404" name="Line 404"/>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4394" name="Oval 405"/>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14395" name="Picture 40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396" name="Group 407"/>
            <p:cNvGrpSpPr>
              <a:grpSpLocks noChangeAspect="1"/>
            </p:cNvGrpSpPr>
            <p:nvPr/>
          </p:nvGrpSpPr>
          <p:grpSpPr bwMode="auto">
            <a:xfrm rot="2360341">
              <a:off x="4794" y="2352"/>
              <a:ext cx="342" cy="428"/>
              <a:chOff x="2227" y="1194"/>
              <a:chExt cx="1944" cy="2413"/>
            </a:xfrm>
          </p:grpSpPr>
          <p:sp>
            <p:nvSpPr>
              <p:cNvPr id="14397" name="Freeform 408"/>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8" name="Freeform 409"/>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99" name="Freeform 410"/>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0" name="Freeform 411"/>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1" name="Freeform 412"/>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02" name="Freeform 413"/>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4343" name="Group 414"/>
          <p:cNvGrpSpPr>
            <a:grpSpLocks/>
          </p:cNvGrpSpPr>
          <p:nvPr/>
        </p:nvGrpSpPr>
        <p:grpSpPr bwMode="auto">
          <a:xfrm>
            <a:off x="6629400" y="914400"/>
            <a:ext cx="1166813" cy="1168400"/>
            <a:chOff x="1824" y="2928"/>
            <a:chExt cx="735" cy="736"/>
          </a:xfrm>
        </p:grpSpPr>
        <p:grpSp>
          <p:nvGrpSpPr>
            <p:cNvPr id="14384" name="Group 415"/>
            <p:cNvGrpSpPr>
              <a:grpSpLocks noChangeAspect="1"/>
            </p:cNvGrpSpPr>
            <p:nvPr/>
          </p:nvGrpSpPr>
          <p:grpSpPr bwMode="auto">
            <a:xfrm>
              <a:off x="1886" y="3216"/>
              <a:ext cx="208" cy="170"/>
              <a:chOff x="1728" y="2064"/>
              <a:chExt cx="768" cy="672"/>
            </a:xfrm>
          </p:grpSpPr>
          <p:sp>
            <p:nvSpPr>
              <p:cNvPr id="14390" name="AutoShape 416"/>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0 km</a:t>
                </a:r>
                <a:endParaRPr lang="en-CA" altLang="en-US" sz="1400" i="0" baseline="-8000">
                  <a:solidFill>
                    <a:schemeClr val="bg2"/>
                  </a:solidFill>
                </a:endParaRPr>
              </a:p>
            </p:txBody>
          </p:sp>
          <p:sp>
            <p:nvSpPr>
              <p:cNvPr id="14391" name="Line 417"/>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4385" name="Oval 418"/>
            <p:cNvSpPr>
              <a:spLocks noChangeAspect="1" noChangeArrowheads="1"/>
            </p:cNvSpPr>
            <p:nvPr/>
          </p:nvSpPr>
          <p:spPr bwMode="auto">
            <a:xfrm>
              <a:off x="1824" y="2928"/>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14386" name="Group 419"/>
            <p:cNvGrpSpPr>
              <a:grpSpLocks noChangeAspect="1"/>
            </p:cNvGrpSpPr>
            <p:nvPr/>
          </p:nvGrpSpPr>
          <p:grpSpPr bwMode="auto">
            <a:xfrm>
              <a:off x="2288" y="3216"/>
              <a:ext cx="208" cy="170"/>
              <a:chOff x="1728" y="2064"/>
              <a:chExt cx="768" cy="672"/>
            </a:xfrm>
          </p:grpSpPr>
          <p:sp>
            <p:nvSpPr>
              <p:cNvPr id="14388" name="AutoShape 42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14389" name="Line 42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4387" name="AutoShape 422"/>
            <p:cNvSpPr>
              <a:spLocks noChangeArrowheads="1"/>
            </p:cNvSpPr>
            <p:nvPr/>
          </p:nvSpPr>
          <p:spPr bwMode="auto">
            <a:xfrm>
              <a:off x="2112" y="3264"/>
              <a:ext cx="144" cy="48"/>
            </a:xfrm>
            <a:prstGeom prst="rightArrow">
              <a:avLst>
                <a:gd name="adj1" fmla="val 50000"/>
                <a:gd name="adj2" fmla="val 75000"/>
              </a:avLst>
            </a:prstGeom>
            <a:solidFill>
              <a:schemeClr val="hlink"/>
            </a:solidFill>
            <a:ln w="9525">
              <a:solidFill>
                <a:schemeClr val="tx1"/>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4344" name="Group 423"/>
          <p:cNvGrpSpPr>
            <a:grpSpLocks noChangeAspect="1"/>
          </p:cNvGrpSpPr>
          <p:nvPr/>
        </p:nvGrpSpPr>
        <p:grpSpPr bwMode="auto">
          <a:xfrm>
            <a:off x="1371600" y="914400"/>
            <a:ext cx="1169988" cy="1169988"/>
            <a:chOff x="4320" y="2016"/>
            <a:chExt cx="912" cy="912"/>
          </a:xfrm>
        </p:grpSpPr>
        <p:grpSp>
          <p:nvGrpSpPr>
            <p:cNvPr id="14366" name="Group 424"/>
            <p:cNvGrpSpPr>
              <a:grpSpLocks noChangeAspect="1"/>
            </p:cNvGrpSpPr>
            <p:nvPr/>
          </p:nvGrpSpPr>
          <p:grpSpPr bwMode="auto">
            <a:xfrm>
              <a:off x="4320" y="2016"/>
              <a:ext cx="912" cy="912"/>
              <a:chOff x="2496" y="1104"/>
              <a:chExt cx="912" cy="912"/>
            </a:xfrm>
          </p:grpSpPr>
          <p:grpSp>
            <p:nvGrpSpPr>
              <p:cNvPr id="14373" name="Group 425"/>
              <p:cNvGrpSpPr>
                <a:grpSpLocks noChangeAspect="1"/>
              </p:cNvGrpSpPr>
              <p:nvPr/>
            </p:nvGrpSpPr>
            <p:grpSpPr bwMode="auto">
              <a:xfrm rot="2360341">
                <a:off x="2592" y="1248"/>
                <a:ext cx="680" cy="680"/>
                <a:chOff x="1224" y="1212"/>
                <a:chExt cx="3144" cy="3112"/>
              </a:xfrm>
            </p:grpSpPr>
            <p:sp>
              <p:nvSpPr>
                <p:cNvPr id="14375" name="Freeform 426"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sp>
              <p:nvSpPr>
                <p:cNvPr id="14376" name="Freeform 427"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grpSp>
              <p:nvGrpSpPr>
                <p:cNvPr id="14377" name="Group 428"/>
                <p:cNvGrpSpPr>
                  <a:grpSpLocks noChangeAspect="1"/>
                </p:cNvGrpSpPr>
                <p:nvPr/>
              </p:nvGrpSpPr>
              <p:grpSpPr bwMode="auto">
                <a:xfrm>
                  <a:off x="1776" y="1212"/>
                  <a:ext cx="1944" cy="2413"/>
                  <a:chOff x="2227" y="1194"/>
                  <a:chExt cx="1944" cy="2413"/>
                </a:xfrm>
              </p:grpSpPr>
              <p:sp>
                <p:nvSpPr>
                  <p:cNvPr id="14378" name="Freeform 429"/>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79" name="Freeform 430"/>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0" name="Freeform 431"/>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1" name="Freeform 432"/>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2" name="Freeform 433"/>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83" name="Freeform 434"/>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4374" name="Oval 435"/>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4367" name="Group 436"/>
            <p:cNvGrpSpPr>
              <a:grpSpLocks noChangeAspect="1"/>
            </p:cNvGrpSpPr>
            <p:nvPr/>
          </p:nvGrpSpPr>
          <p:grpSpPr bwMode="auto">
            <a:xfrm>
              <a:off x="4368" y="2112"/>
              <a:ext cx="432" cy="240"/>
              <a:chOff x="-1152" y="3504"/>
              <a:chExt cx="432" cy="240"/>
            </a:xfrm>
          </p:grpSpPr>
          <p:grpSp>
            <p:nvGrpSpPr>
              <p:cNvPr id="14368" name="Group 437"/>
              <p:cNvGrpSpPr>
                <a:grpSpLocks noChangeAspect="1"/>
              </p:cNvGrpSpPr>
              <p:nvPr/>
            </p:nvGrpSpPr>
            <p:grpSpPr bwMode="auto">
              <a:xfrm>
                <a:off x="-1075" y="3504"/>
                <a:ext cx="256" cy="210"/>
                <a:chOff x="1728" y="2064"/>
                <a:chExt cx="768" cy="672"/>
              </a:xfrm>
            </p:grpSpPr>
            <p:sp>
              <p:nvSpPr>
                <p:cNvPr id="14371" name="AutoShape 438"/>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14372" name="Line 439"/>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4369" name="Line 440"/>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70" name="Line 441"/>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4345" name="Group 442"/>
          <p:cNvGrpSpPr>
            <a:grpSpLocks noChangeAspect="1"/>
          </p:cNvGrpSpPr>
          <p:nvPr/>
        </p:nvGrpSpPr>
        <p:grpSpPr bwMode="auto">
          <a:xfrm>
            <a:off x="4038600" y="914400"/>
            <a:ext cx="1169988" cy="1169988"/>
            <a:chOff x="528" y="3264"/>
            <a:chExt cx="907" cy="907"/>
          </a:xfrm>
        </p:grpSpPr>
        <p:grpSp>
          <p:nvGrpSpPr>
            <p:cNvPr id="14346" name="Group 443"/>
            <p:cNvGrpSpPr>
              <a:grpSpLocks noChangeAspect="1"/>
            </p:cNvGrpSpPr>
            <p:nvPr/>
          </p:nvGrpSpPr>
          <p:grpSpPr bwMode="auto">
            <a:xfrm>
              <a:off x="528" y="3264"/>
              <a:ext cx="907" cy="907"/>
              <a:chOff x="3120" y="1872"/>
              <a:chExt cx="907" cy="907"/>
            </a:xfrm>
          </p:grpSpPr>
          <p:sp>
            <p:nvSpPr>
              <p:cNvPr id="14353" name="Freeform 444"/>
              <p:cNvSpPr>
                <a:spLocks noChangeAspect="1"/>
              </p:cNvSpPr>
              <p:nvPr/>
            </p:nvSpPr>
            <p:spPr bwMode="auto">
              <a:xfrm>
                <a:off x="3453" y="2386"/>
                <a:ext cx="225" cy="63"/>
              </a:xfrm>
              <a:custGeom>
                <a:avLst/>
                <a:gdLst>
                  <a:gd name="T0" fmla="*/ 0 w 672"/>
                  <a:gd name="T1" fmla="*/ 0 h 200"/>
                  <a:gd name="T2" fmla="*/ 1 w 672"/>
                  <a:gd name="T3" fmla="*/ 0 h 200"/>
                  <a:gd name="T4" fmla="*/ 1 w 672"/>
                  <a:gd name="T5" fmla="*/ 0 h 200"/>
                  <a:gd name="T6" fmla="*/ 1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4354" name="Group 445"/>
              <p:cNvGrpSpPr>
                <a:grpSpLocks noChangeAspect="1"/>
              </p:cNvGrpSpPr>
              <p:nvPr/>
            </p:nvGrpSpPr>
            <p:grpSpPr bwMode="auto">
              <a:xfrm>
                <a:off x="3469" y="2146"/>
                <a:ext cx="249" cy="285"/>
                <a:chOff x="3469" y="2146"/>
                <a:chExt cx="249" cy="285"/>
              </a:xfrm>
            </p:grpSpPr>
            <p:sp>
              <p:nvSpPr>
                <p:cNvPr id="14360" name="Freeform 446"/>
                <p:cNvSpPr>
                  <a:spLocks noChangeAspect="1"/>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1" name="Freeform 447"/>
                <p:cNvSpPr>
                  <a:spLocks noChangeAspect="1"/>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2" name="Freeform 448"/>
                <p:cNvSpPr>
                  <a:spLocks noChangeAspect="1"/>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3" name="Freeform 449"/>
                <p:cNvSpPr>
                  <a:spLocks noChangeAspect="1"/>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4" name="Freeform 450"/>
                <p:cNvSpPr>
                  <a:spLocks noChangeAspect="1"/>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65" name="Freeform 451"/>
                <p:cNvSpPr>
                  <a:spLocks noChangeAspect="1"/>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4355" name="AutoShape 452"/>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79 km</a:t>
                </a:r>
                <a:endParaRPr lang="en-CA" altLang="en-US" sz="1400" i="0" baseline="-8000">
                  <a:solidFill>
                    <a:schemeClr val="bg2"/>
                  </a:solidFill>
                </a:endParaRPr>
              </a:p>
            </p:txBody>
          </p:sp>
          <p:sp>
            <p:nvSpPr>
              <p:cNvPr id="14356" name="Line 453"/>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7" name="AutoShape 454"/>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75 km</a:t>
                </a:r>
                <a:endParaRPr lang="en-CA" altLang="en-US" sz="1400" i="0" baseline="-8000">
                  <a:solidFill>
                    <a:schemeClr val="bg2"/>
                  </a:solidFill>
                </a:endParaRPr>
              </a:p>
            </p:txBody>
          </p:sp>
          <p:sp>
            <p:nvSpPr>
              <p:cNvPr id="14358" name="Line 455"/>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9" name="Oval 456"/>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4347" name="Group 457"/>
            <p:cNvGrpSpPr>
              <a:grpSpLocks noChangeAspect="1"/>
            </p:cNvGrpSpPr>
            <p:nvPr/>
          </p:nvGrpSpPr>
          <p:grpSpPr bwMode="auto">
            <a:xfrm>
              <a:off x="624" y="3312"/>
              <a:ext cx="432" cy="240"/>
              <a:chOff x="-1152" y="3504"/>
              <a:chExt cx="432" cy="240"/>
            </a:xfrm>
          </p:grpSpPr>
          <p:grpSp>
            <p:nvGrpSpPr>
              <p:cNvPr id="14348" name="Group 458"/>
              <p:cNvGrpSpPr>
                <a:grpSpLocks noChangeAspect="1"/>
              </p:cNvGrpSpPr>
              <p:nvPr/>
            </p:nvGrpSpPr>
            <p:grpSpPr bwMode="auto">
              <a:xfrm>
                <a:off x="-1075" y="3504"/>
                <a:ext cx="256" cy="210"/>
                <a:chOff x="1728" y="2064"/>
                <a:chExt cx="768" cy="672"/>
              </a:xfrm>
            </p:grpSpPr>
            <p:sp>
              <p:nvSpPr>
                <p:cNvPr id="14351" name="AutoShape 459"/>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14352" name="Line 460"/>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4349" name="Line 461"/>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50" name="Line 462"/>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3"/>
          <p:cNvSpPr>
            <a:spLocks noChangeArrowheads="1"/>
          </p:cNvSpPr>
          <p:nvPr/>
        </p:nvSpPr>
        <p:spPr bwMode="auto">
          <a:xfrm>
            <a:off x="1487488" y="0"/>
            <a:ext cx="62039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r>
              <a:rPr lang="en-US" altLang="en-US" sz="4400" i="0" u="sng">
                <a:solidFill>
                  <a:schemeClr val="tx2"/>
                </a:solidFill>
              </a:rPr>
              <a:t>Loop Invariant Maintained</a:t>
            </a:r>
          </a:p>
        </p:txBody>
      </p:sp>
      <p:grpSp>
        <p:nvGrpSpPr>
          <p:cNvPr id="15363" name="Group 234"/>
          <p:cNvGrpSpPr>
            <a:grpSpLocks/>
          </p:cNvGrpSpPr>
          <p:nvPr/>
        </p:nvGrpSpPr>
        <p:grpSpPr bwMode="auto">
          <a:xfrm>
            <a:off x="6553200" y="2971800"/>
            <a:ext cx="1447800" cy="1447800"/>
            <a:chOff x="4464" y="2736"/>
            <a:chExt cx="912" cy="912"/>
          </a:xfrm>
        </p:grpSpPr>
        <p:grpSp>
          <p:nvGrpSpPr>
            <p:cNvPr id="15397" name="Group 235"/>
            <p:cNvGrpSpPr>
              <a:grpSpLocks/>
            </p:cNvGrpSpPr>
            <p:nvPr/>
          </p:nvGrpSpPr>
          <p:grpSpPr bwMode="auto">
            <a:xfrm>
              <a:off x="4560" y="2832"/>
              <a:ext cx="744" cy="672"/>
              <a:chOff x="1224" y="2539"/>
              <a:chExt cx="2280" cy="1785"/>
            </a:xfrm>
          </p:grpSpPr>
          <p:sp>
            <p:nvSpPr>
              <p:cNvPr id="15399" name="Freeform 236"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grpSp>
            <p:nvGrpSpPr>
              <p:cNvPr id="15400" name="Group 237"/>
              <p:cNvGrpSpPr>
                <a:grpSpLocks/>
              </p:cNvGrpSpPr>
              <p:nvPr/>
            </p:nvGrpSpPr>
            <p:grpSpPr bwMode="auto">
              <a:xfrm>
                <a:off x="1584" y="2688"/>
                <a:ext cx="1216" cy="1440"/>
                <a:chOff x="2641" y="1488"/>
                <a:chExt cx="2655" cy="2488"/>
              </a:xfrm>
            </p:grpSpPr>
            <p:grpSp>
              <p:nvGrpSpPr>
                <p:cNvPr id="15401" name="Group 238"/>
                <p:cNvGrpSpPr>
                  <a:grpSpLocks/>
                </p:cNvGrpSpPr>
                <p:nvPr/>
              </p:nvGrpSpPr>
              <p:grpSpPr bwMode="auto">
                <a:xfrm>
                  <a:off x="2641" y="1488"/>
                  <a:ext cx="2496" cy="2436"/>
                  <a:chOff x="2641" y="1488"/>
                  <a:chExt cx="2496" cy="2436"/>
                </a:xfrm>
              </p:grpSpPr>
              <p:sp>
                <p:nvSpPr>
                  <p:cNvPr id="15406" name="Freeform 239"/>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7" name="Freeform 240"/>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8" name="Freeform 241"/>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9" name="Freeform 242"/>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0" name="Freeform 243"/>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11" name="Freeform 244"/>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5402" name="Group 245"/>
                <p:cNvGrpSpPr>
                  <a:grpSpLocks/>
                </p:cNvGrpSpPr>
                <p:nvPr/>
              </p:nvGrpSpPr>
              <p:grpSpPr bwMode="auto">
                <a:xfrm>
                  <a:off x="4864" y="3099"/>
                  <a:ext cx="432" cy="877"/>
                  <a:chOff x="4864" y="3099"/>
                  <a:chExt cx="432" cy="877"/>
                </a:xfrm>
              </p:grpSpPr>
              <p:sp>
                <p:nvSpPr>
                  <p:cNvPr id="15403" name="Freeform 246"/>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4" name="Freeform 247"/>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05" name="Freeform 248"/>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15398" name="Oval 249"/>
            <p:cNvSpPr>
              <a:spLocks noChangeAspect="1" noChangeArrowheads="1"/>
            </p:cNvSpPr>
            <p:nvPr/>
          </p:nvSpPr>
          <p:spPr bwMode="auto">
            <a:xfrm>
              <a:off x="4464" y="2736"/>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aphicFrame>
        <p:nvGraphicFramePr>
          <p:cNvPr id="15364" name="Object 250"/>
          <p:cNvGraphicFramePr>
            <a:graphicFrameLocks noChangeAspect="1"/>
          </p:cNvGraphicFramePr>
          <p:nvPr/>
        </p:nvGraphicFramePr>
        <p:xfrm>
          <a:off x="3352800" y="1828800"/>
          <a:ext cx="2971800" cy="1298575"/>
        </p:xfrm>
        <a:graphic>
          <a:graphicData uri="http://schemas.openxmlformats.org/presentationml/2006/ole">
            <mc:AlternateContent xmlns:mc="http://schemas.openxmlformats.org/markup-compatibility/2006">
              <mc:Choice xmlns:v="urn:schemas-microsoft-com:vml" Requires="v">
                <p:oleObj spid="_x0000_s15416" name="Clip" r:id="rId5" imgW="4832350" imgH="2254250" progId="">
                  <p:embed/>
                </p:oleObj>
              </mc:Choice>
              <mc:Fallback>
                <p:oleObj name="Clip" r:id="rId5" imgW="4832350" imgH="2254250" progId="">
                  <p:embed/>
                  <p:pic>
                    <p:nvPicPr>
                      <p:cNvPr id="0" name="Object 25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52800" y="1828800"/>
                        <a:ext cx="2971800" cy="129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365" name="AutoShape 251"/>
          <p:cNvSpPr>
            <a:spLocks noChangeArrowheads="1"/>
          </p:cNvSpPr>
          <p:nvPr/>
        </p:nvSpPr>
        <p:spPr bwMode="auto">
          <a:xfrm>
            <a:off x="3962400" y="3429000"/>
            <a:ext cx="1524000" cy="485775"/>
          </a:xfrm>
          <a:prstGeom prst="rightArrow">
            <a:avLst>
              <a:gd name="adj1" fmla="val 50000"/>
              <a:gd name="adj2" fmla="val 78431"/>
            </a:avLst>
          </a:prstGeom>
          <a:solidFill>
            <a:srgbClr val="339966"/>
          </a:solidFill>
          <a:ln w="9525">
            <a:solidFill>
              <a:srgbClr val="000000"/>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i="0"/>
          </a:p>
        </p:txBody>
      </p:sp>
      <p:grpSp>
        <p:nvGrpSpPr>
          <p:cNvPr id="15366" name="Group 596"/>
          <p:cNvGrpSpPr>
            <a:grpSpLocks/>
          </p:cNvGrpSpPr>
          <p:nvPr/>
        </p:nvGrpSpPr>
        <p:grpSpPr bwMode="auto">
          <a:xfrm>
            <a:off x="1455738" y="1989138"/>
            <a:ext cx="1439862" cy="1439862"/>
            <a:chOff x="3077" y="2352"/>
            <a:chExt cx="907" cy="907"/>
          </a:xfrm>
        </p:grpSpPr>
        <p:grpSp>
          <p:nvGrpSpPr>
            <p:cNvPr id="15386" name="Group 597"/>
            <p:cNvGrpSpPr>
              <a:grpSpLocks/>
            </p:cNvGrpSpPr>
            <p:nvPr/>
          </p:nvGrpSpPr>
          <p:grpSpPr bwMode="auto">
            <a:xfrm>
              <a:off x="3077" y="2352"/>
              <a:ext cx="907" cy="907"/>
              <a:chOff x="2976" y="2352"/>
              <a:chExt cx="907" cy="907"/>
            </a:xfrm>
          </p:grpSpPr>
          <p:sp>
            <p:nvSpPr>
              <p:cNvPr id="15394" name="Freeform 598"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sp>
            <p:nvSpPr>
              <p:cNvPr id="15395" name="Oval 599"/>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15396" name="Picture 60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387" name="Group 601"/>
            <p:cNvGrpSpPr>
              <a:grpSpLocks noChangeAspect="1"/>
            </p:cNvGrpSpPr>
            <p:nvPr/>
          </p:nvGrpSpPr>
          <p:grpSpPr bwMode="auto">
            <a:xfrm rot="2360341">
              <a:off x="3360" y="2401"/>
              <a:ext cx="421" cy="527"/>
              <a:chOff x="2227" y="1194"/>
              <a:chExt cx="1944" cy="2413"/>
            </a:xfrm>
          </p:grpSpPr>
          <p:sp>
            <p:nvSpPr>
              <p:cNvPr id="15388" name="Freeform 602"/>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9" name="Freeform 603"/>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0" name="Freeform 604"/>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1" name="Freeform 605"/>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2" name="Freeform 606"/>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93" name="Freeform 607"/>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5367" name="Group 852"/>
          <p:cNvGrpSpPr>
            <a:grpSpLocks/>
          </p:cNvGrpSpPr>
          <p:nvPr/>
        </p:nvGrpSpPr>
        <p:grpSpPr bwMode="auto">
          <a:xfrm>
            <a:off x="1447800" y="3886200"/>
            <a:ext cx="1447800" cy="1447800"/>
            <a:chOff x="4320" y="2016"/>
            <a:chExt cx="912" cy="912"/>
          </a:xfrm>
        </p:grpSpPr>
        <p:grpSp>
          <p:nvGrpSpPr>
            <p:cNvPr id="15368" name="Group 853"/>
            <p:cNvGrpSpPr>
              <a:grpSpLocks/>
            </p:cNvGrpSpPr>
            <p:nvPr/>
          </p:nvGrpSpPr>
          <p:grpSpPr bwMode="auto">
            <a:xfrm>
              <a:off x="4320" y="2016"/>
              <a:ext cx="912" cy="912"/>
              <a:chOff x="2496" y="1104"/>
              <a:chExt cx="912" cy="912"/>
            </a:xfrm>
          </p:grpSpPr>
          <p:grpSp>
            <p:nvGrpSpPr>
              <p:cNvPr id="15375" name="Group 854"/>
              <p:cNvGrpSpPr>
                <a:grpSpLocks noChangeAspect="1"/>
              </p:cNvGrpSpPr>
              <p:nvPr/>
            </p:nvGrpSpPr>
            <p:grpSpPr bwMode="auto">
              <a:xfrm rot="2360341">
                <a:off x="2592" y="1248"/>
                <a:ext cx="680" cy="680"/>
                <a:chOff x="1224" y="1212"/>
                <a:chExt cx="3144" cy="3112"/>
              </a:xfrm>
            </p:grpSpPr>
            <p:sp>
              <p:nvSpPr>
                <p:cNvPr id="15377" name="Freeform 855"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sp>
              <p:nvSpPr>
                <p:cNvPr id="15378" name="Freeform 856"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grpSp>
              <p:nvGrpSpPr>
                <p:cNvPr id="15379" name="Group 857"/>
                <p:cNvGrpSpPr>
                  <a:grpSpLocks noChangeAspect="1"/>
                </p:cNvGrpSpPr>
                <p:nvPr/>
              </p:nvGrpSpPr>
              <p:grpSpPr bwMode="auto">
                <a:xfrm>
                  <a:off x="1776" y="1212"/>
                  <a:ext cx="1944" cy="2413"/>
                  <a:chOff x="2227" y="1194"/>
                  <a:chExt cx="1944" cy="2413"/>
                </a:xfrm>
              </p:grpSpPr>
              <p:sp>
                <p:nvSpPr>
                  <p:cNvPr id="15380" name="Freeform 858"/>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1" name="Freeform 859"/>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2" name="Freeform 860"/>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3" name="Freeform 861"/>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4" name="Freeform 862"/>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5" name="Freeform 863"/>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5376" name="Oval 864"/>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5369" name="Group 865"/>
            <p:cNvGrpSpPr>
              <a:grpSpLocks/>
            </p:cNvGrpSpPr>
            <p:nvPr/>
          </p:nvGrpSpPr>
          <p:grpSpPr bwMode="auto">
            <a:xfrm>
              <a:off x="4368" y="2112"/>
              <a:ext cx="432" cy="240"/>
              <a:chOff x="-1152" y="3504"/>
              <a:chExt cx="432" cy="240"/>
            </a:xfrm>
          </p:grpSpPr>
          <p:grpSp>
            <p:nvGrpSpPr>
              <p:cNvPr id="15370" name="Group 866"/>
              <p:cNvGrpSpPr>
                <a:grpSpLocks noChangeAspect="1"/>
              </p:cNvGrpSpPr>
              <p:nvPr/>
            </p:nvGrpSpPr>
            <p:grpSpPr bwMode="auto">
              <a:xfrm>
                <a:off x="-1075" y="3504"/>
                <a:ext cx="256" cy="210"/>
                <a:chOff x="1728" y="2064"/>
                <a:chExt cx="768" cy="672"/>
              </a:xfrm>
            </p:grpSpPr>
            <p:sp>
              <p:nvSpPr>
                <p:cNvPr id="15373" name="AutoShape 867"/>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800" i="0" baseline="-8000">
                      <a:solidFill>
                        <a:schemeClr val="bg2"/>
                      </a:solidFill>
                    </a:rPr>
                    <a:t>Exit</a:t>
                  </a:r>
                  <a:endParaRPr lang="en-CA" altLang="en-US" sz="1800" i="0" baseline="-8000">
                    <a:solidFill>
                      <a:schemeClr val="bg2"/>
                    </a:solidFill>
                  </a:endParaRPr>
                </a:p>
              </p:txBody>
            </p:sp>
            <p:sp>
              <p:nvSpPr>
                <p:cNvPr id="15374" name="Line 868"/>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371" name="Line 869"/>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72" name="Line 870"/>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3"/>
          <p:cNvSpPr>
            <a:spLocks noChangeArrowheads="1"/>
          </p:cNvSpPr>
          <p:nvPr/>
        </p:nvSpPr>
        <p:spPr bwMode="auto">
          <a:xfrm>
            <a:off x="782638" y="0"/>
            <a:ext cx="761523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r>
              <a:rPr lang="en-US" altLang="en-US" sz="4400" i="0" u="sng">
                <a:solidFill>
                  <a:schemeClr val="tx2"/>
                </a:solidFill>
              </a:rPr>
              <a:t>Computation can always proceed</a:t>
            </a:r>
          </a:p>
        </p:txBody>
      </p:sp>
      <p:grpSp>
        <p:nvGrpSpPr>
          <p:cNvPr id="16387" name="Group 187"/>
          <p:cNvGrpSpPr>
            <a:grpSpLocks/>
          </p:cNvGrpSpPr>
          <p:nvPr/>
        </p:nvGrpSpPr>
        <p:grpSpPr bwMode="auto">
          <a:xfrm>
            <a:off x="1447800" y="1981200"/>
            <a:ext cx="1447800" cy="1447800"/>
            <a:chOff x="4464" y="2736"/>
            <a:chExt cx="912" cy="912"/>
          </a:xfrm>
        </p:grpSpPr>
        <p:grpSp>
          <p:nvGrpSpPr>
            <p:cNvPr id="16518" name="Group 188"/>
            <p:cNvGrpSpPr>
              <a:grpSpLocks/>
            </p:cNvGrpSpPr>
            <p:nvPr/>
          </p:nvGrpSpPr>
          <p:grpSpPr bwMode="auto">
            <a:xfrm>
              <a:off x="4560" y="2832"/>
              <a:ext cx="744" cy="672"/>
              <a:chOff x="1224" y="2539"/>
              <a:chExt cx="2280" cy="1785"/>
            </a:xfrm>
          </p:grpSpPr>
          <p:sp>
            <p:nvSpPr>
              <p:cNvPr id="16520" name="Freeform 189"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16521" name="Group 190"/>
              <p:cNvGrpSpPr>
                <a:grpSpLocks/>
              </p:cNvGrpSpPr>
              <p:nvPr/>
            </p:nvGrpSpPr>
            <p:grpSpPr bwMode="auto">
              <a:xfrm>
                <a:off x="1584" y="2688"/>
                <a:ext cx="1216" cy="1440"/>
                <a:chOff x="2641" y="1488"/>
                <a:chExt cx="2655" cy="2488"/>
              </a:xfrm>
            </p:grpSpPr>
            <p:grpSp>
              <p:nvGrpSpPr>
                <p:cNvPr id="16522" name="Group 191"/>
                <p:cNvGrpSpPr>
                  <a:grpSpLocks/>
                </p:cNvGrpSpPr>
                <p:nvPr/>
              </p:nvGrpSpPr>
              <p:grpSpPr bwMode="auto">
                <a:xfrm>
                  <a:off x="2641" y="1488"/>
                  <a:ext cx="2496" cy="2436"/>
                  <a:chOff x="2641" y="1488"/>
                  <a:chExt cx="2496" cy="2436"/>
                </a:xfrm>
              </p:grpSpPr>
              <p:sp>
                <p:nvSpPr>
                  <p:cNvPr id="16527" name="Freeform 192"/>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8" name="Freeform 193"/>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9" name="Freeform 194"/>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0" name="Freeform 195"/>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1" name="Freeform 196"/>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32" name="Freeform 197"/>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523" name="Group 198"/>
                <p:cNvGrpSpPr>
                  <a:grpSpLocks/>
                </p:cNvGrpSpPr>
                <p:nvPr/>
              </p:nvGrpSpPr>
              <p:grpSpPr bwMode="auto">
                <a:xfrm>
                  <a:off x="4864" y="3099"/>
                  <a:ext cx="432" cy="877"/>
                  <a:chOff x="4864" y="3099"/>
                  <a:chExt cx="432" cy="877"/>
                </a:xfrm>
              </p:grpSpPr>
              <p:sp>
                <p:nvSpPr>
                  <p:cNvPr id="16524" name="Freeform 199"/>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5" name="Freeform 200"/>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26" name="Freeform 201"/>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16519" name="Oval 202"/>
            <p:cNvSpPr>
              <a:spLocks noChangeAspect="1" noChangeArrowheads="1"/>
            </p:cNvSpPr>
            <p:nvPr/>
          </p:nvSpPr>
          <p:spPr bwMode="auto">
            <a:xfrm>
              <a:off x="4464" y="2736"/>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
        <p:nvSpPr>
          <p:cNvPr id="16388" name="AutoShape 204"/>
          <p:cNvSpPr>
            <a:spLocks noChangeArrowheads="1"/>
          </p:cNvSpPr>
          <p:nvPr/>
        </p:nvSpPr>
        <p:spPr bwMode="auto">
          <a:xfrm>
            <a:off x="3962400" y="3429000"/>
            <a:ext cx="1524000" cy="485775"/>
          </a:xfrm>
          <a:prstGeom prst="rightArrow">
            <a:avLst>
              <a:gd name="adj1" fmla="val 50000"/>
              <a:gd name="adj2" fmla="val 78431"/>
            </a:avLst>
          </a:prstGeom>
          <a:solidFill>
            <a:srgbClr val="339966"/>
          </a:solidFill>
          <a:ln w="9525">
            <a:solidFill>
              <a:srgbClr val="000000"/>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i="0"/>
          </a:p>
        </p:txBody>
      </p:sp>
      <p:grpSp>
        <p:nvGrpSpPr>
          <p:cNvPr id="16389" name="Group 370"/>
          <p:cNvGrpSpPr>
            <a:grpSpLocks/>
          </p:cNvGrpSpPr>
          <p:nvPr/>
        </p:nvGrpSpPr>
        <p:grpSpPr bwMode="auto">
          <a:xfrm>
            <a:off x="6400800" y="2971800"/>
            <a:ext cx="1447800" cy="1447800"/>
            <a:chOff x="4032" y="2448"/>
            <a:chExt cx="912" cy="912"/>
          </a:xfrm>
        </p:grpSpPr>
        <p:grpSp>
          <p:nvGrpSpPr>
            <p:cNvPr id="16510" name="Group 242"/>
            <p:cNvGrpSpPr>
              <a:grpSpLocks noChangeAspect="1"/>
            </p:cNvGrpSpPr>
            <p:nvPr/>
          </p:nvGrpSpPr>
          <p:grpSpPr bwMode="auto">
            <a:xfrm rot="2360341">
              <a:off x="4297" y="2602"/>
              <a:ext cx="421" cy="527"/>
              <a:chOff x="2227" y="1194"/>
              <a:chExt cx="1944" cy="2413"/>
            </a:xfrm>
          </p:grpSpPr>
          <p:sp>
            <p:nvSpPr>
              <p:cNvPr id="16512" name="Freeform 243"/>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3" name="Freeform 244"/>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4" name="Freeform 245"/>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5" name="Freeform 246"/>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6" name="Freeform 247"/>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17" name="Freeform 248"/>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6511" name="Oval 249"/>
            <p:cNvSpPr>
              <a:spLocks noChangeAspect="1" noChangeArrowheads="1"/>
            </p:cNvSpPr>
            <p:nvPr/>
          </p:nvSpPr>
          <p:spPr bwMode="auto">
            <a:xfrm>
              <a:off x="4032" y="2448"/>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6390" name="Group 250"/>
          <p:cNvGrpSpPr>
            <a:grpSpLocks/>
          </p:cNvGrpSpPr>
          <p:nvPr/>
        </p:nvGrpSpPr>
        <p:grpSpPr bwMode="auto">
          <a:xfrm>
            <a:off x="1455738" y="3657600"/>
            <a:ext cx="1439862" cy="1439863"/>
            <a:chOff x="1829" y="3170"/>
            <a:chExt cx="907" cy="907"/>
          </a:xfrm>
        </p:grpSpPr>
        <p:sp>
          <p:nvSpPr>
            <p:cNvPr id="16391" name="Oval 251" descr="Green marble"/>
            <p:cNvSpPr>
              <a:spLocks noChangeAspect="1" noChangeArrowheads="1"/>
            </p:cNvSpPr>
            <p:nvPr/>
          </p:nvSpPr>
          <p:spPr bwMode="auto">
            <a:xfrm>
              <a:off x="1829" y="3170"/>
              <a:ext cx="907" cy="907"/>
            </a:xfrm>
            <a:prstGeom prst="ellipse">
              <a:avLst/>
            </a:prstGeom>
            <a:blipFill dpi="0" rotWithShape="0">
              <a:blip r:embed="rId3"/>
              <a:srcRect/>
              <a:tile tx="0" ty="0" sx="100000" sy="100000" flip="none" algn="tl"/>
            </a:blipFill>
            <a:ln w="63500">
              <a:solidFill>
                <a:srgbClr val="339966"/>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16392" name="Group 252"/>
            <p:cNvGrpSpPr>
              <a:grpSpLocks noChangeAspect="1"/>
            </p:cNvGrpSpPr>
            <p:nvPr/>
          </p:nvGrpSpPr>
          <p:grpSpPr bwMode="auto">
            <a:xfrm rot="-4017361">
              <a:off x="2175" y="3875"/>
              <a:ext cx="138" cy="156"/>
              <a:chOff x="1584" y="3072"/>
              <a:chExt cx="816" cy="961"/>
            </a:xfrm>
          </p:grpSpPr>
          <p:grpSp>
            <p:nvGrpSpPr>
              <p:cNvPr id="16502" name="Group 253"/>
              <p:cNvGrpSpPr>
                <a:grpSpLocks noChangeAspect="1"/>
              </p:cNvGrpSpPr>
              <p:nvPr/>
            </p:nvGrpSpPr>
            <p:grpSpPr bwMode="auto">
              <a:xfrm rot="-1717408">
                <a:off x="1584" y="3072"/>
                <a:ext cx="744" cy="912"/>
                <a:chOff x="2448" y="2064"/>
                <a:chExt cx="744" cy="912"/>
              </a:xfrm>
            </p:grpSpPr>
            <p:sp>
              <p:nvSpPr>
                <p:cNvPr id="16504" name="Freeform 254"/>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505" name="Freeform 255"/>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506" name="Freeform 256"/>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507" name="Freeform 257"/>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508" name="Freeform 258"/>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509" name="Freeform 259"/>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503" name="Line 260"/>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6393" name="Group 261"/>
            <p:cNvGrpSpPr>
              <a:grpSpLocks noChangeAspect="1"/>
            </p:cNvGrpSpPr>
            <p:nvPr/>
          </p:nvGrpSpPr>
          <p:grpSpPr bwMode="auto">
            <a:xfrm rot="325367" flipH="1">
              <a:off x="2580" y="3601"/>
              <a:ext cx="141" cy="153"/>
              <a:chOff x="1584" y="3072"/>
              <a:chExt cx="816" cy="961"/>
            </a:xfrm>
          </p:grpSpPr>
          <p:grpSp>
            <p:nvGrpSpPr>
              <p:cNvPr id="16494" name="Group 262"/>
              <p:cNvGrpSpPr>
                <a:grpSpLocks noChangeAspect="1"/>
              </p:cNvGrpSpPr>
              <p:nvPr/>
            </p:nvGrpSpPr>
            <p:grpSpPr bwMode="auto">
              <a:xfrm rot="-1717408">
                <a:off x="1584" y="3072"/>
                <a:ext cx="744" cy="912"/>
                <a:chOff x="2448" y="2064"/>
                <a:chExt cx="744" cy="912"/>
              </a:xfrm>
            </p:grpSpPr>
            <p:sp>
              <p:nvSpPr>
                <p:cNvPr id="16496" name="Freeform 263"/>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97" name="Freeform 264"/>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98" name="Freeform 265"/>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99" name="Freeform 266"/>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500" name="Freeform 267"/>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501" name="Freeform 268"/>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95" name="Line 26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pic>
          <p:nvPicPr>
            <p:cNvPr id="16394" name="Picture 27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67" y="3416"/>
              <a:ext cx="28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grpSp>
          <p:nvGrpSpPr>
            <p:cNvPr id="16395" name="Group 271"/>
            <p:cNvGrpSpPr>
              <a:grpSpLocks noChangeAspect="1"/>
            </p:cNvGrpSpPr>
            <p:nvPr/>
          </p:nvGrpSpPr>
          <p:grpSpPr bwMode="auto">
            <a:xfrm rot="1710829">
              <a:off x="1908" y="3431"/>
              <a:ext cx="141" cy="154"/>
              <a:chOff x="1584" y="3072"/>
              <a:chExt cx="816" cy="961"/>
            </a:xfrm>
          </p:grpSpPr>
          <p:grpSp>
            <p:nvGrpSpPr>
              <p:cNvPr id="16486" name="Group 272"/>
              <p:cNvGrpSpPr>
                <a:grpSpLocks noChangeAspect="1"/>
              </p:cNvGrpSpPr>
              <p:nvPr/>
            </p:nvGrpSpPr>
            <p:grpSpPr bwMode="auto">
              <a:xfrm rot="-1717408">
                <a:off x="1584" y="3072"/>
                <a:ext cx="744" cy="912"/>
                <a:chOff x="2448" y="2064"/>
                <a:chExt cx="744" cy="912"/>
              </a:xfrm>
            </p:grpSpPr>
            <p:sp>
              <p:nvSpPr>
                <p:cNvPr id="16488" name="Freeform 273"/>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89" name="Freeform 274"/>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90" name="Freeform 275"/>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91" name="Freeform 276"/>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92" name="Freeform 277"/>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93" name="Freeform 278"/>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87" name="Line 27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6396" name="Group 280"/>
            <p:cNvGrpSpPr>
              <a:grpSpLocks noChangeAspect="1"/>
            </p:cNvGrpSpPr>
            <p:nvPr/>
          </p:nvGrpSpPr>
          <p:grpSpPr bwMode="auto">
            <a:xfrm rot="4130845" flipH="1">
              <a:off x="2370" y="3699"/>
              <a:ext cx="138" cy="156"/>
              <a:chOff x="1584" y="3072"/>
              <a:chExt cx="816" cy="961"/>
            </a:xfrm>
          </p:grpSpPr>
          <p:grpSp>
            <p:nvGrpSpPr>
              <p:cNvPr id="16478" name="Group 281"/>
              <p:cNvGrpSpPr>
                <a:grpSpLocks noChangeAspect="1"/>
              </p:cNvGrpSpPr>
              <p:nvPr/>
            </p:nvGrpSpPr>
            <p:grpSpPr bwMode="auto">
              <a:xfrm rot="-1717408">
                <a:off x="1584" y="3072"/>
                <a:ext cx="744" cy="912"/>
                <a:chOff x="2448" y="2064"/>
                <a:chExt cx="744" cy="912"/>
              </a:xfrm>
            </p:grpSpPr>
            <p:sp>
              <p:nvSpPr>
                <p:cNvPr id="16480" name="Freeform 282"/>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81" name="Freeform 283"/>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82" name="Freeform 284"/>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83" name="Freeform 285"/>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84" name="Freeform 286"/>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85" name="Freeform 287"/>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79" name="Line 28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6397" name="Group 289"/>
            <p:cNvGrpSpPr>
              <a:grpSpLocks noChangeAspect="1"/>
            </p:cNvGrpSpPr>
            <p:nvPr/>
          </p:nvGrpSpPr>
          <p:grpSpPr bwMode="auto">
            <a:xfrm rot="-1335947">
              <a:off x="1986" y="3754"/>
              <a:ext cx="140" cy="154"/>
              <a:chOff x="1584" y="3072"/>
              <a:chExt cx="816" cy="961"/>
            </a:xfrm>
          </p:grpSpPr>
          <p:grpSp>
            <p:nvGrpSpPr>
              <p:cNvPr id="16470" name="Group 290"/>
              <p:cNvGrpSpPr>
                <a:grpSpLocks noChangeAspect="1"/>
              </p:cNvGrpSpPr>
              <p:nvPr/>
            </p:nvGrpSpPr>
            <p:grpSpPr bwMode="auto">
              <a:xfrm rot="-1717408">
                <a:off x="1584" y="3072"/>
                <a:ext cx="744" cy="912"/>
                <a:chOff x="2448" y="2064"/>
                <a:chExt cx="744" cy="912"/>
              </a:xfrm>
            </p:grpSpPr>
            <p:sp>
              <p:nvSpPr>
                <p:cNvPr id="16472" name="Freeform 291"/>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73" name="Freeform 292"/>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74" name="Freeform 293"/>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75" name="Freeform 294"/>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76" name="Freeform 295"/>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77" name="Freeform 296"/>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71" name="Line 297"/>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6398" name="Group 298"/>
            <p:cNvGrpSpPr>
              <a:grpSpLocks noChangeAspect="1"/>
            </p:cNvGrpSpPr>
            <p:nvPr/>
          </p:nvGrpSpPr>
          <p:grpSpPr bwMode="auto">
            <a:xfrm rot="-1480534">
              <a:off x="2158" y="3677"/>
              <a:ext cx="141" cy="154"/>
              <a:chOff x="1584" y="3072"/>
              <a:chExt cx="816" cy="961"/>
            </a:xfrm>
          </p:grpSpPr>
          <p:grpSp>
            <p:nvGrpSpPr>
              <p:cNvPr id="16462" name="Group 299"/>
              <p:cNvGrpSpPr>
                <a:grpSpLocks noChangeAspect="1"/>
              </p:cNvGrpSpPr>
              <p:nvPr/>
            </p:nvGrpSpPr>
            <p:grpSpPr bwMode="auto">
              <a:xfrm rot="-1717408">
                <a:off x="1584" y="3072"/>
                <a:ext cx="744" cy="912"/>
                <a:chOff x="2448" y="2064"/>
                <a:chExt cx="744" cy="912"/>
              </a:xfrm>
            </p:grpSpPr>
            <p:sp>
              <p:nvSpPr>
                <p:cNvPr id="16464" name="Freeform 300"/>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65" name="Freeform 301"/>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66" name="Freeform 302"/>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67" name="Freeform 303"/>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68" name="Freeform 304"/>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69" name="Freeform 305"/>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63" name="Line 306"/>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6399" name="Group 307"/>
            <p:cNvGrpSpPr>
              <a:grpSpLocks noChangeAspect="1"/>
            </p:cNvGrpSpPr>
            <p:nvPr/>
          </p:nvGrpSpPr>
          <p:grpSpPr bwMode="auto">
            <a:xfrm rot="19336688" flipH="1">
              <a:off x="2487" y="3339"/>
              <a:ext cx="140" cy="154"/>
              <a:chOff x="1584" y="3072"/>
              <a:chExt cx="816" cy="961"/>
            </a:xfrm>
          </p:grpSpPr>
          <p:grpSp>
            <p:nvGrpSpPr>
              <p:cNvPr id="16454" name="Group 308"/>
              <p:cNvGrpSpPr>
                <a:grpSpLocks noChangeAspect="1"/>
              </p:cNvGrpSpPr>
              <p:nvPr/>
            </p:nvGrpSpPr>
            <p:grpSpPr bwMode="auto">
              <a:xfrm rot="-1717408">
                <a:off x="1584" y="3072"/>
                <a:ext cx="744" cy="912"/>
                <a:chOff x="2448" y="2064"/>
                <a:chExt cx="744" cy="912"/>
              </a:xfrm>
            </p:grpSpPr>
            <p:sp>
              <p:nvSpPr>
                <p:cNvPr id="16456" name="Freeform 309"/>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57" name="Freeform 310"/>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58" name="Freeform 31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59" name="Freeform 312"/>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60" name="Freeform 313"/>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61" name="Freeform 314"/>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55" name="Line 31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6400" name="Group 316"/>
            <p:cNvGrpSpPr>
              <a:grpSpLocks noChangeAspect="1"/>
            </p:cNvGrpSpPr>
            <p:nvPr/>
          </p:nvGrpSpPr>
          <p:grpSpPr bwMode="auto">
            <a:xfrm rot="2850186">
              <a:off x="2041" y="3223"/>
              <a:ext cx="139" cy="156"/>
              <a:chOff x="1584" y="3072"/>
              <a:chExt cx="816" cy="961"/>
            </a:xfrm>
          </p:grpSpPr>
          <p:grpSp>
            <p:nvGrpSpPr>
              <p:cNvPr id="16446" name="Group 317"/>
              <p:cNvGrpSpPr>
                <a:grpSpLocks noChangeAspect="1"/>
              </p:cNvGrpSpPr>
              <p:nvPr/>
            </p:nvGrpSpPr>
            <p:grpSpPr bwMode="auto">
              <a:xfrm rot="-1717408">
                <a:off x="1584" y="3072"/>
                <a:ext cx="744" cy="912"/>
                <a:chOff x="2448" y="2064"/>
                <a:chExt cx="744" cy="912"/>
              </a:xfrm>
            </p:grpSpPr>
            <p:sp>
              <p:nvSpPr>
                <p:cNvPr id="16448" name="Freeform 318"/>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49" name="Freeform 319"/>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50" name="Freeform 32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51" name="Freeform 321"/>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52" name="Freeform 322"/>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53" name="Freeform 323"/>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47" name="Line 32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6401" name="Group 325"/>
            <p:cNvGrpSpPr>
              <a:grpSpLocks noChangeAspect="1"/>
            </p:cNvGrpSpPr>
            <p:nvPr/>
          </p:nvGrpSpPr>
          <p:grpSpPr bwMode="auto">
            <a:xfrm rot="5158859">
              <a:off x="2276" y="3253"/>
              <a:ext cx="139" cy="157"/>
              <a:chOff x="1584" y="3072"/>
              <a:chExt cx="816" cy="961"/>
            </a:xfrm>
          </p:grpSpPr>
          <p:grpSp>
            <p:nvGrpSpPr>
              <p:cNvPr id="16438" name="Group 326"/>
              <p:cNvGrpSpPr>
                <a:grpSpLocks noChangeAspect="1"/>
              </p:cNvGrpSpPr>
              <p:nvPr/>
            </p:nvGrpSpPr>
            <p:grpSpPr bwMode="auto">
              <a:xfrm rot="-1717408">
                <a:off x="1584" y="3072"/>
                <a:ext cx="744" cy="912"/>
                <a:chOff x="2448" y="2064"/>
                <a:chExt cx="744" cy="912"/>
              </a:xfrm>
            </p:grpSpPr>
            <p:sp>
              <p:nvSpPr>
                <p:cNvPr id="16440" name="Freeform 327"/>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41" name="Freeform 328"/>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42" name="Freeform 329"/>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43" name="Freeform 330"/>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44" name="Freeform 331"/>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45" name="Freeform 332"/>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39" name="Line 333"/>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6402" name="Group 334"/>
            <p:cNvGrpSpPr>
              <a:grpSpLocks noChangeAspect="1"/>
            </p:cNvGrpSpPr>
            <p:nvPr/>
          </p:nvGrpSpPr>
          <p:grpSpPr bwMode="auto">
            <a:xfrm rot="1981365">
              <a:off x="2095" y="3385"/>
              <a:ext cx="141" cy="153"/>
              <a:chOff x="1584" y="3072"/>
              <a:chExt cx="816" cy="961"/>
            </a:xfrm>
          </p:grpSpPr>
          <p:grpSp>
            <p:nvGrpSpPr>
              <p:cNvPr id="16430" name="Group 335"/>
              <p:cNvGrpSpPr>
                <a:grpSpLocks noChangeAspect="1"/>
              </p:cNvGrpSpPr>
              <p:nvPr/>
            </p:nvGrpSpPr>
            <p:grpSpPr bwMode="auto">
              <a:xfrm rot="-1717408">
                <a:off x="1584" y="3072"/>
                <a:ext cx="744" cy="912"/>
                <a:chOff x="2448" y="2064"/>
                <a:chExt cx="744" cy="912"/>
              </a:xfrm>
            </p:grpSpPr>
            <p:sp>
              <p:nvSpPr>
                <p:cNvPr id="16432" name="Freeform 336"/>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33" name="Freeform 337"/>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34" name="Freeform 338"/>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35" name="Freeform 339"/>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36" name="Freeform 340"/>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37" name="Freeform 341"/>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31" name="Line 342"/>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6403" name="Group 343"/>
            <p:cNvGrpSpPr>
              <a:grpSpLocks noChangeAspect="1"/>
            </p:cNvGrpSpPr>
            <p:nvPr/>
          </p:nvGrpSpPr>
          <p:grpSpPr bwMode="auto">
            <a:xfrm>
              <a:off x="1861" y="3616"/>
              <a:ext cx="141" cy="153"/>
              <a:chOff x="1584" y="3072"/>
              <a:chExt cx="816" cy="961"/>
            </a:xfrm>
          </p:grpSpPr>
          <p:grpSp>
            <p:nvGrpSpPr>
              <p:cNvPr id="16422" name="Group 344"/>
              <p:cNvGrpSpPr>
                <a:grpSpLocks noChangeAspect="1"/>
              </p:cNvGrpSpPr>
              <p:nvPr/>
            </p:nvGrpSpPr>
            <p:grpSpPr bwMode="auto">
              <a:xfrm rot="-1717408">
                <a:off x="1584" y="3072"/>
                <a:ext cx="744" cy="912"/>
                <a:chOff x="2448" y="2064"/>
                <a:chExt cx="744" cy="912"/>
              </a:xfrm>
            </p:grpSpPr>
            <p:sp>
              <p:nvSpPr>
                <p:cNvPr id="16424" name="Freeform 345"/>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25" name="Freeform 346"/>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26" name="Freeform 347"/>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27" name="Freeform 348"/>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28" name="Freeform 349"/>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29" name="Freeform 350"/>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23" name="Line 351"/>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6404" name="Group 352"/>
            <p:cNvGrpSpPr>
              <a:grpSpLocks noChangeAspect="1"/>
            </p:cNvGrpSpPr>
            <p:nvPr/>
          </p:nvGrpSpPr>
          <p:grpSpPr bwMode="auto">
            <a:xfrm>
              <a:off x="2033" y="3538"/>
              <a:ext cx="141" cy="154"/>
              <a:chOff x="1584" y="3072"/>
              <a:chExt cx="816" cy="961"/>
            </a:xfrm>
          </p:grpSpPr>
          <p:grpSp>
            <p:nvGrpSpPr>
              <p:cNvPr id="16414" name="Group 353"/>
              <p:cNvGrpSpPr>
                <a:grpSpLocks noChangeAspect="1"/>
              </p:cNvGrpSpPr>
              <p:nvPr/>
            </p:nvGrpSpPr>
            <p:grpSpPr bwMode="auto">
              <a:xfrm rot="-1717408">
                <a:off x="1584" y="3072"/>
                <a:ext cx="744" cy="912"/>
                <a:chOff x="2448" y="2064"/>
                <a:chExt cx="744" cy="912"/>
              </a:xfrm>
            </p:grpSpPr>
            <p:sp>
              <p:nvSpPr>
                <p:cNvPr id="16416" name="Freeform 354"/>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17" name="Freeform 355"/>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18" name="Freeform 356"/>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19" name="Freeform 357"/>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20" name="Freeform 358"/>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21" name="Freeform 359"/>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15" name="Line 360"/>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6405" name="Group 361"/>
            <p:cNvGrpSpPr>
              <a:grpSpLocks noChangeAspect="1"/>
            </p:cNvGrpSpPr>
            <p:nvPr/>
          </p:nvGrpSpPr>
          <p:grpSpPr bwMode="auto">
            <a:xfrm rot="2694288" flipH="1">
              <a:off x="2455" y="3800"/>
              <a:ext cx="141" cy="154"/>
              <a:chOff x="1584" y="3072"/>
              <a:chExt cx="816" cy="961"/>
            </a:xfrm>
          </p:grpSpPr>
          <p:grpSp>
            <p:nvGrpSpPr>
              <p:cNvPr id="16406" name="Group 362"/>
              <p:cNvGrpSpPr>
                <a:grpSpLocks noChangeAspect="1"/>
              </p:cNvGrpSpPr>
              <p:nvPr/>
            </p:nvGrpSpPr>
            <p:grpSpPr bwMode="auto">
              <a:xfrm rot="-1717408">
                <a:off x="1584" y="3072"/>
                <a:ext cx="744" cy="912"/>
                <a:chOff x="2448" y="2064"/>
                <a:chExt cx="744" cy="912"/>
              </a:xfrm>
            </p:grpSpPr>
            <p:sp>
              <p:nvSpPr>
                <p:cNvPr id="16408" name="Freeform 363"/>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09" name="Freeform 364"/>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10" name="Freeform 365"/>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11" name="Freeform 366"/>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12" name="Freeform 367"/>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6413" name="Freeform 368"/>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6407" name="Line 36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3"/>
          <p:cNvSpPr>
            <a:spLocks noChangeArrowheads="1"/>
          </p:cNvSpPr>
          <p:nvPr/>
        </p:nvSpPr>
        <p:spPr bwMode="auto">
          <a:xfrm>
            <a:off x="396875" y="0"/>
            <a:ext cx="83931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r>
              <a:rPr lang="en-US" altLang="en-US" sz="4400" i="0" u="sng">
                <a:solidFill>
                  <a:schemeClr val="tx2"/>
                </a:solidFill>
              </a:rPr>
              <a:t>Computation always makes progress</a:t>
            </a:r>
          </a:p>
        </p:txBody>
      </p:sp>
      <p:sp>
        <p:nvSpPr>
          <p:cNvPr id="17411" name="AutoShape 169"/>
          <p:cNvSpPr>
            <a:spLocks noChangeArrowheads="1"/>
          </p:cNvSpPr>
          <p:nvPr/>
        </p:nvSpPr>
        <p:spPr bwMode="auto">
          <a:xfrm>
            <a:off x="3962400" y="3352800"/>
            <a:ext cx="1524000" cy="485775"/>
          </a:xfrm>
          <a:prstGeom prst="rightArrow">
            <a:avLst>
              <a:gd name="adj1" fmla="val 50000"/>
              <a:gd name="adj2" fmla="val 78431"/>
            </a:avLst>
          </a:prstGeom>
          <a:solidFill>
            <a:srgbClr val="339966"/>
          </a:solidFill>
          <a:ln w="9525">
            <a:solidFill>
              <a:srgbClr val="000000"/>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i="0"/>
          </a:p>
        </p:txBody>
      </p:sp>
      <p:grpSp>
        <p:nvGrpSpPr>
          <p:cNvPr id="17412" name="Group 314"/>
          <p:cNvGrpSpPr>
            <a:grpSpLocks/>
          </p:cNvGrpSpPr>
          <p:nvPr/>
        </p:nvGrpSpPr>
        <p:grpSpPr bwMode="auto">
          <a:xfrm>
            <a:off x="1447800" y="1905000"/>
            <a:ext cx="1447800" cy="1447800"/>
            <a:chOff x="4032" y="2448"/>
            <a:chExt cx="912" cy="912"/>
          </a:xfrm>
        </p:grpSpPr>
        <p:grpSp>
          <p:nvGrpSpPr>
            <p:cNvPr id="17440" name="Group 186"/>
            <p:cNvGrpSpPr>
              <a:grpSpLocks noChangeAspect="1"/>
            </p:cNvGrpSpPr>
            <p:nvPr/>
          </p:nvGrpSpPr>
          <p:grpSpPr bwMode="auto">
            <a:xfrm rot="2360341">
              <a:off x="4297" y="2602"/>
              <a:ext cx="421" cy="527"/>
              <a:chOff x="2227" y="1194"/>
              <a:chExt cx="1944" cy="2413"/>
            </a:xfrm>
          </p:grpSpPr>
          <p:sp>
            <p:nvSpPr>
              <p:cNvPr id="17442" name="Freeform 187"/>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3" name="Freeform 188"/>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4" name="Freeform 189"/>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5" name="Freeform 190"/>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6" name="Freeform 191"/>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7" name="Freeform 192"/>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441" name="Oval 193"/>
            <p:cNvSpPr>
              <a:spLocks noChangeAspect="1" noChangeArrowheads="1"/>
            </p:cNvSpPr>
            <p:nvPr/>
          </p:nvSpPr>
          <p:spPr bwMode="auto">
            <a:xfrm>
              <a:off x="4032" y="2448"/>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7413" name="Group 361"/>
          <p:cNvGrpSpPr>
            <a:grpSpLocks/>
          </p:cNvGrpSpPr>
          <p:nvPr/>
        </p:nvGrpSpPr>
        <p:grpSpPr bwMode="auto">
          <a:xfrm>
            <a:off x="6477000" y="2895600"/>
            <a:ext cx="1439863" cy="1439863"/>
            <a:chOff x="4080" y="2448"/>
            <a:chExt cx="907" cy="907"/>
          </a:xfrm>
        </p:grpSpPr>
        <p:sp>
          <p:nvSpPr>
            <p:cNvPr id="17435" name="AutoShape 356"/>
            <p:cNvSpPr>
              <a:spLocks noChangeAspect="1" noChangeArrowheads="1"/>
            </p:cNvSpPr>
            <p:nvPr/>
          </p:nvSpPr>
          <p:spPr bwMode="auto">
            <a:xfrm>
              <a:off x="4157" y="2782"/>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79 km</a:t>
              </a:r>
              <a:endParaRPr lang="en-CA" altLang="en-US" sz="1400" i="0" baseline="-8000">
                <a:solidFill>
                  <a:schemeClr val="bg2"/>
                </a:solidFill>
              </a:endParaRPr>
            </a:p>
          </p:txBody>
        </p:sp>
        <p:sp>
          <p:nvSpPr>
            <p:cNvPr id="17436" name="Line 357"/>
            <p:cNvSpPr>
              <a:spLocks noChangeAspect="1" noChangeShapeType="1"/>
            </p:cNvSpPr>
            <p:nvPr/>
          </p:nvSpPr>
          <p:spPr bwMode="auto">
            <a:xfrm>
              <a:off x="4285" y="2947"/>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7" name="AutoShape 358"/>
            <p:cNvSpPr>
              <a:spLocks noChangeAspect="1" noChangeArrowheads="1"/>
            </p:cNvSpPr>
            <p:nvPr/>
          </p:nvSpPr>
          <p:spPr bwMode="auto">
            <a:xfrm>
              <a:off x="4654" y="2782"/>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75 km</a:t>
              </a:r>
              <a:endParaRPr lang="en-CA" altLang="en-US" sz="1400" i="0" baseline="-8000">
                <a:solidFill>
                  <a:schemeClr val="bg2"/>
                </a:solidFill>
              </a:endParaRPr>
            </a:p>
          </p:txBody>
        </p:sp>
        <p:sp>
          <p:nvSpPr>
            <p:cNvPr id="17438" name="Line 359"/>
            <p:cNvSpPr>
              <a:spLocks noChangeAspect="1" noChangeShapeType="1"/>
            </p:cNvSpPr>
            <p:nvPr/>
          </p:nvSpPr>
          <p:spPr bwMode="auto">
            <a:xfrm>
              <a:off x="4782" y="2947"/>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9" name="Oval 360"/>
            <p:cNvSpPr>
              <a:spLocks noChangeAspect="1" noChangeArrowheads="1"/>
            </p:cNvSpPr>
            <p:nvPr/>
          </p:nvSpPr>
          <p:spPr bwMode="auto">
            <a:xfrm>
              <a:off x="4080" y="2448"/>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7414" name="Group 581"/>
          <p:cNvGrpSpPr>
            <a:grpSpLocks noChangeAspect="1"/>
          </p:cNvGrpSpPr>
          <p:nvPr/>
        </p:nvGrpSpPr>
        <p:grpSpPr bwMode="auto">
          <a:xfrm>
            <a:off x="1447800" y="3657600"/>
            <a:ext cx="1439863" cy="1439863"/>
            <a:chOff x="528" y="3264"/>
            <a:chExt cx="907" cy="907"/>
          </a:xfrm>
        </p:grpSpPr>
        <p:grpSp>
          <p:nvGrpSpPr>
            <p:cNvPr id="17415" name="Group 582"/>
            <p:cNvGrpSpPr>
              <a:grpSpLocks noChangeAspect="1"/>
            </p:cNvGrpSpPr>
            <p:nvPr/>
          </p:nvGrpSpPr>
          <p:grpSpPr bwMode="auto">
            <a:xfrm>
              <a:off x="528" y="3264"/>
              <a:ext cx="907" cy="907"/>
              <a:chOff x="3120" y="1872"/>
              <a:chExt cx="907" cy="907"/>
            </a:xfrm>
          </p:grpSpPr>
          <p:sp>
            <p:nvSpPr>
              <p:cNvPr id="17422" name="Freeform 583"/>
              <p:cNvSpPr>
                <a:spLocks noChangeAspect="1"/>
              </p:cNvSpPr>
              <p:nvPr/>
            </p:nvSpPr>
            <p:spPr bwMode="auto">
              <a:xfrm>
                <a:off x="3453" y="2386"/>
                <a:ext cx="225" cy="63"/>
              </a:xfrm>
              <a:custGeom>
                <a:avLst/>
                <a:gdLst>
                  <a:gd name="T0" fmla="*/ 0 w 672"/>
                  <a:gd name="T1" fmla="*/ 0 h 200"/>
                  <a:gd name="T2" fmla="*/ 1 w 672"/>
                  <a:gd name="T3" fmla="*/ 0 h 200"/>
                  <a:gd name="T4" fmla="*/ 1 w 672"/>
                  <a:gd name="T5" fmla="*/ 0 h 200"/>
                  <a:gd name="T6" fmla="*/ 1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7423" name="Group 584"/>
              <p:cNvGrpSpPr>
                <a:grpSpLocks noChangeAspect="1"/>
              </p:cNvGrpSpPr>
              <p:nvPr/>
            </p:nvGrpSpPr>
            <p:grpSpPr bwMode="auto">
              <a:xfrm>
                <a:off x="3469" y="2146"/>
                <a:ext cx="249" cy="285"/>
                <a:chOff x="3469" y="2146"/>
                <a:chExt cx="249" cy="285"/>
              </a:xfrm>
            </p:grpSpPr>
            <p:sp>
              <p:nvSpPr>
                <p:cNvPr id="17429" name="Freeform 585"/>
                <p:cNvSpPr>
                  <a:spLocks noChangeAspect="1"/>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0" name="Freeform 586"/>
                <p:cNvSpPr>
                  <a:spLocks noChangeAspect="1"/>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1" name="Freeform 587"/>
                <p:cNvSpPr>
                  <a:spLocks noChangeAspect="1"/>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2" name="Freeform 588"/>
                <p:cNvSpPr>
                  <a:spLocks noChangeAspect="1"/>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3" name="Freeform 589"/>
                <p:cNvSpPr>
                  <a:spLocks noChangeAspect="1"/>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4" name="Freeform 590"/>
                <p:cNvSpPr>
                  <a:spLocks noChangeAspect="1"/>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424" name="AutoShape 591"/>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79 km</a:t>
                </a:r>
                <a:endParaRPr lang="en-CA" altLang="en-US" sz="1400" i="0" baseline="-8000">
                  <a:solidFill>
                    <a:schemeClr val="bg2"/>
                  </a:solidFill>
                </a:endParaRPr>
              </a:p>
            </p:txBody>
          </p:sp>
          <p:sp>
            <p:nvSpPr>
              <p:cNvPr id="17425" name="Line 592"/>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26" name="AutoShape 593"/>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75 km</a:t>
                </a:r>
                <a:endParaRPr lang="en-CA" altLang="en-US" sz="1400" i="0" baseline="-8000">
                  <a:solidFill>
                    <a:schemeClr val="bg2"/>
                  </a:solidFill>
                </a:endParaRPr>
              </a:p>
            </p:txBody>
          </p:sp>
          <p:sp>
            <p:nvSpPr>
              <p:cNvPr id="17427" name="Line 594"/>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28" name="Oval 595"/>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7416" name="Group 596"/>
            <p:cNvGrpSpPr>
              <a:grpSpLocks noChangeAspect="1"/>
            </p:cNvGrpSpPr>
            <p:nvPr/>
          </p:nvGrpSpPr>
          <p:grpSpPr bwMode="auto">
            <a:xfrm>
              <a:off x="624" y="3312"/>
              <a:ext cx="432" cy="240"/>
              <a:chOff x="-1152" y="3504"/>
              <a:chExt cx="432" cy="240"/>
            </a:xfrm>
          </p:grpSpPr>
          <p:grpSp>
            <p:nvGrpSpPr>
              <p:cNvPr id="17417" name="Group 597"/>
              <p:cNvGrpSpPr>
                <a:grpSpLocks noChangeAspect="1"/>
              </p:cNvGrpSpPr>
              <p:nvPr/>
            </p:nvGrpSpPr>
            <p:grpSpPr bwMode="auto">
              <a:xfrm>
                <a:off x="-1075" y="3504"/>
                <a:ext cx="256" cy="210"/>
                <a:chOff x="1728" y="2064"/>
                <a:chExt cx="768" cy="672"/>
              </a:xfrm>
            </p:grpSpPr>
            <p:sp>
              <p:nvSpPr>
                <p:cNvPr id="17420" name="AutoShape 598"/>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17421" name="Line 599"/>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7418" name="Line 600"/>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9" name="Line 601"/>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3"/>
          <p:cNvSpPr>
            <a:spLocks noChangeArrowheads="1"/>
          </p:cNvSpPr>
          <p:nvPr/>
        </p:nvSpPr>
        <p:spPr bwMode="auto">
          <a:xfrm>
            <a:off x="1639888" y="0"/>
            <a:ext cx="58959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r>
              <a:rPr lang="en-US" altLang="en-US" sz="4400" i="0" u="sng">
                <a:solidFill>
                  <a:schemeClr val="tx2"/>
                </a:solidFill>
              </a:rPr>
              <a:t>Computation Terminates </a:t>
            </a:r>
          </a:p>
        </p:txBody>
      </p:sp>
      <p:sp>
        <p:nvSpPr>
          <p:cNvPr id="18435" name="AutoShape 4"/>
          <p:cNvSpPr>
            <a:spLocks noChangeArrowheads="1"/>
          </p:cNvSpPr>
          <p:nvPr/>
        </p:nvSpPr>
        <p:spPr bwMode="auto">
          <a:xfrm>
            <a:off x="1828800" y="3276600"/>
            <a:ext cx="990600" cy="457200"/>
          </a:xfrm>
          <a:prstGeom prst="rightArrow">
            <a:avLst>
              <a:gd name="adj1" fmla="val 50000"/>
              <a:gd name="adj2" fmla="val 54167"/>
            </a:avLst>
          </a:prstGeom>
          <a:solidFill>
            <a:srgbClr val="339966"/>
          </a:solidFill>
          <a:ln w="9525">
            <a:solidFill>
              <a:srgbClr val="000000"/>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i="0"/>
          </a:p>
        </p:txBody>
      </p:sp>
      <p:grpSp>
        <p:nvGrpSpPr>
          <p:cNvPr id="18436" name="Group 60"/>
          <p:cNvGrpSpPr>
            <a:grpSpLocks/>
          </p:cNvGrpSpPr>
          <p:nvPr/>
        </p:nvGrpSpPr>
        <p:grpSpPr bwMode="auto">
          <a:xfrm>
            <a:off x="381000" y="2209800"/>
            <a:ext cx="1169988" cy="2541588"/>
            <a:chOff x="240" y="1632"/>
            <a:chExt cx="737" cy="1601"/>
          </a:xfrm>
        </p:grpSpPr>
        <p:grpSp>
          <p:nvGrpSpPr>
            <p:cNvPr id="18463" name="Group 5"/>
            <p:cNvGrpSpPr>
              <a:grpSpLocks noChangeAspect="1"/>
            </p:cNvGrpSpPr>
            <p:nvPr/>
          </p:nvGrpSpPr>
          <p:grpSpPr bwMode="auto">
            <a:xfrm>
              <a:off x="241" y="1632"/>
              <a:ext cx="735" cy="736"/>
              <a:chOff x="3408" y="1200"/>
              <a:chExt cx="907" cy="907"/>
            </a:xfrm>
          </p:grpSpPr>
          <p:grpSp>
            <p:nvGrpSpPr>
              <p:cNvPr id="18470" name="Group 6"/>
              <p:cNvGrpSpPr>
                <a:grpSpLocks noChangeAspect="1"/>
              </p:cNvGrpSpPr>
              <p:nvPr/>
            </p:nvGrpSpPr>
            <p:grpSpPr bwMode="auto">
              <a:xfrm>
                <a:off x="3533" y="1582"/>
                <a:ext cx="256" cy="210"/>
                <a:chOff x="1728" y="2064"/>
                <a:chExt cx="768" cy="672"/>
              </a:xfrm>
            </p:grpSpPr>
            <p:sp>
              <p:nvSpPr>
                <p:cNvPr id="18476" name="AutoShape 7"/>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sz="2400" i="0" baseline="-8000">
                    <a:solidFill>
                      <a:schemeClr val="bg2"/>
                    </a:solidFill>
                  </a:endParaRPr>
                </a:p>
              </p:txBody>
            </p:sp>
            <p:sp>
              <p:nvSpPr>
                <p:cNvPr id="18477" name="Line 8"/>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pic>
            <p:nvPicPr>
              <p:cNvPr id="18471" name="Picture 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88" y="1488"/>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8472" name="Object 10"/>
              <p:cNvGraphicFramePr>
                <a:graphicFrameLocks noChangeAspect="1"/>
              </p:cNvGraphicFramePr>
              <p:nvPr/>
            </p:nvGraphicFramePr>
            <p:xfrm>
              <a:off x="3504" y="1584"/>
              <a:ext cx="336" cy="174"/>
            </p:xfrm>
            <a:graphic>
              <a:graphicData uri="http://schemas.openxmlformats.org/presentationml/2006/ole">
                <mc:AlternateContent xmlns:mc="http://schemas.openxmlformats.org/markup-compatibility/2006">
                  <mc:Choice xmlns:v="urn:schemas-microsoft-com:vml" Requires="v">
                    <p:oleObj spid="_x0000_s18482" name="Equation" r:id="rId5" imgW="342603" imgH="177646" progId="Equation.3">
                      <p:embed/>
                    </p:oleObj>
                  </mc:Choice>
                  <mc:Fallback>
                    <p:oleObj name="Equation" r:id="rId5" imgW="342603" imgH="177646" progId="Equation.3">
                      <p:embed/>
                      <p:pic>
                        <p:nvPicPr>
                          <p:cNvPr id="0" name="Object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04" y="1584"/>
                            <a:ext cx="336"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18473" name="Group 11"/>
              <p:cNvGrpSpPr>
                <a:grpSpLocks noChangeAspect="1"/>
              </p:cNvGrpSpPr>
              <p:nvPr/>
            </p:nvGrpSpPr>
            <p:grpSpPr bwMode="auto">
              <a:xfrm>
                <a:off x="3408" y="1200"/>
                <a:ext cx="907" cy="907"/>
                <a:chOff x="4704" y="3120"/>
                <a:chExt cx="907" cy="907"/>
              </a:xfrm>
            </p:grpSpPr>
            <p:sp>
              <p:nvSpPr>
                <p:cNvPr id="18474" name="Oval 12"/>
                <p:cNvSpPr>
                  <a:spLocks noChangeAspect="1" noChangeArrowheads="1"/>
                </p:cNvSpPr>
                <p:nvPr/>
              </p:nvSpPr>
              <p:spPr bwMode="auto">
                <a:xfrm>
                  <a:off x="4704" y="3120"/>
                  <a:ext cx="907" cy="907"/>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18475" name="Line 13"/>
                <p:cNvSpPr>
                  <a:spLocks noChangeAspect="1" noChangeShapeType="1"/>
                </p:cNvSpPr>
                <p:nvPr/>
              </p:nvSpPr>
              <p:spPr bwMode="auto">
                <a:xfrm flipV="1">
                  <a:off x="4896" y="3216"/>
                  <a:ext cx="528" cy="720"/>
                </a:xfrm>
                <a:prstGeom prst="line">
                  <a:avLst/>
                </a:prstGeom>
                <a:noFill/>
                <a:ln w="635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8464" name="Group 28"/>
            <p:cNvGrpSpPr>
              <a:grpSpLocks noChangeAspect="1"/>
            </p:cNvGrpSpPr>
            <p:nvPr/>
          </p:nvGrpSpPr>
          <p:grpSpPr bwMode="auto">
            <a:xfrm>
              <a:off x="240" y="2496"/>
              <a:ext cx="737" cy="737"/>
              <a:chOff x="4080" y="2448"/>
              <a:chExt cx="907" cy="907"/>
            </a:xfrm>
          </p:grpSpPr>
          <p:sp>
            <p:nvSpPr>
              <p:cNvPr id="18465" name="AutoShape 29"/>
              <p:cNvSpPr>
                <a:spLocks noChangeAspect="1" noChangeArrowheads="1"/>
              </p:cNvSpPr>
              <p:nvPr/>
            </p:nvSpPr>
            <p:spPr bwMode="auto">
              <a:xfrm>
                <a:off x="4157" y="2782"/>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79</a:t>
                </a:r>
                <a:r>
                  <a:rPr lang="en-US" altLang="en-US" sz="2400" i="0" baseline="-8000">
                    <a:solidFill>
                      <a:schemeClr val="bg2"/>
                    </a:solidFill>
                  </a:rPr>
                  <a:t> </a:t>
                </a:r>
                <a:r>
                  <a:rPr lang="en-US" altLang="en-US" sz="1400" i="0" baseline="-8000">
                    <a:solidFill>
                      <a:schemeClr val="bg2"/>
                    </a:solidFill>
                  </a:rPr>
                  <a:t>km</a:t>
                </a:r>
                <a:endParaRPr lang="en-CA" altLang="en-US" sz="1400" i="0" baseline="-8000">
                  <a:solidFill>
                    <a:schemeClr val="bg2"/>
                  </a:solidFill>
                </a:endParaRPr>
              </a:p>
            </p:txBody>
          </p:sp>
          <p:sp>
            <p:nvSpPr>
              <p:cNvPr id="18466" name="Line 30"/>
              <p:cNvSpPr>
                <a:spLocks noChangeAspect="1" noChangeShapeType="1"/>
              </p:cNvSpPr>
              <p:nvPr/>
            </p:nvSpPr>
            <p:spPr bwMode="auto">
              <a:xfrm>
                <a:off x="4285" y="2947"/>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67" name="AutoShape 31"/>
              <p:cNvSpPr>
                <a:spLocks noChangeAspect="1" noChangeArrowheads="1"/>
              </p:cNvSpPr>
              <p:nvPr/>
            </p:nvSpPr>
            <p:spPr bwMode="auto">
              <a:xfrm>
                <a:off x="4654" y="2782"/>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75 km</a:t>
                </a:r>
                <a:endParaRPr lang="en-CA" altLang="en-US" sz="1400" i="0" baseline="-8000">
                  <a:solidFill>
                    <a:schemeClr val="bg2"/>
                  </a:solidFill>
                </a:endParaRPr>
              </a:p>
            </p:txBody>
          </p:sp>
          <p:sp>
            <p:nvSpPr>
              <p:cNvPr id="18468" name="Line 32"/>
              <p:cNvSpPr>
                <a:spLocks noChangeAspect="1" noChangeShapeType="1"/>
              </p:cNvSpPr>
              <p:nvPr/>
            </p:nvSpPr>
            <p:spPr bwMode="auto">
              <a:xfrm>
                <a:off x="4782" y="2947"/>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69" name="Oval 33"/>
              <p:cNvSpPr>
                <a:spLocks noChangeAspect="1" noChangeArrowheads="1"/>
              </p:cNvSpPr>
              <p:nvPr/>
            </p:nvSpPr>
            <p:spPr bwMode="auto">
              <a:xfrm>
                <a:off x="4080" y="2448"/>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grpSp>
        <p:nvGrpSpPr>
          <p:cNvPr id="18437" name="Group 34"/>
          <p:cNvGrpSpPr>
            <a:grpSpLocks/>
          </p:cNvGrpSpPr>
          <p:nvPr/>
        </p:nvGrpSpPr>
        <p:grpSpPr bwMode="auto">
          <a:xfrm>
            <a:off x="3024188" y="2946400"/>
            <a:ext cx="1166812" cy="1168400"/>
            <a:chOff x="1905" y="2096"/>
            <a:chExt cx="735" cy="736"/>
          </a:xfrm>
        </p:grpSpPr>
        <p:grpSp>
          <p:nvGrpSpPr>
            <p:cNvPr id="18459" name="Group 35"/>
            <p:cNvGrpSpPr>
              <a:grpSpLocks noChangeAspect="1"/>
            </p:cNvGrpSpPr>
            <p:nvPr/>
          </p:nvGrpSpPr>
          <p:grpSpPr bwMode="auto">
            <a:xfrm>
              <a:off x="1967" y="2256"/>
              <a:ext cx="555" cy="454"/>
              <a:chOff x="1728" y="2064"/>
              <a:chExt cx="768" cy="672"/>
            </a:xfrm>
          </p:grpSpPr>
          <p:sp>
            <p:nvSpPr>
              <p:cNvPr id="18461" name="AutoShape 36"/>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2800" i="0" baseline="-8000">
                    <a:solidFill>
                      <a:schemeClr val="bg2"/>
                    </a:solidFill>
                  </a:rPr>
                  <a:t>0 km</a:t>
                </a:r>
                <a:endParaRPr lang="en-CA" altLang="en-US" sz="2800" i="0" baseline="-8000">
                  <a:solidFill>
                    <a:schemeClr val="bg2"/>
                  </a:solidFill>
                </a:endParaRPr>
              </a:p>
            </p:txBody>
          </p:sp>
          <p:sp>
            <p:nvSpPr>
              <p:cNvPr id="18462" name="Line 37"/>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8460" name="Oval 38"/>
            <p:cNvSpPr>
              <a:spLocks noChangeAspect="1" noChangeArrowheads="1"/>
            </p:cNvSpPr>
            <p:nvPr/>
          </p:nvSpPr>
          <p:spPr bwMode="auto">
            <a:xfrm>
              <a:off x="1905" y="2096"/>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8438" name="Group 59"/>
          <p:cNvGrpSpPr>
            <a:grpSpLocks/>
          </p:cNvGrpSpPr>
          <p:nvPr/>
        </p:nvGrpSpPr>
        <p:grpSpPr bwMode="auto">
          <a:xfrm>
            <a:off x="5005388" y="2260600"/>
            <a:ext cx="1190625" cy="2540000"/>
            <a:chOff x="3153" y="1664"/>
            <a:chExt cx="750" cy="1600"/>
          </a:xfrm>
        </p:grpSpPr>
        <p:grpSp>
          <p:nvGrpSpPr>
            <p:cNvPr id="18445" name="Group 39"/>
            <p:cNvGrpSpPr>
              <a:grpSpLocks/>
            </p:cNvGrpSpPr>
            <p:nvPr/>
          </p:nvGrpSpPr>
          <p:grpSpPr bwMode="auto">
            <a:xfrm>
              <a:off x="3153" y="1664"/>
              <a:ext cx="735" cy="736"/>
              <a:chOff x="1905" y="2096"/>
              <a:chExt cx="735" cy="736"/>
            </a:xfrm>
          </p:grpSpPr>
          <p:grpSp>
            <p:nvGrpSpPr>
              <p:cNvPr id="18455" name="Group 40"/>
              <p:cNvGrpSpPr>
                <a:grpSpLocks noChangeAspect="1"/>
              </p:cNvGrpSpPr>
              <p:nvPr/>
            </p:nvGrpSpPr>
            <p:grpSpPr bwMode="auto">
              <a:xfrm>
                <a:off x="1967" y="2256"/>
                <a:ext cx="555" cy="454"/>
                <a:chOff x="1728" y="2064"/>
                <a:chExt cx="768" cy="672"/>
              </a:xfrm>
            </p:grpSpPr>
            <p:sp>
              <p:nvSpPr>
                <p:cNvPr id="18457" name="AutoShape 4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2800" i="0" baseline="-8000">
                      <a:solidFill>
                        <a:schemeClr val="bg2"/>
                      </a:solidFill>
                    </a:rPr>
                    <a:t>0 km</a:t>
                  </a:r>
                  <a:endParaRPr lang="en-CA" altLang="en-US" sz="2800" i="0" baseline="-8000">
                    <a:solidFill>
                      <a:schemeClr val="bg2"/>
                    </a:solidFill>
                  </a:endParaRPr>
                </a:p>
              </p:txBody>
            </p:sp>
            <p:sp>
              <p:nvSpPr>
                <p:cNvPr id="18458" name="Line 4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8456" name="Oval 43"/>
              <p:cNvSpPr>
                <a:spLocks noChangeAspect="1" noChangeArrowheads="1"/>
              </p:cNvSpPr>
              <p:nvPr/>
            </p:nvSpPr>
            <p:spPr bwMode="auto">
              <a:xfrm>
                <a:off x="1905" y="2096"/>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8446" name="Group 44"/>
            <p:cNvGrpSpPr>
              <a:grpSpLocks/>
            </p:cNvGrpSpPr>
            <p:nvPr/>
          </p:nvGrpSpPr>
          <p:grpSpPr bwMode="auto">
            <a:xfrm>
              <a:off x="3168" y="2528"/>
              <a:ext cx="735" cy="736"/>
              <a:chOff x="1824" y="2928"/>
              <a:chExt cx="735" cy="736"/>
            </a:xfrm>
          </p:grpSpPr>
          <p:grpSp>
            <p:nvGrpSpPr>
              <p:cNvPr id="18447" name="Group 45"/>
              <p:cNvGrpSpPr>
                <a:grpSpLocks noChangeAspect="1"/>
              </p:cNvGrpSpPr>
              <p:nvPr/>
            </p:nvGrpSpPr>
            <p:grpSpPr bwMode="auto">
              <a:xfrm>
                <a:off x="1886" y="3216"/>
                <a:ext cx="208" cy="170"/>
                <a:chOff x="1728" y="2064"/>
                <a:chExt cx="768" cy="672"/>
              </a:xfrm>
            </p:grpSpPr>
            <p:sp>
              <p:nvSpPr>
                <p:cNvPr id="18453" name="AutoShape 46"/>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0 km</a:t>
                  </a:r>
                  <a:endParaRPr lang="en-CA" altLang="en-US" sz="1400" i="0" baseline="-8000">
                    <a:solidFill>
                      <a:schemeClr val="bg2"/>
                    </a:solidFill>
                  </a:endParaRPr>
                </a:p>
              </p:txBody>
            </p:sp>
            <p:sp>
              <p:nvSpPr>
                <p:cNvPr id="18454" name="Line 47"/>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8448" name="Oval 48"/>
              <p:cNvSpPr>
                <a:spLocks noChangeAspect="1" noChangeArrowheads="1"/>
              </p:cNvSpPr>
              <p:nvPr/>
            </p:nvSpPr>
            <p:spPr bwMode="auto">
              <a:xfrm>
                <a:off x="1824" y="2928"/>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18449" name="Group 49"/>
              <p:cNvGrpSpPr>
                <a:grpSpLocks noChangeAspect="1"/>
              </p:cNvGrpSpPr>
              <p:nvPr/>
            </p:nvGrpSpPr>
            <p:grpSpPr bwMode="auto">
              <a:xfrm>
                <a:off x="2288" y="3216"/>
                <a:ext cx="208" cy="170"/>
                <a:chOff x="1728" y="2064"/>
                <a:chExt cx="768" cy="672"/>
              </a:xfrm>
            </p:grpSpPr>
            <p:sp>
              <p:nvSpPr>
                <p:cNvPr id="18451" name="AutoShape 5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18452" name="Line 5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8450" name="AutoShape 52"/>
              <p:cNvSpPr>
                <a:spLocks noChangeArrowheads="1"/>
              </p:cNvSpPr>
              <p:nvPr/>
            </p:nvSpPr>
            <p:spPr bwMode="auto">
              <a:xfrm>
                <a:off x="2112" y="3264"/>
                <a:ext cx="144" cy="48"/>
              </a:xfrm>
              <a:prstGeom prst="rightArrow">
                <a:avLst>
                  <a:gd name="adj1" fmla="val 50000"/>
                  <a:gd name="adj2" fmla="val 75000"/>
                </a:avLst>
              </a:prstGeom>
              <a:solidFill>
                <a:schemeClr val="hlink"/>
              </a:solidFill>
              <a:ln w="9525">
                <a:solidFill>
                  <a:schemeClr val="tx1"/>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grpSp>
        <p:nvGrpSpPr>
          <p:cNvPr id="18439" name="Group 53"/>
          <p:cNvGrpSpPr>
            <a:grpSpLocks/>
          </p:cNvGrpSpPr>
          <p:nvPr/>
        </p:nvGrpSpPr>
        <p:grpSpPr bwMode="auto">
          <a:xfrm>
            <a:off x="7596188" y="2870200"/>
            <a:ext cx="1166812" cy="1168400"/>
            <a:chOff x="1905" y="2096"/>
            <a:chExt cx="735" cy="736"/>
          </a:xfrm>
        </p:grpSpPr>
        <p:grpSp>
          <p:nvGrpSpPr>
            <p:cNvPr id="18441" name="Group 54"/>
            <p:cNvGrpSpPr>
              <a:grpSpLocks noChangeAspect="1"/>
            </p:cNvGrpSpPr>
            <p:nvPr/>
          </p:nvGrpSpPr>
          <p:grpSpPr bwMode="auto">
            <a:xfrm>
              <a:off x="1967" y="2256"/>
              <a:ext cx="555" cy="454"/>
              <a:chOff x="1728" y="2064"/>
              <a:chExt cx="768" cy="672"/>
            </a:xfrm>
          </p:grpSpPr>
          <p:sp>
            <p:nvSpPr>
              <p:cNvPr id="18443" name="AutoShape 55"/>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2800" i="0" baseline="-8000">
                    <a:solidFill>
                      <a:schemeClr val="bg2"/>
                    </a:solidFill>
                  </a:rPr>
                  <a:t>Exit</a:t>
                </a:r>
                <a:endParaRPr lang="en-CA" altLang="en-US" sz="2800" i="0" baseline="-8000">
                  <a:solidFill>
                    <a:schemeClr val="bg2"/>
                  </a:solidFill>
                </a:endParaRPr>
              </a:p>
            </p:txBody>
          </p:sp>
          <p:sp>
            <p:nvSpPr>
              <p:cNvPr id="18444" name="Line 56"/>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8442" name="Oval 57"/>
            <p:cNvSpPr>
              <a:spLocks noChangeAspect="1" noChangeArrowheads="1"/>
            </p:cNvSpPr>
            <p:nvPr/>
          </p:nvSpPr>
          <p:spPr bwMode="auto">
            <a:xfrm>
              <a:off x="1905" y="2096"/>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
        <p:nvSpPr>
          <p:cNvPr id="18440" name="AutoShape 58"/>
          <p:cNvSpPr>
            <a:spLocks noChangeArrowheads="1"/>
          </p:cNvSpPr>
          <p:nvPr/>
        </p:nvSpPr>
        <p:spPr bwMode="auto">
          <a:xfrm>
            <a:off x="6324600" y="3200400"/>
            <a:ext cx="990600" cy="457200"/>
          </a:xfrm>
          <a:prstGeom prst="rightArrow">
            <a:avLst>
              <a:gd name="adj1" fmla="val 50000"/>
              <a:gd name="adj2" fmla="val 54167"/>
            </a:avLst>
          </a:prstGeom>
          <a:solidFill>
            <a:srgbClr val="339966"/>
          </a:solidFill>
          <a:ln w="9525">
            <a:solidFill>
              <a:srgbClr val="000000"/>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i="0"/>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3"/>
          <p:cNvSpPr>
            <a:spLocks noChangeArrowheads="1"/>
          </p:cNvSpPr>
          <p:nvPr/>
        </p:nvSpPr>
        <p:spPr bwMode="auto">
          <a:xfrm>
            <a:off x="1639888" y="0"/>
            <a:ext cx="58959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r>
              <a:rPr lang="en-US" altLang="en-US" sz="4400" i="0" u="sng">
                <a:solidFill>
                  <a:schemeClr val="tx2"/>
                </a:solidFill>
              </a:rPr>
              <a:t>Computation Terminates </a:t>
            </a:r>
          </a:p>
        </p:txBody>
      </p:sp>
      <p:grpSp>
        <p:nvGrpSpPr>
          <p:cNvPr id="19459" name="Group 186"/>
          <p:cNvGrpSpPr>
            <a:grpSpLocks noChangeAspect="1"/>
          </p:cNvGrpSpPr>
          <p:nvPr/>
        </p:nvGrpSpPr>
        <p:grpSpPr bwMode="auto">
          <a:xfrm>
            <a:off x="2209800" y="1524000"/>
            <a:ext cx="1439863" cy="1441450"/>
            <a:chOff x="1905" y="2096"/>
            <a:chExt cx="735" cy="736"/>
          </a:xfrm>
        </p:grpSpPr>
        <p:grpSp>
          <p:nvGrpSpPr>
            <p:cNvPr id="19494" name="Group 187"/>
            <p:cNvGrpSpPr>
              <a:grpSpLocks noChangeAspect="1"/>
            </p:cNvGrpSpPr>
            <p:nvPr/>
          </p:nvGrpSpPr>
          <p:grpSpPr bwMode="auto">
            <a:xfrm>
              <a:off x="1967" y="2256"/>
              <a:ext cx="555" cy="454"/>
              <a:chOff x="1728" y="2064"/>
              <a:chExt cx="768" cy="672"/>
            </a:xfrm>
          </p:grpSpPr>
          <p:sp>
            <p:nvSpPr>
              <p:cNvPr id="19496" name="AutoShape 188"/>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2800" i="0" baseline="-8000">
                    <a:solidFill>
                      <a:schemeClr val="bg2"/>
                    </a:solidFill>
                  </a:rPr>
                  <a:t>Exit</a:t>
                </a:r>
                <a:endParaRPr lang="en-CA" altLang="en-US" sz="2800" i="0" baseline="-8000">
                  <a:solidFill>
                    <a:schemeClr val="bg2"/>
                  </a:solidFill>
                </a:endParaRPr>
              </a:p>
            </p:txBody>
          </p:sp>
          <p:sp>
            <p:nvSpPr>
              <p:cNvPr id="19497" name="Line 189"/>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9495" name="Oval 190"/>
            <p:cNvSpPr>
              <a:spLocks noChangeAspect="1" noChangeArrowheads="1"/>
            </p:cNvSpPr>
            <p:nvPr/>
          </p:nvSpPr>
          <p:spPr bwMode="auto">
            <a:xfrm>
              <a:off x="1905" y="2096"/>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
        <p:nvSpPr>
          <p:cNvPr id="19460" name="AutoShape 197"/>
          <p:cNvSpPr>
            <a:spLocks noChangeArrowheads="1"/>
          </p:cNvSpPr>
          <p:nvPr/>
        </p:nvSpPr>
        <p:spPr bwMode="auto">
          <a:xfrm>
            <a:off x="4114800" y="3803650"/>
            <a:ext cx="990600" cy="457200"/>
          </a:xfrm>
          <a:prstGeom prst="rightArrow">
            <a:avLst>
              <a:gd name="adj1" fmla="val 50000"/>
              <a:gd name="adj2" fmla="val 54167"/>
            </a:avLst>
          </a:prstGeom>
          <a:solidFill>
            <a:srgbClr val="339966"/>
          </a:solidFill>
          <a:ln w="9525">
            <a:solidFill>
              <a:srgbClr val="000000"/>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i="0"/>
          </a:p>
        </p:txBody>
      </p:sp>
      <p:grpSp>
        <p:nvGrpSpPr>
          <p:cNvPr id="19461" name="Group 198"/>
          <p:cNvGrpSpPr>
            <a:grpSpLocks noChangeAspect="1"/>
          </p:cNvGrpSpPr>
          <p:nvPr/>
        </p:nvGrpSpPr>
        <p:grpSpPr bwMode="auto">
          <a:xfrm>
            <a:off x="2282825" y="4960938"/>
            <a:ext cx="1377950" cy="1439862"/>
            <a:chOff x="4641" y="2352"/>
            <a:chExt cx="735" cy="768"/>
          </a:xfrm>
        </p:grpSpPr>
        <p:sp>
          <p:nvSpPr>
            <p:cNvPr id="19481" name="Freeform 199"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19482" name="Group 200"/>
            <p:cNvGrpSpPr>
              <a:grpSpLocks noChangeAspect="1"/>
            </p:cNvGrpSpPr>
            <p:nvPr/>
          </p:nvGrpSpPr>
          <p:grpSpPr bwMode="auto">
            <a:xfrm>
              <a:off x="4703" y="2655"/>
              <a:ext cx="208" cy="170"/>
              <a:chOff x="1728" y="2064"/>
              <a:chExt cx="768" cy="672"/>
            </a:xfrm>
          </p:grpSpPr>
          <p:sp>
            <p:nvSpPr>
              <p:cNvPr id="19492" name="AutoShape 20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2400" i="0" baseline="-8000">
                    <a:solidFill>
                      <a:schemeClr val="bg2"/>
                    </a:solidFill>
                  </a:rPr>
                  <a:t>Exit</a:t>
                </a:r>
                <a:endParaRPr lang="en-CA" altLang="en-US" sz="2400" i="0" baseline="-8000">
                  <a:solidFill>
                    <a:schemeClr val="bg2"/>
                  </a:solidFill>
                </a:endParaRPr>
              </a:p>
            </p:txBody>
          </p:sp>
          <p:sp>
            <p:nvSpPr>
              <p:cNvPr id="19493" name="Line 20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9483" name="Oval 203"/>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19484" name="Picture 20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485" name="Group 205"/>
            <p:cNvGrpSpPr>
              <a:grpSpLocks noChangeAspect="1"/>
            </p:cNvGrpSpPr>
            <p:nvPr/>
          </p:nvGrpSpPr>
          <p:grpSpPr bwMode="auto">
            <a:xfrm rot="2360341">
              <a:off x="4794" y="2352"/>
              <a:ext cx="342" cy="428"/>
              <a:chOff x="2227" y="1194"/>
              <a:chExt cx="1944" cy="2413"/>
            </a:xfrm>
          </p:grpSpPr>
          <p:sp>
            <p:nvSpPr>
              <p:cNvPr id="19486" name="Freeform 206"/>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7" name="Freeform 207"/>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8" name="Freeform 208"/>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9" name="Freeform 209"/>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0" name="Freeform 210"/>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91" name="Freeform 211"/>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9462" name="Group 212"/>
          <p:cNvGrpSpPr>
            <a:grpSpLocks noChangeAspect="1"/>
          </p:cNvGrpSpPr>
          <p:nvPr/>
        </p:nvGrpSpPr>
        <p:grpSpPr bwMode="auto">
          <a:xfrm>
            <a:off x="2247900" y="3270250"/>
            <a:ext cx="1439863" cy="1439863"/>
            <a:chOff x="4464" y="2736"/>
            <a:chExt cx="912" cy="912"/>
          </a:xfrm>
        </p:grpSpPr>
        <p:grpSp>
          <p:nvGrpSpPr>
            <p:cNvPr id="19466" name="Group 213"/>
            <p:cNvGrpSpPr>
              <a:grpSpLocks noChangeAspect="1"/>
            </p:cNvGrpSpPr>
            <p:nvPr/>
          </p:nvGrpSpPr>
          <p:grpSpPr bwMode="auto">
            <a:xfrm>
              <a:off x="4560" y="2832"/>
              <a:ext cx="744" cy="672"/>
              <a:chOff x="1224" y="2539"/>
              <a:chExt cx="2280" cy="1785"/>
            </a:xfrm>
          </p:grpSpPr>
          <p:sp>
            <p:nvSpPr>
              <p:cNvPr id="19468" name="Freeform 214"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19469" name="Group 215"/>
              <p:cNvGrpSpPr>
                <a:grpSpLocks noChangeAspect="1"/>
              </p:cNvGrpSpPr>
              <p:nvPr/>
            </p:nvGrpSpPr>
            <p:grpSpPr bwMode="auto">
              <a:xfrm>
                <a:off x="1584" y="2688"/>
                <a:ext cx="1216" cy="1440"/>
                <a:chOff x="2641" y="1488"/>
                <a:chExt cx="2655" cy="2488"/>
              </a:xfrm>
            </p:grpSpPr>
            <p:grpSp>
              <p:nvGrpSpPr>
                <p:cNvPr id="19470" name="Group 216"/>
                <p:cNvGrpSpPr>
                  <a:grpSpLocks noChangeAspect="1"/>
                </p:cNvGrpSpPr>
                <p:nvPr/>
              </p:nvGrpSpPr>
              <p:grpSpPr bwMode="auto">
                <a:xfrm>
                  <a:off x="2641" y="1488"/>
                  <a:ext cx="2496" cy="2436"/>
                  <a:chOff x="2641" y="1488"/>
                  <a:chExt cx="2496" cy="2436"/>
                </a:xfrm>
              </p:grpSpPr>
              <p:sp>
                <p:nvSpPr>
                  <p:cNvPr id="19475" name="Freeform 217"/>
                  <p:cNvSpPr>
                    <a:spLocks noChangeAspect="1"/>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6" name="Freeform 218"/>
                  <p:cNvSpPr>
                    <a:spLocks noChangeAspect="1"/>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7" name="Freeform 219"/>
                  <p:cNvSpPr>
                    <a:spLocks noChangeAspect="1"/>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8" name="Freeform 220"/>
                  <p:cNvSpPr>
                    <a:spLocks noChangeAspect="1"/>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9" name="Freeform 221"/>
                  <p:cNvSpPr>
                    <a:spLocks noChangeAspect="1"/>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80" name="Freeform 222"/>
                  <p:cNvSpPr>
                    <a:spLocks noChangeAspect="1"/>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9471" name="Group 223"/>
                <p:cNvGrpSpPr>
                  <a:grpSpLocks noChangeAspect="1"/>
                </p:cNvGrpSpPr>
                <p:nvPr/>
              </p:nvGrpSpPr>
              <p:grpSpPr bwMode="auto">
                <a:xfrm>
                  <a:off x="4864" y="3099"/>
                  <a:ext cx="432" cy="877"/>
                  <a:chOff x="4864" y="3099"/>
                  <a:chExt cx="432" cy="877"/>
                </a:xfrm>
              </p:grpSpPr>
              <p:sp>
                <p:nvSpPr>
                  <p:cNvPr id="19472" name="Freeform 224"/>
                  <p:cNvSpPr>
                    <a:spLocks noChangeAspect="1"/>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3" name="Freeform 225"/>
                  <p:cNvSpPr>
                    <a:spLocks noChangeAspect="1"/>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74" name="Freeform 226"/>
                  <p:cNvSpPr>
                    <a:spLocks noChangeAspect="1"/>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19467" name="Oval 227"/>
            <p:cNvSpPr>
              <a:spLocks noChangeAspect="1" noChangeArrowheads="1"/>
            </p:cNvSpPr>
            <p:nvPr/>
          </p:nvSpPr>
          <p:spPr bwMode="auto">
            <a:xfrm>
              <a:off x="4464" y="2736"/>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19463" name="Group 234"/>
          <p:cNvGrpSpPr>
            <a:grpSpLocks/>
          </p:cNvGrpSpPr>
          <p:nvPr/>
        </p:nvGrpSpPr>
        <p:grpSpPr bwMode="auto">
          <a:xfrm>
            <a:off x="5715000" y="3346450"/>
            <a:ext cx="1439863" cy="1439863"/>
            <a:chOff x="4512" y="2213"/>
            <a:chExt cx="907" cy="907"/>
          </a:xfrm>
        </p:grpSpPr>
        <p:sp>
          <p:nvSpPr>
            <p:cNvPr id="19464" name="Oval 232"/>
            <p:cNvSpPr>
              <a:spLocks noChangeAspect="1" noChangeArrowheads="1"/>
            </p:cNvSpPr>
            <p:nvPr/>
          </p:nvSpPr>
          <p:spPr bwMode="auto">
            <a:xfrm>
              <a:off x="4512" y="2213"/>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19465" name="Picture 23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04" y="2352"/>
              <a:ext cx="624" cy="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3"/>
          <p:cNvSpPr>
            <a:spLocks noChangeArrowheads="1"/>
          </p:cNvSpPr>
          <p:nvPr/>
        </p:nvSpPr>
        <p:spPr bwMode="auto">
          <a:xfrm>
            <a:off x="1849438" y="0"/>
            <a:ext cx="54768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r>
              <a:rPr lang="en-US" altLang="en-US" sz="4400" i="0" u="sng">
                <a:solidFill>
                  <a:schemeClr val="tx2"/>
                </a:solidFill>
              </a:rPr>
              <a:t>Consider an Algorithm </a:t>
            </a:r>
          </a:p>
        </p:txBody>
      </p:sp>
      <p:sp>
        <p:nvSpPr>
          <p:cNvPr id="20483" name="Text Box 170"/>
          <p:cNvSpPr txBox="1">
            <a:spLocks noChangeArrowheads="1"/>
          </p:cNvSpPr>
          <p:nvPr/>
        </p:nvSpPr>
        <p:spPr bwMode="auto">
          <a:xfrm>
            <a:off x="3086100" y="2362200"/>
            <a:ext cx="3524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3600" i="0"/>
              <a:t>This is sufficient! </a:t>
            </a:r>
            <a:endParaRPr lang="en-CA" altLang="en-US" sz="3600" i="0"/>
          </a:p>
        </p:txBody>
      </p:sp>
      <p:grpSp>
        <p:nvGrpSpPr>
          <p:cNvPr id="20484" name="Group 171"/>
          <p:cNvGrpSpPr>
            <a:grpSpLocks/>
          </p:cNvGrpSpPr>
          <p:nvPr/>
        </p:nvGrpSpPr>
        <p:grpSpPr bwMode="auto">
          <a:xfrm>
            <a:off x="3962400" y="4953000"/>
            <a:ext cx="1439863" cy="1439863"/>
            <a:chOff x="4080" y="2448"/>
            <a:chExt cx="907" cy="907"/>
          </a:xfrm>
        </p:grpSpPr>
        <p:sp>
          <p:nvSpPr>
            <p:cNvPr id="20720" name="Oval 172"/>
            <p:cNvSpPr>
              <a:spLocks noChangeAspect="1" noChangeArrowheads="1"/>
            </p:cNvSpPr>
            <p:nvPr/>
          </p:nvSpPr>
          <p:spPr bwMode="auto">
            <a:xfrm>
              <a:off x="4080" y="2448"/>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20721" name="Group 173"/>
            <p:cNvGrpSpPr>
              <a:grpSpLocks noChangeAspect="1"/>
            </p:cNvGrpSpPr>
            <p:nvPr/>
          </p:nvGrpSpPr>
          <p:grpSpPr bwMode="auto">
            <a:xfrm>
              <a:off x="4224" y="2640"/>
              <a:ext cx="632" cy="612"/>
              <a:chOff x="1488" y="1008"/>
              <a:chExt cx="2470" cy="2392"/>
            </a:xfrm>
          </p:grpSpPr>
          <p:pic>
            <p:nvPicPr>
              <p:cNvPr id="20722" name="Picture 17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72" y="1200"/>
                <a:ext cx="886" cy="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723" name="Group 175"/>
              <p:cNvGrpSpPr>
                <a:grpSpLocks noChangeAspect="1"/>
              </p:cNvGrpSpPr>
              <p:nvPr/>
            </p:nvGrpSpPr>
            <p:grpSpPr bwMode="auto">
              <a:xfrm>
                <a:off x="2352" y="2304"/>
                <a:ext cx="744" cy="912"/>
                <a:chOff x="2352" y="2304"/>
                <a:chExt cx="744" cy="912"/>
              </a:xfrm>
            </p:grpSpPr>
            <p:sp>
              <p:nvSpPr>
                <p:cNvPr id="20726" name="Freeform 176"/>
                <p:cNvSpPr>
                  <a:spLocks noChangeAspect="1"/>
                </p:cNvSpPr>
                <p:nvPr/>
              </p:nvSpPr>
              <p:spPr bwMode="auto">
                <a:xfrm>
                  <a:off x="2714" y="243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27" name="Freeform 177"/>
                <p:cNvSpPr>
                  <a:spLocks noChangeAspect="1"/>
                </p:cNvSpPr>
                <p:nvPr/>
              </p:nvSpPr>
              <p:spPr bwMode="auto">
                <a:xfrm>
                  <a:off x="2616" y="265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28" name="Freeform 178"/>
                <p:cNvSpPr>
                  <a:spLocks noChangeAspect="1"/>
                </p:cNvSpPr>
                <p:nvPr/>
              </p:nvSpPr>
              <p:spPr bwMode="auto">
                <a:xfrm>
                  <a:off x="2630" y="294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29" name="Freeform 179"/>
                <p:cNvSpPr>
                  <a:spLocks noChangeAspect="1"/>
                </p:cNvSpPr>
                <p:nvPr/>
              </p:nvSpPr>
              <p:spPr bwMode="auto">
                <a:xfrm>
                  <a:off x="2352" y="288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30" name="Freeform 180"/>
                <p:cNvSpPr>
                  <a:spLocks noChangeAspect="1"/>
                </p:cNvSpPr>
                <p:nvPr/>
              </p:nvSpPr>
              <p:spPr bwMode="auto">
                <a:xfrm>
                  <a:off x="2509" y="230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31" name="Freeform 181"/>
                <p:cNvSpPr>
                  <a:spLocks noChangeAspect="1"/>
                </p:cNvSpPr>
                <p:nvPr/>
              </p:nvSpPr>
              <p:spPr bwMode="auto">
                <a:xfrm>
                  <a:off x="2791" y="234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20724" name="Picture 18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88" y="1008"/>
                <a:ext cx="770" cy="1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25" name="Freeform 183"/>
              <p:cNvSpPr>
                <a:spLocks noChangeAspect="1"/>
              </p:cNvSpPr>
              <p:nvPr/>
            </p:nvSpPr>
            <p:spPr bwMode="auto">
              <a:xfrm>
                <a:off x="1488" y="2016"/>
                <a:ext cx="2216" cy="1384"/>
              </a:xfrm>
              <a:custGeom>
                <a:avLst/>
                <a:gdLst>
                  <a:gd name="T0" fmla="*/ 480 w 2216"/>
                  <a:gd name="T1" fmla="*/ 144 h 1384"/>
                  <a:gd name="T2" fmla="*/ 240 w 2216"/>
                  <a:gd name="T3" fmla="*/ 1104 h 1384"/>
                  <a:gd name="T4" fmla="*/ 1920 w 2216"/>
                  <a:gd name="T5" fmla="*/ 1200 h 1384"/>
                  <a:gd name="T6" fmla="*/ 2016 w 2216"/>
                  <a:gd name="T7" fmla="*/ 0 h 1384"/>
                  <a:gd name="T8" fmla="*/ 0 60000 65536"/>
                  <a:gd name="T9" fmla="*/ 0 60000 65536"/>
                  <a:gd name="T10" fmla="*/ 0 60000 65536"/>
                  <a:gd name="T11" fmla="*/ 0 60000 65536"/>
                  <a:gd name="T12" fmla="*/ 0 w 2216"/>
                  <a:gd name="T13" fmla="*/ 0 h 1384"/>
                  <a:gd name="T14" fmla="*/ 2216 w 2216"/>
                  <a:gd name="T15" fmla="*/ 1384 h 1384"/>
                </a:gdLst>
                <a:ahLst/>
                <a:cxnLst>
                  <a:cxn ang="T8">
                    <a:pos x="T0" y="T1"/>
                  </a:cxn>
                  <a:cxn ang="T9">
                    <a:pos x="T2" y="T3"/>
                  </a:cxn>
                  <a:cxn ang="T10">
                    <a:pos x="T4" y="T5"/>
                  </a:cxn>
                  <a:cxn ang="T11">
                    <a:pos x="T6" y="T7"/>
                  </a:cxn>
                </a:cxnLst>
                <a:rect l="T12" t="T13" r="T14" b="T15"/>
                <a:pathLst>
                  <a:path w="2216" h="1384">
                    <a:moveTo>
                      <a:pt x="480" y="144"/>
                    </a:moveTo>
                    <a:cubicBezTo>
                      <a:pt x="240" y="536"/>
                      <a:pt x="0" y="928"/>
                      <a:pt x="240" y="1104"/>
                    </a:cubicBezTo>
                    <a:cubicBezTo>
                      <a:pt x="480" y="1280"/>
                      <a:pt x="1624" y="1384"/>
                      <a:pt x="1920" y="1200"/>
                    </a:cubicBezTo>
                    <a:cubicBezTo>
                      <a:pt x="2216" y="1016"/>
                      <a:pt x="2116" y="508"/>
                      <a:pt x="2016" y="0"/>
                    </a:cubicBez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grpSp>
      <p:sp>
        <p:nvSpPr>
          <p:cNvPr id="20485" name="AutoShape 184"/>
          <p:cNvSpPr>
            <a:spLocks noChangeArrowheads="1"/>
          </p:cNvSpPr>
          <p:nvPr/>
        </p:nvSpPr>
        <p:spPr bwMode="auto">
          <a:xfrm rot="5400000" flipV="1">
            <a:off x="3900488" y="3643312"/>
            <a:ext cx="1524000" cy="485775"/>
          </a:xfrm>
          <a:prstGeom prst="rightArrow">
            <a:avLst>
              <a:gd name="adj1" fmla="val 50000"/>
              <a:gd name="adj2" fmla="val 78431"/>
            </a:avLst>
          </a:prstGeom>
          <a:solidFill>
            <a:srgbClr val="339966"/>
          </a:solidFill>
          <a:ln w="9525">
            <a:solidFill>
              <a:srgbClr val="000000"/>
            </a:solidFill>
            <a:miter lim="800000"/>
            <a:headEnd/>
            <a:tailEnd/>
          </a:ln>
        </p:spPr>
        <p:txBody>
          <a:bodyPr vert="eaVert"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i="0"/>
          </a:p>
        </p:txBody>
      </p:sp>
      <p:grpSp>
        <p:nvGrpSpPr>
          <p:cNvPr id="20486" name="Group 398"/>
          <p:cNvGrpSpPr>
            <a:grpSpLocks/>
          </p:cNvGrpSpPr>
          <p:nvPr/>
        </p:nvGrpSpPr>
        <p:grpSpPr bwMode="auto">
          <a:xfrm>
            <a:off x="5581650" y="3810000"/>
            <a:ext cx="2952750" cy="2665413"/>
            <a:chOff x="3516" y="2914"/>
            <a:chExt cx="1187" cy="1165"/>
          </a:xfrm>
        </p:grpSpPr>
        <p:sp>
          <p:nvSpPr>
            <p:cNvPr id="20691" name="Freeform 366"/>
            <p:cNvSpPr>
              <a:spLocks/>
            </p:cNvSpPr>
            <p:nvPr/>
          </p:nvSpPr>
          <p:spPr bwMode="auto">
            <a:xfrm>
              <a:off x="3751" y="3215"/>
              <a:ext cx="166" cy="162"/>
            </a:xfrm>
            <a:custGeom>
              <a:avLst/>
              <a:gdLst>
                <a:gd name="T0" fmla="*/ 108 w 166"/>
                <a:gd name="T1" fmla="*/ 37 h 162"/>
                <a:gd name="T2" fmla="*/ 96 w 166"/>
                <a:gd name="T3" fmla="*/ 20 h 162"/>
                <a:gd name="T4" fmla="*/ 88 w 166"/>
                <a:gd name="T5" fmla="*/ 12 h 162"/>
                <a:gd name="T6" fmla="*/ 75 w 166"/>
                <a:gd name="T7" fmla="*/ 4 h 162"/>
                <a:gd name="T8" fmla="*/ 62 w 166"/>
                <a:gd name="T9" fmla="*/ 1 h 162"/>
                <a:gd name="T10" fmla="*/ 48 w 166"/>
                <a:gd name="T11" fmla="*/ 0 h 162"/>
                <a:gd name="T12" fmla="*/ 35 w 166"/>
                <a:gd name="T13" fmla="*/ 3 h 162"/>
                <a:gd name="T14" fmla="*/ 23 w 166"/>
                <a:gd name="T15" fmla="*/ 11 h 162"/>
                <a:gd name="T16" fmla="*/ 12 w 166"/>
                <a:gd name="T17" fmla="*/ 24 h 162"/>
                <a:gd name="T18" fmla="*/ 4 w 166"/>
                <a:gd name="T19" fmla="*/ 40 h 162"/>
                <a:gd name="T20" fmla="*/ 0 w 166"/>
                <a:gd name="T21" fmla="*/ 60 h 162"/>
                <a:gd name="T22" fmla="*/ 0 w 166"/>
                <a:gd name="T23" fmla="*/ 76 h 162"/>
                <a:gd name="T24" fmla="*/ 0 w 166"/>
                <a:gd name="T25" fmla="*/ 92 h 162"/>
                <a:gd name="T26" fmla="*/ 6 w 166"/>
                <a:gd name="T27" fmla="*/ 107 h 162"/>
                <a:gd name="T28" fmla="*/ 14 w 166"/>
                <a:gd name="T29" fmla="*/ 120 h 162"/>
                <a:gd name="T30" fmla="*/ 26 w 166"/>
                <a:gd name="T31" fmla="*/ 135 h 162"/>
                <a:gd name="T32" fmla="*/ 41 w 166"/>
                <a:gd name="T33" fmla="*/ 146 h 162"/>
                <a:gd name="T34" fmla="*/ 56 w 166"/>
                <a:gd name="T35" fmla="*/ 155 h 162"/>
                <a:gd name="T36" fmla="*/ 73 w 166"/>
                <a:gd name="T37" fmla="*/ 160 h 162"/>
                <a:gd name="T38" fmla="*/ 88 w 166"/>
                <a:gd name="T39" fmla="*/ 162 h 162"/>
                <a:gd name="T40" fmla="*/ 100 w 166"/>
                <a:gd name="T41" fmla="*/ 159 h 162"/>
                <a:gd name="T42" fmla="*/ 110 w 166"/>
                <a:gd name="T43" fmla="*/ 153 h 162"/>
                <a:gd name="T44" fmla="*/ 119 w 166"/>
                <a:gd name="T45" fmla="*/ 143 h 162"/>
                <a:gd name="T46" fmla="*/ 127 w 166"/>
                <a:gd name="T47" fmla="*/ 128 h 162"/>
                <a:gd name="T48" fmla="*/ 131 w 166"/>
                <a:gd name="T49" fmla="*/ 114 h 162"/>
                <a:gd name="T50" fmla="*/ 131 w 166"/>
                <a:gd name="T51" fmla="*/ 98 h 162"/>
                <a:gd name="T52" fmla="*/ 130 w 166"/>
                <a:gd name="T53" fmla="*/ 83 h 162"/>
                <a:gd name="T54" fmla="*/ 126 w 166"/>
                <a:gd name="T55" fmla="*/ 69 h 162"/>
                <a:gd name="T56" fmla="*/ 121 w 166"/>
                <a:gd name="T57" fmla="*/ 55 h 162"/>
                <a:gd name="T58" fmla="*/ 140 w 166"/>
                <a:gd name="T59" fmla="*/ 43 h 162"/>
                <a:gd name="T60" fmla="*/ 155 w 166"/>
                <a:gd name="T61" fmla="*/ 37 h 162"/>
                <a:gd name="T62" fmla="*/ 162 w 166"/>
                <a:gd name="T63" fmla="*/ 29 h 162"/>
                <a:gd name="T64" fmla="*/ 166 w 166"/>
                <a:gd name="T65" fmla="*/ 18 h 162"/>
                <a:gd name="T66" fmla="*/ 163 w 166"/>
                <a:gd name="T67" fmla="*/ 9 h 162"/>
                <a:gd name="T68" fmla="*/ 155 w 166"/>
                <a:gd name="T69" fmla="*/ 7 h 162"/>
                <a:gd name="T70" fmla="*/ 147 w 166"/>
                <a:gd name="T71" fmla="*/ 6 h 162"/>
                <a:gd name="T72" fmla="*/ 139 w 166"/>
                <a:gd name="T73" fmla="*/ 11 h 162"/>
                <a:gd name="T74" fmla="*/ 131 w 166"/>
                <a:gd name="T75" fmla="*/ 17 h 162"/>
                <a:gd name="T76" fmla="*/ 122 w 166"/>
                <a:gd name="T77" fmla="*/ 28 h 162"/>
                <a:gd name="T78" fmla="*/ 108 w 166"/>
                <a:gd name="T79" fmla="*/ 37 h 16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6"/>
                <a:gd name="T121" fmla="*/ 0 h 162"/>
                <a:gd name="T122" fmla="*/ 166 w 166"/>
                <a:gd name="T123" fmla="*/ 162 h 16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6" h="162">
                  <a:moveTo>
                    <a:pt x="108" y="37"/>
                  </a:moveTo>
                  <a:lnTo>
                    <a:pt x="96" y="20"/>
                  </a:lnTo>
                  <a:lnTo>
                    <a:pt x="88" y="12"/>
                  </a:lnTo>
                  <a:lnTo>
                    <a:pt x="75" y="4"/>
                  </a:lnTo>
                  <a:lnTo>
                    <a:pt x="62" y="1"/>
                  </a:lnTo>
                  <a:lnTo>
                    <a:pt x="48" y="0"/>
                  </a:lnTo>
                  <a:lnTo>
                    <a:pt x="35" y="3"/>
                  </a:lnTo>
                  <a:lnTo>
                    <a:pt x="23" y="11"/>
                  </a:lnTo>
                  <a:lnTo>
                    <a:pt x="12" y="24"/>
                  </a:lnTo>
                  <a:lnTo>
                    <a:pt x="4" y="40"/>
                  </a:lnTo>
                  <a:lnTo>
                    <a:pt x="0" y="60"/>
                  </a:lnTo>
                  <a:lnTo>
                    <a:pt x="0" y="76"/>
                  </a:lnTo>
                  <a:lnTo>
                    <a:pt x="0" y="92"/>
                  </a:lnTo>
                  <a:lnTo>
                    <a:pt x="6" y="107"/>
                  </a:lnTo>
                  <a:lnTo>
                    <a:pt x="14" y="120"/>
                  </a:lnTo>
                  <a:lnTo>
                    <a:pt x="26" y="135"/>
                  </a:lnTo>
                  <a:lnTo>
                    <a:pt x="41" y="146"/>
                  </a:lnTo>
                  <a:lnTo>
                    <a:pt x="56" y="155"/>
                  </a:lnTo>
                  <a:lnTo>
                    <a:pt x="73" y="160"/>
                  </a:lnTo>
                  <a:lnTo>
                    <a:pt x="88" y="162"/>
                  </a:lnTo>
                  <a:lnTo>
                    <a:pt x="100" y="159"/>
                  </a:lnTo>
                  <a:lnTo>
                    <a:pt x="110" y="153"/>
                  </a:lnTo>
                  <a:lnTo>
                    <a:pt x="119" y="143"/>
                  </a:lnTo>
                  <a:lnTo>
                    <a:pt x="127" y="128"/>
                  </a:lnTo>
                  <a:lnTo>
                    <a:pt x="131" y="114"/>
                  </a:lnTo>
                  <a:lnTo>
                    <a:pt x="131" y="98"/>
                  </a:lnTo>
                  <a:lnTo>
                    <a:pt x="130" y="83"/>
                  </a:lnTo>
                  <a:lnTo>
                    <a:pt x="126" y="69"/>
                  </a:lnTo>
                  <a:lnTo>
                    <a:pt x="121" y="55"/>
                  </a:lnTo>
                  <a:lnTo>
                    <a:pt x="140" y="43"/>
                  </a:lnTo>
                  <a:lnTo>
                    <a:pt x="155" y="37"/>
                  </a:lnTo>
                  <a:lnTo>
                    <a:pt x="162" y="29"/>
                  </a:lnTo>
                  <a:lnTo>
                    <a:pt x="166" y="18"/>
                  </a:lnTo>
                  <a:lnTo>
                    <a:pt x="163" y="9"/>
                  </a:lnTo>
                  <a:lnTo>
                    <a:pt x="155" y="7"/>
                  </a:lnTo>
                  <a:lnTo>
                    <a:pt x="147" y="6"/>
                  </a:lnTo>
                  <a:lnTo>
                    <a:pt x="139" y="11"/>
                  </a:lnTo>
                  <a:lnTo>
                    <a:pt x="131" y="17"/>
                  </a:lnTo>
                  <a:lnTo>
                    <a:pt x="122" y="28"/>
                  </a:lnTo>
                  <a:lnTo>
                    <a:pt x="108" y="3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2" name="Freeform 367"/>
            <p:cNvSpPr>
              <a:spLocks/>
            </p:cNvSpPr>
            <p:nvPr/>
          </p:nvSpPr>
          <p:spPr bwMode="auto">
            <a:xfrm>
              <a:off x="3831" y="3395"/>
              <a:ext cx="141" cy="226"/>
            </a:xfrm>
            <a:custGeom>
              <a:avLst/>
              <a:gdLst>
                <a:gd name="T0" fmla="*/ 12 w 141"/>
                <a:gd name="T1" fmla="*/ 18 h 226"/>
                <a:gd name="T2" fmla="*/ 22 w 141"/>
                <a:gd name="T3" fmla="*/ 8 h 226"/>
                <a:gd name="T4" fmla="*/ 35 w 141"/>
                <a:gd name="T5" fmla="*/ 2 h 226"/>
                <a:gd name="T6" fmla="*/ 54 w 141"/>
                <a:gd name="T7" fmla="*/ 0 h 226"/>
                <a:gd name="T8" fmla="*/ 70 w 141"/>
                <a:gd name="T9" fmla="*/ 3 h 226"/>
                <a:gd name="T10" fmla="*/ 86 w 141"/>
                <a:gd name="T11" fmla="*/ 8 h 226"/>
                <a:gd name="T12" fmla="*/ 101 w 141"/>
                <a:gd name="T13" fmla="*/ 18 h 226"/>
                <a:gd name="T14" fmla="*/ 112 w 141"/>
                <a:gd name="T15" fmla="*/ 31 h 226"/>
                <a:gd name="T16" fmla="*/ 122 w 141"/>
                <a:gd name="T17" fmla="*/ 47 h 226"/>
                <a:gd name="T18" fmla="*/ 128 w 141"/>
                <a:gd name="T19" fmla="*/ 63 h 226"/>
                <a:gd name="T20" fmla="*/ 135 w 141"/>
                <a:gd name="T21" fmla="*/ 87 h 226"/>
                <a:gd name="T22" fmla="*/ 138 w 141"/>
                <a:gd name="T23" fmla="*/ 107 h 226"/>
                <a:gd name="T24" fmla="*/ 140 w 141"/>
                <a:gd name="T25" fmla="*/ 123 h 226"/>
                <a:gd name="T26" fmla="*/ 141 w 141"/>
                <a:gd name="T27" fmla="*/ 143 h 226"/>
                <a:gd name="T28" fmla="*/ 141 w 141"/>
                <a:gd name="T29" fmla="*/ 158 h 226"/>
                <a:gd name="T30" fmla="*/ 136 w 141"/>
                <a:gd name="T31" fmla="*/ 176 h 226"/>
                <a:gd name="T32" fmla="*/ 131 w 141"/>
                <a:gd name="T33" fmla="*/ 194 h 226"/>
                <a:gd name="T34" fmla="*/ 122 w 141"/>
                <a:gd name="T35" fmla="*/ 206 h 226"/>
                <a:gd name="T36" fmla="*/ 109 w 141"/>
                <a:gd name="T37" fmla="*/ 214 h 226"/>
                <a:gd name="T38" fmla="*/ 97 w 141"/>
                <a:gd name="T39" fmla="*/ 222 h 226"/>
                <a:gd name="T40" fmla="*/ 77 w 141"/>
                <a:gd name="T41" fmla="*/ 226 h 226"/>
                <a:gd name="T42" fmla="*/ 60 w 141"/>
                <a:gd name="T43" fmla="*/ 226 h 226"/>
                <a:gd name="T44" fmla="*/ 44 w 141"/>
                <a:gd name="T45" fmla="*/ 224 h 226"/>
                <a:gd name="T46" fmla="*/ 32 w 141"/>
                <a:gd name="T47" fmla="*/ 218 h 226"/>
                <a:gd name="T48" fmla="*/ 21 w 141"/>
                <a:gd name="T49" fmla="*/ 210 h 226"/>
                <a:gd name="T50" fmla="*/ 17 w 141"/>
                <a:gd name="T51" fmla="*/ 202 h 226"/>
                <a:gd name="T52" fmla="*/ 11 w 141"/>
                <a:gd name="T53" fmla="*/ 189 h 226"/>
                <a:gd name="T54" fmla="*/ 11 w 141"/>
                <a:gd name="T55" fmla="*/ 175 h 226"/>
                <a:gd name="T56" fmla="*/ 12 w 141"/>
                <a:gd name="T57" fmla="*/ 160 h 226"/>
                <a:gd name="T58" fmla="*/ 15 w 141"/>
                <a:gd name="T59" fmla="*/ 148 h 226"/>
                <a:gd name="T60" fmla="*/ 19 w 141"/>
                <a:gd name="T61" fmla="*/ 139 h 226"/>
                <a:gd name="T62" fmla="*/ 26 w 141"/>
                <a:gd name="T63" fmla="*/ 131 h 226"/>
                <a:gd name="T64" fmla="*/ 32 w 141"/>
                <a:gd name="T65" fmla="*/ 121 h 226"/>
                <a:gd name="T66" fmla="*/ 33 w 141"/>
                <a:gd name="T67" fmla="*/ 108 h 226"/>
                <a:gd name="T68" fmla="*/ 26 w 141"/>
                <a:gd name="T69" fmla="*/ 100 h 226"/>
                <a:gd name="T70" fmla="*/ 13 w 141"/>
                <a:gd name="T71" fmla="*/ 91 h 226"/>
                <a:gd name="T72" fmla="*/ 7 w 141"/>
                <a:gd name="T73" fmla="*/ 81 h 226"/>
                <a:gd name="T74" fmla="*/ 0 w 141"/>
                <a:gd name="T75" fmla="*/ 69 h 226"/>
                <a:gd name="T76" fmla="*/ 0 w 141"/>
                <a:gd name="T77" fmla="*/ 54 h 226"/>
                <a:gd name="T78" fmla="*/ 2 w 141"/>
                <a:gd name="T79" fmla="*/ 44 h 226"/>
                <a:gd name="T80" fmla="*/ 4 w 141"/>
                <a:gd name="T81" fmla="*/ 31 h 226"/>
                <a:gd name="T82" fmla="*/ 9 w 141"/>
                <a:gd name="T83" fmla="*/ 23 h 226"/>
                <a:gd name="T84" fmla="*/ 12 w 141"/>
                <a:gd name="T85" fmla="*/ 18 h 2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1"/>
                <a:gd name="T130" fmla="*/ 0 h 226"/>
                <a:gd name="T131" fmla="*/ 141 w 141"/>
                <a:gd name="T132" fmla="*/ 226 h 2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1" h="226">
                  <a:moveTo>
                    <a:pt x="12" y="18"/>
                  </a:moveTo>
                  <a:lnTo>
                    <a:pt x="22" y="8"/>
                  </a:lnTo>
                  <a:lnTo>
                    <a:pt x="35" y="2"/>
                  </a:lnTo>
                  <a:lnTo>
                    <a:pt x="54" y="0"/>
                  </a:lnTo>
                  <a:lnTo>
                    <a:pt x="70" y="3"/>
                  </a:lnTo>
                  <a:lnTo>
                    <a:pt x="86" y="8"/>
                  </a:lnTo>
                  <a:lnTo>
                    <a:pt x="101" y="18"/>
                  </a:lnTo>
                  <a:lnTo>
                    <a:pt x="112" y="31"/>
                  </a:lnTo>
                  <a:lnTo>
                    <a:pt x="122" y="47"/>
                  </a:lnTo>
                  <a:lnTo>
                    <a:pt x="128" y="63"/>
                  </a:lnTo>
                  <a:lnTo>
                    <a:pt x="135" y="87"/>
                  </a:lnTo>
                  <a:lnTo>
                    <a:pt x="138" y="107"/>
                  </a:lnTo>
                  <a:lnTo>
                    <a:pt x="140" y="123"/>
                  </a:lnTo>
                  <a:lnTo>
                    <a:pt x="141" y="143"/>
                  </a:lnTo>
                  <a:lnTo>
                    <a:pt x="141" y="158"/>
                  </a:lnTo>
                  <a:lnTo>
                    <a:pt x="136" y="176"/>
                  </a:lnTo>
                  <a:lnTo>
                    <a:pt x="131" y="194"/>
                  </a:lnTo>
                  <a:lnTo>
                    <a:pt x="122" y="206"/>
                  </a:lnTo>
                  <a:lnTo>
                    <a:pt x="109" y="214"/>
                  </a:lnTo>
                  <a:lnTo>
                    <a:pt x="97" y="222"/>
                  </a:lnTo>
                  <a:lnTo>
                    <a:pt x="77" y="226"/>
                  </a:lnTo>
                  <a:lnTo>
                    <a:pt x="60" y="226"/>
                  </a:lnTo>
                  <a:lnTo>
                    <a:pt x="44" y="224"/>
                  </a:lnTo>
                  <a:lnTo>
                    <a:pt x="32" y="218"/>
                  </a:lnTo>
                  <a:lnTo>
                    <a:pt x="21" y="210"/>
                  </a:lnTo>
                  <a:lnTo>
                    <a:pt x="17" y="202"/>
                  </a:lnTo>
                  <a:lnTo>
                    <a:pt x="11" y="189"/>
                  </a:lnTo>
                  <a:lnTo>
                    <a:pt x="11" y="175"/>
                  </a:lnTo>
                  <a:lnTo>
                    <a:pt x="12" y="160"/>
                  </a:lnTo>
                  <a:lnTo>
                    <a:pt x="15" y="148"/>
                  </a:lnTo>
                  <a:lnTo>
                    <a:pt x="19" y="139"/>
                  </a:lnTo>
                  <a:lnTo>
                    <a:pt x="26" y="131"/>
                  </a:lnTo>
                  <a:lnTo>
                    <a:pt x="32" y="121"/>
                  </a:lnTo>
                  <a:lnTo>
                    <a:pt x="33" y="108"/>
                  </a:lnTo>
                  <a:lnTo>
                    <a:pt x="26" y="100"/>
                  </a:lnTo>
                  <a:lnTo>
                    <a:pt x="13" y="91"/>
                  </a:lnTo>
                  <a:lnTo>
                    <a:pt x="7" y="81"/>
                  </a:lnTo>
                  <a:lnTo>
                    <a:pt x="0" y="69"/>
                  </a:lnTo>
                  <a:lnTo>
                    <a:pt x="0" y="54"/>
                  </a:lnTo>
                  <a:lnTo>
                    <a:pt x="2" y="44"/>
                  </a:lnTo>
                  <a:lnTo>
                    <a:pt x="4" y="31"/>
                  </a:lnTo>
                  <a:lnTo>
                    <a:pt x="9" y="23"/>
                  </a:lnTo>
                  <a:lnTo>
                    <a:pt x="12" y="1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3" name="Freeform 368"/>
            <p:cNvSpPr>
              <a:spLocks/>
            </p:cNvSpPr>
            <p:nvPr/>
          </p:nvSpPr>
          <p:spPr bwMode="auto">
            <a:xfrm>
              <a:off x="3882" y="3283"/>
              <a:ext cx="311" cy="195"/>
            </a:xfrm>
            <a:custGeom>
              <a:avLst/>
              <a:gdLst>
                <a:gd name="T0" fmla="*/ 7 w 311"/>
                <a:gd name="T1" fmla="*/ 126 h 195"/>
                <a:gd name="T2" fmla="*/ 2 w 311"/>
                <a:gd name="T3" fmla="*/ 148 h 195"/>
                <a:gd name="T4" fmla="*/ 27 w 311"/>
                <a:gd name="T5" fmla="*/ 170 h 195"/>
                <a:gd name="T6" fmla="*/ 60 w 311"/>
                <a:gd name="T7" fmla="*/ 154 h 195"/>
                <a:gd name="T8" fmla="*/ 106 w 311"/>
                <a:gd name="T9" fmla="*/ 146 h 195"/>
                <a:gd name="T10" fmla="*/ 161 w 311"/>
                <a:gd name="T11" fmla="*/ 159 h 195"/>
                <a:gd name="T12" fmla="*/ 196 w 311"/>
                <a:gd name="T13" fmla="*/ 185 h 195"/>
                <a:gd name="T14" fmla="*/ 215 w 311"/>
                <a:gd name="T15" fmla="*/ 195 h 195"/>
                <a:gd name="T16" fmla="*/ 228 w 311"/>
                <a:gd name="T17" fmla="*/ 186 h 195"/>
                <a:gd name="T18" fmla="*/ 242 w 311"/>
                <a:gd name="T19" fmla="*/ 169 h 195"/>
                <a:gd name="T20" fmla="*/ 260 w 311"/>
                <a:gd name="T21" fmla="*/ 128 h 195"/>
                <a:gd name="T22" fmla="*/ 268 w 311"/>
                <a:gd name="T23" fmla="*/ 92 h 195"/>
                <a:gd name="T24" fmla="*/ 268 w 311"/>
                <a:gd name="T25" fmla="*/ 63 h 195"/>
                <a:gd name="T26" fmla="*/ 281 w 311"/>
                <a:gd name="T27" fmla="*/ 51 h 195"/>
                <a:gd name="T28" fmla="*/ 304 w 311"/>
                <a:gd name="T29" fmla="*/ 51 h 195"/>
                <a:gd name="T30" fmla="*/ 309 w 311"/>
                <a:gd name="T31" fmla="*/ 37 h 195"/>
                <a:gd name="T32" fmla="*/ 289 w 311"/>
                <a:gd name="T33" fmla="*/ 36 h 195"/>
                <a:gd name="T34" fmla="*/ 274 w 311"/>
                <a:gd name="T35" fmla="*/ 39 h 195"/>
                <a:gd name="T36" fmla="*/ 280 w 311"/>
                <a:gd name="T37" fmla="*/ 26 h 195"/>
                <a:gd name="T38" fmla="*/ 287 w 311"/>
                <a:gd name="T39" fmla="*/ 10 h 195"/>
                <a:gd name="T40" fmla="*/ 279 w 311"/>
                <a:gd name="T41" fmla="*/ 0 h 195"/>
                <a:gd name="T42" fmla="*/ 266 w 311"/>
                <a:gd name="T43" fmla="*/ 15 h 195"/>
                <a:gd name="T44" fmla="*/ 260 w 311"/>
                <a:gd name="T45" fmla="*/ 36 h 195"/>
                <a:gd name="T46" fmla="*/ 238 w 311"/>
                <a:gd name="T47" fmla="*/ 31 h 195"/>
                <a:gd name="T48" fmla="*/ 220 w 311"/>
                <a:gd name="T49" fmla="*/ 33 h 195"/>
                <a:gd name="T50" fmla="*/ 224 w 311"/>
                <a:gd name="T51" fmla="*/ 49 h 195"/>
                <a:gd name="T52" fmla="*/ 246 w 311"/>
                <a:gd name="T53" fmla="*/ 52 h 195"/>
                <a:gd name="T54" fmla="*/ 256 w 311"/>
                <a:gd name="T55" fmla="*/ 66 h 195"/>
                <a:gd name="T56" fmla="*/ 244 w 311"/>
                <a:gd name="T57" fmla="*/ 105 h 195"/>
                <a:gd name="T58" fmla="*/ 221 w 311"/>
                <a:gd name="T59" fmla="*/ 140 h 195"/>
                <a:gd name="T60" fmla="*/ 200 w 311"/>
                <a:gd name="T61" fmla="*/ 148 h 195"/>
                <a:gd name="T62" fmla="*/ 154 w 311"/>
                <a:gd name="T63" fmla="*/ 125 h 195"/>
                <a:gd name="T64" fmla="*/ 99 w 311"/>
                <a:gd name="T65" fmla="*/ 115 h 195"/>
                <a:gd name="T66" fmla="*/ 45 w 311"/>
                <a:gd name="T67" fmla="*/ 115 h 195"/>
                <a:gd name="T68" fmla="*/ 19 w 311"/>
                <a:gd name="T69" fmla="*/ 122 h 19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1"/>
                <a:gd name="T106" fmla="*/ 0 h 195"/>
                <a:gd name="T107" fmla="*/ 311 w 311"/>
                <a:gd name="T108" fmla="*/ 195 h 19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1" h="195">
                  <a:moveTo>
                    <a:pt x="19" y="122"/>
                  </a:moveTo>
                  <a:lnTo>
                    <a:pt x="7" y="126"/>
                  </a:lnTo>
                  <a:lnTo>
                    <a:pt x="0" y="136"/>
                  </a:lnTo>
                  <a:lnTo>
                    <a:pt x="2" y="148"/>
                  </a:lnTo>
                  <a:lnTo>
                    <a:pt x="11" y="164"/>
                  </a:lnTo>
                  <a:lnTo>
                    <a:pt x="27" y="170"/>
                  </a:lnTo>
                  <a:lnTo>
                    <a:pt x="46" y="162"/>
                  </a:lnTo>
                  <a:lnTo>
                    <a:pt x="60" y="154"/>
                  </a:lnTo>
                  <a:lnTo>
                    <a:pt x="80" y="148"/>
                  </a:lnTo>
                  <a:lnTo>
                    <a:pt x="106" y="146"/>
                  </a:lnTo>
                  <a:lnTo>
                    <a:pt x="133" y="148"/>
                  </a:lnTo>
                  <a:lnTo>
                    <a:pt x="161" y="159"/>
                  </a:lnTo>
                  <a:lnTo>
                    <a:pt x="181" y="170"/>
                  </a:lnTo>
                  <a:lnTo>
                    <a:pt x="196" y="185"/>
                  </a:lnTo>
                  <a:lnTo>
                    <a:pt x="202" y="191"/>
                  </a:lnTo>
                  <a:lnTo>
                    <a:pt x="215" y="195"/>
                  </a:lnTo>
                  <a:lnTo>
                    <a:pt x="222" y="192"/>
                  </a:lnTo>
                  <a:lnTo>
                    <a:pt x="228" y="186"/>
                  </a:lnTo>
                  <a:lnTo>
                    <a:pt x="233" y="180"/>
                  </a:lnTo>
                  <a:lnTo>
                    <a:pt x="242" y="169"/>
                  </a:lnTo>
                  <a:lnTo>
                    <a:pt x="252" y="149"/>
                  </a:lnTo>
                  <a:lnTo>
                    <a:pt x="260" y="128"/>
                  </a:lnTo>
                  <a:lnTo>
                    <a:pt x="265" y="107"/>
                  </a:lnTo>
                  <a:lnTo>
                    <a:pt x="268" y="92"/>
                  </a:lnTo>
                  <a:lnTo>
                    <a:pt x="271" y="72"/>
                  </a:lnTo>
                  <a:lnTo>
                    <a:pt x="268" y="63"/>
                  </a:lnTo>
                  <a:lnTo>
                    <a:pt x="272" y="55"/>
                  </a:lnTo>
                  <a:lnTo>
                    <a:pt x="281" y="51"/>
                  </a:lnTo>
                  <a:lnTo>
                    <a:pt x="293" y="52"/>
                  </a:lnTo>
                  <a:lnTo>
                    <a:pt x="304" y="51"/>
                  </a:lnTo>
                  <a:lnTo>
                    <a:pt x="311" y="45"/>
                  </a:lnTo>
                  <a:lnTo>
                    <a:pt x="309" y="37"/>
                  </a:lnTo>
                  <a:lnTo>
                    <a:pt x="301" y="34"/>
                  </a:lnTo>
                  <a:lnTo>
                    <a:pt x="289" y="36"/>
                  </a:lnTo>
                  <a:lnTo>
                    <a:pt x="279" y="39"/>
                  </a:lnTo>
                  <a:lnTo>
                    <a:pt x="274" y="39"/>
                  </a:lnTo>
                  <a:lnTo>
                    <a:pt x="273" y="35"/>
                  </a:lnTo>
                  <a:lnTo>
                    <a:pt x="280" y="26"/>
                  </a:lnTo>
                  <a:lnTo>
                    <a:pt x="286" y="19"/>
                  </a:lnTo>
                  <a:lnTo>
                    <a:pt x="287" y="10"/>
                  </a:lnTo>
                  <a:lnTo>
                    <a:pt x="286" y="4"/>
                  </a:lnTo>
                  <a:lnTo>
                    <a:pt x="279" y="0"/>
                  </a:lnTo>
                  <a:lnTo>
                    <a:pt x="271" y="4"/>
                  </a:lnTo>
                  <a:lnTo>
                    <a:pt x="266" y="15"/>
                  </a:lnTo>
                  <a:lnTo>
                    <a:pt x="264" y="29"/>
                  </a:lnTo>
                  <a:lnTo>
                    <a:pt x="260" y="36"/>
                  </a:lnTo>
                  <a:lnTo>
                    <a:pt x="252" y="37"/>
                  </a:lnTo>
                  <a:lnTo>
                    <a:pt x="238" y="31"/>
                  </a:lnTo>
                  <a:lnTo>
                    <a:pt x="228" y="28"/>
                  </a:lnTo>
                  <a:lnTo>
                    <a:pt x="220" y="33"/>
                  </a:lnTo>
                  <a:lnTo>
                    <a:pt x="218" y="44"/>
                  </a:lnTo>
                  <a:lnTo>
                    <a:pt x="224" y="49"/>
                  </a:lnTo>
                  <a:lnTo>
                    <a:pt x="235" y="51"/>
                  </a:lnTo>
                  <a:lnTo>
                    <a:pt x="246" y="52"/>
                  </a:lnTo>
                  <a:lnTo>
                    <a:pt x="255" y="55"/>
                  </a:lnTo>
                  <a:lnTo>
                    <a:pt x="256" y="66"/>
                  </a:lnTo>
                  <a:lnTo>
                    <a:pt x="252" y="86"/>
                  </a:lnTo>
                  <a:lnTo>
                    <a:pt x="244" y="105"/>
                  </a:lnTo>
                  <a:lnTo>
                    <a:pt x="233" y="125"/>
                  </a:lnTo>
                  <a:lnTo>
                    <a:pt x="221" y="140"/>
                  </a:lnTo>
                  <a:lnTo>
                    <a:pt x="212" y="148"/>
                  </a:lnTo>
                  <a:lnTo>
                    <a:pt x="200" y="148"/>
                  </a:lnTo>
                  <a:lnTo>
                    <a:pt x="178" y="134"/>
                  </a:lnTo>
                  <a:lnTo>
                    <a:pt x="154" y="125"/>
                  </a:lnTo>
                  <a:lnTo>
                    <a:pt x="128" y="117"/>
                  </a:lnTo>
                  <a:lnTo>
                    <a:pt x="99" y="115"/>
                  </a:lnTo>
                  <a:lnTo>
                    <a:pt x="71" y="114"/>
                  </a:lnTo>
                  <a:lnTo>
                    <a:pt x="45" y="115"/>
                  </a:lnTo>
                  <a:lnTo>
                    <a:pt x="28" y="120"/>
                  </a:lnTo>
                  <a:lnTo>
                    <a:pt x="19"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4" name="Freeform 369"/>
            <p:cNvSpPr>
              <a:spLocks/>
            </p:cNvSpPr>
            <p:nvPr/>
          </p:nvSpPr>
          <p:spPr bwMode="auto">
            <a:xfrm>
              <a:off x="3516" y="3169"/>
              <a:ext cx="345" cy="306"/>
            </a:xfrm>
            <a:custGeom>
              <a:avLst/>
              <a:gdLst>
                <a:gd name="T0" fmla="*/ 307 w 345"/>
                <a:gd name="T1" fmla="*/ 242 h 306"/>
                <a:gd name="T2" fmla="*/ 345 w 345"/>
                <a:gd name="T3" fmla="*/ 266 h 306"/>
                <a:gd name="T4" fmla="*/ 339 w 345"/>
                <a:gd name="T5" fmla="*/ 295 h 306"/>
                <a:gd name="T6" fmla="*/ 300 w 345"/>
                <a:gd name="T7" fmla="*/ 296 h 306"/>
                <a:gd name="T8" fmla="*/ 235 w 345"/>
                <a:gd name="T9" fmla="*/ 257 h 306"/>
                <a:gd name="T10" fmla="*/ 176 w 345"/>
                <a:gd name="T11" fmla="*/ 241 h 306"/>
                <a:gd name="T12" fmla="*/ 145 w 345"/>
                <a:gd name="T13" fmla="*/ 236 h 306"/>
                <a:gd name="T14" fmla="*/ 135 w 345"/>
                <a:gd name="T15" fmla="*/ 236 h 306"/>
                <a:gd name="T16" fmla="*/ 122 w 345"/>
                <a:gd name="T17" fmla="*/ 221 h 306"/>
                <a:gd name="T18" fmla="*/ 112 w 345"/>
                <a:gd name="T19" fmla="*/ 185 h 306"/>
                <a:gd name="T20" fmla="*/ 96 w 345"/>
                <a:gd name="T21" fmla="*/ 141 h 306"/>
                <a:gd name="T22" fmla="*/ 72 w 345"/>
                <a:gd name="T23" fmla="*/ 108 h 306"/>
                <a:gd name="T24" fmla="*/ 51 w 345"/>
                <a:gd name="T25" fmla="*/ 93 h 306"/>
                <a:gd name="T26" fmla="*/ 24 w 345"/>
                <a:gd name="T27" fmla="*/ 90 h 306"/>
                <a:gd name="T28" fmla="*/ 0 w 345"/>
                <a:gd name="T29" fmla="*/ 75 h 306"/>
                <a:gd name="T30" fmla="*/ 6 w 345"/>
                <a:gd name="T31" fmla="*/ 53 h 306"/>
                <a:gd name="T32" fmla="*/ 21 w 345"/>
                <a:gd name="T33" fmla="*/ 57 h 306"/>
                <a:gd name="T34" fmla="*/ 20 w 345"/>
                <a:gd name="T35" fmla="*/ 67 h 306"/>
                <a:gd name="T36" fmla="*/ 41 w 345"/>
                <a:gd name="T37" fmla="*/ 74 h 306"/>
                <a:gd name="T38" fmla="*/ 52 w 345"/>
                <a:gd name="T39" fmla="*/ 50 h 306"/>
                <a:gd name="T40" fmla="*/ 38 w 345"/>
                <a:gd name="T41" fmla="*/ 42 h 306"/>
                <a:gd name="T42" fmla="*/ 25 w 345"/>
                <a:gd name="T43" fmla="*/ 47 h 306"/>
                <a:gd name="T44" fmla="*/ 25 w 345"/>
                <a:gd name="T45" fmla="*/ 33 h 306"/>
                <a:gd name="T46" fmla="*/ 42 w 345"/>
                <a:gd name="T47" fmla="*/ 24 h 306"/>
                <a:gd name="T48" fmla="*/ 62 w 345"/>
                <a:gd name="T49" fmla="*/ 31 h 306"/>
                <a:gd name="T50" fmla="*/ 63 w 345"/>
                <a:gd name="T51" fmla="*/ 9 h 306"/>
                <a:gd name="T52" fmla="*/ 86 w 345"/>
                <a:gd name="T53" fmla="*/ 3 h 306"/>
                <a:gd name="T54" fmla="*/ 85 w 345"/>
                <a:gd name="T55" fmla="*/ 16 h 306"/>
                <a:gd name="T56" fmla="*/ 78 w 345"/>
                <a:gd name="T57" fmla="*/ 28 h 306"/>
                <a:gd name="T58" fmla="*/ 72 w 345"/>
                <a:gd name="T59" fmla="*/ 41 h 306"/>
                <a:gd name="T60" fmla="*/ 71 w 345"/>
                <a:gd name="T61" fmla="*/ 71 h 306"/>
                <a:gd name="T62" fmla="*/ 82 w 345"/>
                <a:gd name="T63" fmla="*/ 86 h 306"/>
                <a:gd name="T64" fmla="*/ 101 w 345"/>
                <a:gd name="T65" fmla="*/ 112 h 306"/>
                <a:gd name="T66" fmla="*/ 118 w 345"/>
                <a:gd name="T67" fmla="*/ 142 h 306"/>
                <a:gd name="T68" fmla="*/ 134 w 345"/>
                <a:gd name="T69" fmla="*/ 180 h 306"/>
                <a:gd name="T70" fmla="*/ 149 w 345"/>
                <a:gd name="T71" fmla="*/ 201 h 306"/>
                <a:gd name="T72" fmla="*/ 189 w 345"/>
                <a:gd name="T73" fmla="*/ 211 h 306"/>
                <a:gd name="T74" fmla="*/ 239 w 345"/>
                <a:gd name="T75" fmla="*/ 223 h 306"/>
                <a:gd name="T76" fmla="*/ 263 w 345"/>
                <a:gd name="T77" fmla="*/ 231 h 3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5"/>
                <a:gd name="T118" fmla="*/ 0 h 306"/>
                <a:gd name="T119" fmla="*/ 345 w 345"/>
                <a:gd name="T120" fmla="*/ 306 h 30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5" h="306">
                  <a:moveTo>
                    <a:pt x="263" y="231"/>
                  </a:moveTo>
                  <a:lnTo>
                    <a:pt x="307" y="242"/>
                  </a:lnTo>
                  <a:lnTo>
                    <a:pt x="333" y="252"/>
                  </a:lnTo>
                  <a:lnTo>
                    <a:pt x="345" y="266"/>
                  </a:lnTo>
                  <a:lnTo>
                    <a:pt x="345" y="282"/>
                  </a:lnTo>
                  <a:lnTo>
                    <a:pt x="339" y="295"/>
                  </a:lnTo>
                  <a:lnTo>
                    <a:pt x="326" y="306"/>
                  </a:lnTo>
                  <a:lnTo>
                    <a:pt x="300" y="296"/>
                  </a:lnTo>
                  <a:lnTo>
                    <a:pt x="268" y="275"/>
                  </a:lnTo>
                  <a:lnTo>
                    <a:pt x="235" y="257"/>
                  </a:lnTo>
                  <a:lnTo>
                    <a:pt x="206" y="246"/>
                  </a:lnTo>
                  <a:lnTo>
                    <a:pt x="176" y="241"/>
                  </a:lnTo>
                  <a:lnTo>
                    <a:pt x="157" y="237"/>
                  </a:lnTo>
                  <a:lnTo>
                    <a:pt x="145" y="236"/>
                  </a:lnTo>
                  <a:lnTo>
                    <a:pt x="142" y="237"/>
                  </a:lnTo>
                  <a:lnTo>
                    <a:pt x="135" y="236"/>
                  </a:lnTo>
                  <a:lnTo>
                    <a:pt x="129" y="230"/>
                  </a:lnTo>
                  <a:lnTo>
                    <a:pt x="122" y="221"/>
                  </a:lnTo>
                  <a:lnTo>
                    <a:pt x="118" y="207"/>
                  </a:lnTo>
                  <a:lnTo>
                    <a:pt x="112" y="185"/>
                  </a:lnTo>
                  <a:lnTo>
                    <a:pt x="104" y="162"/>
                  </a:lnTo>
                  <a:lnTo>
                    <a:pt x="96" y="141"/>
                  </a:lnTo>
                  <a:lnTo>
                    <a:pt x="83" y="123"/>
                  </a:lnTo>
                  <a:lnTo>
                    <a:pt x="72" y="108"/>
                  </a:lnTo>
                  <a:lnTo>
                    <a:pt x="60" y="97"/>
                  </a:lnTo>
                  <a:lnTo>
                    <a:pt x="51" y="93"/>
                  </a:lnTo>
                  <a:lnTo>
                    <a:pt x="39" y="90"/>
                  </a:lnTo>
                  <a:lnTo>
                    <a:pt x="24" y="90"/>
                  </a:lnTo>
                  <a:lnTo>
                    <a:pt x="10" y="86"/>
                  </a:lnTo>
                  <a:lnTo>
                    <a:pt x="0" y="75"/>
                  </a:lnTo>
                  <a:lnTo>
                    <a:pt x="0" y="64"/>
                  </a:lnTo>
                  <a:lnTo>
                    <a:pt x="6" y="53"/>
                  </a:lnTo>
                  <a:lnTo>
                    <a:pt x="17" y="50"/>
                  </a:lnTo>
                  <a:lnTo>
                    <a:pt x="21" y="57"/>
                  </a:lnTo>
                  <a:lnTo>
                    <a:pt x="20" y="60"/>
                  </a:lnTo>
                  <a:lnTo>
                    <a:pt x="20" y="67"/>
                  </a:lnTo>
                  <a:lnTo>
                    <a:pt x="28" y="73"/>
                  </a:lnTo>
                  <a:lnTo>
                    <a:pt x="41" y="74"/>
                  </a:lnTo>
                  <a:lnTo>
                    <a:pt x="51" y="65"/>
                  </a:lnTo>
                  <a:lnTo>
                    <a:pt x="52" y="50"/>
                  </a:lnTo>
                  <a:lnTo>
                    <a:pt x="46" y="41"/>
                  </a:lnTo>
                  <a:lnTo>
                    <a:pt x="38" y="42"/>
                  </a:lnTo>
                  <a:lnTo>
                    <a:pt x="31" y="48"/>
                  </a:lnTo>
                  <a:lnTo>
                    <a:pt x="25" y="47"/>
                  </a:lnTo>
                  <a:lnTo>
                    <a:pt x="20" y="38"/>
                  </a:lnTo>
                  <a:lnTo>
                    <a:pt x="25" y="33"/>
                  </a:lnTo>
                  <a:lnTo>
                    <a:pt x="31" y="26"/>
                  </a:lnTo>
                  <a:lnTo>
                    <a:pt x="42" y="24"/>
                  </a:lnTo>
                  <a:lnTo>
                    <a:pt x="51" y="26"/>
                  </a:lnTo>
                  <a:lnTo>
                    <a:pt x="62" y="31"/>
                  </a:lnTo>
                  <a:lnTo>
                    <a:pt x="61" y="23"/>
                  </a:lnTo>
                  <a:lnTo>
                    <a:pt x="63" y="9"/>
                  </a:lnTo>
                  <a:lnTo>
                    <a:pt x="73" y="0"/>
                  </a:lnTo>
                  <a:lnTo>
                    <a:pt x="86" y="3"/>
                  </a:lnTo>
                  <a:lnTo>
                    <a:pt x="86" y="13"/>
                  </a:lnTo>
                  <a:lnTo>
                    <a:pt x="85" y="16"/>
                  </a:lnTo>
                  <a:lnTo>
                    <a:pt x="81" y="26"/>
                  </a:lnTo>
                  <a:lnTo>
                    <a:pt x="78" y="28"/>
                  </a:lnTo>
                  <a:lnTo>
                    <a:pt x="74" y="38"/>
                  </a:lnTo>
                  <a:lnTo>
                    <a:pt x="72" y="41"/>
                  </a:lnTo>
                  <a:lnTo>
                    <a:pt x="73" y="57"/>
                  </a:lnTo>
                  <a:lnTo>
                    <a:pt x="71" y="71"/>
                  </a:lnTo>
                  <a:lnTo>
                    <a:pt x="71" y="74"/>
                  </a:lnTo>
                  <a:lnTo>
                    <a:pt x="82" y="86"/>
                  </a:lnTo>
                  <a:lnTo>
                    <a:pt x="91" y="99"/>
                  </a:lnTo>
                  <a:lnTo>
                    <a:pt x="101" y="112"/>
                  </a:lnTo>
                  <a:lnTo>
                    <a:pt x="111" y="125"/>
                  </a:lnTo>
                  <a:lnTo>
                    <a:pt x="118" y="142"/>
                  </a:lnTo>
                  <a:lnTo>
                    <a:pt x="126" y="164"/>
                  </a:lnTo>
                  <a:lnTo>
                    <a:pt x="134" y="180"/>
                  </a:lnTo>
                  <a:lnTo>
                    <a:pt x="141" y="193"/>
                  </a:lnTo>
                  <a:lnTo>
                    <a:pt x="149" y="201"/>
                  </a:lnTo>
                  <a:lnTo>
                    <a:pt x="166" y="206"/>
                  </a:lnTo>
                  <a:lnTo>
                    <a:pt x="189" y="211"/>
                  </a:lnTo>
                  <a:lnTo>
                    <a:pt x="218" y="216"/>
                  </a:lnTo>
                  <a:lnTo>
                    <a:pt x="239" y="223"/>
                  </a:lnTo>
                  <a:lnTo>
                    <a:pt x="255" y="229"/>
                  </a:lnTo>
                  <a:lnTo>
                    <a:pt x="263" y="2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5" name="Freeform 370"/>
            <p:cNvSpPr>
              <a:spLocks/>
            </p:cNvSpPr>
            <p:nvPr/>
          </p:nvSpPr>
          <p:spPr bwMode="auto">
            <a:xfrm>
              <a:off x="3840" y="3557"/>
              <a:ext cx="100" cy="462"/>
            </a:xfrm>
            <a:custGeom>
              <a:avLst/>
              <a:gdLst>
                <a:gd name="T0" fmla="*/ 49 w 100"/>
                <a:gd name="T1" fmla="*/ 90 h 462"/>
                <a:gd name="T2" fmla="*/ 37 w 100"/>
                <a:gd name="T3" fmla="*/ 41 h 462"/>
                <a:gd name="T4" fmla="*/ 42 w 100"/>
                <a:gd name="T5" fmla="*/ 6 h 462"/>
                <a:gd name="T6" fmla="*/ 60 w 100"/>
                <a:gd name="T7" fmla="*/ 0 h 462"/>
                <a:gd name="T8" fmla="*/ 63 w 100"/>
                <a:gd name="T9" fmla="*/ 1 h 462"/>
                <a:gd name="T10" fmla="*/ 80 w 100"/>
                <a:gd name="T11" fmla="*/ 4 h 462"/>
                <a:gd name="T12" fmla="*/ 81 w 100"/>
                <a:gd name="T13" fmla="*/ 7 h 462"/>
                <a:gd name="T14" fmla="*/ 94 w 100"/>
                <a:gd name="T15" fmla="*/ 30 h 462"/>
                <a:gd name="T16" fmla="*/ 96 w 100"/>
                <a:gd name="T17" fmla="*/ 57 h 462"/>
                <a:gd name="T18" fmla="*/ 100 w 100"/>
                <a:gd name="T19" fmla="*/ 113 h 462"/>
                <a:gd name="T20" fmla="*/ 98 w 100"/>
                <a:gd name="T21" fmla="*/ 153 h 462"/>
                <a:gd name="T22" fmla="*/ 96 w 100"/>
                <a:gd name="T23" fmla="*/ 190 h 462"/>
                <a:gd name="T24" fmla="*/ 91 w 100"/>
                <a:gd name="T25" fmla="*/ 228 h 462"/>
                <a:gd name="T26" fmla="*/ 81 w 100"/>
                <a:gd name="T27" fmla="*/ 257 h 462"/>
                <a:gd name="T28" fmla="*/ 73 w 100"/>
                <a:gd name="T29" fmla="*/ 281 h 462"/>
                <a:gd name="T30" fmla="*/ 57 w 100"/>
                <a:gd name="T31" fmla="*/ 306 h 462"/>
                <a:gd name="T32" fmla="*/ 44 w 100"/>
                <a:gd name="T33" fmla="*/ 323 h 462"/>
                <a:gd name="T34" fmla="*/ 37 w 100"/>
                <a:gd name="T35" fmla="*/ 333 h 462"/>
                <a:gd name="T36" fmla="*/ 35 w 100"/>
                <a:gd name="T37" fmla="*/ 336 h 462"/>
                <a:gd name="T38" fmla="*/ 37 w 100"/>
                <a:gd name="T39" fmla="*/ 345 h 462"/>
                <a:gd name="T40" fmla="*/ 48 w 100"/>
                <a:gd name="T41" fmla="*/ 355 h 462"/>
                <a:gd name="T42" fmla="*/ 65 w 100"/>
                <a:gd name="T43" fmla="*/ 372 h 462"/>
                <a:gd name="T44" fmla="*/ 76 w 100"/>
                <a:gd name="T45" fmla="*/ 394 h 462"/>
                <a:gd name="T46" fmla="*/ 81 w 100"/>
                <a:gd name="T47" fmla="*/ 413 h 462"/>
                <a:gd name="T48" fmla="*/ 82 w 100"/>
                <a:gd name="T49" fmla="*/ 427 h 462"/>
                <a:gd name="T50" fmla="*/ 84 w 100"/>
                <a:gd name="T51" fmla="*/ 442 h 462"/>
                <a:gd name="T52" fmla="*/ 88 w 100"/>
                <a:gd name="T53" fmla="*/ 450 h 462"/>
                <a:gd name="T54" fmla="*/ 88 w 100"/>
                <a:gd name="T55" fmla="*/ 459 h 462"/>
                <a:gd name="T56" fmla="*/ 79 w 100"/>
                <a:gd name="T57" fmla="*/ 462 h 462"/>
                <a:gd name="T58" fmla="*/ 55 w 100"/>
                <a:gd name="T59" fmla="*/ 460 h 462"/>
                <a:gd name="T60" fmla="*/ 55 w 100"/>
                <a:gd name="T61" fmla="*/ 447 h 462"/>
                <a:gd name="T62" fmla="*/ 58 w 100"/>
                <a:gd name="T63" fmla="*/ 436 h 462"/>
                <a:gd name="T64" fmla="*/ 58 w 100"/>
                <a:gd name="T65" fmla="*/ 412 h 462"/>
                <a:gd name="T66" fmla="*/ 52 w 100"/>
                <a:gd name="T67" fmla="*/ 392 h 462"/>
                <a:gd name="T68" fmla="*/ 39 w 100"/>
                <a:gd name="T69" fmla="*/ 377 h 462"/>
                <a:gd name="T70" fmla="*/ 24 w 100"/>
                <a:gd name="T71" fmla="*/ 365 h 462"/>
                <a:gd name="T72" fmla="*/ 8 w 100"/>
                <a:gd name="T73" fmla="*/ 353 h 462"/>
                <a:gd name="T74" fmla="*/ 2 w 100"/>
                <a:gd name="T75" fmla="*/ 343 h 462"/>
                <a:gd name="T76" fmla="*/ 0 w 100"/>
                <a:gd name="T77" fmla="*/ 331 h 462"/>
                <a:gd name="T78" fmla="*/ 3 w 100"/>
                <a:gd name="T79" fmla="*/ 323 h 462"/>
                <a:gd name="T80" fmla="*/ 13 w 100"/>
                <a:gd name="T81" fmla="*/ 315 h 462"/>
                <a:gd name="T82" fmla="*/ 20 w 100"/>
                <a:gd name="T83" fmla="*/ 309 h 462"/>
                <a:gd name="T84" fmla="*/ 32 w 100"/>
                <a:gd name="T85" fmla="*/ 301 h 462"/>
                <a:gd name="T86" fmla="*/ 42 w 100"/>
                <a:gd name="T87" fmla="*/ 285 h 462"/>
                <a:gd name="T88" fmla="*/ 52 w 100"/>
                <a:gd name="T89" fmla="*/ 262 h 462"/>
                <a:gd name="T90" fmla="*/ 61 w 100"/>
                <a:gd name="T91" fmla="*/ 237 h 462"/>
                <a:gd name="T92" fmla="*/ 66 w 100"/>
                <a:gd name="T93" fmla="*/ 207 h 462"/>
                <a:gd name="T94" fmla="*/ 62 w 100"/>
                <a:gd name="T95" fmla="*/ 159 h 462"/>
                <a:gd name="T96" fmla="*/ 58 w 100"/>
                <a:gd name="T97" fmla="*/ 126 h 462"/>
                <a:gd name="T98" fmla="*/ 52 w 100"/>
                <a:gd name="T99" fmla="*/ 101 h 462"/>
                <a:gd name="T100" fmla="*/ 49 w 100"/>
                <a:gd name="T101" fmla="*/ 90 h 4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0"/>
                <a:gd name="T154" fmla="*/ 0 h 462"/>
                <a:gd name="T155" fmla="*/ 100 w 100"/>
                <a:gd name="T156" fmla="*/ 462 h 4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0" h="462">
                  <a:moveTo>
                    <a:pt x="49" y="90"/>
                  </a:moveTo>
                  <a:lnTo>
                    <a:pt x="37" y="41"/>
                  </a:lnTo>
                  <a:lnTo>
                    <a:pt x="42" y="6"/>
                  </a:lnTo>
                  <a:lnTo>
                    <a:pt x="60" y="0"/>
                  </a:lnTo>
                  <a:lnTo>
                    <a:pt x="63" y="1"/>
                  </a:lnTo>
                  <a:lnTo>
                    <a:pt x="80" y="4"/>
                  </a:lnTo>
                  <a:lnTo>
                    <a:pt x="81" y="7"/>
                  </a:lnTo>
                  <a:lnTo>
                    <a:pt x="94" y="30"/>
                  </a:lnTo>
                  <a:lnTo>
                    <a:pt x="96" y="57"/>
                  </a:lnTo>
                  <a:lnTo>
                    <a:pt x="100" y="113"/>
                  </a:lnTo>
                  <a:lnTo>
                    <a:pt x="98" y="153"/>
                  </a:lnTo>
                  <a:lnTo>
                    <a:pt x="96" y="190"/>
                  </a:lnTo>
                  <a:lnTo>
                    <a:pt x="91" y="228"/>
                  </a:lnTo>
                  <a:lnTo>
                    <a:pt x="81" y="257"/>
                  </a:lnTo>
                  <a:lnTo>
                    <a:pt x="73" y="281"/>
                  </a:lnTo>
                  <a:lnTo>
                    <a:pt x="57" y="306"/>
                  </a:lnTo>
                  <a:lnTo>
                    <a:pt x="44" y="323"/>
                  </a:lnTo>
                  <a:lnTo>
                    <a:pt x="37" y="333"/>
                  </a:lnTo>
                  <a:lnTo>
                    <a:pt x="35" y="336"/>
                  </a:lnTo>
                  <a:lnTo>
                    <a:pt x="37" y="345"/>
                  </a:lnTo>
                  <a:lnTo>
                    <a:pt x="48" y="355"/>
                  </a:lnTo>
                  <a:lnTo>
                    <a:pt x="65" y="372"/>
                  </a:lnTo>
                  <a:lnTo>
                    <a:pt x="76" y="394"/>
                  </a:lnTo>
                  <a:lnTo>
                    <a:pt x="81" y="413"/>
                  </a:lnTo>
                  <a:lnTo>
                    <a:pt x="82" y="427"/>
                  </a:lnTo>
                  <a:lnTo>
                    <a:pt x="84" y="442"/>
                  </a:lnTo>
                  <a:lnTo>
                    <a:pt x="88" y="450"/>
                  </a:lnTo>
                  <a:lnTo>
                    <a:pt x="88" y="459"/>
                  </a:lnTo>
                  <a:lnTo>
                    <a:pt x="79" y="462"/>
                  </a:lnTo>
                  <a:lnTo>
                    <a:pt x="55" y="460"/>
                  </a:lnTo>
                  <a:lnTo>
                    <a:pt x="55" y="447"/>
                  </a:lnTo>
                  <a:lnTo>
                    <a:pt x="58" y="436"/>
                  </a:lnTo>
                  <a:lnTo>
                    <a:pt x="58" y="412"/>
                  </a:lnTo>
                  <a:lnTo>
                    <a:pt x="52" y="392"/>
                  </a:lnTo>
                  <a:lnTo>
                    <a:pt x="39" y="377"/>
                  </a:lnTo>
                  <a:lnTo>
                    <a:pt x="24" y="365"/>
                  </a:lnTo>
                  <a:lnTo>
                    <a:pt x="8" y="353"/>
                  </a:lnTo>
                  <a:lnTo>
                    <a:pt x="2" y="343"/>
                  </a:lnTo>
                  <a:lnTo>
                    <a:pt x="0" y="331"/>
                  </a:lnTo>
                  <a:lnTo>
                    <a:pt x="3" y="323"/>
                  </a:lnTo>
                  <a:lnTo>
                    <a:pt x="13" y="315"/>
                  </a:lnTo>
                  <a:lnTo>
                    <a:pt x="20" y="309"/>
                  </a:lnTo>
                  <a:lnTo>
                    <a:pt x="32" y="301"/>
                  </a:lnTo>
                  <a:lnTo>
                    <a:pt x="42" y="285"/>
                  </a:lnTo>
                  <a:lnTo>
                    <a:pt x="52" y="262"/>
                  </a:lnTo>
                  <a:lnTo>
                    <a:pt x="61" y="237"/>
                  </a:lnTo>
                  <a:lnTo>
                    <a:pt x="66" y="207"/>
                  </a:lnTo>
                  <a:lnTo>
                    <a:pt x="62" y="159"/>
                  </a:lnTo>
                  <a:lnTo>
                    <a:pt x="58" y="126"/>
                  </a:lnTo>
                  <a:lnTo>
                    <a:pt x="52" y="101"/>
                  </a:lnTo>
                  <a:lnTo>
                    <a:pt x="49"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6" name="Freeform 371"/>
            <p:cNvSpPr>
              <a:spLocks/>
            </p:cNvSpPr>
            <p:nvPr/>
          </p:nvSpPr>
          <p:spPr bwMode="auto">
            <a:xfrm>
              <a:off x="3641" y="3564"/>
              <a:ext cx="257" cy="298"/>
            </a:xfrm>
            <a:custGeom>
              <a:avLst/>
              <a:gdLst>
                <a:gd name="T0" fmla="*/ 154 w 257"/>
                <a:gd name="T1" fmla="*/ 156 h 298"/>
                <a:gd name="T2" fmla="*/ 126 w 257"/>
                <a:gd name="T3" fmla="*/ 148 h 298"/>
                <a:gd name="T4" fmla="*/ 101 w 257"/>
                <a:gd name="T5" fmla="*/ 144 h 298"/>
                <a:gd name="T6" fmla="*/ 71 w 257"/>
                <a:gd name="T7" fmla="*/ 144 h 298"/>
                <a:gd name="T8" fmla="*/ 46 w 257"/>
                <a:gd name="T9" fmla="*/ 148 h 298"/>
                <a:gd name="T10" fmla="*/ 19 w 257"/>
                <a:gd name="T11" fmla="*/ 155 h 298"/>
                <a:gd name="T12" fmla="*/ 3 w 257"/>
                <a:gd name="T13" fmla="*/ 165 h 298"/>
                <a:gd name="T14" fmla="*/ 0 w 257"/>
                <a:gd name="T15" fmla="*/ 174 h 298"/>
                <a:gd name="T16" fmla="*/ 0 w 257"/>
                <a:gd name="T17" fmla="*/ 177 h 298"/>
                <a:gd name="T18" fmla="*/ 3 w 257"/>
                <a:gd name="T19" fmla="*/ 185 h 298"/>
                <a:gd name="T20" fmla="*/ 14 w 257"/>
                <a:gd name="T21" fmla="*/ 193 h 298"/>
                <a:gd name="T22" fmla="*/ 15 w 257"/>
                <a:gd name="T23" fmla="*/ 196 h 298"/>
                <a:gd name="T24" fmla="*/ 27 w 257"/>
                <a:gd name="T25" fmla="*/ 205 h 298"/>
                <a:gd name="T26" fmla="*/ 36 w 257"/>
                <a:gd name="T27" fmla="*/ 221 h 298"/>
                <a:gd name="T28" fmla="*/ 36 w 257"/>
                <a:gd name="T29" fmla="*/ 225 h 298"/>
                <a:gd name="T30" fmla="*/ 38 w 257"/>
                <a:gd name="T31" fmla="*/ 243 h 298"/>
                <a:gd name="T32" fmla="*/ 32 w 257"/>
                <a:gd name="T33" fmla="*/ 260 h 298"/>
                <a:gd name="T34" fmla="*/ 31 w 257"/>
                <a:gd name="T35" fmla="*/ 263 h 298"/>
                <a:gd name="T36" fmla="*/ 26 w 257"/>
                <a:gd name="T37" fmla="*/ 272 h 298"/>
                <a:gd name="T38" fmla="*/ 23 w 257"/>
                <a:gd name="T39" fmla="*/ 273 h 298"/>
                <a:gd name="T40" fmla="*/ 21 w 257"/>
                <a:gd name="T41" fmla="*/ 278 h 298"/>
                <a:gd name="T42" fmla="*/ 18 w 257"/>
                <a:gd name="T43" fmla="*/ 279 h 298"/>
                <a:gd name="T44" fmla="*/ 21 w 257"/>
                <a:gd name="T45" fmla="*/ 290 h 298"/>
                <a:gd name="T46" fmla="*/ 31 w 257"/>
                <a:gd name="T47" fmla="*/ 298 h 298"/>
                <a:gd name="T48" fmla="*/ 38 w 257"/>
                <a:gd name="T49" fmla="*/ 293 h 298"/>
                <a:gd name="T50" fmla="*/ 44 w 257"/>
                <a:gd name="T51" fmla="*/ 278 h 298"/>
                <a:gd name="T52" fmla="*/ 52 w 257"/>
                <a:gd name="T53" fmla="*/ 259 h 298"/>
                <a:gd name="T54" fmla="*/ 54 w 257"/>
                <a:gd name="T55" fmla="*/ 241 h 298"/>
                <a:gd name="T56" fmla="*/ 53 w 257"/>
                <a:gd name="T57" fmla="*/ 221 h 298"/>
                <a:gd name="T58" fmla="*/ 49 w 257"/>
                <a:gd name="T59" fmla="*/ 208 h 298"/>
                <a:gd name="T60" fmla="*/ 44 w 257"/>
                <a:gd name="T61" fmla="*/ 195 h 298"/>
                <a:gd name="T62" fmla="*/ 34 w 257"/>
                <a:gd name="T63" fmla="*/ 184 h 298"/>
                <a:gd name="T64" fmla="*/ 32 w 257"/>
                <a:gd name="T65" fmla="*/ 173 h 298"/>
                <a:gd name="T66" fmla="*/ 46 w 257"/>
                <a:gd name="T67" fmla="*/ 168 h 298"/>
                <a:gd name="T68" fmla="*/ 72 w 257"/>
                <a:gd name="T69" fmla="*/ 168 h 298"/>
                <a:gd name="T70" fmla="*/ 102 w 257"/>
                <a:gd name="T71" fmla="*/ 170 h 298"/>
                <a:gd name="T72" fmla="*/ 137 w 257"/>
                <a:gd name="T73" fmla="*/ 178 h 298"/>
                <a:gd name="T74" fmla="*/ 161 w 257"/>
                <a:gd name="T75" fmla="*/ 186 h 298"/>
                <a:gd name="T76" fmla="*/ 180 w 257"/>
                <a:gd name="T77" fmla="*/ 195 h 298"/>
                <a:gd name="T78" fmla="*/ 189 w 257"/>
                <a:gd name="T79" fmla="*/ 196 h 298"/>
                <a:gd name="T80" fmla="*/ 200 w 257"/>
                <a:gd name="T81" fmla="*/ 195 h 298"/>
                <a:gd name="T82" fmla="*/ 207 w 257"/>
                <a:gd name="T83" fmla="*/ 193 h 298"/>
                <a:gd name="T84" fmla="*/ 213 w 257"/>
                <a:gd name="T85" fmla="*/ 185 h 298"/>
                <a:gd name="T86" fmla="*/ 222 w 257"/>
                <a:gd name="T87" fmla="*/ 168 h 298"/>
                <a:gd name="T88" fmla="*/ 232 w 257"/>
                <a:gd name="T89" fmla="*/ 134 h 298"/>
                <a:gd name="T90" fmla="*/ 241 w 257"/>
                <a:gd name="T91" fmla="*/ 100 h 298"/>
                <a:gd name="T92" fmla="*/ 247 w 257"/>
                <a:gd name="T93" fmla="*/ 67 h 298"/>
                <a:gd name="T94" fmla="*/ 255 w 257"/>
                <a:gd name="T95" fmla="*/ 37 h 298"/>
                <a:gd name="T96" fmla="*/ 257 w 257"/>
                <a:gd name="T97" fmla="*/ 13 h 298"/>
                <a:gd name="T98" fmla="*/ 240 w 257"/>
                <a:gd name="T99" fmla="*/ 0 h 298"/>
                <a:gd name="T100" fmla="*/ 219 w 257"/>
                <a:gd name="T101" fmla="*/ 4 h 298"/>
                <a:gd name="T102" fmla="*/ 204 w 257"/>
                <a:gd name="T103" fmla="*/ 12 h 298"/>
                <a:gd name="T104" fmla="*/ 201 w 257"/>
                <a:gd name="T105" fmla="*/ 23 h 298"/>
                <a:gd name="T106" fmla="*/ 199 w 257"/>
                <a:gd name="T107" fmla="*/ 60 h 298"/>
                <a:gd name="T108" fmla="*/ 196 w 257"/>
                <a:gd name="T109" fmla="*/ 106 h 298"/>
                <a:gd name="T110" fmla="*/ 194 w 257"/>
                <a:gd name="T111" fmla="*/ 136 h 298"/>
                <a:gd name="T112" fmla="*/ 191 w 257"/>
                <a:gd name="T113" fmla="*/ 153 h 298"/>
                <a:gd name="T114" fmla="*/ 187 w 257"/>
                <a:gd name="T115" fmla="*/ 161 h 298"/>
                <a:gd name="T116" fmla="*/ 181 w 257"/>
                <a:gd name="T117" fmla="*/ 163 h 298"/>
                <a:gd name="T118" fmla="*/ 171 w 257"/>
                <a:gd name="T119" fmla="*/ 163 h 298"/>
                <a:gd name="T120" fmla="*/ 159 w 257"/>
                <a:gd name="T121" fmla="*/ 157 h 298"/>
                <a:gd name="T122" fmla="*/ 154 w 257"/>
                <a:gd name="T123" fmla="*/ 156 h 2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7"/>
                <a:gd name="T187" fmla="*/ 0 h 298"/>
                <a:gd name="T188" fmla="*/ 257 w 257"/>
                <a:gd name="T189" fmla="*/ 298 h 2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7" h="298">
                  <a:moveTo>
                    <a:pt x="154" y="156"/>
                  </a:moveTo>
                  <a:lnTo>
                    <a:pt x="126" y="148"/>
                  </a:lnTo>
                  <a:lnTo>
                    <a:pt x="101" y="144"/>
                  </a:lnTo>
                  <a:lnTo>
                    <a:pt x="71" y="144"/>
                  </a:lnTo>
                  <a:lnTo>
                    <a:pt x="46" y="148"/>
                  </a:lnTo>
                  <a:lnTo>
                    <a:pt x="19" y="155"/>
                  </a:lnTo>
                  <a:lnTo>
                    <a:pt x="3" y="165"/>
                  </a:lnTo>
                  <a:lnTo>
                    <a:pt x="0" y="174"/>
                  </a:lnTo>
                  <a:lnTo>
                    <a:pt x="0" y="177"/>
                  </a:lnTo>
                  <a:lnTo>
                    <a:pt x="3" y="185"/>
                  </a:lnTo>
                  <a:lnTo>
                    <a:pt x="14" y="193"/>
                  </a:lnTo>
                  <a:lnTo>
                    <a:pt x="15" y="196"/>
                  </a:lnTo>
                  <a:lnTo>
                    <a:pt x="27" y="205"/>
                  </a:lnTo>
                  <a:lnTo>
                    <a:pt x="36" y="221"/>
                  </a:lnTo>
                  <a:lnTo>
                    <a:pt x="36" y="225"/>
                  </a:lnTo>
                  <a:lnTo>
                    <a:pt x="38" y="243"/>
                  </a:lnTo>
                  <a:lnTo>
                    <a:pt x="32" y="260"/>
                  </a:lnTo>
                  <a:lnTo>
                    <a:pt x="31" y="263"/>
                  </a:lnTo>
                  <a:lnTo>
                    <a:pt x="26" y="272"/>
                  </a:lnTo>
                  <a:lnTo>
                    <a:pt x="23" y="273"/>
                  </a:lnTo>
                  <a:lnTo>
                    <a:pt x="21" y="278"/>
                  </a:lnTo>
                  <a:lnTo>
                    <a:pt x="18" y="279"/>
                  </a:lnTo>
                  <a:lnTo>
                    <a:pt x="21" y="290"/>
                  </a:lnTo>
                  <a:lnTo>
                    <a:pt x="31" y="298"/>
                  </a:lnTo>
                  <a:lnTo>
                    <a:pt x="38" y="293"/>
                  </a:lnTo>
                  <a:lnTo>
                    <a:pt x="44" y="278"/>
                  </a:lnTo>
                  <a:lnTo>
                    <a:pt x="52" y="259"/>
                  </a:lnTo>
                  <a:lnTo>
                    <a:pt x="54" y="241"/>
                  </a:lnTo>
                  <a:lnTo>
                    <a:pt x="53" y="221"/>
                  </a:lnTo>
                  <a:lnTo>
                    <a:pt x="49" y="208"/>
                  </a:lnTo>
                  <a:lnTo>
                    <a:pt x="44" y="195"/>
                  </a:lnTo>
                  <a:lnTo>
                    <a:pt x="34" y="184"/>
                  </a:lnTo>
                  <a:lnTo>
                    <a:pt x="32" y="173"/>
                  </a:lnTo>
                  <a:lnTo>
                    <a:pt x="46" y="168"/>
                  </a:lnTo>
                  <a:lnTo>
                    <a:pt x="72" y="168"/>
                  </a:lnTo>
                  <a:lnTo>
                    <a:pt x="102" y="170"/>
                  </a:lnTo>
                  <a:lnTo>
                    <a:pt x="137" y="178"/>
                  </a:lnTo>
                  <a:lnTo>
                    <a:pt x="161" y="186"/>
                  </a:lnTo>
                  <a:lnTo>
                    <a:pt x="180" y="195"/>
                  </a:lnTo>
                  <a:lnTo>
                    <a:pt x="189" y="196"/>
                  </a:lnTo>
                  <a:lnTo>
                    <a:pt x="200" y="195"/>
                  </a:lnTo>
                  <a:lnTo>
                    <a:pt x="207" y="193"/>
                  </a:lnTo>
                  <a:lnTo>
                    <a:pt x="213" y="185"/>
                  </a:lnTo>
                  <a:lnTo>
                    <a:pt x="222" y="168"/>
                  </a:lnTo>
                  <a:lnTo>
                    <a:pt x="232" y="134"/>
                  </a:lnTo>
                  <a:lnTo>
                    <a:pt x="241" y="100"/>
                  </a:lnTo>
                  <a:lnTo>
                    <a:pt x="247" y="67"/>
                  </a:lnTo>
                  <a:lnTo>
                    <a:pt x="255" y="37"/>
                  </a:lnTo>
                  <a:lnTo>
                    <a:pt x="257" y="13"/>
                  </a:lnTo>
                  <a:lnTo>
                    <a:pt x="240" y="0"/>
                  </a:lnTo>
                  <a:lnTo>
                    <a:pt x="219" y="4"/>
                  </a:lnTo>
                  <a:lnTo>
                    <a:pt x="204" y="12"/>
                  </a:lnTo>
                  <a:lnTo>
                    <a:pt x="201" y="23"/>
                  </a:lnTo>
                  <a:lnTo>
                    <a:pt x="199" y="60"/>
                  </a:lnTo>
                  <a:lnTo>
                    <a:pt x="196" y="106"/>
                  </a:lnTo>
                  <a:lnTo>
                    <a:pt x="194" y="136"/>
                  </a:lnTo>
                  <a:lnTo>
                    <a:pt x="191" y="153"/>
                  </a:lnTo>
                  <a:lnTo>
                    <a:pt x="187" y="161"/>
                  </a:lnTo>
                  <a:lnTo>
                    <a:pt x="181" y="163"/>
                  </a:lnTo>
                  <a:lnTo>
                    <a:pt x="171" y="163"/>
                  </a:lnTo>
                  <a:lnTo>
                    <a:pt x="159" y="157"/>
                  </a:lnTo>
                  <a:lnTo>
                    <a:pt x="154" y="15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7" name="Freeform 373"/>
            <p:cNvSpPr>
              <a:spLocks/>
            </p:cNvSpPr>
            <p:nvPr/>
          </p:nvSpPr>
          <p:spPr bwMode="auto">
            <a:xfrm>
              <a:off x="4171" y="3066"/>
              <a:ext cx="52" cy="63"/>
            </a:xfrm>
            <a:custGeom>
              <a:avLst/>
              <a:gdLst>
                <a:gd name="T0" fmla="*/ 48 w 52"/>
                <a:gd name="T1" fmla="*/ 15 h 63"/>
                <a:gd name="T2" fmla="*/ 21 w 52"/>
                <a:gd name="T3" fmla="*/ 0 h 63"/>
                <a:gd name="T4" fmla="*/ 7 w 52"/>
                <a:gd name="T5" fmla="*/ 0 h 63"/>
                <a:gd name="T6" fmla="*/ 0 w 52"/>
                <a:gd name="T7" fmla="*/ 15 h 63"/>
                <a:gd name="T8" fmla="*/ 1 w 52"/>
                <a:gd name="T9" fmla="*/ 44 h 63"/>
                <a:gd name="T10" fmla="*/ 15 w 52"/>
                <a:gd name="T11" fmla="*/ 58 h 63"/>
                <a:gd name="T12" fmla="*/ 32 w 52"/>
                <a:gd name="T13" fmla="*/ 63 h 63"/>
                <a:gd name="T14" fmla="*/ 47 w 52"/>
                <a:gd name="T15" fmla="*/ 60 h 63"/>
                <a:gd name="T16" fmla="*/ 52 w 52"/>
                <a:gd name="T17" fmla="*/ 50 h 63"/>
                <a:gd name="T18" fmla="*/ 50 w 52"/>
                <a:gd name="T19" fmla="*/ 24 h 63"/>
                <a:gd name="T20" fmla="*/ 48 w 52"/>
                <a:gd name="T21" fmla="*/ 15 h 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63"/>
                <a:gd name="T35" fmla="*/ 52 w 52"/>
                <a:gd name="T36" fmla="*/ 63 h 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63">
                  <a:moveTo>
                    <a:pt x="48" y="15"/>
                  </a:moveTo>
                  <a:lnTo>
                    <a:pt x="21" y="0"/>
                  </a:lnTo>
                  <a:lnTo>
                    <a:pt x="7" y="0"/>
                  </a:lnTo>
                  <a:lnTo>
                    <a:pt x="0" y="15"/>
                  </a:lnTo>
                  <a:lnTo>
                    <a:pt x="1" y="44"/>
                  </a:lnTo>
                  <a:lnTo>
                    <a:pt x="15" y="58"/>
                  </a:lnTo>
                  <a:lnTo>
                    <a:pt x="32" y="63"/>
                  </a:lnTo>
                  <a:lnTo>
                    <a:pt x="47" y="60"/>
                  </a:lnTo>
                  <a:lnTo>
                    <a:pt x="52" y="50"/>
                  </a:lnTo>
                  <a:lnTo>
                    <a:pt x="50" y="24"/>
                  </a:lnTo>
                  <a:lnTo>
                    <a:pt x="48"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8" name="Freeform 374"/>
            <p:cNvSpPr>
              <a:spLocks/>
            </p:cNvSpPr>
            <p:nvPr/>
          </p:nvSpPr>
          <p:spPr bwMode="auto">
            <a:xfrm>
              <a:off x="3848" y="3041"/>
              <a:ext cx="63" cy="52"/>
            </a:xfrm>
            <a:custGeom>
              <a:avLst/>
              <a:gdLst>
                <a:gd name="T0" fmla="*/ 14 w 63"/>
                <a:gd name="T1" fmla="*/ 11 h 52"/>
                <a:gd name="T2" fmla="*/ 33 w 63"/>
                <a:gd name="T3" fmla="*/ 4 h 52"/>
                <a:gd name="T4" fmla="*/ 53 w 63"/>
                <a:gd name="T5" fmla="*/ 0 h 52"/>
                <a:gd name="T6" fmla="*/ 63 w 63"/>
                <a:gd name="T7" fmla="*/ 21 h 52"/>
                <a:gd name="T8" fmla="*/ 52 w 63"/>
                <a:gd name="T9" fmla="*/ 45 h 52"/>
                <a:gd name="T10" fmla="*/ 41 w 63"/>
                <a:gd name="T11" fmla="*/ 51 h 52"/>
                <a:gd name="T12" fmla="*/ 15 w 63"/>
                <a:gd name="T13" fmla="*/ 52 h 52"/>
                <a:gd name="T14" fmla="*/ 12 w 63"/>
                <a:gd name="T15" fmla="*/ 52 h 52"/>
                <a:gd name="T16" fmla="*/ 0 w 63"/>
                <a:gd name="T17" fmla="*/ 41 h 52"/>
                <a:gd name="T18" fmla="*/ 0 w 63"/>
                <a:gd name="T19" fmla="*/ 27 h 52"/>
                <a:gd name="T20" fmla="*/ 14 w 63"/>
                <a:gd name="T21" fmla="*/ 11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52"/>
                <a:gd name="T35" fmla="*/ 63 w 63"/>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52">
                  <a:moveTo>
                    <a:pt x="14" y="11"/>
                  </a:moveTo>
                  <a:lnTo>
                    <a:pt x="33" y="4"/>
                  </a:lnTo>
                  <a:lnTo>
                    <a:pt x="53" y="0"/>
                  </a:lnTo>
                  <a:lnTo>
                    <a:pt x="63" y="21"/>
                  </a:lnTo>
                  <a:lnTo>
                    <a:pt x="52" y="45"/>
                  </a:lnTo>
                  <a:lnTo>
                    <a:pt x="41" y="51"/>
                  </a:lnTo>
                  <a:lnTo>
                    <a:pt x="15" y="52"/>
                  </a:lnTo>
                  <a:lnTo>
                    <a:pt x="12" y="52"/>
                  </a:lnTo>
                  <a:lnTo>
                    <a:pt x="0" y="41"/>
                  </a:lnTo>
                  <a:lnTo>
                    <a:pt x="0" y="27"/>
                  </a:lnTo>
                  <a:lnTo>
                    <a:pt x="14"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699" name="Freeform 375"/>
            <p:cNvSpPr>
              <a:spLocks/>
            </p:cNvSpPr>
            <p:nvPr/>
          </p:nvSpPr>
          <p:spPr bwMode="auto">
            <a:xfrm>
              <a:off x="3953" y="3044"/>
              <a:ext cx="64" cy="51"/>
            </a:xfrm>
            <a:custGeom>
              <a:avLst/>
              <a:gdLst>
                <a:gd name="T0" fmla="*/ 14 w 64"/>
                <a:gd name="T1" fmla="*/ 11 h 51"/>
                <a:gd name="T2" fmla="*/ 33 w 64"/>
                <a:gd name="T3" fmla="*/ 5 h 51"/>
                <a:gd name="T4" fmla="*/ 54 w 64"/>
                <a:gd name="T5" fmla="*/ 0 h 51"/>
                <a:gd name="T6" fmla="*/ 64 w 64"/>
                <a:gd name="T7" fmla="*/ 21 h 51"/>
                <a:gd name="T8" fmla="*/ 52 w 64"/>
                <a:gd name="T9" fmla="*/ 44 h 51"/>
                <a:gd name="T10" fmla="*/ 41 w 64"/>
                <a:gd name="T11" fmla="*/ 50 h 51"/>
                <a:gd name="T12" fmla="*/ 15 w 64"/>
                <a:gd name="T13" fmla="*/ 51 h 51"/>
                <a:gd name="T14" fmla="*/ 12 w 64"/>
                <a:gd name="T15" fmla="*/ 51 h 51"/>
                <a:gd name="T16" fmla="*/ 0 w 64"/>
                <a:gd name="T17" fmla="*/ 41 h 51"/>
                <a:gd name="T18" fmla="*/ 0 w 64"/>
                <a:gd name="T19" fmla="*/ 27 h 51"/>
                <a:gd name="T20" fmla="*/ 14 w 64"/>
                <a:gd name="T21" fmla="*/ 11 h 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51"/>
                <a:gd name="T35" fmla="*/ 64 w 64"/>
                <a:gd name="T36" fmla="*/ 51 h 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51">
                  <a:moveTo>
                    <a:pt x="14" y="11"/>
                  </a:moveTo>
                  <a:lnTo>
                    <a:pt x="33" y="5"/>
                  </a:lnTo>
                  <a:lnTo>
                    <a:pt x="54" y="0"/>
                  </a:lnTo>
                  <a:lnTo>
                    <a:pt x="64" y="21"/>
                  </a:lnTo>
                  <a:lnTo>
                    <a:pt x="52" y="44"/>
                  </a:lnTo>
                  <a:lnTo>
                    <a:pt x="41" y="50"/>
                  </a:lnTo>
                  <a:lnTo>
                    <a:pt x="15" y="51"/>
                  </a:lnTo>
                  <a:lnTo>
                    <a:pt x="12" y="51"/>
                  </a:lnTo>
                  <a:lnTo>
                    <a:pt x="0" y="41"/>
                  </a:lnTo>
                  <a:lnTo>
                    <a:pt x="0" y="27"/>
                  </a:lnTo>
                  <a:lnTo>
                    <a:pt x="14"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0700" name="Group 379"/>
            <p:cNvGrpSpPr>
              <a:grpSpLocks/>
            </p:cNvGrpSpPr>
            <p:nvPr/>
          </p:nvGrpSpPr>
          <p:grpSpPr bwMode="auto">
            <a:xfrm>
              <a:off x="3843" y="2914"/>
              <a:ext cx="179" cy="191"/>
              <a:chOff x="3843" y="2914"/>
              <a:chExt cx="179" cy="191"/>
            </a:xfrm>
          </p:grpSpPr>
          <p:sp>
            <p:nvSpPr>
              <p:cNvPr id="20717" name="Freeform 376"/>
              <p:cNvSpPr>
                <a:spLocks/>
              </p:cNvSpPr>
              <p:nvPr/>
            </p:nvSpPr>
            <p:spPr bwMode="auto">
              <a:xfrm>
                <a:off x="3843" y="3037"/>
                <a:ext cx="76" cy="64"/>
              </a:xfrm>
              <a:custGeom>
                <a:avLst/>
                <a:gdLst>
                  <a:gd name="T0" fmla="*/ 44 w 76"/>
                  <a:gd name="T1" fmla="*/ 1 h 64"/>
                  <a:gd name="T2" fmla="*/ 30 w 76"/>
                  <a:gd name="T3" fmla="*/ 3 h 64"/>
                  <a:gd name="T4" fmla="*/ 16 w 76"/>
                  <a:gd name="T5" fmla="*/ 9 h 64"/>
                  <a:gd name="T6" fmla="*/ 5 w 76"/>
                  <a:gd name="T7" fmla="*/ 19 h 64"/>
                  <a:gd name="T8" fmla="*/ 0 w 76"/>
                  <a:gd name="T9" fmla="*/ 34 h 64"/>
                  <a:gd name="T10" fmla="*/ 2 w 76"/>
                  <a:gd name="T11" fmla="*/ 46 h 64"/>
                  <a:gd name="T12" fmla="*/ 11 w 76"/>
                  <a:gd name="T13" fmla="*/ 59 h 64"/>
                  <a:gd name="T14" fmla="*/ 21 w 76"/>
                  <a:gd name="T15" fmla="*/ 63 h 64"/>
                  <a:gd name="T16" fmla="*/ 36 w 76"/>
                  <a:gd name="T17" fmla="*/ 64 h 64"/>
                  <a:gd name="T18" fmla="*/ 51 w 76"/>
                  <a:gd name="T19" fmla="*/ 62 h 64"/>
                  <a:gd name="T20" fmla="*/ 62 w 76"/>
                  <a:gd name="T21" fmla="*/ 59 h 64"/>
                  <a:gd name="T22" fmla="*/ 66 w 76"/>
                  <a:gd name="T23" fmla="*/ 49 h 64"/>
                  <a:gd name="T24" fmla="*/ 72 w 76"/>
                  <a:gd name="T25" fmla="*/ 41 h 64"/>
                  <a:gd name="T26" fmla="*/ 76 w 76"/>
                  <a:gd name="T27" fmla="*/ 30 h 64"/>
                  <a:gd name="T28" fmla="*/ 73 w 76"/>
                  <a:gd name="T29" fmla="*/ 21 h 64"/>
                  <a:gd name="T30" fmla="*/ 64 w 76"/>
                  <a:gd name="T31" fmla="*/ 20 h 64"/>
                  <a:gd name="T32" fmla="*/ 58 w 76"/>
                  <a:gd name="T33" fmla="*/ 35 h 64"/>
                  <a:gd name="T34" fmla="*/ 58 w 76"/>
                  <a:gd name="T35" fmla="*/ 38 h 64"/>
                  <a:gd name="T36" fmla="*/ 52 w 76"/>
                  <a:gd name="T37" fmla="*/ 46 h 64"/>
                  <a:gd name="T38" fmla="*/ 34 w 76"/>
                  <a:gd name="T39" fmla="*/ 49 h 64"/>
                  <a:gd name="T40" fmla="*/ 31 w 76"/>
                  <a:gd name="T41" fmla="*/ 50 h 64"/>
                  <a:gd name="T42" fmla="*/ 21 w 76"/>
                  <a:gd name="T43" fmla="*/ 48 h 64"/>
                  <a:gd name="T44" fmla="*/ 13 w 76"/>
                  <a:gd name="T45" fmla="*/ 41 h 64"/>
                  <a:gd name="T46" fmla="*/ 14 w 76"/>
                  <a:gd name="T47" fmla="*/ 34 h 64"/>
                  <a:gd name="T48" fmla="*/ 19 w 76"/>
                  <a:gd name="T49" fmla="*/ 24 h 64"/>
                  <a:gd name="T50" fmla="*/ 30 w 76"/>
                  <a:gd name="T51" fmla="*/ 18 h 64"/>
                  <a:gd name="T52" fmla="*/ 44 w 76"/>
                  <a:gd name="T53" fmla="*/ 12 h 64"/>
                  <a:gd name="T54" fmla="*/ 58 w 76"/>
                  <a:gd name="T55" fmla="*/ 10 h 64"/>
                  <a:gd name="T56" fmla="*/ 64 w 76"/>
                  <a:gd name="T57" fmla="*/ 7 h 64"/>
                  <a:gd name="T58" fmla="*/ 58 w 76"/>
                  <a:gd name="T59" fmla="*/ 1 h 64"/>
                  <a:gd name="T60" fmla="*/ 49 w 76"/>
                  <a:gd name="T61" fmla="*/ 0 h 64"/>
                  <a:gd name="T62" fmla="*/ 44 w 76"/>
                  <a:gd name="T63" fmla="*/ 1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64"/>
                  <a:gd name="T98" fmla="*/ 76 w 76"/>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64">
                    <a:moveTo>
                      <a:pt x="44" y="1"/>
                    </a:moveTo>
                    <a:lnTo>
                      <a:pt x="30" y="3"/>
                    </a:lnTo>
                    <a:lnTo>
                      <a:pt x="16" y="9"/>
                    </a:lnTo>
                    <a:lnTo>
                      <a:pt x="5" y="19"/>
                    </a:lnTo>
                    <a:lnTo>
                      <a:pt x="0" y="34"/>
                    </a:lnTo>
                    <a:lnTo>
                      <a:pt x="2" y="46"/>
                    </a:lnTo>
                    <a:lnTo>
                      <a:pt x="11" y="59"/>
                    </a:lnTo>
                    <a:lnTo>
                      <a:pt x="21" y="63"/>
                    </a:lnTo>
                    <a:lnTo>
                      <a:pt x="36" y="64"/>
                    </a:lnTo>
                    <a:lnTo>
                      <a:pt x="51" y="62"/>
                    </a:lnTo>
                    <a:lnTo>
                      <a:pt x="62" y="59"/>
                    </a:lnTo>
                    <a:lnTo>
                      <a:pt x="66" y="49"/>
                    </a:lnTo>
                    <a:lnTo>
                      <a:pt x="72" y="41"/>
                    </a:lnTo>
                    <a:lnTo>
                      <a:pt x="76" y="30"/>
                    </a:lnTo>
                    <a:lnTo>
                      <a:pt x="73" y="21"/>
                    </a:lnTo>
                    <a:lnTo>
                      <a:pt x="64" y="20"/>
                    </a:lnTo>
                    <a:lnTo>
                      <a:pt x="58" y="35"/>
                    </a:lnTo>
                    <a:lnTo>
                      <a:pt x="58" y="38"/>
                    </a:lnTo>
                    <a:lnTo>
                      <a:pt x="52" y="46"/>
                    </a:lnTo>
                    <a:lnTo>
                      <a:pt x="34" y="49"/>
                    </a:lnTo>
                    <a:lnTo>
                      <a:pt x="31" y="50"/>
                    </a:lnTo>
                    <a:lnTo>
                      <a:pt x="21" y="48"/>
                    </a:lnTo>
                    <a:lnTo>
                      <a:pt x="13" y="41"/>
                    </a:lnTo>
                    <a:lnTo>
                      <a:pt x="14" y="34"/>
                    </a:lnTo>
                    <a:lnTo>
                      <a:pt x="19" y="24"/>
                    </a:lnTo>
                    <a:lnTo>
                      <a:pt x="30" y="18"/>
                    </a:lnTo>
                    <a:lnTo>
                      <a:pt x="44" y="12"/>
                    </a:lnTo>
                    <a:lnTo>
                      <a:pt x="58" y="10"/>
                    </a:lnTo>
                    <a:lnTo>
                      <a:pt x="64" y="7"/>
                    </a:lnTo>
                    <a:lnTo>
                      <a:pt x="58" y="1"/>
                    </a:lnTo>
                    <a:lnTo>
                      <a:pt x="49" y="0"/>
                    </a:lnTo>
                    <a:lnTo>
                      <a:pt x="44"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18" name="Freeform 377"/>
              <p:cNvSpPr>
                <a:spLocks/>
              </p:cNvSpPr>
              <p:nvPr/>
            </p:nvSpPr>
            <p:spPr bwMode="auto">
              <a:xfrm>
                <a:off x="3946" y="3041"/>
                <a:ext cx="76" cy="64"/>
              </a:xfrm>
              <a:custGeom>
                <a:avLst/>
                <a:gdLst>
                  <a:gd name="T0" fmla="*/ 44 w 76"/>
                  <a:gd name="T1" fmla="*/ 1 h 64"/>
                  <a:gd name="T2" fmla="*/ 30 w 76"/>
                  <a:gd name="T3" fmla="*/ 3 h 64"/>
                  <a:gd name="T4" fmla="*/ 16 w 76"/>
                  <a:gd name="T5" fmla="*/ 9 h 64"/>
                  <a:gd name="T6" fmla="*/ 5 w 76"/>
                  <a:gd name="T7" fmla="*/ 19 h 64"/>
                  <a:gd name="T8" fmla="*/ 0 w 76"/>
                  <a:gd name="T9" fmla="*/ 34 h 64"/>
                  <a:gd name="T10" fmla="*/ 2 w 76"/>
                  <a:gd name="T11" fmla="*/ 46 h 64"/>
                  <a:gd name="T12" fmla="*/ 11 w 76"/>
                  <a:gd name="T13" fmla="*/ 59 h 64"/>
                  <a:gd name="T14" fmla="*/ 21 w 76"/>
                  <a:gd name="T15" fmla="*/ 63 h 64"/>
                  <a:gd name="T16" fmla="*/ 36 w 76"/>
                  <a:gd name="T17" fmla="*/ 64 h 64"/>
                  <a:gd name="T18" fmla="*/ 51 w 76"/>
                  <a:gd name="T19" fmla="*/ 62 h 64"/>
                  <a:gd name="T20" fmla="*/ 62 w 76"/>
                  <a:gd name="T21" fmla="*/ 59 h 64"/>
                  <a:gd name="T22" fmla="*/ 66 w 76"/>
                  <a:gd name="T23" fmla="*/ 49 h 64"/>
                  <a:gd name="T24" fmla="*/ 72 w 76"/>
                  <a:gd name="T25" fmla="*/ 41 h 64"/>
                  <a:gd name="T26" fmla="*/ 76 w 76"/>
                  <a:gd name="T27" fmla="*/ 30 h 64"/>
                  <a:gd name="T28" fmla="*/ 73 w 76"/>
                  <a:gd name="T29" fmla="*/ 21 h 64"/>
                  <a:gd name="T30" fmla="*/ 64 w 76"/>
                  <a:gd name="T31" fmla="*/ 20 h 64"/>
                  <a:gd name="T32" fmla="*/ 58 w 76"/>
                  <a:gd name="T33" fmla="*/ 35 h 64"/>
                  <a:gd name="T34" fmla="*/ 58 w 76"/>
                  <a:gd name="T35" fmla="*/ 38 h 64"/>
                  <a:gd name="T36" fmla="*/ 52 w 76"/>
                  <a:gd name="T37" fmla="*/ 46 h 64"/>
                  <a:gd name="T38" fmla="*/ 34 w 76"/>
                  <a:gd name="T39" fmla="*/ 49 h 64"/>
                  <a:gd name="T40" fmla="*/ 31 w 76"/>
                  <a:gd name="T41" fmla="*/ 50 h 64"/>
                  <a:gd name="T42" fmla="*/ 21 w 76"/>
                  <a:gd name="T43" fmla="*/ 48 h 64"/>
                  <a:gd name="T44" fmla="*/ 13 w 76"/>
                  <a:gd name="T45" fmla="*/ 41 h 64"/>
                  <a:gd name="T46" fmla="*/ 14 w 76"/>
                  <a:gd name="T47" fmla="*/ 34 h 64"/>
                  <a:gd name="T48" fmla="*/ 19 w 76"/>
                  <a:gd name="T49" fmla="*/ 24 h 64"/>
                  <a:gd name="T50" fmla="*/ 30 w 76"/>
                  <a:gd name="T51" fmla="*/ 18 h 64"/>
                  <a:gd name="T52" fmla="*/ 44 w 76"/>
                  <a:gd name="T53" fmla="*/ 12 h 64"/>
                  <a:gd name="T54" fmla="*/ 58 w 76"/>
                  <a:gd name="T55" fmla="*/ 10 h 64"/>
                  <a:gd name="T56" fmla="*/ 64 w 76"/>
                  <a:gd name="T57" fmla="*/ 7 h 64"/>
                  <a:gd name="T58" fmla="*/ 58 w 76"/>
                  <a:gd name="T59" fmla="*/ 1 h 64"/>
                  <a:gd name="T60" fmla="*/ 49 w 76"/>
                  <a:gd name="T61" fmla="*/ 0 h 64"/>
                  <a:gd name="T62" fmla="*/ 44 w 76"/>
                  <a:gd name="T63" fmla="*/ 1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6"/>
                  <a:gd name="T97" fmla="*/ 0 h 64"/>
                  <a:gd name="T98" fmla="*/ 76 w 76"/>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6" h="64">
                    <a:moveTo>
                      <a:pt x="44" y="1"/>
                    </a:moveTo>
                    <a:lnTo>
                      <a:pt x="30" y="3"/>
                    </a:lnTo>
                    <a:lnTo>
                      <a:pt x="16" y="9"/>
                    </a:lnTo>
                    <a:lnTo>
                      <a:pt x="5" y="19"/>
                    </a:lnTo>
                    <a:lnTo>
                      <a:pt x="0" y="34"/>
                    </a:lnTo>
                    <a:lnTo>
                      <a:pt x="2" y="46"/>
                    </a:lnTo>
                    <a:lnTo>
                      <a:pt x="11" y="59"/>
                    </a:lnTo>
                    <a:lnTo>
                      <a:pt x="21" y="63"/>
                    </a:lnTo>
                    <a:lnTo>
                      <a:pt x="36" y="64"/>
                    </a:lnTo>
                    <a:lnTo>
                      <a:pt x="51" y="62"/>
                    </a:lnTo>
                    <a:lnTo>
                      <a:pt x="62" y="59"/>
                    </a:lnTo>
                    <a:lnTo>
                      <a:pt x="66" y="49"/>
                    </a:lnTo>
                    <a:lnTo>
                      <a:pt x="72" y="41"/>
                    </a:lnTo>
                    <a:lnTo>
                      <a:pt x="76" y="30"/>
                    </a:lnTo>
                    <a:lnTo>
                      <a:pt x="73" y="21"/>
                    </a:lnTo>
                    <a:lnTo>
                      <a:pt x="64" y="20"/>
                    </a:lnTo>
                    <a:lnTo>
                      <a:pt x="58" y="35"/>
                    </a:lnTo>
                    <a:lnTo>
                      <a:pt x="58" y="38"/>
                    </a:lnTo>
                    <a:lnTo>
                      <a:pt x="52" y="46"/>
                    </a:lnTo>
                    <a:lnTo>
                      <a:pt x="34" y="49"/>
                    </a:lnTo>
                    <a:lnTo>
                      <a:pt x="31" y="50"/>
                    </a:lnTo>
                    <a:lnTo>
                      <a:pt x="21" y="48"/>
                    </a:lnTo>
                    <a:lnTo>
                      <a:pt x="13" y="41"/>
                    </a:lnTo>
                    <a:lnTo>
                      <a:pt x="14" y="34"/>
                    </a:lnTo>
                    <a:lnTo>
                      <a:pt x="19" y="24"/>
                    </a:lnTo>
                    <a:lnTo>
                      <a:pt x="30" y="18"/>
                    </a:lnTo>
                    <a:lnTo>
                      <a:pt x="44" y="12"/>
                    </a:lnTo>
                    <a:lnTo>
                      <a:pt x="58" y="10"/>
                    </a:lnTo>
                    <a:lnTo>
                      <a:pt x="64" y="7"/>
                    </a:lnTo>
                    <a:lnTo>
                      <a:pt x="58" y="1"/>
                    </a:lnTo>
                    <a:lnTo>
                      <a:pt x="49" y="0"/>
                    </a:lnTo>
                    <a:lnTo>
                      <a:pt x="44"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19" name="Freeform 378"/>
              <p:cNvSpPr>
                <a:spLocks/>
              </p:cNvSpPr>
              <p:nvPr/>
            </p:nvSpPr>
            <p:spPr bwMode="auto">
              <a:xfrm>
                <a:off x="3869" y="2914"/>
                <a:ext cx="152" cy="164"/>
              </a:xfrm>
              <a:custGeom>
                <a:avLst/>
                <a:gdLst>
                  <a:gd name="T0" fmla="*/ 26 w 152"/>
                  <a:gd name="T1" fmla="*/ 127 h 164"/>
                  <a:gd name="T2" fmla="*/ 42 w 152"/>
                  <a:gd name="T3" fmla="*/ 155 h 164"/>
                  <a:gd name="T4" fmla="*/ 50 w 152"/>
                  <a:gd name="T5" fmla="*/ 152 h 164"/>
                  <a:gd name="T6" fmla="*/ 49 w 152"/>
                  <a:gd name="T7" fmla="*/ 142 h 164"/>
                  <a:gd name="T8" fmla="*/ 38 w 152"/>
                  <a:gd name="T9" fmla="*/ 116 h 164"/>
                  <a:gd name="T10" fmla="*/ 26 w 152"/>
                  <a:gd name="T11" fmla="*/ 91 h 164"/>
                  <a:gd name="T12" fmla="*/ 17 w 152"/>
                  <a:gd name="T13" fmla="*/ 64 h 164"/>
                  <a:gd name="T14" fmla="*/ 16 w 152"/>
                  <a:gd name="T15" fmla="*/ 41 h 164"/>
                  <a:gd name="T16" fmla="*/ 16 w 152"/>
                  <a:gd name="T17" fmla="*/ 22 h 164"/>
                  <a:gd name="T18" fmla="*/ 42 w 152"/>
                  <a:gd name="T19" fmla="*/ 37 h 164"/>
                  <a:gd name="T20" fmla="*/ 71 w 152"/>
                  <a:gd name="T21" fmla="*/ 43 h 164"/>
                  <a:gd name="T22" fmla="*/ 97 w 152"/>
                  <a:gd name="T23" fmla="*/ 45 h 164"/>
                  <a:gd name="T24" fmla="*/ 104 w 152"/>
                  <a:gd name="T25" fmla="*/ 76 h 164"/>
                  <a:gd name="T26" fmla="*/ 112 w 152"/>
                  <a:gd name="T27" fmla="*/ 99 h 164"/>
                  <a:gd name="T28" fmla="*/ 118 w 152"/>
                  <a:gd name="T29" fmla="*/ 120 h 164"/>
                  <a:gd name="T30" fmla="*/ 126 w 152"/>
                  <a:gd name="T31" fmla="*/ 132 h 164"/>
                  <a:gd name="T32" fmla="*/ 133 w 152"/>
                  <a:gd name="T33" fmla="*/ 146 h 164"/>
                  <a:gd name="T34" fmla="*/ 142 w 152"/>
                  <a:gd name="T35" fmla="*/ 161 h 164"/>
                  <a:gd name="T36" fmla="*/ 146 w 152"/>
                  <a:gd name="T37" fmla="*/ 164 h 164"/>
                  <a:gd name="T38" fmla="*/ 152 w 152"/>
                  <a:gd name="T39" fmla="*/ 157 h 164"/>
                  <a:gd name="T40" fmla="*/ 151 w 152"/>
                  <a:gd name="T41" fmla="*/ 143 h 164"/>
                  <a:gd name="T42" fmla="*/ 137 w 152"/>
                  <a:gd name="T43" fmla="*/ 123 h 164"/>
                  <a:gd name="T44" fmla="*/ 127 w 152"/>
                  <a:gd name="T45" fmla="*/ 104 h 164"/>
                  <a:gd name="T46" fmla="*/ 120 w 152"/>
                  <a:gd name="T47" fmla="*/ 81 h 164"/>
                  <a:gd name="T48" fmla="*/ 114 w 152"/>
                  <a:gd name="T49" fmla="*/ 58 h 164"/>
                  <a:gd name="T50" fmla="*/ 110 w 152"/>
                  <a:gd name="T51" fmla="*/ 37 h 164"/>
                  <a:gd name="T52" fmla="*/ 109 w 152"/>
                  <a:gd name="T53" fmla="*/ 28 h 164"/>
                  <a:gd name="T54" fmla="*/ 88 w 152"/>
                  <a:gd name="T55" fmla="*/ 32 h 164"/>
                  <a:gd name="T56" fmla="*/ 53 w 152"/>
                  <a:gd name="T57" fmla="*/ 25 h 164"/>
                  <a:gd name="T58" fmla="*/ 34 w 152"/>
                  <a:gd name="T59" fmla="*/ 14 h 164"/>
                  <a:gd name="T60" fmla="*/ 13 w 152"/>
                  <a:gd name="T61" fmla="*/ 0 h 164"/>
                  <a:gd name="T62" fmla="*/ 2 w 152"/>
                  <a:gd name="T63" fmla="*/ 2 h 164"/>
                  <a:gd name="T64" fmla="*/ 0 w 152"/>
                  <a:gd name="T65" fmla="*/ 12 h 164"/>
                  <a:gd name="T66" fmla="*/ 1 w 152"/>
                  <a:gd name="T67" fmla="*/ 47 h 164"/>
                  <a:gd name="T68" fmla="*/ 5 w 152"/>
                  <a:gd name="T69" fmla="*/ 74 h 164"/>
                  <a:gd name="T70" fmla="*/ 12 w 152"/>
                  <a:gd name="T71" fmla="*/ 94 h 164"/>
                  <a:gd name="T72" fmla="*/ 18 w 152"/>
                  <a:gd name="T73" fmla="*/ 111 h 164"/>
                  <a:gd name="T74" fmla="*/ 26 w 152"/>
                  <a:gd name="T75" fmla="*/ 127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2"/>
                  <a:gd name="T115" fmla="*/ 0 h 164"/>
                  <a:gd name="T116" fmla="*/ 152 w 152"/>
                  <a:gd name="T117" fmla="*/ 164 h 1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2" h="164">
                    <a:moveTo>
                      <a:pt x="26" y="127"/>
                    </a:moveTo>
                    <a:lnTo>
                      <a:pt x="42" y="155"/>
                    </a:lnTo>
                    <a:lnTo>
                      <a:pt x="50" y="152"/>
                    </a:lnTo>
                    <a:lnTo>
                      <a:pt x="49" y="142"/>
                    </a:lnTo>
                    <a:lnTo>
                      <a:pt x="38" y="116"/>
                    </a:lnTo>
                    <a:lnTo>
                      <a:pt x="26" y="91"/>
                    </a:lnTo>
                    <a:lnTo>
                      <a:pt x="17" y="64"/>
                    </a:lnTo>
                    <a:lnTo>
                      <a:pt x="16" y="41"/>
                    </a:lnTo>
                    <a:lnTo>
                      <a:pt x="16" y="22"/>
                    </a:lnTo>
                    <a:lnTo>
                      <a:pt x="42" y="37"/>
                    </a:lnTo>
                    <a:lnTo>
                      <a:pt x="71" y="43"/>
                    </a:lnTo>
                    <a:lnTo>
                      <a:pt x="97" y="45"/>
                    </a:lnTo>
                    <a:lnTo>
                      <a:pt x="104" y="76"/>
                    </a:lnTo>
                    <a:lnTo>
                      <a:pt x="112" y="99"/>
                    </a:lnTo>
                    <a:lnTo>
                      <a:pt x="118" y="120"/>
                    </a:lnTo>
                    <a:lnTo>
                      <a:pt x="126" y="132"/>
                    </a:lnTo>
                    <a:lnTo>
                      <a:pt x="133" y="146"/>
                    </a:lnTo>
                    <a:lnTo>
                      <a:pt x="142" y="161"/>
                    </a:lnTo>
                    <a:lnTo>
                      <a:pt x="146" y="164"/>
                    </a:lnTo>
                    <a:lnTo>
                      <a:pt x="152" y="157"/>
                    </a:lnTo>
                    <a:lnTo>
                      <a:pt x="151" y="143"/>
                    </a:lnTo>
                    <a:lnTo>
                      <a:pt x="137" y="123"/>
                    </a:lnTo>
                    <a:lnTo>
                      <a:pt x="127" y="104"/>
                    </a:lnTo>
                    <a:lnTo>
                      <a:pt x="120" y="81"/>
                    </a:lnTo>
                    <a:lnTo>
                      <a:pt x="114" y="58"/>
                    </a:lnTo>
                    <a:lnTo>
                      <a:pt x="110" y="37"/>
                    </a:lnTo>
                    <a:lnTo>
                      <a:pt x="109" y="28"/>
                    </a:lnTo>
                    <a:lnTo>
                      <a:pt x="88" y="32"/>
                    </a:lnTo>
                    <a:lnTo>
                      <a:pt x="53" y="25"/>
                    </a:lnTo>
                    <a:lnTo>
                      <a:pt x="34" y="14"/>
                    </a:lnTo>
                    <a:lnTo>
                      <a:pt x="13" y="0"/>
                    </a:lnTo>
                    <a:lnTo>
                      <a:pt x="2" y="2"/>
                    </a:lnTo>
                    <a:lnTo>
                      <a:pt x="0" y="12"/>
                    </a:lnTo>
                    <a:lnTo>
                      <a:pt x="1" y="47"/>
                    </a:lnTo>
                    <a:lnTo>
                      <a:pt x="5" y="74"/>
                    </a:lnTo>
                    <a:lnTo>
                      <a:pt x="12" y="94"/>
                    </a:lnTo>
                    <a:lnTo>
                      <a:pt x="18" y="111"/>
                    </a:lnTo>
                    <a:lnTo>
                      <a:pt x="26" y="1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0701" name="Group 382"/>
            <p:cNvGrpSpPr>
              <a:grpSpLocks/>
            </p:cNvGrpSpPr>
            <p:nvPr/>
          </p:nvGrpSpPr>
          <p:grpSpPr bwMode="auto">
            <a:xfrm>
              <a:off x="4164" y="2942"/>
              <a:ext cx="128" cy="193"/>
              <a:chOff x="4164" y="2942"/>
              <a:chExt cx="128" cy="193"/>
            </a:xfrm>
          </p:grpSpPr>
          <p:sp>
            <p:nvSpPr>
              <p:cNvPr id="20715" name="Freeform 380"/>
              <p:cNvSpPr>
                <a:spLocks/>
              </p:cNvSpPr>
              <p:nvPr/>
            </p:nvSpPr>
            <p:spPr bwMode="auto">
              <a:xfrm>
                <a:off x="4164" y="3057"/>
                <a:ext cx="62" cy="78"/>
              </a:xfrm>
              <a:custGeom>
                <a:avLst/>
                <a:gdLst>
                  <a:gd name="T0" fmla="*/ 59 w 62"/>
                  <a:gd name="T1" fmla="*/ 24 h 78"/>
                  <a:gd name="T2" fmla="*/ 47 w 62"/>
                  <a:gd name="T3" fmla="*/ 12 h 78"/>
                  <a:gd name="T4" fmla="*/ 30 w 62"/>
                  <a:gd name="T5" fmla="*/ 2 h 78"/>
                  <a:gd name="T6" fmla="*/ 15 w 62"/>
                  <a:gd name="T7" fmla="*/ 0 h 78"/>
                  <a:gd name="T8" fmla="*/ 3 w 62"/>
                  <a:gd name="T9" fmla="*/ 11 h 78"/>
                  <a:gd name="T10" fmla="*/ 0 w 62"/>
                  <a:gd name="T11" fmla="*/ 30 h 78"/>
                  <a:gd name="T12" fmla="*/ 1 w 62"/>
                  <a:gd name="T13" fmla="*/ 48 h 78"/>
                  <a:gd name="T14" fmla="*/ 5 w 62"/>
                  <a:gd name="T15" fmla="*/ 62 h 78"/>
                  <a:gd name="T16" fmla="*/ 19 w 62"/>
                  <a:gd name="T17" fmla="*/ 74 h 78"/>
                  <a:gd name="T18" fmla="*/ 35 w 62"/>
                  <a:gd name="T19" fmla="*/ 78 h 78"/>
                  <a:gd name="T20" fmla="*/ 51 w 62"/>
                  <a:gd name="T21" fmla="*/ 77 h 78"/>
                  <a:gd name="T22" fmla="*/ 57 w 62"/>
                  <a:gd name="T23" fmla="*/ 73 h 78"/>
                  <a:gd name="T24" fmla="*/ 62 w 62"/>
                  <a:gd name="T25" fmla="*/ 63 h 78"/>
                  <a:gd name="T26" fmla="*/ 57 w 62"/>
                  <a:gd name="T27" fmla="*/ 57 h 78"/>
                  <a:gd name="T28" fmla="*/ 48 w 62"/>
                  <a:gd name="T29" fmla="*/ 63 h 78"/>
                  <a:gd name="T30" fmla="*/ 37 w 62"/>
                  <a:gd name="T31" fmla="*/ 64 h 78"/>
                  <a:gd name="T32" fmla="*/ 34 w 62"/>
                  <a:gd name="T33" fmla="*/ 65 h 78"/>
                  <a:gd name="T34" fmla="*/ 23 w 62"/>
                  <a:gd name="T35" fmla="*/ 59 h 78"/>
                  <a:gd name="T36" fmla="*/ 15 w 62"/>
                  <a:gd name="T37" fmla="*/ 51 h 78"/>
                  <a:gd name="T38" fmla="*/ 14 w 62"/>
                  <a:gd name="T39" fmla="*/ 38 h 78"/>
                  <a:gd name="T40" fmla="*/ 14 w 62"/>
                  <a:gd name="T41" fmla="*/ 25 h 78"/>
                  <a:gd name="T42" fmla="*/ 16 w 62"/>
                  <a:gd name="T43" fmla="*/ 15 h 78"/>
                  <a:gd name="T44" fmla="*/ 25 w 62"/>
                  <a:gd name="T45" fmla="*/ 12 h 78"/>
                  <a:gd name="T46" fmla="*/ 39 w 62"/>
                  <a:gd name="T47" fmla="*/ 21 h 78"/>
                  <a:gd name="T48" fmla="*/ 54 w 62"/>
                  <a:gd name="T49" fmla="*/ 33 h 78"/>
                  <a:gd name="T50" fmla="*/ 60 w 62"/>
                  <a:gd name="T51" fmla="*/ 40 h 78"/>
                  <a:gd name="T52" fmla="*/ 59 w 62"/>
                  <a:gd name="T53" fmla="*/ 24 h 7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2"/>
                  <a:gd name="T82" fmla="*/ 0 h 78"/>
                  <a:gd name="T83" fmla="*/ 62 w 62"/>
                  <a:gd name="T84" fmla="*/ 78 h 7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2" h="78">
                    <a:moveTo>
                      <a:pt x="59" y="24"/>
                    </a:moveTo>
                    <a:lnTo>
                      <a:pt x="47" y="12"/>
                    </a:lnTo>
                    <a:lnTo>
                      <a:pt x="30" y="2"/>
                    </a:lnTo>
                    <a:lnTo>
                      <a:pt x="15" y="0"/>
                    </a:lnTo>
                    <a:lnTo>
                      <a:pt x="3" y="11"/>
                    </a:lnTo>
                    <a:lnTo>
                      <a:pt x="0" y="30"/>
                    </a:lnTo>
                    <a:lnTo>
                      <a:pt x="1" y="48"/>
                    </a:lnTo>
                    <a:lnTo>
                      <a:pt x="5" y="62"/>
                    </a:lnTo>
                    <a:lnTo>
                      <a:pt x="19" y="74"/>
                    </a:lnTo>
                    <a:lnTo>
                      <a:pt x="35" y="78"/>
                    </a:lnTo>
                    <a:lnTo>
                      <a:pt x="51" y="77"/>
                    </a:lnTo>
                    <a:lnTo>
                      <a:pt x="57" y="73"/>
                    </a:lnTo>
                    <a:lnTo>
                      <a:pt x="62" y="63"/>
                    </a:lnTo>
                    <a:lnTo>
                      <a:pt x="57" y="57"/>
                    </a:lnTo>
                    <a:lnTo>
                      <a:pt x="48" y="63"/>
                    </a:lnTo>
                    <a:lnTo>
                      <a:pt x="37" y="64"/>
                    </a:lnTo>
                    <a:lnTo>
                      <a:pt x="34" y="65"/>
                    </a:lnTo>
                    <a:lnTo>
                      <a:pt x="23" y="59"/>
                    </a:lnTo>
                    <a:lnTo>
                      <a:pt x="15" y="51"/>
                    </a:lnTo>
                    <a:lnTo>
                      <a:pt x="14" y="38"/>
                    </a:lnTo>
                    <a:lnTo>
                      <a:pt x="14" y="25"/>
                    </a:lnTo>
                    <a:lnTo>
                      <a:pt x="16" y="15"/>
                    </a:lnTo>
                    <a:lnTo>
                      <a:pt x="25" y="12"/>
                    </a:lnTo>
                    <a:lnTo>
                      <a:pt x="39" y="21"/>
                    </a:lnTo>
                    <a:lnTo>
                      <a:pt x="54" y="33"/>
                    </a:lnTo>
                    <a:lnTo>
                      <a:pt x="60" y="40"/>
                    </a:lnTo>
                    <a:lnTo>
                      <a:pt x="59"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16" name="Freeform 381"/>
              <p:cNvSpPr>
                <a:spLocks/>
              </p:cNvSpPr>
              <p:nvPr/>
            </p:nvSpPr>
            <p:spPr bwMode="auto">
              <a:xfrm>
                <a:off x="4213" y="2942"/>
                <a:ext cx="79" cy="183"/>
              </a:xfrm>
              <a:custGeom>
                <a:avLst/>
                <a:gdLst>
                  <a:gd name="T0" fmla="*/ 3 w 79"/>
                  <a:gd name="T1" fmla="*/ 183 h 183"/>
                  <a:gd name="T2" fmla="*/ 1 w 79"/>
                  <a:gd name="T3" fmla="*/ 132 h 183"/>
                  <a:gd name="T4" fmla="*/ 1 w 79"/>
                  <a:gd name="T5" fmla="*/ 83 h 183"/>
                  <a:gd name="T6" fmla="*/ 0 w 79"/>
                  <a:gd name="T7" fmla="*/ 79 h 183"/>
                  <a:gd name="T8" fmla="*/ 1 w 79"/>
                  <a:gd name="T9" fmla="*/ 37 h 183"/>
                  <a:gd name="T10" fmla="*/ 1 w 79"/>
                  <a:gd name="T11" fmla="*/ 34 h 183"/>
                  <a:gd name="T12" fmla="*/ 6 w 79"/>
                  <a:gd name="T13" fmla="*/ 14 h 183"/>
                  <a:gd name="T14" fmla="*/ 18 w 79"/>
                  <a:gd name="T15" fmla="*/ 0 h 183"/>
                  <a:gd name="T16" fmla="*/ 27 w 79"/>
                  <a:gd name="T17" fmla="*/ 19 h 183"/>
                  <a:gd name="T18" fmla="*/ 47 w 79"/>
                  <a:gd name="T19" fmla="*/ 42 h 183"/>
                  <a:gd name="T20" fmla="*/ 79 w 79"/>
                  <a:gd name="T21" fmla="*/ 57 h 183"/>
                  <a:gd name="T22" fmla="*/ 61 w 79"/>
                  <a:gd name="T23" fmla="*/ 65 h 183"/>
                  <a:gd name="T24" fmla="*/ 43 w 79"/>
                  <a:gd name="T25" fmla="*/ 60 h 183"/>
                  <a:gd name="T26" fmla="*/ 29 w 79"/>
                  <a:gd name="T27" fmla="*/ 51 h 183"/>
                  <a:gd name="T28" fmla="*/ 26 w 79"/>
                  <a:gd name="T29" fmla="*/ 50 h 183"/>
                  <a:gd name="T30" fmla="*/ 15 w 79"/>
                  <a:gd name="T31" fmla="*/ 42 h 183"/>
                  <a:gd name="T32" fmla="*/ 15 w 79"/>
                  <a:gd name="T33" fmla="*/ 75 h 183"/>
                  <a:gd name="T34" fmla="*/ 14 w 79"/>
                  <a:gd name="T35" fmla="*/ 110 h 183"/>
                  <a:gd name="T36" fmla="*/ 13 w 79"/>
                  <a:gd name="T37" fmla="*/ 144 h 183"/>
                  <a:gd name="T38" fmla="*/ 12 w 79"/>
                  <a:gd name="T39" fmla="*/ 175 h 183"/>
                  <a:gd name="T40" fmla="*/ 9 w 79"/>
                  <a:gd name="T41" fmla="*/ 183 h 183"/>
                  <a:gd name="T42" fmla="*/ 3 w 79"/>
                  <a:gd name="T43" fmla="*/ 183 h 18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9"/>
                  <a:gd name="T67" fmla="*/ 0 h 183"/>
                  <a:gd name="T68" fmla="*/ 79 w 79"/>
                  <a:gd name="T69" fmla="*/ 183 h 18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9" h="183">
                    <a:moveTo>
                      <a:pt x="3" y="183"/>
                    </a:moveTo>
                    <a:lnTo>
                      <a:pt x="1" y="132"/>
                    </a:lnTo>
                    <a:lnTo>
                      <a:pt x="1" y="83"/>
                    </a:lnTo>
                    <a:lnTo>
                      <a:pt x="0" y="79"/>
                    </a:lnTo>
                    <a:lnTo>
                      <a:pt x="1" y="37"/>
                    </a:lnTo>
                    <a:lnTo>
                      <a:pt x="1" y="34"/>
                    </a:lnTo>
                    <a:lnTo>
                      <a:pt x="6" y="14"/>
                    </a:lnTo>
                    <a:lnTo>
                      <a:pt x="18" y="0"/>
                    </a:lnTo>
                    <a:lnTo>
                      <a:pt x="27" y="19"/>
                    </a:lnTo>
                    <a:lnTo>
                      <a:pt x="47" y="42"/>
                    </a:lnTo>
                    <a:lnTo>
                      <a:pt x="79" y="57"/>
                    </a:lnTo>
                    <a:lnTo>
                      <a:pt x="61" y="65"/>
                    </a:lnTo>
                    <a:lnTo>
                      <a:pt x="43" y="60"/>
                    </a:lnTo>
                    <a:lnTo>
                      <a:pt x="29" y="51"/>
                    </a:lnTo>
                    <a:lnTo>
                      <a:pt x="26" y="50"/>
                    </a:lnTo>
                    <a:lnTo>
                      <a:pt x="15" y="42"/>
                    </a:lnTo>
                    <a:lnTo>
                      <a:pt x="15" y="75"/>
                    </a:lnTo>
                    <a:lnTo>
                      <a:pt x="14" y="110"/>
                    </a:lnTo>
                    <a:lnTo>
                      <a:pt x="13" y="144"/>
                    </a:lnTo>
                    <a:lnTo>
                      <a:pt x="12" y="175"/>
                    </a:lnTo>
                    <a:lnTo>
                      <a:pt x="9" y="183"/>
                    </a:lnTo>
                    <a:lnTo>
                      <a:pt x="3" y="18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0702" name="Freeform 383"/>
            <p:cNvSpPr>
              <a:spLocks/>
            </p:cNvSpPr>
            <p:nvPr/>
          </p:nvSpPr>
          <p:spPr bwMode="auto">
            <a:xfrm>
              <a:off x="4347" y="3079"/>
              <a:ext cx="143" cy="166"/>
            </a:xfrm>
            <a:custGeom>
              <a:avLst/>
              <a:gdLst>
                <a:gd name="T0" fmla="*/ 84 w 143"/>
                <a:gd name="T1" fmla="*/ 6 h 166"/>
                <a:gd name="T2" fmla="*/ 92 w 143"/>
                <a:gd name="T3" fmla="*/ 0 h 166"/>
                <a:gd name="T4" fmla="*/ 98 w 143"/>
                <a:gd name="T5" fmla="*/ 5 h 166"/>
                <a:gd name="T6" fmla="*/ 110 w 143"/>
                <a:gd name="T7" fmla="*/ 33 h 166"/>
                <a:gd name="T8" fmla="*/ 128 w 143"/>
                <a:gd name="T9" fmla="*/ 57 h 166"/>
                <a:gd name="T10" fmla="*/ 143 w 143"/>
                <a:gd name="T11" fmla="*/ 72 h 166"/>
                <a:gd name="T12" fmla="*/ 130 w 143"/>
                <a:gd name="T13" fmla="*/ 75 h 166"/>
                <a:gd name="T14" fmla="*/ 113 w 143"/>
                <a:gd name="T15" fmla="*/ 71 h 166"/>
                <a:gd name="T16" fmla="*/ 97 w 143"/>
                <a:gd name="T17" fmla="*/ 58 h 166"/>
                <a:gd name="T18" fmla="*/ 91 w 143"/>
                <a:gd name="T19" fmla="*/ 94 h 166"/>
                <a:gd name="T20" fmla="*/ 82 w 143"/>
                <a:gd name="T21" fmla="*/ 128 h 166"/>
                <a:gd name="T22" fmla="*/ 72 w 143"/>
                <a:gd name="T23" fmla="*/ 151 h 166"/>
                <a:gd name="T24" fmla="*/ 69 w 143"/>
                <a:gd name="T25" fmla="*/ 153 h 166"/>
                <a:gd name="T26" fmla="*/ 58 w 143"/>
                <a:gd name="T27" fmla="*/ 165 h 166"/>
                <a:gd name="T28" fmla="*/ 47 w 143"/>
                <a:gd name="T29" fmla="*/ 166 h 166"/>
                <a:gd name="T30" fmla="*/ 32 w 143"/>
                <a:gd name="T31" fmla="*/ 161 h 166"/>
                <a:gd name="T32" fmla="*/ 14 w 143"/>
                <a:gd name="T33" fmla="*/ 147 h 166"/>
                <a:gd name="T34" fmla="*/ 5 w 143"/>
                <a:gd name="T35" fmla="*/ 134 h 166"/>
                <a:gd name="T36" fmla="*/ 0 w 143"/>
                <a:gd name="T37" fmla="*/ 123 h 166"/>
                <a:gd name="T38" fmla="*/ 1 w 143"/>
                <a:gd name="T39" fmla="*/ 107 h 166"/>
                <a:gd name="T40" fmla="*/ 7 w 143"/>
                <a:gd name="T41" fmla="*/ 94 h 166"/>
                <a:gd name="T42" fmla="*/ 18 w 143"/>
                <a:gd name="T43" fmla="*/ 90 h 166"/>
                <a:gd name="T44" fmla="*/ 22 w 143"/>
                <a:gd name="T45" fmla="*/ 90 h 166"/>
                <a:gd name="T46" fmla="*/ 32 w 143"/>
                <a:gd name="T47" fmla="*/ 93 h 166"/>
                <a:gd name="T48" fmla="*/ 35 w 143"/>
                <a:gd name="T49" fmla="*/ 95 h 166"/>
                <a:gd name="T50" fmla="*/ 47 w 143"/>
                <a:gd name="T51" fmla="*/ 103 h 166"/>
                <a:gd name="T52" fmla="*/ 59 w 143"/>
                <a:gd name="T53" fmla="*/ 116 h 166"/>
                <a:gd name="T54" fmla="*/ 65 w 143"/>
                <a:gd name="T55" fmla="*/ 128 h 166"/>
                <a:gd name="T56" fmla="*/ 71 w 143"/>
                <a:gd name="T57" fmla="*/ 116 h 166"/>
                <a:gd name="T58" fmla="*/ 77 w 143"/>
                <a:gd name="T59" fmla="*/ 92 h 166"/>
                <a:gd name="T60" fmla="*/ 83 w 143"/>
                <a:gd name="T61" fmla="*/ 68 h 166"/>
                <a:gd name="T62" fmla="*/ 85 w 143"/>
                <a:gd name="T63" fmla="*/ 47 h 166"/>
                <a:gd name="T64" fmla="*/ 86 w 143"/>
                <a:gd name="T65" fmla="*/ 22 h 166"/>
                <a:gd name="T66" fmla="*/ 84 w 143"/>
                <a:gd name="T67" fmla="*/ 6 h 1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3"/>
                <a:gd name="T103" fmla="*/ 0 h 166"/>
                <a:gd name="T104" fmla="*/ 143 w 143"/>
                <a:gd name="T105" fmla="*/ 166 h 1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3" h="166">
                  <a:moveTo>
                    <a:pt x="84" y="6"/>
                  </a:moveTo>
                  <a:lnTo>
                    <a:pt x="92" y="0"/>
                  </a:lnTo>
                  <a:lnTo>
                    <a:pt x="98" y="5"/>
                  </a:lnTo>
                  <a:lnTo>
                    <a:pt x="110" y="33"/>
                  </a:lnTo>
                  <a:lnTo>
                    <a:pt x="128" y="57"/>
                  </a:lnTo>
                  <a:lnTo>
                    <a:pt x="143" y="72"/>
                  </a:lnTo>
                  <a:lnTo>
                    <a:pt x="130" y="75"/>
                  </a:lnTo>
                  <a:lnTo>
                    <a:pt x="113" y="71"/>
                  </a:lnTo>
                  <a:lnTo>
                    <a:pt x="97" y="58"/>
                  </a:lnTo>
                  <a:lnTo>
                    <a:pt x="91" y="94"/>
                  </a:lnTo>
                  <a:lnTo>
                    <a:pt x="82" y="128"/>
                  </a:lnTo>
                  <a:lnTo>
                    <a:pt x="72" y="151"/>
                  </a:lnTo>
                  <a:lnTo>
                    <a:pt x="69" y="153"/>
                  </a:lnTo>
                  <a:lnTo>
                    <a:pt x="58" y="165"/>
                  </a:lnTo>
                  <a:lnTo>
                    <a:pt x="47" y="166"/>
                  </a:lnTo>
                  <a:lnTo>
                    <a:pt x="32" y="161"/>
                  </a:lnTo>
                  <a:lnTo>
                    <a:pt x="14" y="147"/>
                  </a:lnTo>
                  <a:lnTo>
                    <a:pt x="5" y="134"/>
                  </a:lnTo>
                  <a:lnTo>
                    <a:pt x="0" y="123"/>
                  </a:lnTo>
                  <a:lnTo>
                    <a:pt x="1" y="107"/>
                  </a:lnTo>
                  <a:lnTo>
                    <a:pt x="7" y="94"/>
                  </a:lnTo>
                  <a:lnTo>
                    <a:pt x="18" y="90"/>
                  </a:lnTo>
                  <a:lnTo>
                    <a:pt x="22" y="90"/>
                  </a:lnTo>
                  <a:lnTo>
                    <a:pt x="32" y="93"/>
                  </a:lnTo>
                  <a:lnTo>
                    <a:pt x="35" y="95"/>
                  </a:lnTo>
                  <a:lnTo>
                    <a:pt x="47" y="103"/>
                  </a:lnTo>
                  <a:lnTo>
                    <a:pt x="59" y="116"/>
                  </a:lnTo>
                  <a:lnTo>
                    <a:pt x="65" y="128"/>
                  </a:lnTo>
                  <a:lnTo>
                    <a:pt x="71" y="116"/>
                  </a:lnTo>
                  <a:lnTo>
                    <a:pt x="77" y="92"/>
                  </a:lnTo>
                  <a:lnTo>
                    <a:pt x="83" y="68"/>
                  </a:lnTo>
                  <a:lnTo>
                    <a:pt x="85" y="47"/>
                  </a:lnTo>
                  <a:lnTo>
                    <a:pt x="86" y="22"/>
                  </a:lnTo>
                  <a:lnTo>
                    <a:pt x="84" y="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03" name="Freeform 384"/>
            <p:cNvSpPr>
              <a:spLocks/>
            </p:cNvSpPr>
            <p:nvPr/>
          </p:nvSpPr>
          <p:spPr bwMode="auto">
            <a:xfrm>
              <a:off x="4518" y="3258"/>
              <a:ext cx="97" cy="150"/>
            </a:xfrm>
            <a:custGeom>
              <a:avLst/>
              <a:gdLst>
                <a:gd name="T0" fmla="*/ 75 w 97"/>
                <a:gd name="T1" fmla="*/ 9 h 150"/>
                <a:gd name="T2" fmla="*/ 81 w 97"/>
                <a:gd name="T3" fmla="*/ 45 h 150"/>
                <a:gd name="T4" fmla="*/ 82 w 97"/>
                <a:gd name="T5" fmla="*/ 76 h 150"/>
                <a:gd name="T6" fmla="*/ 78 w 97"/>
                <a:gd name="T7" fmla="*/ 101 h 150"/>
                <a:gd name="T8" fmla="*/ 68 w 97"/>
                <a:gd name="T9" fmla="*/ 115 h 150"/>
                <a:gd name="T10" fmla="*/ 56 w 97"/>
                <a:gd name="T11" fmla="*/ 101 h 150"/>
                <a:gd name="T12" fmla="*/ 40 w 97"/>
                <a:gd name="T13" fmla="*/ 93 h 150"/>
                <a:gd name="T14" fmla="*/ 25 w 97"/>
                <a:gd name="T15" fmla="*/ 88 h 150"/>
                <a:gd name="T16" fmla="*/ 13 w 97"/>
                <a:gd name="T17" fmla="*/ 88 h 150"/>
                <a:gd name="T18" fmla="*/ 6 w 97"/>
                <a:gd name="T19" fmla="*/ 92 h 150"/>
                <a:gd name="T20" fmla="*/ 1 w 97"/>
                <a:gd name="T21" fmla="*/ 102 h 150"/>
                <a:gd name="T22" fmla="*/ 1 w 97"/>
                <a:gd name="T23" fmla="*/ 105 h 150"/>
                <a:gd name="T24" fmla="*/ 0 w 97"/>
                <a:gd name="T25" fmla="*/ 115 h 150"/>
                <a:gd name="T26" fmla="*/ 1 w 97"/>
                <a:gd name="T27" fmla="*/ 119 h 150"/>
                <a:gd name="T28" fmla="*/ 4 w 97"/>
                <a:gd name="T29" fmla="*/ 129 h 150"/>
                <a:gd name="T30" fmla="*/ 15 w 97"/>
                <a:gd name="T31" fmla="*/ 140 h 150"/>
                <a:gd name="T32" fmla="*/ 29 w 97"/>
                <a:gd name="T33" fmla="*/ 148 h 150"/>
                <a:gd name="T34" fmla="*/ 48 w 97"/>
                <a:gd name="T35" fmla="*/ 150 h 150"/>
                <a:gd name="T36" fmla="*/ 65 w 97"/>
                <a:gd name="T37" fmla="*/ 149 h 150"/>
                <a:gd name="T38" fmla="*/ 74 w 97"/>
                <a:gd name="T39" fmla="*/ 144 h 150"/>
                <a:gd name="T40" fmla="*/ 84 w 97"/>
                <a:gd name="T41" fmla="*/ 128 h 150"/>
                <a:gd name="T42" fmla="*/ 91 w 97"/>
                <a:gd name="T43" fmla="*/ 110 h 150"/>
                <a:gd name="T44" fmla="*/ 95 w 97"/>
                <a:gd name="T45" fmla="*/ 87 h 150"/>
                <a:gd name="T46" fmla="*/ 97 w 97"/>
                <a:gd name="T47" fmla="*/ 69 h 150"/>
                <a:gd name="T48" fmla="*/ 95 w 97"/>
                <a:gd name="T49" fmla="*/ 46 h 150"/>
                <a:gd name="T50" fmla="*/ 93 w 97"/>
                <a:gd name="T51" fmla="*/ 22 h 150"/>
                <a:gd name="T52" fmla="*/ 88 w 97"/>
                <a:gd name="T53" fmla="*/ 2 h 150"/>
                <a:gd name="T54" fmla="*/ 80 w 97"/>
                <a:gd name="T55" fmla="*/ 0 h 150"/>
                <a:gd name="T56" fmla="*/ 73 w 97"/>
                <a:gd name="T57" fmla="*/ 5 h 150"/>
                <a:gd name="T58" fmla="*/ 75 w 97"/>
                <a:gd name="T59" fmla="*/ 9 h 1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7"/>
                <a:gd name="T91" fmla="*/ 0 h 150"/>
                <a:gd name="T92" fmla="*/ 97 w 97"/>
                <a:gd name="T93" fmla="*/ 150 h 1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7" h="150">
                  <a:moveTo>
                    <a:pt x="75" y="9"/>
                  </a:moveTo>
                  <a:lnTo>
                    <a:pt x="81" y="45"/>
                  </a:lnTo>
                  <a:lnTo>
                    <a:pt x="82" y="76"/>
                  </a:lnTo>
                  <a:lnTo>
                    <a:pt x="78" y="101"/>
                  </a:lnTo>
                  <a:lnTo>
                    <a:pt x="68" y="115"/>
                  </a:lnTo>
                  <a:lnTo>
                    <a:pt x="56" y="101"/>
                  </a:lnTo>
                  <a:lnTo>
                    <a:pt x="40" y="93"/>
                  </a:lnTo>
                  <a:lnTo>
                    <a:pt x="25" y="88"/>
                  </a:lnTo>
                  <a:lnTo>
                    <a:pt x="13" y="88"/>
                  </a:lnTo>
                  <a:lnTo>
                    <a:pt x="6" y="92"/>
                  </a:lnTo>
                  <a:lnTo>
                    <a:pt x="1" y="102"/>
                  </a:lnTo>
                  <a:lnTo>
                    <a:pt x="1" y="105"/>
                  </a:lnTo>
                  <a:lnTo>
                    <a:pt x="0" y="115"/>
                  </a:lnTo>
                  <a:lnTo>
                    <a:pt x="1" y="119"/>
                  </a:lnTo>
                  <a:lnTo>
                    <a:pt x="4" y="129"/>
                  </a:lnTo>
                  <a:lnTo>
                    <a:pt x="15" y="140"/>
                  </a:lnTo>
                  <a:lnTo>
                    <a:pt x="29" y="148"/>
                  </a:lnTo>
                  <a:lnTo>
                    <a:pt x="48" y="150"/>
                  </a:lnTo>
                  <a:lnTo>
                    <a:pt x="65" y="149"/>
                  </a:lnTo>
                  <a:lnTo>
                    <a:pt x="74" y="144"/>
                  </a:lnTo>
                  <a:lnTo>
                    <a:pt x="84" y="128"/>
                  </a:lnTo>
                  <a:lnTo>
                    <a:pt x="91" y="110"/>
                  </a:lnTo>
                  <a:lnTo>
                    <a:pt x="95" y="87"/>
                  </a:lnTo>
                  <a:lnTo>
                    <a:pt x="97" y="69"/>
                  </a:lnTo>
                  <a:lnTo>
                    <a:pt x="95" y="46"/>
                  </a:lnTo>
                  <a:lnTo>
                    <a:pt x="93" y="22"/>
                  </a:lnTo>
                  <a:lnTo>
                    <a:pt x="88" y="2"/>
                  </a:lnTo>
                  <a:lnTo>
                    <a:pt x="80" y="0"/>
                  </a:lnTo>
                  <a:lnTo>
                    <a:pt x="73" y="5"/>
                  </a:lnTo>
                  <a:lnTo>
                    <a:pt x="75" y="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04" name="Freeform 386"/>
            <p:cNvSpPr>
              <a:spLocks/>
            </p:cNvSpPr>
            <p:nvPr/>
          </p:nvSpPr>
          <p:spPr bwMode="auto">
            <a:xfrm>
              <a:off x="4252" y="3402"/>
              <a:ext cx="178" cy="164"/>
            </a:xfrm>
            <a:custGeom>
              <a:avLst/>
              <a:gdLst>
                <a:gd name="T0" fmla="*/ 74 w 178"/>
                <a:gd name="T1" fmla="*/ 38 h 164"/>
                <a:gd name="T2" fmla="*/ 58 w 178"/>
                <a:gd name="T3" fmla="*/ 25 h 164"/>
                <a:gd name="T4" fmla="*/ 42 w 178"/>
                <a:gd name="T5" fmla="*/ 16 h 164"/>
                <a:gd name="T6" fmla="*/ 26 w 178"/>
                <a:gd name="T7" fmla="*/ 13 h 164"/>
                <a:gd name="T8" fmla="*/ 14 w 178"/>
                <a:gd name="T9" fmla="*/ 12 h 164"/>
                <a:gd name="T10" fmla="*/ 10 w 178"/>
                <a:gd name="T11" fmla="*/ 13 h 164"/>
                <a:gd name="T12" fmla="*/ 5 w 178"/>
                <a:gd name="T13" fmla="*/ 15 h 164"/>
                <a:gd name="T14" fmla="*/ 0 w 178"/>
                <a:gd name="T15" fmla="*/ 23 h 164"/>
                <a:gd name="T16" fmla="*/ 5 w 178"/>
                <a:gd name="T17" fmla="*/ 34 h 164"/>
                <a:gd name="T18" fmla="*/ 17 w 178"/>
                <a:gd name="T19" fmla="*/ 39 h 164"/>
                <a:gd name="T20" fmla="*/ 34 w 178"/>
                <a:gd name="T21" fmla="*/ 37 h 164"/>
                <a:gd name="T22" fmla="*/ 53 w 178"/>
                <a:gd name="T23" fmla="*/ 42 h 164"/>
                <a:gd name="T24" fmla="*/ 65 w 178"/>
                <a:gd name="T25" fmla="*/ 53 h 164"/>
                <a:gd name="T26" fmla="*/ 69 w 178"/>
                <a:gd name="T27" fmla="*/ 57 h 164"/>
                <a:gd name="T28" fmla="*/ 66 w 178"/>
                <a:gd name="T29" fmla="*/ 74 h 164"/>
                <a:gd name="T30" fmla="*/ 63 w 178"/>
                <a:gd name="T31" fmla="*/ 101 h 164"/>
                <a:gd name="T32" fmla="*/ 62 w 178"/>
                <a:gd name="T33" fmla="*/ 120 h 164"/>
                <a:gd name="T34" fmla="*/ 64 w 178"/>
                <a:gd name="T35" fmla="*/ 134 h 164"/>
                <a:gd name="T36" fmla="*/ 68 w 178"/>
                <a:gd name="T37" fmla="*/ 146 h 164"/>
                <a:gd name="T38" fmla="*/ 75 w 178"/>
                <a:gd name="T39" fmla="*/ 155 h 164"/>
                <a:gd name="T40" fmla="*/ 86 w 178"/>
                <a:gd name="T41" fmla="*/ 161 h 164"/>
                <a:gd name="T42" fmla="*/ 96 w 178"/>
                <a:gd name="T43" fmla="*/ 164 h 164"/>
                <a:gd name="T44" fmla="*/ 111 w 178"/>
                <a:gd name="T45" fmla="*/ 164 h 164"/>
                <a:gd name="T46" fmla="*/ 126 w 178"/>
                <a:gd name="T47" fmla="*/ 160 h 164"/>
                <a:gd name="T48" fmla="*/ 138 w 178"/>
                <a:gd name="T49" fmla="*/ 153 h 164"/>
                <a:gd name="T50" fmla="*/ 150 w 178"/>
                <a:gd name="T51" fmla="*/ 142 h 164"/>
                <a:gd name="T52" fmla="*/ 159 w 178"/>
                <a:gd name="T53" fmla="*/ 129 h 164"/>
                <a:gd name="T54" fmla="*/ 166 w 178"/>
                <a:gd name="T55" fmla="*/ 114 h 164"/>
                <a:gd name="T56" fmla="*/ 170 w 178"/>
                <a:gd name="T57" fmla="*/ 101 h 164"/>
                <a:gd name="T58" fmla="*/ 175 w 178"/>
                <a:gd name="T59" fmla="*/ 86 h 164"/>
                <a:gd name="T60" fmla="*/ 178 w 178"/>
                <a:gd name="T61" fmla="*/ 71 h 164"/>
                <a:gd name="T62" fmla="*/ 177 w 178"/>
                <a:gd name="T63" fmla="*/ 56 h 164"/>
                <a:gd name="T64" fmla="*/ 177 w 178"/>
                <a:gd name="T65" fmla="*/ 41 h 164"/>
                <a:gd name="T66" fmla="*/ 174 w 178"/>
                <a:gd name="T67" fmla="*/ 26 h 164"/>
                <a:gd name="T68" fmla="*/ 169 w 178"/>
                <a:gd name="T69" fmla="*/ 15 h 164"/>
                <a:gd name="T70" fmla="*/ 160 w 178"/>
                <a:gd name="T71" fmla="*/ 7 h 164"/>
                <a:gd name="T72" fmla="*/ 152 w 178"/>
                <a:gd name="T73" fmla="*/ 4 h 164"/>
                <a:gd name="T74" fmla="*/ 139 w 178"/>
                <a:gd name="T75" fmla="*/ 0 h 164"/>
                <a:gd name="T76" fmla="*/ 125 w 178"/>
                <a:gd name="T77" fmla="*/ 0 h 164"/>
                <a:gd name="T78" fmla="*/ 114 w 178"/>
                <a:gd name="T79" fmla="*/ 4 h 164"/>
                <a:gd name="T80" fmla="*/ 107 w 178"/>
                <a:gd name="T81" fmla="*/ 8 h 164"/>
                <a:gd name="T82" fmla="*/ 99 w 178"/>
                <a:gd name="T83" fmla="*/ 14 h 164"/>
                <a:gd name="T84" fmla="*/ 93 w 178"/>
                <a:gd name="T85" fmla="*/ 19 h 164"/>
                <a:gd name="T86" fmla="*/ 85 w 178"/>
                <a:gd name="T87" fmla="*/ 27 h 164"/>
                <a:gd name="T88" fmla="*/ 80 w 178"/>
                <a:gd name="T89" fmla="*/ 33 h 164"/>
                <a:gd name="T90" fmla="*/ 74 w 178"/>
                <a:gd name="T91" fmla="*/ 38 h 16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8"/>
                <a:gd name="T139" fmla="*/ 0 h 164"/>
                <a:gd name="T140" fmla="*/ 178 w 178"/>
                <a:gd name="T141" fmla="*/ 164 h 16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8" h="164">
                  <a:moveTo>
                    <a:pt x="74" y="38"/>
                  </a:moveTo>
                  <a:lnTo>
                    <a:pt x="58" y="25"/>
                  </a:lnTo>
                  <a:lnTo>
                    <a:pt x="42" y="16"/>
                  </a:lnTo>
                  <a:lnTo>
                    <a:pt x="26" y="13"/>
                  </a:lnTo>
                  <a:lnTo>
                    <a:pt x="14" y="12"/>
                  </a:lnTo>
                  <a:lnTo>
                    <a:pt x="10" y="13"/>
                  </a:lnTo>
                  <a:lnTo>
                    <a:pt x="5" y="15"/>
                  </a:lnTo>
                  <a:lnTo>
                    <a:pt x="0" y="23"/>
                  </a:lnTo>
                  <a:lnTo>
                    <a:pt x="5" y="34"/>
                  </a:lnTo>
                  <a:lnTo>
                    <a:pt x="17" y="39"/>
                  </a:lnTo>
                  <a:lnTo>
                    <a:pt x="34" y="37"/>
                  </a:lnTo>
                  <a:lnTo>
                    <a:pt x="53" y="42"/>
                  </a:lnTo>
                  <a:lnTo>
                    <a:pt x="65" y="53"/>
                  </a:lnTo>
                  <a:lnTo>
                    <a:pt x="69" y="57"/>
                  </a:lnTo>
                  <a:lnTo>
                    <a:pt x="66" y="74"/>
                  </a:lnTo>
                  <a:lnTo>
                    <a:pt x="63" y="101"/>
                  </a:lnTo>
                  <a:lnTo>
                    <a:pt x="62" y="120"/>
                  </a:lnTo>
                  <a:lnTo>
                    <a:pt x="64" y="134"/>
                  </a:lnTo>
                  <a:lnTo>
                    <a:pt x="68" y="146"/>
                  </a:lnTo>
                  <a:lnTo>
                    <a:pt x="75" y="155"/>
                  </a:lnTo>
                  <a:lnTo>
                    <a:pt x="86" y="161"/>
                  </a:lnTo>
                  <a:lnTo>
                    <a:pt x="96" y="164"/>
                  </a:lnTo>
                  <a:lnTo>
                    <a:pt x="111" y="164"/>
                  </a:lnTo>
                  <a:lnTo>
                    <a:pt x="126" y="160"/>
                  </a:lnTo>
                  <a:lnTo>
                    <a:pt x="138" y="153"/>
                  </a:lnTo>
                  <a:lnTo>
                    <a:pt x="150" y="142"/>
                  </a:lnTo>
                  <a:lnTo>
                    <a:pt x="159" y="129"/>
                  </a:lnTo>
                  <a:lnTo>
                    <a:pt x="166" y="114"/>
                  </a:lnTo>
                  <a:lnTo>
                    <a:pt x="170" y="101"/>
                  </a:lnTo>
                  <a:lnTo>
                    <a:pt x="175" y="86"/>
                  </a:lnTo>
                  <a:lnTo>
                    <a:pt x="178" y="71"/>
                  </a:lnTo>
                  <a:lnTo>
                    <a:pt x="177" y="56"/>
                  </a:lnTo>
                  <a:lnTo>
                    <a:pt x="177" y="41"/>
                  </a:lnTo>
                  <a:lnTo>
                    <a:pt x="174" y="26"/>
                  </a:lnTo>
                  <a:lnTo>
                    <a:pt x="169" y="15"/>
                  </a:lnTo>
                  <a:lnTo>
                    <a:pt x="160" y="7"/>
                  </a:lnTo>
                  <a:lnTo>
                    <a:pt x="152" y="4"/>
                  </a:lnTo>
                  <a:lnTo>
                    <a:pt x="139" y="0"/>
                  </a:lnTo>
                  <a:lnTo>
                    <a:pt x="125" y="0"/>
                  </a:lnTo>
                  <a:lnTo>
                    <a:pt x="114" y="4"/>
                  </a:lnTo>
                  <a:lnTo>
                    <a:pt x="107" y="8"/>
                  </a:lnTo>
                  <a:lnTo>
                    <a:pt x="99" y="14"/>
                  </a:lnTo>
                  <a:lnTo>
                    <a:pt x="93" y="19"/>
                  </a:lnTo>
                  <a:lnTo>
                    <a:pt x="85" y="27"/>
                  </a:lnTo>
                  <a:lnTo>
                    <a:pt x="80" y="33"/>
                  </a:lnTo>
                  <a:lnTo>
                    <a:pt x="74"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05" name="Freeform 387"/>
            <p:cNvSpPr>
              <a:spLocks/>
            </p:cNvSpPr>
            <p:nvPr/>
          </p:nvSpPr>
          <p:spPr bwMode="auto">
            <a:xfrm>
              <a:off x="4232" y="3604"/>
              <a:ext cx="153" cy="234"/>
            </a:xfrm>
            <a:custGeom>
              <a:avLst/>
              <a:gdLst>
                <a:gd name="T0" fmla="*/ 43 w 153"/>
                <a:gd name="T1" fmla="*/ 29 h 234"/>
                <a:gd name="T2" fmla="*/ 61 w 153"/>
                <a:gd name="T3" fmla="*/ 13 h 234"/>
                <a:gd name="T4" fmla="*/ 80 w 153"/>
                <a:gd name="T5" fmla="*/ 5 h 234"/>
                <a:gd name="T6" fmla="*/ 102 w 153"/>
                <a:gd name="T7" fmla="*/ 1 h 234"/>
                <a:gd name="T8" fmla="*/ 119 w 153"/>
                <a:gd name="T9" fmla="*/ 0 h 234"/>
                <a:gd name="T10" fmla="*/ 132 w 153"/>
                <a:gd name="T11" fmla="*/ 4 h 234"/>
                <a:gd name="T12" fmla="*/ 144 w 153"/>
                <a:gd name="T13" fmla="*/ 12 h 234"/>
                <a:gd name="T14" fmla="*/ 151 w 153"/>
                <a:gd name="T15" fmla="*/ 23 h 234"/>
                <a:gd name="T16" fmla="*/ 153 w 153"/>
                <a:gd name="T17" fmla="*/ 36 h 234"/>
                <a:gd name="T18" fmla="*/ 153 w 153"/>
                <a:gd name="T19" fmla="*/ 54 h 234"/>
                <a:gd name="T20" fmla="*/ 149 w 153"/>
                <a:gd name="T21" fmla="*/ 55 h 234"/>
                <a:gd name="T22" fmla="*/ 144 w 153"/>
                <a:gd name="T23" fmla="*/ 71 h 234"/>
                <a:gd name="T24" fmla="*/ 138 w 153"/>
                <a:gd name="T25" fmla="*/ 84 h 234"/>
                <a:gd name="T26" fmla="*/ 127 w 153"/>
                <a:gd name="T27" fmla="*/ 97 h 234"/>
                <a:gd name="T28" fmla="*/ 118 w 153"/>
                <a:gd name="T29" fmla="*/ 106 h 234"/>
                <a:gd name="T30" fmla="*/ 111 w 153"/>
                <a:gd name="T31" fmla="*/ 121 h 234"/>
                <a:gd name="T32" fmla="*/ 110 w 153"/>
                <a:gd name="T33" fmla="*/ 132 h 234"/>
                <a:gd name="T34" fmla="*/ 113 w 153"/>
                <a:gd name="T35" fmla="*/ 146 h 234"/>
                <a:gd name="T36" fmla="*/ 121 w 153"/>
                <a:gd name="T37" fmla="*/ 157 h 234"/>
                <a:gd name="T38" fmla="*/ 127 w 153"/>
                <a:gd name="T39" fmla="*/ 168 h 234"/>
                <a:gd name="T40" fmla="*/ 130 w 153"/>
                <a:gd name="T41" fmla="*/ 180 h 234"/>
                <a:gd name="T42" fmla="*/ 130 w 153"/>
                <a:gd name="T43" fmla="*/ 194 h 234"/>
                <a:gd name="T44" fmla="*/ 127 w 153"/>
                <a:gd name="T45" fmla="*/ 208 h 234"/>
                <a:gd name="T46" fmla="*/ 121 w 153"/>
                <a:gd name="T47" fmla="*/ 219 h 234"/>
                <a:gd name="T48" fmla="*/ 110 w 153"/>
                <a:gd name="T49" fmla="*/ 227 h 234"/>
                <a:gd name="T50" fmla="*/ 97 w 153"/>
                <a:gd name="T51" fmla="*/ 232 h 234"/>
                <a:gd name="T52" fmla="*/ 79 w 153"/>
                <a:gd name="T53" fmla="*/ 234 h 234"/>
                <a:gd name="T54" fmla="*/ 62 w 153"/>
                <a:gd name="T55" fmla="*/ 234 h 234"/>
                <a:gd name="T56" fmla="*/ 45 w 153"/>
                <a:gd name="T57" fmla="*/ 231 h 234"/>
                <a:gd name="T58" fmla="*/ 31 w 153"/>
                <a:gd name="T59" fmla="*/ 222 h 234"/>
                <a:gd name="T60" fmla="*/ 22 w 153"/>
                <a:gd name="T61" fmla="*/ 213 h 234"/>
                <a:gd name="T62" fmla="*/ 14 w 153"/>
                <a:gd name="T63" fmla="*/ 197 h 234"/>
                <a:gd name="T64" fmla="*/ 8 w 153"/>
                <a:gd name="T65" fmla="*/ 183 h 234"/>
                <a:gd name="T66" fmla="*/ 3 w 153"/>
                <a:gd name="T67" fmla="*/ 166 h 234"/>
                <a:gd name="T68" fmla="*/ 0 w 153"/>
                <a:gd name="T69" fmla="*/ 145 h 234"/>
                <a:gd name="T70" fmla="*/ 1 w 153"/>
                <a:gd name="T71" fmla="*/ 122 h 234"/>
                <a:gd name="T72" fmla="*/ 6 w 153"/>
                <a:gd name="T73" fmla="*/ 102 h 234"/>
                <a:gd name="T74" fmla="*/ 10 w 153"/>
                <a:gd name="T75" fmla="*/ 84 h 234"/>
                <a:gd name="T76" fmla="*/ 17 w 153"/>
                <a:gd name="T77" fmla="*/ 66 h 234"/>
                <a:gd name="T78" fmla="*/ 24 w 153"/>
                <a:gd name="T79" fmla="*/ 51 h 234"/>
                <a:gd name="T80" fmla="*/ 35 w 153"/>
                <a:gd name="T81" fmla="*/ 38 h 234"/>
                <a:gd name="T82" fmla="*/ 43 w 153"/>
                <a:gd name="T83" fmla="*/ 29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234"/>
                <a:gd name="T128" fmla="*/ 153 w 153"/>
                <a:gd name="T129" fmla="*/ 234 h 2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234">
                  <a:moveTo>
                    <a:pt x="43" y="29"/>
                  </a:moveTo>
                  <a:lnTo>
                    <a:pt x="61" y="13"/>
                  </a:lnTo>
                  <a:lnTo>
                    <a:pt x="80" y="5"/>
                  </a:lnTo>
                  <a:lnTo>
                    <a:pt x="102" y="1"/>
                  </a:lnTo>
                  <a:lnTo>
                    <a:pt x="119" y="0"/>
                  </a:lnTo>
                  <a:lnTo>
                    <a:pt x="132" y="4"/>
                  </a:lnTo>
                  <a:lnTo>
                    <a:pt x="144" y="12"/>
                  </a:lnTo>
                  <a:lnTo>
                    <a:pt x="151" y="23"/>
                  </a:lnTo>
                  <a:lnTo>
                    <a:pt x="153" y="36"/>
                  </a:lnTo>
                  <a:lnTo>
                    <a:pt x="153" y="54"/>
                  </a:lnTo>
                  <a:lnTo>
                    <a:pt x="149" y="55"/>
                  </a:lnTo>
                  <a:lnTo>
                    <a:pt x="144" y="71"/>
                  </a:lnTo>
                  <a:lnTo>
                    <a:pt x="138" y="84"/>
                  </a:lnTo>
                  <a:lnTo>
                    <a:pt x="127" y="97"/>
                  </a:lnTo>
                  <a:lnTo>
                    <a:pt x="118" y="106"/>
                  </a:lnTo>
                  <a:lnTo>
                    <a:pt x="111" y="121"/>
                  </a:lnTo>
                  <a:lnTo>
                    <a:pt x="110" y="132"/>
                  </a:lnTo>
                  <a:lnTo>
                    <a:pt x="113" y="146"/>
                  </a:lnTo>
                  <a:lnTo>
                    <a:pt x="121" y="157"/>
                  </a:lnTo>
                  <a:lnTo>
                    <a:pt x="127" y="168"/>
                  </a:lnTo>
                  <a:lnTo>
                    <a:pt x="130" y="180"/>
                  </a:lnTo>
                  <a:lnTo>
                    <a:pt x="130" y="194"/>
                  </a:lnTo>
                  <a:lnTo>
                    <a:pt x="127" y="208"/>
                  </a:lnTo>
                  <a:lnTo>
                    <a:pt x="121" y="219"/>
                  </a:lnTo>
                  <a:lnTo>
                    <a:pt x="110" y="227"/>
                  </a:lnTo>
                  <a:lnTo>
                    <a:pt x="97" y="232"/>
                  </a:lnTo>
                  <a:lnTo>
                    <a:pt x="79" y="234"/>
                  </a:lnTo>
                  <a:lnTo>
                    <a:pt x="62" y="234"/>
                  </a:lnTo>
                  <a:lnTo>
                    <a:pt x="45" y="231"/>
                  </a:lnTo>
                  <a:lnTo>
                    <a:pt x="31" y="222"/>
                  </a:lnTo>
                  <a:lnTo>
                    <a:pt x="22" y="213"/>
                  </a:lnTo>
                  <a:lnTo>
                    <a:pt x="14" y="197"/>
                  </a:lnTo>
                  <a:lnTo>
                    <a:pt x="8" y="183"/>
                  </a:lnTo>
                  <a:lnTo>
                    <a:pt x="3" y="166"/>
                  </a:lnTo>
                  <a:lnTo>
                    <a:pt x="0" y="145"/>
                  </a:lnTo>
                  <a:lnTo>
                    <a:pt x="1" y="122"/>
                  </a:lnTo>
                  <a:lnTo>
                    <a:pt x="6" y="102"/>
                  </a:lnTo>
                  <a:lnTo>
                    <a:pt x="10" y="84"/>
                  </a:lnTo>
                  <a:lnTo>
                    <a:pt x="17" y="66"/>
                  </a:lnTo>
                  <a:lnTo>
                    <a:pt x="24" y="51"/>
                  </a:lnTo>
                  <a:lnTo>
                    <a:pt x="35" y="38"/>
                  </a:lnTo>
                  <a:lnTo>
                    <a:pt x="43" y="2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06" name="Freeform 388"/>
            <p:cNvSpPr>
              <a:spLocks/>
            </p:cNvSpPr>
            <p:nvPr/>
          </p:nvSpPr>
          <p:spPr bwMode="auto">
            <a:xfrm>
              <a:off x="4343" y="3560"/>
              <a:ext cx="360" cy="166"/>
            </a:xfrm>
            <a:custGeom>
              <a:avLst/>
              <a:gdLst>
                <a:gd name="T0" fmla="*/ 9 w 360"/>
                <a:gd name="T1" fmla="*/ 51 h 166"/>
                <a:gd name="T2" fmla="*/ 20 w 360"/>
                <a:gd name="T3" fmla="*/ 40 h 166"/>
                <a:gd name="T4" fmla="*/ 82 w 360"/>
                <a:gd name="T5" fmla="*/ 15 h 166"/>
                <a:gd name="T6" fmla="*/ 152 w 360"/>
                <a:gd name="T7" fmla="*/ 1 h 166"/>
                <a:gd name="T8" fmla="*/ 182 w 360"/>
                <a:gd name="T9" fmla="*/ 9 h 166"/>
                <a:gd name="T10" fmla="*/ 205 w 360"/>
                <a:gd name="T11" fmla="*/ 50 h 166"/>
                <a:gd name="T12" fmla="*/ 235 w 360"/>
                <a:gd name="T13" fmla="*/ 88 h 166"/>
                <a:gd name="T14" fmla="*/ 277 w 360"/>
                <a:gd name="T15" fmla="*/ 109 h 166"/>
                <a:gd name="T16" fmla="*/ 308 w 360"/>
                <a:gd name="T17" fmla="*/ 112 h 166"/>
                <a:gd name="T18" fmla="*/ 337 w 360"/>
                <a:gd name="T19" fmla="*/ 100 h 166"/>
                <a:gd name="T20" fmla="*/ 352 w 360"/>
                <a:gd name="T21" fmla="*/ 99 h 166"/>
                <a:gd name="T22" fmla="*/ 360 w 360"/>
                <a:gd name="T23" fmla="*/ 113 h 166"/>
                <a:gd name="T24" fmla="*/ 346 w 360"/>
                <a:gd name="T25" fmla="*/ 119 h 166"/>
                <a:gd name="T26" fmla="*/ 333 w 360"/>
                <a:gd name="T27" fmla="*/ 120 h 166"/>
                <a:gd name="T28" fmla="*/ 315 w 360"/>
                <a:gd name="T29" fmla="*/ 121 h 166"/>
                <a:gd name="T30" fmla="*/ 331 w 360"/>
                <a:gd name="T31" fmla="*/ 128 h 166"/>
                <a:gd name="T32" fmla="*/ 355 w 360"/>
                <a:gd name="T33" fmla="*/ 137 h 166"/>
                <a:gd name="T34" fmla="*/ 358 w 360"/>
                <a:gd name="T35" fmla="*/ 145 h 166"/>
                <a:gd name="T36" fmla="*/ 353 w 360"/>
                <a:gd name="T37" fmla="*/ 155 h 166"/>
                <a:gd name="T38" fmla="*/ 343 w 360"/>
                <a:gd name="T39" fmla="*/ 152 h 166"/>
                <a:gd name="T40" fmla="*/ 323 w 360"/>
                <a:gd name="T41" fmla="*/ 138 h 166"/>
                <a:gd name="T42" fmla="*/ 306 w 360"/>
                <a:gd name="T43" fmla="*/ 136 h 166"/>
                <a:gd name="T44" fmla="*/ 305 w 360"/>
                <a:gd name="T45" fmla="*/ 150 h 166"/>
                <a:gd name="T46" fmla="*/ 299 w 360"/>
                <a:gd name="T47" fmla="*/ 166 h 166"/>
                <a:gd name="T48" fmla="*/ 285 w 360"/>
                <a:gd name="T49" fmla="*/ 157 h 166"/>
                <a:gd name="T50" fmla="*/ 289 w 360"/>
                <a:gd name="T51" fmla="*/ 139 h 166"/>
                <a:gd name="T52" fmla="*/ 278 w 360"/>
                <a:gd name="T53" fmla="*/ 123 h 166"/>
                <a:gd name="T54" fmla="*/ 223 w 360"/>
                <a:gd name="T55" fmla="*/ 110 h 166"/>
                <a:gd name="T56" fmla="*/ 187 w 360"/>
                <a:gd name="T57" fmla="*/ 78 h 166"/>
                <a:gd name="T58" fmla="*/ 162 w 360"/>
                <a:gd name="T59" fmla="*/ 38 h 166"/>
                <a:gd name="T60" fmla="*/ 125 w 360"/>
                <a:gd name="T61" fmla="*/ 41 h 166"/>
                <a:gd name="T62" fmla="*/ 66 w 360"/>
                <a:gd name="T63" fmla="*/ 65 h 166"/>
                <a:gd name="T64" fmla="*/ 23 w 360"/>
                <a:gd name="T65" fmla="*/ 88 h 166"/>
                <a:gd name="T66" fmla="*/ 2 w 360"/>
                <a:gd name="T67" fmla="*/ 73 h 1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0"/>
                <a:gd name="T103" fmla="*/ 0 h 166"/>
                <a:gd name="T104" fmla="*/ 360 w 360"/>
                <a:gd name="T105" fmla="*/ 166 h 1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0" h="166">
                  <a:moveTo>
                    <a:pt x="0" y="65"/>
                  </a:moveTo>
                  <a:lnTo>
                    <a:pt x="9" y="51"/>
                  </a:lnTo>
                  <a:lnTo>
                    <a:pt x="24" y="39"/>
                  </a:lnTo>
                  <a:lnTo>
                    <a:pt x="20" y="40"/>
                  </a:lnTo>
                  <a:lnTo>
                    <a:pt x="51" y="27"/>
                  </a:lnTo>
                  <a:lnTo>
                    <a:pt x="82" y="15"/>
                  </a:lnTo>
                  <a:lnTo>
                    <a:pt x="119" y="5"/>
                  </a:lnTo>
                  <a:lnTo>
                    <a:pt x="152" y="1"/>
                  </a:lnTo>
                  <a:lnTo>
                    <a:pt x="173" y="0"/>
                  </a:lnTo>
                  <a:lnTo>
                    <a:pt x="182" y="9"/>
                  </a:lnTo>
                  <a:lnTo>
                    <a:pt x="194" y="30"/>
                  </a:lnTo>
                  <a:lnTo>
                    <a:pt x="205" y="50"/>
                  </a:lnTo>
                  <a:lnTo>
                    <a:pt x="218" y="71"/>
                  </a:lnTo>
                  <a:lnTo>
                    <a:pt x="235" y="88"/>
                  </a:lnTo>
                  <a:lnTo>
                    <a:pt x="262" y="101"/>
                  </a:lnTo>
                  <a:lnTo>
                    <a:pt x="277" y="109"/>
                  </a:lnTo>
                  <a:lnTo>
                    <a:pt x="292" y="114"/>
                  </a:lnTo>
                  <a:lnTo>
                    <a:pt x="308" y="112"/>
                  </a:lnTo>
                  <a:lnTo>
                    <a:pt x="325" y="106"/>
                  </a:lnTo>
                  <a:lnTo>
                    <a:pt x="337" y="100"/>
                  </a:lnTo>
                  <a:lnTo>
                    <a:pt x="349" y="98"/>
                  </a:lnTo>
                  <a:lnTo>
                    <a:pt x="352" y="99"/>
                  </a:lnTo>
                  <a:lnTo>
                    <a:pt x="358" y="104"/>
                  </a:lnTo>
                  <a:lnTo>
                    <a:pt x="360" y="113"/>
                  </a:lnTo>
                  <a:lnTo>
                    <a:pt x="349" y="118"/>
                  </a:lnTo>
                  <a:lnTo>
                    <a:pt x="346" y="119"/>
                  </a:lnTo>
                  <a:lnTo>
                    <a:pt x="336" y="120"/>
                  </a:lnTo>
                  <a:lnTo>
                    <a:pt x="333" y="120"/>
                  </a:lnTo>
                  <a:lnTo>
                    <a:pt x="320" y="119"/>
                  </a:lnTo>
                  <a:lnTo>
                    <a:pt x="315" y="121"/>
                  </a:lnTo>
                  <a:lnTo>
                    <a:pt x="320" y="125"/>
                  </a:lnTo>
                  <a:lnTo>
                    <a:pt x="331" y="128"/>
                  </a:lnTo>
                  <a:lnTo>
                    <a:pt x="349" y="132"/>
                  </a:lnTo>
                  <a:lnTo>
                    <a:pt x="355" y="137"/>
                  </a:lnTo>
                  <a:lnTo>
                    <a:pt x="356" y="140"/>
                  </a:lnTo>
                  <a:lnTo>
                    <a:pt x="358" y="145"/>
                  </a:lnTo>
                  <a:lnTo>
                    <a:pt x="356" y="148"/>
                  </a:lnTo>
                  <a:lnTo>
                    <a:pt x="353" y="155"/>
                  </a:lnTo>
                  <a:lnTo>
                    <a:pt x="350" y="155"/>
                  </a:lnTo>
                  <a:lnTo>
                    <a:pt x="343" y="152"/>
                  </a:lnTo>
                  <a:lnTo>
                    <a:pt x="334" y="145"/>
                  </a:lnTo>
                  <a:lnTo>
                    <a:pt x="323" y="138"/>
                  </a:lnTo>
                  <a:lnTo>
                    <a:pt x="312" y="132"/>
                  </a:lnTo>
                  <a:lnTo>
                    <a:pt x="306" y="136"/>
                  </a:lnTo>
                  <a:lnTo>
                    <a:pt x="305" y="139"/>
                  </a:lnTo>
                  <a:lnTo>
                    <a:pt x="305" y="150"/>
                  </a:lnTo>
                  <a:lnTo>
                    <a:pt x="304" y="161"/>
                  </a:lnTo>
                  <a:lnTo>
                    <a:pt x="299" y="166"/>
                  </a:lnTo>
                  <a:lnTo>
                    <a:pt x="291" y="163"/>
                  </a:lnTo>
                  <a:lnTo>
                    <a:pt x="285" y="157"/>
                  </a:lnTo>
                  <a:lnTo>
                    <a:pt x="286" y="146"/>
                  </a:lnTo>
                  <a:lnTo>
                    <a:pt x="289" y="139"/>
                  </a:lnTo>
                  <a:lnTo>
                    <a:pt x="286" y="131"/>
                  </a:lnTo>
                  <a:lnTo>
                    <a:pt x="278" y="123"/>
                  </a:lnTo>
                  <a:lnTo>
                    <a:pt x="244" y="116"/>
                  </a:lnTo>
                  <a:lnTo>
                    <a:pt x="223" y="110"/>
                  </a:lnTo>
                  <a:lnTo>
                    <a:pt x="203" y="97"/>
                  </a:lnTo>
                  <a:lnTo>
                    <a:pt x="187" y="78"/>
                  </a:lnTo>
                  <a:lnTo>
                    <a:pt x="173" y="56"/>
                  </a:lnTo>
                  <a:lnTo>
                    <a:pt x="162" y="38"/>
                  </a:lnTo>
                  <a:lnTo>
                    <a:pt x="154" y="34"/>
                  </a:lnTo>
                  <a:lnTo>
                    <a:pt x="125" y="41"/>
                  </a:lnTo>
                  <a:lnTo>
                    <a:pt x="97" y="50"/>
                  </a:lnTo>
                  <a:lnTo>
                    <a:pt x="66" y="65"/>
                  </a:lnTo>
                  <a:lnTo>
                    <a:pt x="37" y="82"/>
                  </a:lnTo>
                  <a:lnTo>
                    <a:pt x="23" y="88"/>
                  </a:lnTo>
                  <a:lnTo>
                    <a:pt x="9" y="82"/>
                  </a:lnTo>
                  <a:lnTo>
                    <a:pt x="2" y="73"/>
                  </a:lnTo>
                  <a:lnTo>
                    <a:pt x="0"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07" name="Freeform 389"/>
            <p:cNvSpPr>
              <a:spLocks/>
            </p:cNvSpPr>
            <p:nvPr/>
          </p:nvSpPr>
          <p:spPr bwMode="auto">
            <a:xfrm>
              <a:off x="4049" y="3606"/>
              <a:ext cx="276" cy="212"/>
            </a:xfrm>
            <a:custGeom>
              <a:avLst/>
              <a:gdLst>
                <a:gd name="T0" fmla="*/ 238 w 276"/>
                <a:gd name="T1" fmla="*/ 0 h 212"/>
                <a:gd name="T2" fmla="*/ 276 w 276"/>
                <a:gd name="T3" fmla="*/ 12 h 212"/>
                <a:gd name="T4" fmla="*/ 254 w 276"/>
                <a:gd name="T5" fmla="*/ 41 h 212"/>
                <a:gd name="T6" fmla="*/ 235 w 276"/>
                <a:gd name="T7" fmla="*/ 44 h 212"/>
                <a:gd name="T8" fmla="*/ 205 w 276"/>
                <a:gd name="T9" fmla="*/ 40 h 212"/>
                <a:gd name="T10" fmla="*/ 150 w 276"/>
                <a:gd name="T11" fmla="*/ 34 h 212"/>
                <a:gd name="T12" fmla="*/ 102 w 276"/>
                <a:gd name="T13" fmla="*/ 38 h 212"/>
                <a:gd name="T14" fmla="*/ 100 w 276"/>
                <a:gd name="T15" fmla="*/ 61 h 212"/>
                <a:gd name="T16" fmla="*/ 99 w 276"/>
                <a:gd name="T17" fmla="*/ 117 h 212"/>
                <a:gd name="T18" fmla="*/ 88 w 276"/>
                <a:gd name="T19" fmla="*/ 157 h 212"/>
                <a:gd name="T20" fmla="*/ 82 w 276"/>
                <a:gd name="T21" fmla="*/ 171 h 212"/>
                <a:gd name="T22" fmla="*/ 101 w 276"/>
                <a:gd name="T23" fmla="*/ 189 h 212"/>
                <a:gd name="T24" fmla="*/ 110 w 276"/>
                <a:gd name="T25" fmla="*/ 205 h 212"/>
                <a:gd name="T26" fmla="*/ 87 w 276"/>
                <a:gd name="T27" fmla="*/ 206 h 212"/>
                <a:gd name="T28" fmla="*/ 72 w 276"/>
                <a:gd name="T29" fmla="*/ 185 h 212"/>
                <a:gd name="T30" fmla="*/ 23 w 276"/>
                <a:gd name="T31" fmla="*/ 185 h 212"/>
                <a:gd name="T32" fmla="*/ 8 w 276"/>
                <a:gd name="T33" fmla="*/ 180 h 212"/>
                <a:gd name="T34" fmla="*/ 6 w 276"/>
                <a:gd name="T35" fmla="*/ 165 h 212"/>
                <a:gd name="T36" fmla="*/ 25 w 276"/>
                <a:gd name="T37" fmla="*/ 164 h 212"/>
                <a:gd name="T38" fmla="*/ 53 w 276"/>
                <a:gd name="T39" fmla="*/ 170 h 212"/>
                <a:gd name="T40" fmla="*/ 51 w 276"/>
                <a:gd name="T41" fmla="*/ 163 h 212"/>
                <a:gd name="T42" fmla="*/ 39 w 276"/>
                <a:gd name="T43" fmla="*/ 160 h 212"/>
                <a:gd name="T44" fmla="*/ 27 w 276"/>
                <a:gd name="T45" fmla="*/ 146 h 212"/>
                <a:gd name="T46" fmla="*/ 44 w 276"/>
                <a:gd name="T47" fmla="*/ 139 h 212"/>
                <a:gd name="T48" fmla="*/ 63 w 276"/>
                <a:gd name="T49" fmla="*/ 154 h 212"/>
                <a:gd name="T50" fmla="*/ 74 w 276"/>
                <a:gd name="T51" fmla="*/ 144 h 212"/>
                <a:gd name="T52" fmla="*/ 81 w 276"/>
                <a:gd name="T53" fmla="*/ 101 h 212"/>
                <a:gd name="T54" fmla="*/ 78 w 276"/>
                <a:gd name="T55" fmla="*/ 63 h 212"/>
                <a:gd name="T56" fmla="*/ 77 w 276"/>
                <a:gd name="T57" fmla="*/ 27 h 212"/>
                <a:gd name="T58" fmla="*/ 90 w 276"/>
                <a:gd name="T59" fmla="*/ 15 h 212"/>
                <a:gd name="T60" fmla="*/ 141 w 276"/>
                <a:gd name="T61" fmla="*/ 8 h 212"/>
                <a:gd name="T62" fmla="*/ 182 w 276"/>
                <a:gd name="T63" fmla="*/ 4 h 2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6"/>
                <a:gd name="T97" fmla="*/ 0 h 212"/>
                <a:gd name="T98" fmla="*/ 276 w 276"/>
                <a:gd name="T99" fmla="*/ 212 h 2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6" h="212">
                  <a:moveTo>
                    <a:pt x="211" y="3"/>
                  </a:moveTo>
                  <a:lnTo>
                    <a:pt x="238" y="0"/>
                  </a:lnTo>
                  <a:lnTo>
                    <a:pt x="266" y="4"/>
                  </a:lnTo>
                  <a:lnTo>
                    <a:pt x="276" y="12"/>
                  </a:lnTo>
                  <a:lnTo>
                    <a:pt x="273" y="30"/>
                  </a:lnTo>
                  <a:lnTo>
                    <a:pt x="254" y="41"/>
                  </a:lnTo>
                  <a:lnTo>
                    <a:pt x="251" y="42"/>
                  </a:lnTo>
                  <a:lnTo>
                    <a:pt x="235" y="44"/>
                  </a:lnTo>
                  <a:lnTo>
                    <a:pt x="232" y="45"/>
                  </a:lnTo>
                  <a:lnTo>
                    <a:pt x="205" y="40"/>
                  </a:lnTo>
                  <a:lnTo>
                    <a:pt x="179" y="37"/>
                  </a:lnTo>
                  <a:lnTo>
                    <a:pt x="150" y="34"/>
                  </a:lnTo>
                  <a:lnTo>
                    <a:pt x="121" y="36"/>
                  </a:lnTo>
                  <a:lnTo>
                    <a:pt x="102" y="38"/>
                  </a:lnTo>
                  <a:lnTo>
                    <a:pt x="99" y="44"/>
                  </a:lnTo>
                  <a:lnTo>
                    <a:pt x="100" y="61"/>
                  </a:lnTo>
                  <a:lnTo>
                    <a:pt x="102" y="90"/>
                  </a:lnTo>
                  <a:lnTo>
                    <a:pt x="99" y="117"/>
                  </a:lnTo>
                  <a:lnTo>
                    <a:pt x="94" y="140"/>
                  </a:lnTo>
                  <a:lnTo>
                    <a:pt x="88" y="157"/>
                  </a:lnTo>
                  <a:lnTo>
                    <a:pt x="86" y="160"/>
                  </a:lnTo>
                  <a:lnTo>
                    <a:pt x="82" y="171"/>
                  </a:lnTo>
                  <a:lnTo>
                    <a:pt x="86" y="181"/>
                  </a:lnTo>
                  <a:lnTo>
                    <a:pt x="101" y="189"/>
                  </a:lnTo>
                  <a:lnTo>
                    <a:pt x="109" y="196"/>
                  </a:lnTo>
                  <a:lnTo>
                    <a:pt x="110" y="205"/>
                  </a:lnTo>
                  <a:lnTo>
                    <a:pt x="99" y="212"/>
                  </a:lnTo>
                  <a:lnTo>
                    <a:pt x="87" y="206"/>
                  </a:lnTo>
                  <a:lnTo>
                    <a:pt x="81" y="194"/>
                  </a:lnTo>
                  <a:lnTo>
                    <a:pt x="72" y="185"/>
                  </a:lnTo>
                  <a:lnTo>
                    <a:pt x="49" y="183"/>
                  </a:lnTo>
                  <a:lnTo>
                    <a:pt x="23" y="185"/>
                  </a:lnTo>
                  <a:lnTo>
                    <a:pt x="20" y="186"/>
                  </a:lnTo>
                  <a:lnTo>
                    <a:pt x="8" y="180"/>
                  </a:lnTo>
                  <a:lnTo>
                    <a:pt x="0" y="173"/>
                  </a:lnTo>
                  <a:lnTo>
                    <a:pt x="6" y="165"/>
                  </a:lnTo>
                  <a:lnTo>
                    <a:pt x="18" y="162"/>
                  </a:lnTo>
                  <a:lnTo>
                    <a:pt x="25" y="164"/>
                  </a:lnTo>
                  <a:lnTo>
                    <a:pt x="43" y="170"/>
                  </a:lnTo>
                  <a:lnTo>
                    <a:pt x="53" y="170"/>
                  </a:lnTo>
                  <a:lnTo>
                    <a:pt x="60" y="166"/>
                  </a:lnTo>
                  <a:lnTo>
                    <a:pt x="51" y="163"/>
                  </a:lnTo>
                  <a:lnTo>
                    <a:pt x="48" y="164"/>
                  </a:lnTo>
                  <a:lnTo>
                    <a:pt x="39" y="160"/>
                  </a:lnTo>
                  <a:lnTo>
                    <a:pt x="27" y="153"/>
                  </a:lnTo>
                  <a:lnTo>
                    <a:pt x="27" y="146"/>
                  </a:lnTo>
                  <a:lnTo>
                    <a:pt x="35" y="141"/>
                  </a:lnTo>
                  <a:lnTo>
                    <a:pt x="44" y="139"/>
                  </a:lnTo>
                  <a:lnTo>
                    <a:pt x="53" y="145"/>
                  </a:lnTo>
                  <a:lnTo>
                    <a:pt x="63" y="154"/>
                  </a:lnTo>
                  <a:lnTo>
                    <a:pt x="69" y="156"/>
                  </a:lnTo>
                  <a:lnTo>
                    <a:pt x="74" y="144"/>
                  </a:lnTo>
                  <a:lnTo>
                    <a:pt x="79" y="126"/>
                  </a:lnTo>
                  <a:lnTo>
                    <a:pt x="81" y="101"/>
                  </a:lnTo>
                  <a:lnTo>
                    <a:pt x="81" y="82"/>
                  </a:lnTo>
                  <a:lnTo>
                    <a:pt x="78" y="63"/>
                  </a:lnTo>
                  <a:lnTo>
                    <a:pt x="77" y="44"/>
                  </a:lnTo>
                  <a:lnTo>
                    <a:pt x="77" y="27"/>
                  </a:lnTo>
                  <a:lnTo>
                    <a:pt x="83" y="18"/>
                  </a:lnTo>
                  <a:lnTo>
                    <a:pt x="90" y="15"/>
                  </a:lnTo>
                  <a:lnTo>
                    <a:pt x="112" y="11"/>
                  </a:lnTo>
                  <a:lnTo>
                    <a:pt x="141" y="8"/>
                  </a:lnTo>
                  <a:lnTo>
                    <a:pt x="162" y="6"/>
                  </a:lnTo>
                  <a:lnTo>
                    <a:pt x="182" y="4"/>
                  </a:lnTo>
                  <a:lnTo>
                    <a:pt x="211" y="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08" name="Freeform 390"/>
            <p:cNvSpPr>
              <a:spLocks/>
            </p:cNvSpPr>
            <p:nvPr/>
          </p:nvSpPr>
          <p:spPr bwMode="auto">
            <a:xfrm>
              <a:off x="4186" y="3796"/>
              <a:ext cx="130" cy="283"/>
            </a:xfrm>
            <a:custGeom>
              <a:avLst/>
              <a:gdLst>
                <a:gd name="T0" fmla="*/ 53 w 130"/>
                <a:gd name="T1" fmla="*/ 40 h 283"/>
                <a:gd name="T2" fmla="*/ 78 w 130"/>
                <a:gd name="T3" fmla="*/ 5 h 283"/>
                <a:gd name="T4" fmla="*/ 99 w 130"/>
                <a:gd name="T5" fmla="*/ 0 h 283"/>
                <a:gd name="T6" fmla="*/ 102 w 130"/>
                <a:gd name="T7" fmla="*/ 0 h 283"/>
                <a:gd name="T8" fmla="*/ 121 w 130"/>
                <a:gd name="T9" fmla="*/ 7 h 283"/>
                <a:gd name="T10" fmla="*/ 130 w 130"/>
                <a:gd name="T11" fmla="*/ 22 h 283"/>
                <a:gd name="T12" fmla="*/ 128 w 130"/>
                <a:gd name="T13" fmla="*/ 35 h 283"/>
                <a:gd name="T14" fmla="*/ 118 w 130"/>
                <a:gd name="T15" fmla="*/ 44 h 283"/>
                <a:gd name="T16" fmla="*/ 79 w 130"/>
                <a:gd name="T17" fmla="*/ 68 h 283"/>
                <a:gd name="T18" fmla="*/ 48 w 130"/>
                <a:gd name="T19" fmla="*/ 89 h 283"/>
                <a:gd name="T20" fmla="*/ 43 w 130"/>
                <a:gd name="T21" fmla="*/ 97 h 283"/>
                <a:gd name="T22" fmla="*/ 41 w 130"/>
                <a:gd name="T23" fmla="*/ 105 h 283"/>
                <a:gd name="T24" fmla="*/ 40 w 130"/>
                <a:gd name="T25" fmla="*/ 109 h 283"/>
                <a:gd name="T26" fmla="*/ 44 w 130"/>
                <a:gd name="T27" fmla="*/ 118 h 283"/>
                <a:gd name="T28" fmla="*/ 55 w 130"/>
                <a:gd name="T29" fmla="*/ 132 h 283"/>
                <a:gd name="T30" fmla="*/ 68 w 130"/>
                <a:gd name="T31" fmla="*/ 149 h 283"/>
                <a:gd name="T32" fmla="*/ 83 w 130"/>
                <a:gd name="T33" fmla="*/ 164 h 283"/>
                <a:gd name="T34" fmla="*/ 92 w 130"/>
                <a:gd name="T35" fmla="*/ 177 h 283"/>
                <a:gd name="T36" fmla="*/ 101 w 130"/>
                <a:gd name="T37" fmla="*/ 189 h 283"/>
                <a:gd name="T38" fmla="*/ 108 w 130"/>
                <a:gd name="T39" fmla="*/ 206 h 283"/>
                <a:gd name="T40" fmla="*/ 115 w 130"/>
                <a:gd name="T41" fmla="*/ 216 h 283"/>
                <a:gd name="T42" fmla="*/ 117 w 130"/>
                <a:gd name="T43" fmla="*/ 224 h 283"/>
                <a:gd name="T44" fmla="*/ 116 w 130"/>
                <a:gd name="T45" fmla="*/ 233 h 283"/>
                <a:gd name="T46" fmla="*/ 110 w 130"/>
                <a:gd name="T47" fmla="*/ 240 h 283"/>
                <a:gd name="T48" fmla="*/ 96 w 130"/>
                <a:gd name="T49" fmla="*/ 244 h 283"/>
                <a:gd name="T50" fmla="*/ 81 w 130"/>
                <a:gd name="T51" fmla="*/ 248 h 283"/>
                <a:gd name="T52" fmla="*/ 78 w 130"/>
                <a:gd name="T53" fmla="*/ 249 h 283"/>
                <a:gd name="T54" fmla="*/ 63 w 130"/>
                <a:gd name="T55" fmla="*/ 252 h 283"/>
                <a:gd name="T56" fmla="*/ 46 w 130"/>
                <a:gd name="T57" fmla="*/ 260 h 283"/>
                <a:gd name="T58" fmla="*/ 31 w 130"/>
                <a:gd name="T59" fmla="*/ 272 h 283"/>
                <a:gd name="T60" fmla="*/ 23 w 130"/>
                <a:gd name="T61" fmla="*/ 281 h 283"/>
                <a:gd name="T62" fmla="*/ 15 w 130"/>
                <a:gd name="T63" fmla="*/ 283 h 283"/>
                <a:gd name="T64" fmla="*/ 12 w 130"/>
                <a:gd name="T65" fmla="*/ 283 h 283"/>
                <a:gd name="T66" fmla="*/ 6 w 130"/>
                <a:gd name="T67" fmla="*/ 276 h 283"/>
                <a:gd name="T68" fmla="*/ 0 w 130"/>
                <a:gd name="T69" fmla="*/ 264 h 283"/>
                <a:gd name="T70" fmla="*/ 0 w 130"/>
                <a:gd name="T71" fmla="*/ 247 h 283"/>
                <a:gd name="T72" fmla="*/ 8 w 130"/>
                <a:gd name="T73" fmla="*/ 241 h 283"/>
                <a:gd name="T74" fmla="*/ 22 w 130"/>
                <a:gd name="T75" fmla="*/ 235 h 283"/>
                <a:gd name="T76" fmla="*/ 46 w 130"/>
                <a:gd name="T77" fmla="*/ 228 h 283"/>
                <a:gd name="T78" fmla="*/ 72 w 130"/>
                <a:gd name="T79" fmla="*/ 222 h 283"/>
                <a:gd name="T80" fmla="*/ 82 w 130"/>
                <a:gd name="T81" fmla="*/ 219 h 283"/>
                <a:gd name="T82" fmla="*/ 85 w 130"/>
                <a:gd name="T83" fmla="*/ 208 h 283"/>
                <a:gd name="T84" fmla="*/ 84 w 130"/>
                <a:gd name="T85" fmla="*/ 196 h 283"/>
                <a:gd name="T86" fmla="*/ 78 w 130"/>
                <a:gd name="T87" fmla="*/ 186 h 283"/>
                <a:gd name="T88" fmla="*/ 61 w 130"/>
                <a:gd name="T89" fmla="*/ 170 h 283"/>
                <a:gd name="T90" fmla="*/ 41 w 130"/>
                <a:gd name="T91" fmla="*/ 154 h 283"/>
                <a:gd name="T92" fmla="*/ 24 w 130"/>
                <a:gd name="T93" fmla="*/ 137 h 283"/>
                <a:gd name="T94" fmla="*/ 13 w 130"/>
                <a:gd name="T95" fmla="*/ 118 h 283"/>
                <a:gd name="T96" fmla="*/ 12 w 130"/>
                <a:gd name="T97" fmla="*/ 106 h 283"/>
                <a:gd name="T98" fmla="*/ 14 w 130"/>
                <a:gd name="T99" fmla="*/ 93 h 283"/>
                <a:gd name="T100" fmla="*/ 22 w 130"/>
                <a:gd name="T101" fmla="*/ 78 h 283"/>
                <a:gd name="T102" fmla="*/ 31 w 130"/>
                <a:gd name="T103" fmla="*/ 64 h 283"/>
                <a:gd name="T104" fmla="*/ 42 w 130"/>
                <a:gd name="T105" fmla="*/ 52 h 283"/>
                <a:gd name="T106" fmla="*/ 53 w 130"/>
                <a:gd name="T107" fmla="*/ 40 h 2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0"/>
                <a:gd name="T163" fmla="*/ 0 h 283"/>
                <a:gd name="T164" fmla="*/ 130 w 130"/>
                <a:gd name="T165" fmla="*/ 283 h 2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0" h="283">
                  <a:moveTo>
                    <a:pt x="53" y="40"/>
                  </a:moveTo>
                  <a:lnTo>
                    <a:pt x="78" y="5"/>
                  </a:lnTo>
                  <a:lnTo>
                    <a:pt x="99" y="0"/>
                  </a:lnTo>
                  <a:lnTo>
                    <a:pt x="102" y="0"/>
                  </a:lnTo>
                  <a:lnTo>
                    <a:pt x="121" y="7"/>
                  </a:lnTo>
                  <a:lnTo>
                    <a:pt x="130" y="22"/>
                  </a:lnTo>
                  <a:lnTo>
                    <a:pt x="128" y="35"/>
                  </a:lnTo>
                  <a:lnTo>
                    <a:pt x="118" y="44"/>
                  </a:lnTo>
                  <a:lnTo>
                    <a:pt x="79" y="68"/>
                  </a:lnTo>
                  <a:lnTo>
                    <a:pt x="48" y="89"/>
                  </a:lnTo>
                  <a:lnTo>
                    <a:pt x="43" y="97"/>
                  </a:lnTo>
                  <a:lnTo>
                    <a:pt x="41" y="105"/>
                  </a:lnTo>
                  <a:lnTo>
                    <a:pt x="40" y="109"/>
                  </a:lnTo>
                  <a:lnTo>
                    <a:pt x="44" y="118"/>
                  </a:lnTo>
                  <a:lnTo>
                    <a:pt x="55" y="132"/>
                  </a:lnTo>
                  <a:lnTo>
                    <a:pt x="68" y="149"/>
                  </a:lnTo>
                  <a:lnTo>
                    <a:pt x="83" y="164"/>
                  </a:lnTo>
                  <a:lnTo>
                    <a:pt x="92" y="177"/>
                  </a:lnTo>
                  <a:lnTo>
                    <a:pt x="101" y="189"/>
                  </a:lnTo>
                  <a:lnTo>
                    <a:pt x="108" y="206"/>
                  </a:lnTo>
                  <a:lnTo>
                    <a:pt x="115" y="216"/>
                  </a:lnTo>
                  <a:lnTo>
                    <a:pt x="117" y="224"/>
                  </a:lnTo>
                  <a:lnTo>
                    <a:pt x="116" y="233"/>
                  </a:lnTo>
                  <a:lnTo>
                    <a:pt x="110" y="240"/>
                  </a:lnTo>
                  <a:lnTo>
                    <a:pt x="96" y="244"/>
                  </a:lnTo>
                  <a:lnTo>
                    <a:pt x="81" y="248"/>
                  </a:lnTo>
                  <a:lnTo>
                    <a:pt x="78" y="249"/>
                  </a:lnTo>
                  <a:lnTo>
                    <a:pt x="63" y="252"/>
                  </a:lnTo>
                  <a:lnTo>
                    <a:pt x="46" y="260"/>
                  </a:lnTo>
                  <a:lnTo>
                    <a:pt x="31" y="272"/>
                  </a:lnTo>
                  <a:lnTo>
                    <a:pt x="23" y="281"/>
                  </a:lnTo>
                  <a:lnTo>
                    <a:pt x="15" y="283"/>
                  </a:lnTo>
                  <a:lnTo>
                    <a:pt x="12" y="283"/>
                  </a:lnTo>
                  <a:lnTo>
                    <a:pt x="6" y="276"/>
                  </a:lnTo>
                  <a:lnTo>
                    <a:pt x="0" y="264"/>
                  </a:lnTo>
                  <a:lnTo>
                    <a:pt x="0" y="247"/>
                  </a:lnTo>
                  <a:lnTo>
                    <a:pt x="8" y="241"/>
                  </a:lnTo>
                  <a:lnTo>
                    <a:pt x="22" y="235"/>
                  </a:lnTo>
                  <a:lnTo>
                    <a:pt x="46" y="228"/>
                  </a:lnTo>
                  <a:lnTo>
                    <a:pt x="72" y="222"/>
                  </a:lnTo>
                  <a:lnTo>
                    <a:pt x="82" y="219"/>
                  </a:lnTo>
                  <a:lnTo>
                    <a:pt x="85" y="208"/>
                  </a:lnTo>
                  <a:lnTo>
                    <a:pt x="84" y="196"/>
                  </a:lnTo>
                  <a:lnTo>
                    <a:pt x="78" y="186"/>
                  </a:lnTo>
                  <a:lnTo>
                    <a:pt x="61" y="170"/>
                  </a:lnTo>
                  <a:lnTo>
                    <a:pt x="41" y="154"/>
                  </a:lnTo>
                  <a:lnTo>
                    <a:pt x="24" y="137"/>
                  </a:lnTo>
                  <a:lnTo>
                    <a:pt x="13" y="118"/>
                  </a:lnTo>
                  <a:lnTo>
                    <a:pt x="12" y="106"/>
                  </a:lnTo>
                  <a:lnTo>
                    <a:pt x="14" y="93"/>
                  </a:lnTo>
                  <a:lnTo>
                    <a:pt x="22" y="78"/>
                  </a:lnTo>
                  <a:lnTo>
                    <a:pt x="31" y="64"/>
                  </a:lnTo>
                  <a:lnTo>
                    <a:pt x="42" y="52"/>
                  </a:lnTo>
                  <a:lnTo>
                    <a:pt x="53" y="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09" name="Freeform 391"/>
            <p:cNvSpPr>
              <a:spLocks/>
            </p:cNvSpPr>
            <p:nvPr/>
          </p:nvSpPr>
          <p:spPr bwMode="auto">
            <a:xfrm>
              <a:off x="4295" y="3780"/>
              <a:ext cx="160" cy="235"/>
            </a:xfrm>
            <a:custGeom>
              <a:avLst/>
              <a:gdLst>
                <a:gd name="T0" fmla="*/ 9 w 160"/>
                <a:gd name="T1" fmla="*/ 38 h 235"/>
                <a:gd name="T2" fmla="*/ 17 w 160"/>
                <a:gd name="T3" fmla="*/ 22 h 235"/>
                <a:gd name="T4" fmla="*/ 25 w 160"/>
                <a:gd name="T5" fmla="*/ 6 h 235"/>
                <a:gd name="T6" fmla="*/ 41 w 160"/>
                <a:gd name="T7" fmla="*/ 0 h 235"/>
                <a:gd name="T8" fmla="*/ 55 w 160"/>
                <a:gd name="T9" fmla="*/ 3 h 235"/>
                <a:gd name="T10" fmla="*/ 62 w 160"/>
                <a:gd name="T11" fmla="*/ 15 h 235"/>
                <a:gd name="T12" fmla="*/ 63 w 160"/>
                <a:gd name="T13" fmla="*/ 32 h 235"/>
                <a:gd name="T14" fmla="*/ 55 w 160"/>
                <a:gd name="T15" fmla="*/ 57 h 235"/>
                <a:gd name="T16" fmla="*/ 42 w 160"/>
                <a:gd name="T17" fmla="*/ 89 h 235"/>
                <a:gd name="T18" fmla="*/ 33 w 160"/>
                <a:gd name="T19" fmla="*/ 111 h 235"/>
                <a:gd name="T20" fmla="*/ 32 w 160"/>
                <a:gd name="T21" fmla="*/ 120 h 235"/>
                <a:gd name="T22" fmla="*/ 35 w 160"/>
                <a:gd name="T23" fmla="*/ 130 h 235"/>
                <a:gd name="T24" fmla="*/ 48 w 160"/>
                <a:gd name="T25" fmla="*/ 135 h 235"/>
                <a:gd name="T26" fmla="*/ 77 w 160"/>
                <a:gd name="T27" fmla="*/ 137 h 235"/>
                <a:gd name="T28" fmla="*/ 104 w 160"/>
                <a:gd name="T29" fmla="*/ 134 h 235"/>
                <a:gd name="T30" fmla="*/ 131 w 160"/>
                <a:gd name="T31" fmla="*/ 131 h 235"/>
                <a:gd name="T32" fmla="*/ 142 w 160"/>
                <a:gd name="T33" fmla="*/ 126 h 235"/>
                <a:gd name="T34" fmla="*/ 149 w 160"/>
                <a:gd name="T35" fmla="*/ 125 h 235"/>
                <a:gd name="T36" fmla="*/ 159 w 160"/>
                <a:gd name="T37" fmla="*/ 131 h 235"/>
                <a:gd name="T38" fmla="*/ 160 w 160"/>
                <a:gd name="T39" fmla="*/ 141 h 235"/>
                <a:gd name="T40" fmla="*/ 155 w 160"/>
                <a:gd name="T41" fmla="*/ 158 h 235"/>
                <a:gd name="T42" fmla="*/ 143 w 160"/>
                <a:gd name="T43" fmla="*/ 178 h 235"/>
                <a:gd name="T44" fmla="*/ 138 w 160"/>
                <a:gd name="T45" fmla="*/ 195 h 235"/>
                <a:gd name="T46" fmla="*/ 138 w 160"/>
                <a:gd name="T47" fmla="*/ 198 h 235"/>
                <a:gd name="T48" fmla="*/ 137 w 160"/>
                <a:gd name="T49" fmla="*/ 216 h 235"/>
                <a:gd name="T50" fmla="*/ 136 w 160"/>
                <a:gd name="T51" fmla="*/ 227 h 235"/>
                <a:gd name="T52" fmla="*/ 116 w 160"/>
                <a:gd name="T53" fmla="*/ 235 h 235"/>
                <a:gd name="T54" fmla="*/ 104 w 160"/>
                <a:gd name="T55" fmla="*/ 232 h 235"/>
                <a:gd name="T56" fmla="*/ 99 w 160"/>
                <a:gd name="T57" fmla="*/ 225 h 235"/>
                <a:gd name="T58" fmla="*/ 99 w 160"/>
                <a:gd name="T59" fmla="*/ 214 h 235"/>
                <a:gd name="T60" fmla="*/ 106 w 160"/>
                <a:gd name="T61" fmla="*/ 194 h 235"/>
                <a:gd name="T62" fmla="*/ 118 w 160"/>
                <a:gd name="T63" fmla="*/ 178 h 235"/>
                <a:gd name="T64" fmla="*/ 128 w 160"/>
                <a:gd name="T65" fmla="*/ 158 h 235"/>
                <a:gd name="T66" fmla="*/ 133 w 160"/>
                <a:gd name="T67" fmla="*/ 151 h 235"/>
                <a:gd name="T68" fmla="*/ 108 w 160"/>
                <a:gd name="T69" fmla="*/ 158 h 235"/>
                <a:gd name="T70" fmla="*/ 83 w 160"/>
                <a:gd name="T71" fmla="*/ 161 h 235"/>
                <a:gd name="T72" fmla="*/ 58 w 160"/>
                <a:gd name="T73" fmla="*/ 160 h 235"/>
                <a:gd name="T74" fmla="*/ 36 w 160"/>
                <a:gd name="T75" fmla="*/ 158 h 235"/>
                <a:gd name="T76" fmla="*/ 18 w 160"/>
                <a:gd name="T77" fmla="*/ 152 h 235"/>
                <a:gd name="T78" fmla="*/ 5 w 160"/>
                <a:gd name="T79" fmla="*/ 142 h 235"/>
                <a:gd name="T80" fmla="*/ 2 w 160"/>
                <a:gd name="T81" fmla="*/ 133 h 235"/>
                <a:gd name="T82" fmla="*/ 0 w 160"/>
                <a:gd name="T83" fmla="*/ 119 h 235"/>
                <a:gd name="T84" fmla="*/ 3 w 160"/>
                <a:gd name="T85" fmla="*/ 97 h 235"/>
                <a:gd name="T86" fmla="*/ 4 w 160"/>
                <a:gd name="T87" fmla="*/ 71 h 235"/>
                <a:gd name="T88" fmla="*/ 5 w 160"/>
                <a:gd name="T89" fmla="*/ 54 h 235"/>
                <a:gd name="T90" fmla="*/ 9 w 160"/>
                <a:gd name="T91" fmla="*/ 38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0"/>
                <a:gd name="T139" fmla="*/ 0 h 235"/>
                <a:gd name="T140" fmla="*/ 160 w 160"/>
                <a:gd name="T141" fmla="*/ 235 h 2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0" h="235">
                  <a:moveTo>
                    <a:pt x="9" y="38"/>
                  </a:moveTo>
                  <a:lnTo>
                    <a:pt x="17" y="22"/>
                  </a:lnTo>
                  <a:lnTo>
                    <a:pt x="25" y="6"/>
                  </a:lnTo>
                  <a:lnTo>
                    <a:pt x="41" y="0"/>
                  </a:lnTo>
                  <a:lnTo>
                    <a:pt x="55" y="3"/>
                  </a:lnTo>
                  <a:lnTo>
                    <a:pt x="62" y="15"/>
                  </a:lnTo>
                  <a:lnTo>
                    <a:pt x="63" y="32"/>
                  </a:lnTo>
                  <a:lnTo>
                    <a:pt x="55" y="57"/>
                  </a:lnTo>
                  <a:lnTo>
                    <a:pt x="42" y="89"/>
                  </a:lnTo>
                  <a:lnTo>
                    <a:pt x="33" y="111"/>
                  </a:lnTo>
                  <a:lnTo>
                    <a:pt x="32" y="120"/>
                  </a:lnTo>
                  <a:lnTo>
                    <a:pt x="35" y="130"/>
                  </a:lnTo>
                  <a:lnTo>
                    <a:pt x="48" y="135"/>
                  </a:lnTo>
                  <a:lnTo>
                    <a:pt x="77" y="137"/>
                  </a:lnTo>
                  <a:lnTo>
                    <a:pt x="104" y="134"/>
                  </a:lnTo>
                  <a:lnTo>
                    <a:pt x="131" y="131"/>
                  </a:lnTo>
                  <a:lnTo>
                    <a:pt x="142" y="126"/>
                  </a:lnTo>
                  <a:lnTo>
                    <a:pt x="149" y="125"/>
                  </a:lnTo>
                  <a:lnTo>
                    <a:pt x="159" y="131"/>
                  </a:lnTo>
                  <a:lnTo>
                    <a:pt x="160" y="141"/>
                  </a:lnTo>
                  <a:lnTo>
                    <a:pt x="155" y="158"/>
                  </a:lnTo>
                  <a:lnTo>
                    <a:pt x="143" y="178"/>
                  </a:lnTo>
                  <a:lnTo>
                    <a:pt x="138" y="195"/>
                  </a:lnTo>
                  <a:lnTo>
                    <a:pt x="138" y="198"/>
                  </a:lnTo>
                  <a:lnTo>
                    <a:pt x="137" y="216"/>
                  </a:lnTo>
                  <a:lnTo>
                    <a:pt x="136" y="227"/>
                  </a:lnTo>
                  <a:lnTo>
                    <a:pt x="116" y="235"/>
                  </a:lnTo>
                  <a:lnTo>
                    <a:pt x="104" y="232"/>
                  </a:lnTo>
                  <a:lnTo>
                    <a:pt x="99" y="225"/>
                  </a:lnTo>
                  <a:lnTo>
                    <a:pt x="99" y="214"/>
                  </a:lnTo>
                  <a:lnTo>
                    <a:pt x="106" y="194"/>
                  </a:lnTo>
                  <a:lnTo>
                    <a:pt x="118" y="178"/>
                  </a:lnTo>
                  <a:lnTo>
                    <a:pt x="128" y="158"/>
                  </a:lnTo>
                  <a:lnTo>
                    <a:pt x="133" y="151"/>
                  </a:lnTo>
                  <a:lnTo>
                    <a:pt x="108" y="158"/>
                  </a:lnTo>
                  <a:lnTo>
                    <a:pt x="83" y="161"/>
                  </a:lnTo>
                  <a:lnTo>
                    <a:pt x="58" y="160"/>
                  </a:lnTo>
                  <a:lnTo>
                    <a:pt x="36" y="158"/>
                  </a:lnTo>
                  <a:lnTo>
                    <a:pt x="18" y="152"/>
                  </a:lnTo>
                  <a:lnTo>
                    <a:pt x="5" y="142"/>
                  </a:lnTo>
                  <a:lnTo>
                    <a:pt x="2" y="133"/>
                  </a:lnTo>
                  <a:lnTo>
                    <a:pt x="0" y="119"/>
                  </a:lnTo>
                  <a:lnTo>
                    <a:pt x="3" y="97"/>
                  </a:lnTo>
                  <a:lnTo>
                    <a:pt x="4" y="71"/>
                  </a:lnTo>
                  <a:lnTo>
                    <a:pt x="5" y="54"/>
                  </a:lnTo>
                  <a:lnTo>
                    <a:pt x="9"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10" name="Freeform 393"/>
            <p:cNvSpPr>
              <a:spLocks/>
            </p:cNvSpPr>
            <p:nvPr/>
          </p:nvSpPr>
          <p:spPr bwMode="auto">
            <a:xfrm>
              <a:off x="4509" y="3714"/>
              <a:ext cx="101" cy="51"/>
            </a:xfrm>
            <a:custGeom>
              <a:avLst/>
              <a:gdLst>
                <a:gd name="T0" fmla="*/ 13 w 101"/>
                <a:gd name="T1" fmla="*/ 2 h 51"/>
                <a:gd name="T2" fmla="*/ 76 w 101"/>
                <a:gd name="T3" fmla="*/ 22 h 51"/>
                <a:gd name="T4" fmla="*/ 95 w 101"/>
                <a:gd name="T5" fmla="*/ 33 h 51"/>
                <a:gd name="T6" fmla="*/ 101 w 101"/>
                <a:gd name="T7" fmla="*/ 40 h 51"/>
                <a:gd name="T8" fmla="*/ 100 w 101"/>
                <a:gd name="T9" fmla="*/ 47 h 51"/>
                <a:gd name="T10" fmla="*/ 95 w 101"/>
                <a:gd name="T11" fmla="*/ 51 h 51"/>
                <a:gd name="T12" fmla="*/ 92 w 101"/>
                <a:gd name="T13" fmla="*/ 51 h 51"/>
                <a:gd name="T14" fmla="*/ 86 w 101"/>
                <a:gd name="T15" fmla="*/ 47 h 51"/>
                <a:gd name="T16" fmla="*/ 72 w 101"/>
                <a:gd name="T17" fmla="*/ 42 h 51"/>
                <a:gd name="T18" fmla="*/ 49 w 101"/>
                <a:gd name="T19" fmla="*/ 31 h 51"/>
                <a:gd name="T20" fmla="*/ 0 w 101"/>
                <a:gd name="T21" fmla="*/ 4 h 51"/>
                <a:gd name="T22" fmla="*/ 3 w 101"/>
                <a:gd name="T23" fmla="*/ 0 h 51"/>
                <a:gd name="T24" fmla="*/ 13 w 101"/>
                <a:gd name="T25" fmla="*/ 2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1"/>
                <a:gd name="T40" fmla="*/ 0 h 51"/>
                <a:gd name="T41" fmla="*/ 101 w 101"/>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1" h="51">
                  <a:moveTo>
                    <a:pt x="13" y="2"/>
                  </a:moveTo>
                  <a:lnTo>
                    <a:pt x="76" y="22"/>
                  </a:lnTo>
                  <a:lnTo>
                    <a:pt x="95" y="33"/>
                  </a:lnTo>
                  <a:lnTo>
                    <a:pt x="101" y="40"/>
                  </a:lnTo>
                  <a:lnTo>
                    <a:pt x="100" y="47"/>
                  </a:lnTo>
                  <a:lnTo>
                    <a:pt x="95" y="51"/>
                  </a:lnTo>
                  <a:lnTo>
                    <a:pt x="92" y="51"/>
                  </a:lnTo>
                  <a:lnTo>
                    <a:pt x="86" y="47"/>
                  </a:lnTo>
                  <a:lnTo>
                    <a:pt x="72" y="42"/>
                  </a:lnTo>
                  <a:lnTo>
                    <a:pt x="49" y="31"/>
                  </a:lnTo>
                  <a:lnTo>
                    <a:pt x="0" y="4"/>
                  </a:lnTo>
                  <a:lnTo>
                    <a:pt x="3" y="0"/>
                  </a:lnTo>
                  <a:lnTo>
                    <a:pt x="13" y="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11" name="Freeform 394"/>
            <p:cNvSpPr>
              <a:spLocks/>
            </p:cNvSpPr>
            <p:nvPr/>
          </p:nvSpPr>
          <p:spPr bwMode="auto">
            <a:xfrm>
              <a:off x="4478" y="3786"/>
              <a:ext cx="76" cy="48"/>
            </a:xfrm>
            <a:custGeom>
              <a:avLst/>
              <a:gdLst>
                <a:gd name="T0" fmla="*/ 0 w 76"/>
                <a:gd name="T1" fmla="*/ 0 h 48"/>
                <a:gd name="T2" fmla="*/ 72 w 76"/>
                <a:gd name="T3" fmla="*/ 28 h 48"/>
                <a:gd name="T4" fmla="*/ 76 w 76"/>
                <a:gd name="T5" fmla="*/ 37 h 48"/>
                <a:gd name="T6" fmla="*/ 73 w 76"/>
                <a:gd name="T7" fmla="*/ 43 h 48"/>
                <a:gd name="T8" fmla="*/ 62 w 76"/>
                <a:gd name="T9" fmla="*/ 48 h 48"/>
                <a:gd name="T10" fmla="*/ 49 w 76"/>
                <a:gd name="T11" fmla="*/ 45 h 48"/>
                <a:gd name="T12" fmla="*/ 37 w 76"/>
                <a:gd name="T13" fmla="*/ 34 h 48"/>
                <a:gd name="T14" fmla="*/ 0 w 7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48"/>
                <a:gd name="T26" fmla="*/ 76 w 7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48">
                  <a:moveTo>
                    <a:pt x="0" y="0"/>
                  </a:moveTo>
                  <a:lnTo>
                    <a:pt x="72" y="28"/>
                  </a:lnTo>
                  <a:lnTo>
                    <a:pt x="76" y="37"/>
                  </a:lnTo>
                  <a:lnTo>
                    <a:pt x="73" y="43"/>
                  </a:lnTo>
                  <a:lnTo>
                    <a:pt x="62" y="48"/>
                  </a:lnTo>
                  <a:lnTo>
                    <a:pt x="49" y="45"/>
                  </a:lnTo>
                  <a:lnTo>
                    <a:pt x="37" y="34"/>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12" name="Freeform 395"/>
            <p:cNvSpPr>
              <a:spLocks/>
            </p:cNvSpPr>
            <p:nvPr/>
          </p:nvSpPr>
          <p:spPr bwMode="auto">
            <a:xfrm>
              <a:off x="3967" y="3856"/>
              <a:ext cx="73" cy="68"/>
            </a:xfrm>
            <a:custGeom>
              <a:avLst/>
              <a:gdLst>
                <a:gd name="T0" fmla="*/ 0 w 73"/>
                <a:gd name="T1" fmla="*/ 0 h 68"/>
                <a:gd name="T2" fmla="*/ 30 w 73"/>
                <a:gd name="T3" fmla="*/ 10 h 68"/>
                <a:gd name="T4" fmla="*/ 51 w 73"/>
                <a:gd name="T5" fmla="*/ 22 h 68"/>
                <a:gd name="T6" fmla="*/ 68 w 73"/>
                <a:gd name="T7" fmla="*/ 40 h 68"/>
                <a:gd name="T8" fmla="*/ 73 w 73"/>
                <a:gd name="T9" fmla="*/ 55 h 68"/>
                <a:gd name="T10" fmla="*/ 72 w 73"/>
                <a:gd name="T11" fmla="*/ 59 h 68"/>
                <a:gd name="T12" fmla="*/ 69 w 73"/>
                <a:gd name="T13" fmla="*/ 67 h 68"/>
                <a:gd name="T14" fmla="*/ 66 w 73"/>
                <a:gd name="T15" fmla="*/ 68 h 68"/>
                <a:gd name="T16" fmla="*/ 55 w 73"/>
                <a:gd name="T17" fmla="*/ 66 h 68"/>
                <a:gd name="T18" fmla="*/ 46 w 73"/>
                <a:gd name="T19" fmla="*/ 52 h 68"/>
                <a:gd name="T20" fmla="*/ 43 w 73"/>
                <a:gd name="T21" fmla="*/ 35 h 68"/>
                <a:gd name="T22" fmla="*/ 30 w 73"/>
                <a:gd name="T23" fmla="*/ 22 h 68"/>
                <a:gd name="T24" fmla="*/ 15 w 73"/>
                <a:gd name="T25" fmla="*/ 15 h 68"/>
                <a:gd name="T26" fmla="*/ 0 w 73"/>
                <a:gd name="T27" fmla="*/ 0 h 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
                <a:gd name="T43" fmla="*/ 0 h 68"/>
                <a:gd name="T44" fmla="*/ 73 w 73"/>
                <a:gd name="T45" fmla="*/ 68 h 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 h="68">
                  <a:moveTo>
                    <a:pt x="0" y="0"/>
                  </a:moveTo>
                  <a:lnTo>
                    <a:pt x="30" y="10"/>
                  </a:lnTo>
                  <a:lnTo>
                    <a:pt x="51" y="22"/>
                  </a:lnTo>
                  <a:lnTo>
                    <a:pt x="68" y="40"/>
                  </a:lnTo>
                  <a:lnTo>
                    <a:pt x="73" y="55"/>
                  </a:lnTo>
                  <a:lnTo>
                    <a:pt x="72" y="59"/>
                  </a:lnTo>
                  <a:lnTo>
                    <a:pt x="69" y="67"/>
                  </a:lnTo>
                  <a:lnTo>
                    <a:pt x="66" y="68"/>
                  </a:lnTo>
                  <a:lnTo>
                    <a:pt x="55" y="66"/>
                  </a:lnTo>
                  <a:lnTo>
                    <a:pt x="46" y="52"/>
                  </a:lnTo>
                  <a:lnTo>
                    <a:pt x="43" y="35"/>
                  </a:lnTo>
                  <a:lnTo>
                    <a:pt x="30" y="22"/>
                  </a:lnTo>
                  <a:lnTo>
                    <a:pt x="15" y="15"/>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13" name="Freeform 396"/>
            <p:cNvSpPr>
              <a:spLocks/>
            </p:cNvSpPr>
            <p:nvPr/>
          </p:nvSpPr>
          <p:spPr bwMode="auto">
            <a:xfrm>
              <a:off x="3570" y="3490"/>
              <a:ext cx="126" cy="42"/>
            </a:xfrm>
            <a:custGeom>
              <a:avLst/>
              <a:gdLst>
                <a:gd name="T0" fmla="*/ 108 w 126"/>
                <a:gd name="T1" fmla="*/ 13 h 42"/>
                <a:gd name="T2" fmla="*/ 85 w 126"/>
                <a:gd name="T3" fmla="*/ 4 h 42"/>
                <a:gd name="T4" fmla="*/ 58 w 126"/>
                <a:gd name="T5" fmla="*/ 0 h 42"/>
                <a:gd name="T6" fmla="*/ 30 w 126"/>
                <a:gd name="T7" fmla="*/ 2 h 42"/>
                <a:gd name="T8" fmla="*/ 10 w 126"/>
                <a:gd name="T9" fmla="*/ 11 h 42"/>
                <a:gd name="T10" fmla="*/ 0 w 126"/>
                <a:gd name="T11" fmla="*/ 24 h 42"/>
                <a:gd name="T12" fmla="*/ 1 w 126"/>
                <a:gd name="T13" fmla="*/ 38 h 42"/>
                <a:gd name="T14" fmla="*/ 13 w 126"/>
                <a:gd name="T15" fmla="*/ 42 h 42"/>
                <a:gd name="T16" fmla="*/ 24 w 126"/>
                <a:gd name="T17" fmla="*/ 34 h 42"/>
                <a:gd name="T18" fmla="*/ 36 w 126"/>
                <a:gd name="T19" fmla="*/ 23 h 42"/>
                <a:gd name="T20" fmla="*/ 52 w 126"/>
                <a:gd name="T21" fmla="*/ 15 h 42"/>
                <a:gd name="T22" fmla="*/ 71 w 126"/>
                <a:gd name="T23" fmla="*/ 12 h 42"/>
                <a:gd name="T24" fmla="*/ 92 w 126"/>
                <a:gd name="T25" fmla="*/ 15 h 42"/>
                <a:gd name="T26" fmla="*/ 126 w 126"/>
                <a:gd name="T27" fmla="*/ 23 h 42"/>
                <a:gd name="T28" fmla="*/ 104 w 126"/>
                <a:gd name="T29" fmla="*/ 12 h 42"/>
                <a:gd name="T30" fmla="*/ 108 w 126"/>
                <a:gd name="T31" fmla="*/ 13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6"/>
                <a:gd name="T49" fmla="*/ 0 h 42"/>
                <a:gd name="T50" fmla="*/ 126 w 126"/>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6" h="42">
                  <a:moveTo>
                    <a:pt x="108" y="13"/>
                  </a:moveTo>
                  <a:lnTo>
                    <a:pt x="85" y="4"/>
                  </a:lnTo>
                  <a:lnTo>
                    <a:pt x="58" y="0"/>
                  </a:lnTo>
                  <a:lnTo>
                    <a:pt x="30" y="2"/>
                  </a:lnTo>
                  <a:lnTo>
                    <a:pt x="10" y="11"/>
                  </a:lnTo>
                  <a:lnTo>
                    <a:pt x="0" y="24"/>
                  </a:lnTo>
                  <a:lnTo>
                    <a:pt x="1" y="38"/>
                  </a:lnTo>
                  <a:lnTo>
                    <a:pt x="13" y="42"/>
                  </a:lnTo>
                  <a:lnTo>
                    <a:pt x="24" y="34"/>
                  </a:lnTo>
                  <a:lnTo>
                    <a:pt x="36" y="23"/>
                  </a:lnTo>
                  <a:lnTo>
                    <a:pt x="52" y="15"/>
                  </a:lnTo>
                  <a:lnTo>
                    <a:pt x="71" y="12"/>
                  </a:lnTo>
                  <a:lnTo>
                    <a:pt x="92" y="15"/>
                  </a:lnTo>
                  <a:lnTo>
                    <a:pt x="126" y="23"/>
                  </a:lnTo>
                  <a:lnTo>
                    <a:pt x="104" y="12"/>
                  </a:lnTo>
                  <a:lnTo>
                    <a:pt x="108" y="1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714" name="Freeform 397"/>
            <p:cNvSpPr>
              <a:spLocks/>
            </p:cNvSpPr>
            <p:nvPr/>
          </p:nvSpPr>
          <p:spPr bwMode="auto">
            <a:xfrm>
              <a:off x="3608" y="3567"/>
              <a:ext cx="106" cy="79"/>
            </a:xfrm>
            <a:custGeom>
              <a:avLst/>
              <a:gdLst>
                <a:gd name="T0" fmla="*/ 86 w 106"/>
                <a:gd name="T1" fmla="*/ 1 h 79"/>
                <a:gd name="T2" fmla="*/ 62 w 106"/>
                <a:gd name="T3" fmla="*/ 6 h 79"/>
                <a:gd name="T4" fmla="*/ 37 w 106"/>
                <a:gd name="T5" fmla="*/ 17 h 79"/>
                <a:gd name="T6" fmla="*/ 15 w 106"/>
                <a:gd name="T7" fmla="*/ 33 h 79"/>
                <a:gd name="T8" fmla="*/ 2 w 106"/>
                <a:gd name="T9" fmla="*/ 51 h 79"/>
                <a:gd name="T10" fmla="*/ 0 w 106"/>
                <a:gd name="T11" fmla="*/ 67 h 79"/>
                <a:gd name="T12" fmla="*/ 8 w 106"/>
                <a:gd name="T13" fmla="*/ 79 h 79"/>
                <a:gd name="T14" fmla="*/ 20 w 106"/>
                <a:gd name="T15" fmla="*/ 76 h 79"/>
                <a:gd name="T16" fmla="*/ 26 w 106"/>
                <a:gd name="T17" fmla="*/ 63 h 79"/>
                <a:gd name="T18" fmla="*/ 29 w 106"/>
                <a:gd name="T19" fmla="*/ 47 h 79"/>
                <a:gd name="T20" fmla="*/ 40 w 106"/>
                <a:gd name="T21" fmla="*/ 32 h 79"/>
                <a:gd name="T22" fmla="*/ 55 w 106"/>
                <a:gd name="T23" fmla="*/ 20 h 79"/>
                <a:gd name="T24" fmla="*/ 74 w 106"/>
                <a:gd name="T25" fmla="*/ 11 h 79"/>
                <a:gd name="T26" fmla="*/ 106 w 106"/>
                <a:gd name="T27" fmla="*/ 0 h 79"/>
                <a:gd name="T28" fmla="*/ 82 w 106"/>
                <a:gd name="T29" fmla="*/ 2 h 79"/>
                <a:gd name="T30" fmla="*/ 86 w 106"/>
                <a:gd name="T31" fmla="*/ 1 h 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6"/>
                <a:gd name="T49" fmla="*/ 0 h 79"/>
                <a:gd name="T50" fmla="*/ 106 w 106"/>
                <a:gd name="T51" fmla="*/ 79 h 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6" h="79">
                  <a:moveTo>
                    <a:pt x="86" y="1"/>
                  </a:moveTo>
                  <a:lnTo>
                    <a:pt x="62" y="6"/>
                  </a:lnTo>
                  <a:lnTo>
                    <a:pt x="37" y="17"/>
                  </a:lnTo>
                  <a:lnTo>
                    <a:pt x="15" y="33"/>
                  </a:lnTo>
                  <a:lnTo>
                    <a:pt x="2" y="51"/>
                  </a:lnTo>
                  <a:lnTo>
                    <a:pt x="0" y="67"/>
                  </a:lnTo>
                  <a:lnTo>
                    <a:pt x="8" y="79"/>
                  </a:lnTo>
                  <a:lnTo>
                    <a:pt x="20" y="76"/>
                  </a:lnTo>
                  <a:lnTo>
                    <a:pt x="26" y="63"/>
                  </a:lnTo>
                  <a:lnTo>
                    <a:pt x="29" y="47"/>
                  </a:lnTo>
                  <a:lnTo>
                    <a:pt x="40" y="32"/>
                  </a:lnTo>
                  <a:lnTo>
                    <a:pt x="55" y="20"/>
                  </a:lnTo>
                  <a:lnTo>
                    <a:pt x="74" y="11"/>
                  </a:lnTo>
                  <a:lnTo>
                    <a:pt x="106" y="0"/>
                  </a:lnTo>
                  <a:lnTo>
                    <a:pt x="82" y="2"/>
                  </a:lnTo>
                  <a:lnTo>
                    <a:pt x="8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0487" name="Group 399"/>
          <p:cNvGrpSpPr>
            <a:grpSpLocks noChangeAspect="1"/>
          </p:cNvGrpSpPr>
          <p:nvPr/>
        </p:nvGrpSpPr>
        <p:grpSpPr bwMode="auto">
          <a:xfrm>
            <a:off x="2743200" y="914400"/>
            <a:ext cx="1166813" cy="1168400"/>
            <a:chOff x="1829" y="3170"/>
            <a:chExt cx="907" cy="907"/>
          </a:xfrm>
        </p:grpSpPr>
        <p:sp>
          <p:nvSpPr>
            <p:cNvPr id="20572" name="Oval 400" descr="Green marble"/>
            <p:cNvSpPr>
              <a:spLocks noChangeAspect="1" noChangeArrowheads="1"/>
            </p:cNvSpPr>
            <p:nvPr/>
          </p:nvSpPr>
          <p:spPr bwMode="auto">
            <a:xfrm>
              <a:off x="1829" y="3170"/>
              <a:ext cx="907" cy="907"/>
            </a:xfrm>
            <a:prstGeom prst="ellipse">
              <a:avLst/>
            </a:prstGeom>
            <a:blipFill dpi="0" rotWithShape="0">
              <a:blip r:embed="rId6"/>
              <a:srcRect/>
              <a:tile tx="0" ty="0" sx="100000" sy="100000" flip="none" algn="tl"/>
            </a:blipFill>
            <a:ln w="63500">
              <a:solidFill>
                <a:srgbClr val="339966"/>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20573" name="Group 401"/>
            <p:cNvGrpSpPr>
              <a:grpSpLocks noChangeAspect="1"/>
            </p:cNvGrpSpPr>
            <p:nvPr/>
          </p:nvGrpSpPr>
          <p:grpSpPr bwMode="auto">
            <a:xfrm rot="-4017361">
              <a:off x="2175" y="3875"/>
              <a:ext cx="138" cy="156"/>
              <a:chOff x="1584" y="3072"/>
              <a:chExt cx="816" cy="961"/>
            </a:xfrm>
          </p:grpSpPr>
          <p:grpSp>
            <p:nvGrpSpPr>
              <p:cNvPr id="20683" name="Group 402"/>
              <p:cNvGrpSpPr>
                <a:grpSpLocks noChangeAspect="1"/>
              </p:cNvGrpSpPr>
              <p:nvPr/>
            </p:nvGrpSpPr>
            <p:grpSpPr bwMode="auto">
              <a:xfrm rot="-1717408">
                <a:off x="1584" y="3072"/>
                <a:ext cx="744" cy="912"/>
                <a:chOff x="2448" y="2064"/>
                <a:chExt cx="744" cy="912"/>
              </a:xfrm>
            </p:grpSpPr>
            <p:sp>
              <p:nvSpPr>
                <p:cNvPr id="20685" name="Freeform 403"/>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86" name="Freeform 404"/>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87" name="Freeform 405"/>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88" name="Freeform 406"/>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89" name="Freeform 407"/>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90" name="Freeform 408"/>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684" name="Line 40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20574" name="Group 410"/>
            <p:cNvGrpSpPr>
              <a:grpSpLocks noChangeAspect="1"/>
            </p:cNvGrpSpPr>
            <p:nvPr/>
          </p:nvGrpSpPr>
          <p:grpSpPr bwMode="auto">
            <a:xfrm rot="325367" flipH="1">
              <a:off x="2580" y="3601"/>
              <a:ext cx="141" cy="153"/>
              <a:chOff x="1584" y="3072"/>
              <a:chExt cx="816" cy="961"/>
            </a:xfrm>
          </p:grpSpPr>
          <p:grpSp>
            <p:nvGrpSpPr>
              <p:cNvPr id="20675" name="Group 411"/>
              <p:cNvGrpSpPr>
                <a:grpSpLocks noChangeAspect="1"/>
              </p:cNvGrpSpPr>
              <p:nvPr/>
            </p:nvGrpSpPr>
            <p:grpSpPr bwMode="auto">
              <a:xfrm rot="-1717408">
                <a:off x="1584" y="3072"/>
                <a:ext cx="744" cy="912"/>
                <a:chOff x="2448" y="2064"/>
                <a:chExt cx="744" cy="912"/>
              </a:xfrm>
            </p:grpSpPr>
            <p:sp>
              <p:nvSpPr>
                <p:cNvPr id="20677" name="Freeform 412"/>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78" name="Freeform 413"/>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79" name="Freeform 414"/>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80" name="Freeform 415"/>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81" name="Freeform 416"/>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82" name="Freeform 417"/>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676" name="Line 41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pic>
          <p:nvPicPr>
            <p:cNvPr id="20575" name="Picture 41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67" y="3416"/>
              <a:ext cx="28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grpSp>
          <p:nvGrpSpPr>
            <p:cNvPr id="20576" name="Group 420"/>
            <p:cNvGrpSpPr>
              <a:grpSpLocks noChangeAspect="1"/>
            </p:cNvGrpSpPr>
            <p:nvPr/>
          </p:nvGrpSpPr>
          <p:grpSpPr bwMode="auto">
            <a:xfrm rot="1710829">
              <a:off x="1908" y="3431"/>
              <a:ext cx="141" cy="154"/>
              <a:chOff x="1584" y="3072"/>
              <a:chExt cx="816" cy="961"/>
            </a:xfrm>
          </p:grpSpPr>
          <p:grpSp>
            <p:nvGrpSpPr>
              <p:cNvPr id="20667" name="Group 421"/>
              <p:cNvGrpSpPr>
                <a:grpSpLocks noChangeAspect="1"/>
              </p:cNvGrpSpPr>
              <p:nvPr/>
            </p:nvGrpSpPr>
            <p:grpSpPr bwMode="auto">
              <a:xfrm rot="-1717408">
                <a:off x="1584" y="3072"/>
                <a:ext cx="744" cy="912"/>
                <a:chOff x="2448" y="2064"/>
                <a:chExt cx="744" cy="912"/>
              </a:xfrm>
            </p:grpSpPr>
            <p:sp>
              <p:nvSpPr>
                <p:cNvPr id="20669" name="Freeform 422"/>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70" name="Freeform 423"/>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71" name="Freeform 424"/>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72" name="Freeform 425"/>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73" name="Freeform 426"/>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74" name="Freeform 427"/>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668" name="Line 42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20577" name="Group 429"/>
            <p:cNvGrpSpPr>
              <a:grpSpLocks noChangeAspect="1"/>
            </p:cNvGrpSpPr>
            <p:nvPr/>
          </p:nvGrpSpPr>
          <p:grpSpPr bwMode="auto">
            <a:xfrm rot="4130845" flipH="1">
              <a:off x="2370" y="3699"/>
              <a:ext cx="138" cy="156"/>
              <a:chOff x="1584" y="3072"/>
              <a:chExt cx="816" cy="961"/>
            </a:xfrm>
          </p:grpSpPr>
          <p:grpSp>
            <p:nvGrpSpPr>
              <p:cNvPr id="20659" name="Group 430"/>
              <p:cNvGrpSpPr>
                <a:grpSpLocks noChangeAspect="1"/>
              </p:cNvGrpSpPr>
              <p:nvPr/>
            </p:nvGrpSpPr>
            <p:grpSpPr bwMode="auto">
              <a:xfrm rot="-1717408">
                <a:off x="1584" y="3072"/>
                <a:ext cx="744" cy="912"/>
                <a:chOff x="2448" y="2064"/>
                <a:chExt cx="744" cy="912"/>
              </a:xfrm>
            </p:grpSpPr>
            <p:sp>
              <p:nvSpPr>
                <p:cNvPr id="20661" name="Freeform 431"/>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62" name="Freeform 432"/>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63" name="Freeform 433"/>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64" name="Freeform 434"/>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65" name="Freeform 435"/>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66" name="Freeform 436"/>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660" name="Line 437"/>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20578" name="Group 438"/>
            <p:cNvGrpSpPr>
              <a:grpSpLocks noChangeAspect="1"/>
            </p:cNvGrpSpPr>
            <p:nvPr/>
          </p:nvGrpSpPr>
          <p:grpSpPr bwMode="auto">
            <a:xfrm rot="-1335947">
              <a:off x="1986" y="3754"/>
              <a:ext cx="140" cy="154"/>
              <a:chOff x="1584" y="3072"/>
              <a:chExt cx="816" cy="961"/>
            </a:xfrm>
          </p:grpSpPr>
          <p:grpSp>
            <p:nvGrpSpPr>
              <p:cNvPr id="20651" name="Group 439"/>
              <p:cNvGrpSpPr>
                <a:grpSpLocks noChangeAspect="1"/>
              </p:cNvGrpSpPr>
              <p:nvPr/>
            </p:nvGrpSpPr>
            <p:grpSpPr bwMode="auto">
              <a:xfrm rot="-1717408">
                <a:off x="1584" y="3072"/>
                <a:ext cx="744" cy="912"/>
                <a:chOff x="2448" y="2064"/>
                <a:chExt cx="744" cy="912"/>
              </a:xfrm>
            </p:grpSpPr>
            <p:sp>
              <p:nvSpPr>
                <p:cNvPr id="20653" name="Freeform 440"/>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54" name="Freeform 441"/>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55" name="Freeform 442"/>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56" name="Freeform 443"/>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57" name="Freeform 444"/>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58" name="Freeform 445"/>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652" name="Line 446"/>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20579" name="Group 447"/>
            <p:cNvGrpSpPr>
              <a:grpSpLocks noChangeAspect="1"/>
            </p:cNvGrpSpPr>
            <p:nvPr/>
          </p:nvGrpSpPr>
          <p:grpSpPr bwMode="auto">
            <a:xfrm rot="-1480534">
              <a:off x="2158" y="3677"/>
              <a:ext cx="141" cy="154"/>
              <a:chOff x="1584" y="3072"/>
              <a:chExt cx="816" cy="961"/>
            </a:xfrm>
          </p:grpSpPr>
          <p:grpSp>
            <p:nvGrpSpPr>
              <p:cNvPr id="20643" name="Group 448"/>
              <p:cNvGrpSpPr>
                <a:grpSpLocks noChangeAspect="1"/>
              </p:cNvGrpSpPr>
              <p:nvPr/>
            </p:nvGrpSpPr>
            <p:grpSpPr bwMode="auto">
              <a:xfrm rot="-1717408">
                <a:off x="1584" y="3072"/>
                <a:ext cx="744" cy="912"/>
                <a:chOff x="2448" y="2064"/>
                <a:chExt cx="744" cy="912"/>
              </a:xfrm>
            </p:grpSpPr>
            <p:sp>
              <p:nvSpPr>
                <p:cNvPr id="20645" name="Freeform 449"/>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46" name="Freeform 450"/>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47" name="Freeform 45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48" name="Freeform 452"/>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49" name="Freeform 453"/>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50" name="Freeform 454"/>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644" name="Line 45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20580" name="Group 456"/>
            <p:cNvGrpSpPr>
              <a:grpSpLocks noChangeAspect="1"/>
            </p:cNvGrpSpPr>
            <p:nvPr/>
          </p:nvGrpSpPr>
          <p:grpSpPr bwMode="auto">
            <a:xfrm rot="19336688" flipH="1">
              <a:off x="2487" y="3339"/>
              <a:ext cx="140" cy="154"/>
              <a:chOff x="1584" y="3072"/>
              <a:chExt cx="816" cy="961"/>
            </a:xfrm>
          </p:grpSpPr>
          <p:grpSp>
            <p:nvGrpSpPr>
              <p:cNvPr id="20635" name="Group 457"/>
              <p:cNvGrpSpPr>
                <a:grpSpLocks noChangeAspect="1"/>
              </p:cNvGrpSpPr>
              <p:nvPr/>
            </p:nvGrpSpPr>
            <p:grpSpPr bwMode="auto">
              <a:xfrm rot="-1717408">
                <a:off x="1584" y="3072"/>
                <a:ext cx="744" cy="912"/>
                <a:chOff x="2448" y="2064"/>
                <a:chExt cx="744" cy="912"/>
              </a:xfrm>
            </p:grpSpPr>
            <p:sp>
              <p:nvSpPr>
                <p:cNvPr id="20637" name="Freeform 458"/>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38" name="Freeform 459"/>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39" name="Freeform 46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40" name="Freeform 461"/>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41" name="Freeform 462"/>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42" name="Freeform 463"/>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636" name="Line 46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20581" name="Group 465"/>
            <p:cNvGrpSpPr>
              <a:grpSpLocks noChangeAspect="1"/>
            </p:cNvGrpSpPr>
            <p:nvPr/>
          </p:nvGrpSpPr>
          <p:grpSpPr bwMode="auto">
            <a:xfrm rot="2850186">
              <a:off x="2041" y="3223"/>
              <a:ext cx="139" cy="156"/>
              <a:chOff x="1584" y="3072"/>
              <a:chExt cx="816" cy="961"/>
            </a:xfrm>
          </p:grpSpPr>
          <p:grpSp>
            <p:nvGrpSpPr>
              <p:cNvPr id="20627" name="Group 466"/>
              <p:cNvGrpSpPr>
                <a:grpSpLocks noChangeAspect="1"/>
              </p:cNvGrpSpPr>
              <p:nvPr/>
            </p:nvGrpSpPr>
            <p:grpSpPr bwMode="auto">
              <a:xfrm rot="-1717408">
                <a:off x="1584" y="3072"/>
                <a:ext cx="744" cy="912"/>
                <a:chOff x="2448" y="2064"/>
                <a:chExt cx="744" cy="912"/>
              </a:xfrm>
            </p:grpSpPr>
            <p:sp>
              <p:nvSpPr>
                <p:cNvPr id="20629" name="Freeform 467"/>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30" name="Freeform 468"/>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31" name="Freeform 469"/>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32" name="Freeform 470"/>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33" name="Freeform 471"/>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34" name="Freeform 472"/>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628" name="Line 473"/>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20582" name="Group 474"/>
            <p:cNvGrpSpPr>
              <a:grpSpLocks noChangeAspect="1"/>
            </p:cNvGrpSpPr>
            <p:nvPr/>
          </p:nvGrpSpPr>
          <p:grpSpPr bwMode="auto">
            <a:xfrm rot="5158859">
              <a:off x="2276" y="3253"/>
              <a:ext cx="139" cy="157"/>
              <a:chOff x="1584" y="3072"/>
              <a:chExt cx="816" cy="961"/>
            </a:xfrm>
          </p:grpSpPr>
          <p:grpSp>
            <p:nvGrpSpPr>
              <p:cNvPr id="20619" name="Group 475"/>
              <p:cNvGrpSpPr>
                <a:grpSpLocks noChangeAspect="1"/>
              </p:cNvGrpSpPr>
              <p:nvPr/>
            </p:nvGrpSpPr>
            <p:grpSpPr bwMode="auto">
              <a:xfrm rot="-1717408">
                <a:off x="1584" y="3072"/>
                <a:ext cx="744" cy="912"/>
                <a:chOff x="2448" y="2064"/>
                <a:chExt cx="744" cy="912"/>
              </a:xfrm>
            </p:grpSpPr>
            <p:sp>
              <p:nvSpPr>
                <p:cNvPr id="20621" name="Freeform 476"/>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22" name="Freeform 477"/>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23" name="Freeform 478"/>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24" name="Freeform 479"/>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25" name="Freeform 480"/>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26" name="Freeform 481"/>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620" name="Line 482"/>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20583" name="Group 483"/>
            <p:cNvGrpSpPr>
              <a:grpSpLocks noChangeAspect="1"/>
            </p:cNvGrpSpPr>
            <p:nvPr/>
          </p:nvGrpSpPr>
          <p:grpSpPr bwMode="auto">
            <a:xfrm rot="1981365">
              <a:off x="2095" y="3385"/>
              <a:ext cx="141" cy="153"/>
              <a:chOff x="1584" y="3072"/>
              <a:chExt cx="816" cy="961"/>
            </a:xfrm>
          </p:grpSpPr>
          <p:grpSp>
            <p:nvGrpSpPr>
              <p:cNvPr id="20611" name="Group 484"/>
              <p:cNvGrpSpPr>
                <a:grpSpLocks noChangeAspect="1"/>
              </p:cNvGrpSpPr>
              <p:nvPr/>
            </p:nvGrpSpPr>
            <p:grpSpPr bwMode="auto">
              <a:xfrm rot="-1717408">
                <a:off x="1584" y="3072"/>
                <a:ext cx="744" cy="912"/>
                <a:chOff x="2448" y="2064"/>
                <a:chExt cx="744" cy="912"/>
              </a:xfrm>
            </p:grpSpPr>
            <p:sp>
              <p:nvSpPr>
                <p:cNvPr id="20613" name="Freeform 485"/>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14" name="Freeform 486"/>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15" name="Freeform 487"/>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16" name="Freeform 488"/>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17" name="Freeform 489"/>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18" name="Freeform 490"/>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612" name="Line 491"/>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20584" name="Group 492"/>
            <p:cNvGrpSpPr>
              <a:grpSpLocks noChangeAspect="1"/>
            </p:cNvGrpSpPr>
            <p:nvPr/>
          </p:nvGrpSpPr>
          <p:grpSpPr bwMode="auto">
            <a:xfrm>
              <a:off x="1861" y="3616"/>
              <a:ext cx="141" cy="153"/>
              <a:chOff x="1584" y="3072"/>
              <a:chExt cx="816" cy="961"/>
            </a:xfrm>
          </p:grpSpPr>
          <p:grpSp>
            <p:nvGrpSpPr>
              <p:cNvPr id="20603" name="Group 493"/>
              <p:cNvGrpSpPr>
                <a:grpSpLocks noChangeAspect="1"/>
              </p:cNvGrpSpPr>
              <p:nvPr/>
            </p:nvGrpSpPr>
            <p:grpSpPr bwMode="auto">
              <a:xfrm rot="-1717408">
                <a:off x="1584" y="3072"/>
                <a:ext cx="744" cy="912"/>
                <a:chOff x="2448" y="2064"/>
                <a:chExt cx="744" cy="912"/>
              </a:xfrm>
            </p:grpSpPr>
            <p:sp>
              <p:nvSpPr>
                <p:cNvPr id="20605" name="Freeform 494"/>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06" name="Freeform 495"/>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07" name="Freeform 496"/>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08" name="Freeform 497"/>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09" name="Freeform 498"/>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10" name="Freeform 499"/>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604" name="Line 500"/>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20585" name="Group 501"/>
            <p:cNvGrpSpPr>
              <a:grpSpLocks noChangeAspect="1"/>
            </p:cNvGrpSpPr>
            <p:nvPr/>
          </p:nvGrpSpPr>
          <p:grpSpPr bwMode="auto">
            <a:xfrm>
              <a:off x="2033" y="3538"/>
              <a:ext cx="141" cy="154"/>
              <a:chOff x="1584" y="3072"/>
              <a:chExt cx="816" cy="961"/>
            </a:xfrm>
          </p:grpSpPr>
          <p:grpSp>
            <p:nvGrpSpPr>
              <p:cNvPr id="20595" name="Group 502"/>
              <p:cNvGrpSpPr>
                <a:grpSpLocks noChangeAspect="1"/>
              </p:cNvGrpSpPr>
              <p:nvPr/>
            </p:nvGrpSpPr>
            <p:grpSpPr bwMode="auto">
              <a:xfrm rot="-1717408">
                <a:off x="1584" y="3072"/>
                <a:ext cx="744" cy="912"/>
                <a:chOff x="2448" y="2064"/>
                <a:chExt cx="744" cy="912"/>
              </a:xfrm>
            </p:grpSpPr>
            <p:sp>
              <p:nvSpPr>
                <p:cNvPr id="20597" name="Freeform 503"/>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598" name="Freeform 504"/>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599" name="Freeform 505"/>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00" name="Freeform 506"/>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01" name="Freeform 507"/>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602" name="Freeform 508"/>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596" name="Line 50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20586" name="Group 510"/>
            <p:cNvGrpSpPr>
              <a:grpSpLocks noChangeAspect="1"/>
            </p:cNvGrpSpPr>
            <p:nvPr/>
          </p:nvGrpSpPr>
          <p:grpSpPr bwMode="auto">
            <a:xfrm rot="2694288" flipH="1">
              <a:off x="2455" y="3800"/>
              <a:ext cx="141" cy="154"/>
              <a:chOff x="1584" y="3072"/>
              <a:chExt cx="816" cy="961"/>
            </a:xfrm>
          </p:grpSpPr>
          <p:grpSp>
            <p:nvGrpSpPr>
              <p:cNvPr id="20587" name="Group 511"/>
              <p:cNvGrpSpPr>
                <a:grpSpLocks noChangeAspect="1"/>
              </p:cNvGrpSpPr>
              <p:nvPr/>
            </p:nvGrpSpPr>
            <p:grpSpPr bwMode="auto">
              <a:xfrm rot="-1717408">
                <a:off x="1584" y="3072"/>
                <a:ext cx="744" cy="912"/>
                <a:chOff x="2448" y="2064"/>
                <a:chExt cx="744" cy="912"/>
              </a:xfrm>
            </p:grpSpPr>
            <p:sp>
              <p:nvSpPr>
                <p:cNvPr id="20589" name="Freeform 512"/>
                <p:cNvSpPr>
                  <a:spLocks noChangeAspect="1"/>
                </p:cNvSpPr>
                <p:nvPr/>
              </p:nvSpPr>
              <p:spPr bwMode="auto">
                <a:xfrm>
                  <a:off x="2810" y="2195"/>
                  <a:ext cx="200" cy="202"/>
                </a:xfrm>
                <a:custGeom>
                  <a:avLst/>
                  <a:gdLst>
                    <a:gd name="T0" fmla="*/ 1 w 600"/>
                    <a:gd name="T1" fmla="*/ 0 h 608"/>
                    <a:gd name="T2" fmla="*/ 1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1 h 608"/>
                    <a:gd name="T18" fmla="*/ 0 w 600"/>
                    <a:gd name="T19" fmla="*/ 1 h 608"/>
                    <a:gd name="T20" fmla="*/ 0 w 600"/>
                    <a:gd name="T21" fmla="*/ 1 h 608"/>
                    <a:gd name="T22" fmla="*/ 0 w 600"/>
                    <a:gd name="T23" fmla="*/ 1 h 608"/>
                    <a:gd name="T24" fmla="*/ 0 w 600"/>
                    <a:gd name="T25" fmla="*/ 1 h 608"/>
                    <a:gd name="T26" fmla="*/ 0 w 600"/>
                    <a:gd name="T27" fmla="*/ 1 h 608"/>
                    <a:gd name="T28" fmla="*/ 0 w 600"/>
                    <a:gd name="T29" fmla="*/ 1 h 608"/>
                    <a:gd name="T30" fmla="*/ 0 w 600"/>
                    <a:gd name="T31" fmla="*/ 1 h 608"/>
                    <a:gd name="T32" fmla="*/ 1 w 600"/>
                    <a:gd name="T33" fmla="*/ 1 h 608"/>
                    <a:gd name="T34" fmla="*/ 1 w 600"/>
                    <a:gd name="T35" fmla="*/ 0 h 608"/>
                    <a:gd name="T36" fmla="*/ 1 w 600"/>
                    <a:gd name="T37" fmla="*/ 0 h 608"/>
                    <a:gd name="T38" fmla="*/ 1 w 600"/>
                    <a:gd name="T39" fmla="*/ 0 h 608"/>
                    <a:gd name="T40" fmla="*/ 1 w 600"/>
                    <a:gd name="T41" fmla="*/ 0 h 608"/>
                    <a:gd name="T42" fmla="*/ 1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590" name="Freeform 513"/>
                <p:cNvSpPr>
                  <a:spLocks noChangeAspect="1"/>
                </p:cNvSpPr>
                <p:nvPr/>
              </p:nvSpPr>
              <p:spPr bwMode="auto">
                <a:xfrm>
                  <a:off x="2712" y="2413"/>
                  <a:ext cx="206" cy="361"/>
                </a:xfrm>
                <a:custGeom>
                  <a:avLst/>
                  <a:gdLst>
                    <a:gd name="T0" fmla="*/ 0 w 619"/>
                    <a:gd name="T1" fmla="*/ 0 h 1085"/>
                    <a:gd name="T2" fmla="*/ 0 w 619"/>
                    <a:gd name="T3" fmla="*/ 0 h 1085"/>
                    <a:gd name="T4" fmla="*/ 1 w 619"/>
                    <a:gd name="T5" fmla="*/ 0 h 1085"/>
                    <a:gd name="T6" fmla="*/ 1 w 619"/>
                    <a:gd name="T7" fmla="*/ 0 h 1085"/>
                    <a:gd name="T8" fmla="*/ 1 w 619"/>
                    <a:gd name="T9" fmla="*/ 0 h 1085"/>
                    <a:gd name="T10" fmla="*/ 1 w 619"/>
                    <a:gd name="T11" fmla="*/ 0 h 1085"/>
                    <a:gd name="T12" fmla="*/ 1 w 619"/>
                    <a:gd name="T13" fmla="*/ 0 h 1085"/>
                    <a:gd name="T14" fmla="*/ 1 w 619"/>
                    <a:gd name="T15" fmla="*/ 0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0 w 619"/>
                    <a:gd name="T31" fmla="*/ 1 h 1085"/>
                    <a:gd name="T32" fmla="*/ 0 w 619"/>
                    <a:gd name="T33" fmla="*/ 1 h 1085"/>
                    <a:gd name="T34" fmla="*/ 0 w 619"/>
                    <a:gd name="T35" fmla="*/ 1 h 1085"/>
                    <a:gd name="T36" fmla="*/ 0 w 619"/>
                    <a:gd name="T37" fmla="*/ 1 h 1085"/>
                    <a:gd name="T38" fmla="*/ 0 w 619"/>
                    <a:gd name="T39" fmla="*/ 1 h 1085"/>
                    <a:gd name="T40" fmla="*/ 0 w 619"/>
                    <a:gd name="T41" fmla="*/ 1 h 1085"/>
                    <a:gd name="T42" fmla="*/ 0 w 619"/>
                    <a:gd name="T43" fmla="*/ 1 h 1085"/>
                    <a:gd name="T44" fmla="*/ 0 w 619"/>
                    <a:gd name="T45" fmla="*/ 1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591" name="Freeform 514"/>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1 w 782"/>
                    <a:gd name="T9" fmla="*/ 0 h 808"/>
                    <a:gd name="T10" fmla="*/ 1 w 782"/>
                    <a:gd name="T11" fmla="*/ 0 h 808"/>
                    <a:gd name="T12" fmla="*/ 1 w 782"/>
                    <a:gd name="T13" fmla="*/ 0 h 808"/>
                    <a:gd name="T14" fmla="*/ 1 w 782"/>
                    <a:gd name="T15" fmla="*/ 0 h 808"/>
                    <a:gd name="T16" fmla="*/ 1 w 782"/>
                    <a:gd name="T17" fmla="*/ 0 h 808"/>
                    <a:gd name="T18" fmla="*/ 1 w 782"/>
                    <a:gd name="T19" fmla="*/ 1 h 808"/>
                    <a:gd name="T20" fmla="*/ 1 w 782"/>
                    <a:gd name="T21" fmla="*/ 1 h 808"/>
                    <a:gd name="T22" fmla="*/ 1 w 782"/>
                    <a:gd name="T23" fmla="*/ 1 h 808"/>
                    <a:gd name="T24" fmla="*/ 1 w 782"/>
                    <a:gd name="T25" fmla="*/ 1 h 808"/>
                    <a:gd name="T26" fmla="*/ 1 w 782"/>
                    <a:gd name="T27" fmla="*/ 1 h 808"/>
                    <a:gd name="T28" fmla="*/ 1 w 782"/>
                    <a:gd name="T29" fmla="*/ 1 h 808"/>
                    <a:gd name="T30" fmla="*/ 1 w 782"/>
                    <a:gd name="T31" fmla="*/ 1 h 808"/>
                    <a:gd name="T32" fmla="*/ 1 w 782"/>
                    <a:gd name="T33" fmla="*/ 1 h 808"/>
                    <a:gd name="T34" fmla="*/ 1 w 782"/>
                    <a:gd name="T35" fmla="*/ 1 h 808"/>
                    <a:gd name="T36" fmla="*/ 1 w 782"/>
                    <a:gd name="T37" fmla="*/ 1 h 808"/>
                    <a:gd name="T38" fmla="*/ 1 w 782"/>
                    <a:gd name="T39" fmla="*/ 1 h 808"/>
                    <a:gd name="T40" fmla="*/ 1 w 782"/>
                    <a:gd name="T41" fmla="*/ 1 h 808"/>
                    <a:gd name="T42" fmla="*/ 1 w 782"/>
                    <a:gd name="T43" fmla="*/ 1 h 808"/>
                    <a:gd name="T44" fmla="*/ 1 w 782"/>
                    <a:gd name="T45" fmla="*/ 1 h 808"/>
                    <a:gd name="T46" fmla="*/ 1 w 782"/>
                    <a:gd name="T47" fmla="*/ 1 h 808"/>
                    <a:gd name="T48" fmla="*/ 1 w 782"/>
                    <a:gd name="T49" fmla="*/ 1 h 808"/>
                    <a:gd name="T50" fmla="*/ 1 w 782"/>
                    <a:gd name="T51" fmla="*/ 1 h 808"/>
                    <a:gd name="T52" fmla="*/ 1 w 782"/>
                    <a:gd name="T53" fmla="*/ 1 h 808"/>
                    <a:gd name="T54" fmla="*/ 0 w 782"/>
                    <a:gd name="T55" fmla="*/ 1 h 808"/>
                    <a:gd name="T56" fmla="*/ 0 w 782"/>
                    <a:gd name="T57" fmla="*/ 1 h 808"/>
                    <a:gd name="T58" fmla="*/ 0 w 782"/>
                    <a:gd name="T59" fmla="*/ 1 h 808"/>
                    <a:gd name="T60" fmla="*/ 0 w 782"/>
                    <a:gd name="T61" fmla="*/ 1 h 808"/>
                    <a:gd name="T62" fmla="*/ 1 w 782"/>
                    <a:gd name="T63" fmla="*/ 1 h 808"/>
                    <a:gd name="T64" fmla="*/ 1 w 782"/>
                    <a:gd name="T65" fmla="*/ 1 h 808"/>
                    <a:gd name="T66" fmla="*/ 1 w 782"/>
                    <a:gd name="T67" fmla="*/ 0 h 808"/>
                    <a:gd name="T68" fmla="*/ 1 w 782"/>
                    <a:gd name="T69" fmla="*/ 0 h 808"/>
                    <a:gd name="T70" fmla="*/ 1 w 782"/>
                    <a:gd name="T71" fmla="*/ 0 h 808"/>
                    <a:gd name="T72" fmla="*/ 1 w 782"/>
                    <a:gd name="T73" fmla="*/ 0 h 808"/>
                    <a:gd name="T74" fmla="*/ 1 w 782"/>
                    <a:gd name="T75" fmla="*/ 0 h 808"/>
                    <a:gd name="T76" fmla="*/ 1 w 782"/>
                    <a:gd name="T77" fmla="*/ 0 h 808"/>
                    <a:gd name="T78" fmla="*/ 1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592" name="Freeform 515"/>
                <p:cNvSpPr>
                  <a:spLocks noChangeAspect="1"/>
                </p:cNvSpPr>
                <p:nvPr/>
              </p:nvSpPr>
              <p:spPr bwMode="auto">
                <a:xfrm>
                  <a:off x="2448" y="2645"/>
                  <a:ext cx="331" cy="256"/>
                </a:xfrm>
                <a:custGeom>
                  <a:avLst/>
                  <a:gdLst>
                    <a:gd name="T0" fmla="*/ 1 w 992"/>
                    <a:gd name="T1" fmla="*/ 0 h 770"/>
                    <a:gd name="T2" fmla="*/ 1 w 992"/>
                    <a:gd name="T3" fmla="*/ 0 h 770"/>
                    <a:gd name="T4" fmla="*/ 1 w 992"/>
                    <a:gd name="T5" fmla="*/ 0 h 770"/>
                    <a:gd name="T6" fmla="*/ 1 w 992"/>
                    <a:gd name="T7" fmla="*/ 0 h 770"/>
                    <a:gd name="T8" fmla="*/ 1 w 992"/>
                    <a:gd name="T9" fmla="*/ 0 h 770"/>
                    <a:gd name="T10" fmla="*/ 1 w 992"/>
                    <a:gd name="T11" fmla="*/ 0 h 770"/>
                    <a:gd name="T12" fmla="*/ 1 w 992"/>
                    <a:gd name="T13" fmla="*/ 1 h 770"/>
                    <a:gd name="T14" fmla="*/ 1 w 992"/>
                    <a:gd name="T15" fmla="*/ 1 h 770"/>
                    <a:gd name="T16" fmla="*/ 1 w 992"/>
                    <a:gd name="T17" fmla="*/ 1 h 770"/>
                    <a:gd name="T18" fmla="*/ 1 w 992"/>
                    <a:gd name="T19" fmla="*/ 1 h 770"/>
                    <a:gd name="T20" fmla="*/ 1 w 992"/>
                    <a:gd name="T21" fmla="*/ 1 h 770"/>
                    <a:gd name="T22" fmla="*/ 1 w 992"/>
                    <a:gd name="T23" fmla="*/ 1 h 770"/>
                    <a:gd name="T24" fmla="*/ 1 w 992"/>
                    <a:gd name="T25" fmla="*/ 1 h 770"/>
                    <a:gd name="T26" fmla="*/ 1 w 992"/>
                    <a:gd name="T27" fmla="*/ 1 h 770"/>
                    <a:gd name="T28" fmla="*/ 1 w 992"/>
                    <a:gd name="T29" fmla="*/ 1 h 770"/>
                    <a:gd name="T30" fmla="*/ 0 w 992"/>
                    <a:gd name="T31" fmla="*/ 1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1 w 992"/>
                    <a:gd name="T65" fmla="*/ 0 h 770"/>
                    <a:gd name="T66" fmla="*/ 1 w 992"/>
                    <a:gd name="T67" fmla="*/ 0 h 770"/>
                    <a:gd name="T68" fmla="*/ 1 w 992"/>
                    <a:gd name="T69" fmla="*/ 0 h 770"/>
                    <a:gd name="T70" fmla="*/ 1 w 992"/>
                    <a:gd name="T71" fmla="*/ 0 h 770"/>
                    <a:gd name="T72" fmla="*/ 1 w 992"/>
                    <a:gd name="T73" fmla="*/ 1 h 770"/>
                    <a:gd name="T74" fmla="*/ 1 w 992"/>
                    <a:gd name="T75" fmla="*/ 1 h 770"/>
                    <a:gd name="T76" fmla="*/ 1 w 992"/>
                    <a:gd name="T77" fmla="*/ 1 h 770"/>
                    <a:gd name="T78" fmla="*/ 1 w 992"/>
                    <a:gd name="T79" fmla="*/ 1 h 770"/>
                    <a:gd name="T80" fmla="*/ 1 w 992"/>
                    <a:gd name="T81" fmla="*/ 1 h 770"/>
                    <a:gd name="T82" fmla="*/ 1 w 992"/>
                    <a:gd name="T83" fmla="*/ 1 h 770"/>
                    <a:gd name="T84" fmla="*/ 1 w 992"/>
                    <a:gd name="T85" fmla="*/ 1 h 770"/>
                    <a:gd name="T86" fmla="*/ 1 w 992"/>
                    <a:gd name="T87" fmla="*/ 1 h 770"/>
                    <a:gd name="T88" fmla="*/ 1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593" name="Freeform 516"/>
                <p:cNvSpPr>
                  <a:spLocks noChangeAspect="1"/>
                </p:cNvSpPr>
                <p:nvPr/>
              </p:nvSpPr>
              <p:spPr bwMode="auto">
                <a:xfrm>
                  <a:off x="2605" y="2064"/>
                  <a:ext cx="233" cy="405"/>
                </a:xfrm>
                <a:custGeom>
                  <a:avLst/>
                  <a:gdLst>
                    <a:gd name="T0" fmla="*/ 1 w 699"/>
                    <a:gd name="T1" fmla="*/ 1 h 1216"/>
                    <a:gd name="T2" fmla="*/ 1 w 699"/>
                    <a:gd name="T3" fmla="*/ 1 h 1216"/>
                    <a:gd name="T4" fmla="*/ 1 w 699"/>
                    <a:gd name="T5" fmla="*/ 1 h 1216"/>
                    <a:gd name="T6" fmla="*/ 1 w 699"/>
                    <a:gd name="T7" fmla="*/ 1 h 1216"/>
                    <a:gd name="T8" fmla="*/ 1 w 699"/>
                    <a:gd name="T9" fmla="*/ 2 h 1216"/>
                    <a:gd name="T10" fmla="*/ 1 w 699"/>
                    <a:gd name="T11" fmla="*/ 2 h 1216"/>
                    <a:gd name="T12" fmla="*/ 1 w 699"/>
                    <a:gd name="T13" fmla="*/ 2 h 1216"/>
                    <a:gd name="T14" fmla="*/ 1 w 699"/>
                    <a:gd name="T15" fmla="*/ 2 h 1216"/>
                    <a:gd name="T16" fmla="*/ 1 w 699"/>
                    <a:gd name="T17" fmla="*/ 1 h 1216"/>
                    <a:gd name="T18" fmla="*/ 0 w 699"/>
                    <a:gd name="T19" fmla="*/ 1 h 1216"/>
                    <a:gd name="T20" fmla="*/ 0 w 699"/>
                    <a:gd name="T21" fmla="*/ 1 h 1216"/>
                    <a:gd name="T22" fmla="*/ 0 w 699"/>
                    <a:gd name="T23" fmla="*/ 1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1 h 1216"/>
                    <a:gd name="T76" fmla="*/ 0 w 699"/>
                    <a:gd name="T77" fmla="*/ 1 h 1216"/>
                    <a:gd name="T78" fmla="*/ 0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20594" name="Freeform 517"/>
                <p:cNvSpPr>
                  <a:spLocks noChangeAspect="1"/>
                </p:cNvSpPr>
                <p:nvPr/>
              </p:nvSpPr>
              <p:spPr bwMode="auto">
                <a:xfrm>
                  <a:off x="2887" y="2100"/>
                  <a:ext cx="305" cy="379"/>
                </a:xfrm>
                <a:custGeom>
                  <a:avLst/>
                  <a:gdLst>
                    <a:gd name="T0" fmla="*/ 0 w 915"/>
                    <a:gd name="T1" fmla="*/ 1 h 1139"/>
                    <a:gd name="T2" fmla="*/ 0 w 915"/>
                    <a:gd name="T3" fmla="*/ 1 h 1139"/>
                    <a:gd name="T4" fmla="*/ 0 w 915"/>
                    <a:gd name="T5" fmla="*/ 2 h 1139"/>
                    <a:gd name="T6" fmla="*/ 0 w 915"/>
                    <a:gd name="T7" fmla="*/ 2 h 1139"/>
                    <a:gd name="T8" fmla="*/ 0 w 915"/>
                    <a:gd name="T9" fmla="*/ 2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0 h 1139"/>
                    <a:gd name="T22" fmla="*/ 1 w 915"/>
                    <a:gd name="T23" fmla="*/ 0 h 1139"/>
                    <a:gd name="T24" fmla="*/ 1 w 915"/>
                    <a:gd name="T25" fmla="*/ 0 h 1139"/>
                    <a:gd name="T26" fmla="*/ 1 w 915"/>
                    <a:gd name="T27" fmla="*/ 0 h 1139"/>
                    <a:gd name="T28" fmla="*/ 1 w 915"/>
                    <a:gd name="T29" fmla="*/ 0 h 1139"/>
                    <a:gd name="T30" fmla="*/ 1 w 915"/>
                    <a:gd name="T31" fmla="*/ 0 h 1139"/>
                    <a:gd name="T32" fmla="*/ 1 w 915"/>
                    <a:gd name="T33" fmla="*/ 0 h 1139"/>
                    <a:gd name="T34" fmla="*/ 1 w 915"/>
                    <a:gd name="T35" fmla="*/ 0 h 1139"/>
                    <a:gd name="T36" fmla="*/ 1 w 915"/>
                    <a:gd name="T37" fmla="*/ 0 h 1139"/>
                    <a:gd name="T38" fmla="*/ 1 w 915"/>
                    <a:gd name="T39" fmla="*/ 0 h 1139"/>
                    <a:gd name="T40" fmla="*/ 1 w 915"/>
                    <a:gd name="T41" fmla="*/ 0 h 1139"/>
                    <a:gd name="T42" fmla="*/ 1 w 915"/>
                    <a:gd name="T43" fmla="*/ 0 h 1139"/>
                    <a:gd name="T44" fmla="*/ 1 w 915"/>
                    <a:gd name="T45" fmla="*/ 0 h 1139"/>
                    <a:gd name="T46" fmla="*/ 1 w 915"/>
                    <a:gd name="T47" fmla="*/ 0 h 1139"/>
                    <a:gd name="T48" fmla="*/ 1 w 915"/>
                    <a:gd name="T49" fmla="*/ 0 h 1139"/>
                    <a:gd name="T50" fmla="*/ 1 w 915"/>
                    <a:gd name="T51" fmla="*/ 0 h 1139"/>
                    <a:gd name="T52" fmla="*/ 1 w 915"/>
                    <a:gd name="T53" fmla="*/ 0 h 1139"/>
                    <a:gd name="T54" fmla="*/ 1 w 915"/>
                    <a:gd name="T55" fmla="*/ 0 h 1139"/>
                    <a:gd name="T56" fmla="*/ 1 w 915"/>
                    <a:gd name="T57" fmla="*/ 0 h 1139"/>
                    <a:gd name="T58" fmla="*/ 1 w 915"/>
                    <a:gd name="T59" fmla="*/ 0 h 1139"/>
                    <a:gd name="T60" fmla="*/ 1 w 915"/>
                    <a:gd name="T61" fmla="*/ 0 h 1139"/>
                    <a:gd name="T62" fmla="*/ 1 w 915"/>
                    <a:gd name="T63" fmla="*/ 0 h 1139"/>
                    <a:gd name="T64" fmla="*/ 1 w 915"/>
                    <a:gd name="T65" fmla="*/ 0 h 1139"/>
                    <a:gd name="T66" fmla="*/ 1 w 915"/>
                    <a:gd name="T67" fmla="*/ 0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0 w 915"/>
                    <a:gd name="T81" fmla="*/ 1 h 1139"/>
                    <a:gd name="T82" fmla="*/ 0 w 915"/>
                    <a:gd name="T83" fmla="*/ 1 h 1139"/>
                    <a:gd name="T84" fmla="*/ 0 w 915"/>
                    <a:gd name="T85" fmla="*/ 1 h 1139"/>
                    <a:gd name="T86" fmla="*/ 0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20588" name="Line 51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grpSp>
        <p:nvGrpSpPr>
          <p:cNvPr id="20488" name="Group 519"/>
          <p:cNvGrpSpPr>
            <a:grpSpLocks noChangeAspect="1"/>
          </p:cNvGrpSpPr>
          <p:nvPr/>
        </p:nvGrpSpPr>
        <p:grpSpPr bwMode="auto">
          <a:xfrm>
            <a:off x="5334000" y="914400"/>
            <a:ext cx="1166813" cy="1168400"/>
            <a:chOff x="3408" y="1200"/>
            <a:chExt cx="907" cy="907"/>
          </a:xfrm>
        </p:grpSpPr>
        <p:grpSp>
          <p:nvGrpSpPr>
            <p:cNvPr id="20564" name="Group 520"/>
            <p:cNvGrpSpPr>
              <a:grpSpLocks noChangeAspect="1"/>
            </p:cNvGrpSpPr>
            <p:nvPr/>
          </p:nvGrpSpPr>
          <p:grpSpPr bwMode="auto">
            <a:xfrm>
              <a:off x="3533" y="1582"/>
              <a:ext cx="256" cy="210"/>
              <a:chOff x="1728" y="2064"/>
              <a:chExt cx="768" cy="672"/>
            </a:xfrm>
          </p:grpSpPr>
          <p:sp>
            <p:nvSpPr>
              <p:cNvPr id="20570" name="AutoShape 52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sz="2400" i="0" baseline="-8000">
                  <a:solidFill>
                    <a:schemeClr val="bg2"/>
                  </a:solidFill>
                </a:endParaRPr>
              </a:p>
            </p:txBody>
          </p:sp>
          <p:sp>
            <p:nvSpPr>
              <p:cNvPr id="20571" name="Line 52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pic>
          <p:nvPicPr>
            <p:cNvPr id="20565" name="Picture 52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88" y="1488"/>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0566" name="Object 524"/>
            <p:cNvGraphicFramePr>
              <a:graphicFrameLocks noChangeAspect="1"/>
            </p:cNvGraphicFramePr>
            <p:nvPr/>
          </p:nvGraphicFramePr>
          <p:xfrm>
            <a:off x="3504" y="1584"/>
            <a:ext cx="336" cy="174"/>
          </p:xfrm>
          <a:graphic>
            <a:graphicData uri="http://schemas.openxmlformats.org/presentationml/2006/ole">
              <mc:AlternateContent xmlns:mc="http://schemas.openxmlformats.org/markup-compatibility/2006">
                <mc:Choice xmlns:v="urn:schemas-microsoft-com:vml" Requires="v">
                  <p:oleObj spid="_x0000_s20736" name="Equation" r:id="rId7" imgW="342603" imgH="177646" progId="Equation.3">
                    <p:embed/>
                  </p:oleObj>
                </mc:Choice>
                <mc:Fallback>
                  <p:oleObj name="Equation" r:id="rId7" imgW="342603" imgH="177646" progId="Equation.3">
                    <p:embed/>
                    <p:pic>
                      <p:nvPicPr>
                        <p:cNvPr id="0" name="Object 52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04" y="1584"/>
                          <a:ext cx="336"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20567" name="Group 525"/>
            <p:cNvGrpSpPr>
              <a:grpSpLocks noChangeAspect="1"/>
            </p:cNvGrpSpPr>
            <p:nvPr/>
          </p:nvGrpSpPr>
          <p:grpSpPr bwMode="auto">
            <a:xfrm>
              <a:off x="3408" y="1200"/>
              <a:ext cx="907" cy="907"/>
              <a:chOff x="4704" y="3120"/>
              <a:chExt cx="907" cy="907"/>
            </a:xfrm>
          </p:grpSpPr>
          <p:sp>
            <p:nvSpPr>
              <p:cNvPr id="20568" name="Oval 526"/>
              <p:cNvSpPr>
                <a:spLocks noChangeAspect="1" noChangeArrowheads="1"/>
              </p:cNvSpPr>
              <p:nvPr/>
            </p:nvSpPr>
            <p:spPr bwMode="auto">
              <a:xfrm>
                <a:off x="4704" y="3120"/>
                <a:ext cx="907" cy="907"/>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0569" name="Line 527"/>
              <p:cNvSpPr>
                <a:spLocks noChangeAspect="1" noChangeShapeType="1"/>
              </p:cNvSpPr>
              <p:nvPr/>
            </p:nvSpPr>
            <p:spPr bwMode="auto">
              <a:xfrm flipV="1">
                <a:off x="4896" y="3216"/>
                <a:ext cx="528" cy="720"/>
              </a:xfrm>
              <a:prstGeom prst="line">
                <a:avLst/>
              </a:prstGeom>
              <a:noFill/>
              <a:ln w="635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20489" name="Group 528"/>
          <p:cNvGrpSpPr>
            <a:grpSpLocks noChangeAspect="1"/>
          </p:cNvGrpSpPr>
          <p:nvPr/>
        </p:nvGrpSpPr>
        <p:grpSpPr bwMode="auto">
          <a:xfrm>
            <a:off x="76200" y="914400"/>
            <a:ext cx="1169988" cy="1169988"/>
            <a:chOff x="3077" y="2352"/>
            <a:chExt cx="907" cy="907"/>
          </a:xfrm>
        </p:grpSpPr>
        <p:grpSp>
          <p:nvGrpSpPr>
            <p:cNvPr id="20553" name="Group 529"/>
            <p:cNvGrpSpPr>
              <a:grpSpLocks noChangeAspect="1"/>
            </p:cNvGrpSpPr>
            <p:nvPr/>
          </p:nvGrpSpPr>
          <p:grpSpPr bwMode="auto">
            <a:xfrm>
              <a:off x="3077" y="2352"/>
              <a:ext cx="907" cy="907"/>
              <a:chOff x="2976" y="2352"/>
              <a:chExt cx="907" cy="907"/>
            </a:xfrm>
          </p:grpSpPr>
          <p:sp>
            <p:nvSpPr>
              <p:cNvPr id="20561" name="Freeform 530"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US"/>
              </a:p>
            </p:txBody>
          </p:sp>
          <p:sp>
            <p:nvSpPr>
              <p:cNvPr id="20562" name="Oval 531"/>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20563" name="Picture 53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554" name="Group 533"/>
            <p:cNvGrpSpPr>
              <a:grpSpLocks noChangeAspect="1"/>
            </p:cNvGrpSpPr>
            <p:nvPr/>
          </p:nvGrpSpPr>
          <p:grpSpPr bwMode="auto">
            <a:xfrm rot="2360341">
              <a:off x="3360" y="2401"/>
              <a:ext cx="421" cy="527"/>
              <a:chOff x="2227" y="1194"/>
              <a:chExt cx="1944" cy="2413"/>
            </a:xfrm>
          </p:grpSpPr>
          <p:sp>
            <p:nvSpPr>
              <p:cNvPr id="20555" name="Freeform 534"/>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6" name="Freeform 535"/>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7" name="Freeform 536"/>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8" name="Freeform 537"/>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9" name="Freeform 538"/>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60" name="Freeform 539"/>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20490" name="Group 540"/>
          <p:cNvGrpSpPr>
            <a:grpSpLocks noChangeAspect="1"/>
          </p:cNvGrpSpPr>
          <p:nvPr/>
        </p:nvGrpSpPr>
        <p:grpSpPr bwMode="auto">
          <a:xfrm>
            <a:off x="7948613" y="914400"/>
            <a:ext cx="1119187" cy="1169988"/>
            <a:chOff x="4641" y="2352"/>
            <a:chExt cx="735" cy="768"/>
          </a:xfrm>
        </p:grpSpPr>
        <p:sp>
          <p:nvSpPr>
            <p:cNvPr id="20540" name="Freeform 541"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US"/>
            </a:p>
          </p:txBody>
        </p:sp>
        <p:grpSp>
          <p:nvGrpSpPr>
            <p:cNvPr id="20541" name="Group 542"/>
            <p:cNvGrpSpPr>
              <a:grpSpLocks noChangeAspect="1"/>
            </p:cNvGrpSpPr>
            <p:nvPr/>
          </p:nvGrpSpPr>
          <p:grpSpPr bwMode="auto">
            <a:xfrm>
              <a:off x="4703" y="2655"/>
              <a:ext cx="208" cy="170"/>
              <a:chOff x="1728" y="2064"/>
              <a:chExt cx="768" cy="672"/>
            </a:xfrm>
          </p:grpSpPr>
          <p:sp>
            <p:nvSpPr>
              <p:cNvPr id="20551" name="AutoShape 543"/>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20552" name="Line 544"/>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0542" name="Oval 545"/>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20543" name="Picture 54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544" name="Group 547"/>
            <p:cNvGrpSpPr>
              <a:grpSpLocks noChangeAspect="1"/>
            </p:cNvGrpSpPr>
            <p:nvPr/>
          </p:nvGrpSpPr>
          <p:grpSpPr bwMode="auto">
            <a:xfrm rot="2360341">
              <a:off x="4794" y="2352"/>
              <a:ext cx="342" cy="428"/>
              <a:chOff x="2227" y="1194"/>
              <a:chExt cx="1944" cy="2413"/>
            </a:xfrm>
          </p:grpSpPr>
          <p:sp>
            <p:nvSpPr>
              <p:cNvPr id="20545" name="Freeform 548"/>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6" name="Freeform 549"/>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7" name="Freeform 550"/>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8" name="Freeform 551"/>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49" name="Freeform 552"/>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50" name="Freeform 553"/>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20491" name="Group 554"/>
          <p:cNvGrpSpPr>
            <a:grpSpLocks/>
          </p:cNvGrpSpPr>
          <p:nvPr/>
        </p:nvGrpSpPr>
        <p:grpSpPr bwMode="auto">
          <a:xfrm>
            <a:off x="6629400" y="914400"/>
            <a:ext cx="1166813" cy="1168400"/>
            <a:chOff x="1824" y="2928"/>
            <a:chExt cx="735" cy="736"/>
          </a:xfrm>
        </p:grpSpPr>
        <p:grpSp>
          <p:nvGrpSpPr>
            <p:cNvPr id="20532" name="Group 555"/>
            <p:cNvGrpSpPr>
              <a:grpSpLocks noChangeAspect="1"/>
            </p:cNvGrpSpPr>
            <p:nvPr/>
          </p:nvGrpSpPr>
          <p:grpSpPr bwMode="auto">
            <a:xfrm>
              <a:off x="1886" y="3216"/>
              <a:ext cx="208" cy="170"/>
              <a:chOff x="1728" y="2064"/>
              <a:chExt cx="768" cy="672"/>
            </a:xfrm>
          </p:grpSpPr>
          <p:sp>
            <p:nvSpPr>
              <p:cNvPr id="20538" name="AutoShape 556"/>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0 km</a:t>
                </a:r>
                <a:endParaRPr lang="en-CA" altLang="en-US" sz="1400" i="0" baseline="-8000">
                  <a:solidFill>
                    <a:schemeClr val="bg2"/>
                  </a:solidFill>
                </a:endParaRPr>
              </a:p>
            </p:txBody>
          </p:sp>
          <p:sp>
            <p:nvSpPr>
              <p:cNvPr id="20539" name="Line 557"/>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0533" name="Oval 558"/>
            <p:cNvSpPr>
              <a:spLocks noChangeAspect="1" noChangeArrowheads="1"/>
            </p:cNvSpPr>
            <p:nvPr/>
          </p:nvSpPr>
          <p:spPr bwMode="auto">
            <a:xfrm>
              <a:off x="1824" y="2928"/>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20534" name="Group 559"/>
            <p:cNvGrpSpPr>
              <a:grpSpLocks noChangeAspect="1"/>
            </p:cNvGrpSpPr>
            <p:nvPr/>
          </p:nvGrpSpPr>
          <p:grpSpPr bwMode="auto">
            <a:xfrm>
              <a:off x="2288" y="3216"/>
              <a:ext cx="208" cy="170"/>
              <a:chOff x="1728" y="2064"/>
              <a:chExt cx="768" cy="672"/>
            </a:xfrm>
          </p:grpSpPr>
          <p:sp>
            <p:nvSpPr>
              <p:cNvPr id="20536" name="AutoShape 56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20537" name="Line 56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0535" name="AutoShape 562"/>
            <p:cNvSpPr>
              <a:spLocks noChangeArrowheads="1"/>
            </p:cNvSpPr>
            <p:nvPr/>
          </p:nvSpPr>
          <p:spPr bwMode="auto">
            <a:xfrm>
              <a:off x="2112" y="3264"/>
              <a:ext cx="144" cy="48"/>
            </a:xfrm>
            <a:prstGeom prst="rightArrow">
              <a:avLst>
                <a:gd name="adj1" fmla="val 50000"/>
                <a:gd name="adj2" fmla="val 75000"/>
              </a:avLst>
            </a:prstGeom>
            <a:solidFill>
              <a:schemeClr val="hlink"/>
            </a:solidFill>
            <a:ln w="9525">
              <a:solidFill>
                <a:schemeClr val="tx1"/>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20492" name="Group 563"/>
          <p:cNvGrpSpPr>
            <a:grpSpLocks noChangeAspect="1"/>
          </p:cNvGrpSpPr>
          <p:nvPr/>
        </p:nvGrpSpPr>
        <p:grpSpPr bwMode="auto">
          <a:xfrm>
            <a:off x="1371600" y="914400"/>
            <a:ext cx="1169988" cy="1169988"/>
            <a:chOff x="4320" y="2016"/>
            <a:chExt cx="912" cy="912"/>
          </a:xfrm>
        </p:grpSpPr>
        <p:grpSp>
          <p:nvGrpSpPr>
            <p:cNvPr id="20514" name="Group 564"/>
            <p:cNvGrpSpPr>
              <a:grpSpLocks noChangeAspect="1"/>
            </p:cNvGrpSpPr>
            <p:nvPr/>
          </p:nvGrpSpPr>
          <p:grpSpPr bwMode="auto">
            <a:xfrm>
              <a:off x="4320" y="2016"/>
              <a:ext cx="912" cy="912"/>
              <a:chOff x="2496" y="1104"/>
              <a:chExt cx="912" cy="912"/>
            </a:xfrm>
          </p:grpSpPr>
          <p:grpSp>
            <p:nvGrpSpPr>
              <p:cNvPr id="20521" name="Group 565"/>
              <p:cNvGrpSpPr>
                <a:grpSpLocks noChangeAspect="1"/>
              </p:cNvGrpSpPr>
              <p:nvPr/>
            </p:nvGrpSpPr>
            <p:grpSpPr bwMode="auto">
              <a:xfrm rot="2360341">
                <a:off x="2592" y="1248"/>
                <a:ext cx="680" cy="680"/>
                <a:chOff x="1224" y="1212"/>
                <a:chExt cx="3144" cy="3112"/>
              </a:xfrm>
            </p:grpSpPr>
            <p:sp>
              <p:nvSpPr>
                <p:cNvPr id="20523" name="Freeform 566"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US"/>
                </a:p>
              </p:txBody>
            </p:sp>
            <p:sp>
              <p:nvSpPr>
                <p:cNvPr id="20524" name="Freeform 567"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US"/>
                </a:p>
              </p:txBody>
            </p:sp>
            <p:grpSp>
              <p:nvGrpSpPr>
                <p:cNvPr id="20525" name="Group 568"/>
                <p:cNvGrpSpPr>
                  <a:grpSpLocks noChangeAspect="1"/>
                </p:cNvGrpSpPr>
                <p:nvPr/>
              </p:nvGrpSpPr>
              <p:grpSpPr bwMode="auto">
                <a:xfrm>
                  <a:off x="1776" y="1212"/>
                  <a:ext cx="1944" cy="2413"/>
                  <a:chOff x="2227" y="1194"/>
                  <a:chExt cx="1944" cy="2413"/>
                </a:xfrm>
              </p:grpSpPr>
              <p:sp>
                <p:nvSpPr>
                  <p:cNvPr id="20526" name="Freeform 569"/>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7" name="Freeform 570"/>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8" name="Freeform 571"/>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29" name="Freeform 572"/>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0" name="Freeform 573"/>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31" name="Freeform 574"/>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0522" name="Oval 575"/>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20515" name="Group 576"/>
            <p:cNvGrpSpPr>
              <a:grpSpLocks noChangeAspect="1"/>
            </p:cNvGrpSpPr>
            <p:nvPr/>
          </p:nvGrpSpPr>
          <p:grpSpPr bwMode="auto">
            <a:xfrm>
              <a:off x="4368" y="2112"/>
              <a:ext cx="432" cy="240"/>
              <a:chOff x="-1152" y="3504"/>
              <a:chExt cx="432" cy="240"/>
            </a:xfrm>
          </p:grpSpPr>
          <p:grpSp>
            <p:nvGrpSpPr>
              <p:cNvPr id="20516" name="Group 577"/>
              <p:cNvGrpSpPr>
                <a:grpSpLocks noChangeAspect="1"/>
              </p:cNvGrpSpPr>
              <p:nvPr/>
            </p:nvGrpSpPr>
            <p:grpSpPr bwMode="auto">
              <a:xfrm>
                <a:off x="-1075" y="3504"/>
                <a:ext cx="256" cy="210"/>
                <a:chOff x="1728" y="2064"/>
                <a:chExt cx="768" cy="672"/>
              </a:xfrm>
            </p:grpSpPr>
            <p:sp>
              <p:nvSpPr>
                <p:cNvPr id="20519" name="AutoShape 578"/>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20520" name="Line 579"/>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0517" name="Line 580"/>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18" name="Line 581"/>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0493" name="Group 582"/>
          <p:cNvGrpSpPr>
            <a:grpSpLocks noChangeAspect="1"/>
          </p:cNvGrpSpPr>
          <p:nvPr/>
        </p:nvGrpSpPr>
        <p:grpSpPr bwMode="auto">
          <a:xfrm>
            <a:off x="4038600" y="914400"/>
            <a:ext cx="1169988" cy="1169988"/>
            <a:chOff x="528" y="3264"/>
            <a:chExt cx="907" cy="907"/>
          </a:xfrm>
        </p:grpSpPr>
        <p:grpSp>
          <p:nvGrpSpPr>
            <p:cNvPr id="20494" name="Group 583"/>
            <p:cNvGrpSpPr>
              <a:grpSpLocks noChangeAspect="1"/>
            </p:cNvGrpSpPr>
            <p:nvPr/>
          </p:nvGrpSpPr>
          <p:grpSpPr bwMode="auto">
            <a:xfrm>
              <a:off x="528" y="3264"/>
              <a:ext cx="907" cy="907"/>
              <a:chOff x="3120" y="1872"/>
              <a:chExt cx="907" cy="907"/>
            </a:xfrm>
          </p:grpSpPr>
          <p:sp>
            <p:nvSpPr>
              <p:cNvPr id="20501" name="Freeform 584"/>
              <p:cNvSpPr>
                <a:spLocks noChangeAspect="1"/>
              </p:cNvSpPr>
              <p:nvPr/>
            </p:nvSpPr>
            <p:spPr bwMode="auto">
              <a:xfrm>
                <a:off x="3453" y="2386"/>
                <a:ext cx="225" cy="63"/>
              </a:xfrm>
              <a:custGeom>
                <a:avLst/>
                <a:gdLst>
                  <a:gd name="T0" fmla="*/ 0 w 672"/>
                  <a:gd name="T1" fmla="*/ 0 h 200"/>
                  <a:gd name="T2" fmla="*/ 1 w 672"/>
                  <a:gd name="T3" fmla="*/ 0 h 200"/>
                  <a:gd name="T4" fmla="*/ 1 w 672"/>
                  <a:gd name="T5" fmla="*/ 0 h 200"/>
                  <a:gd name="T6" fmla="*/ 1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0502" name="Group 585"/>
              <p:cNvGrpSpPr>
                <a:grpSpLocks noChangeAspect="1"/>
              </p:cNvGrpSpPr>
              <p:nvPr/>
            </p:nvGrpSpPr>
            <p:grpSpPr bwMode="auto">
              <a:xfrm>
                <a:off x="3469" y="2146"/>
                <a:ext cx="249" cy="285"/>
                <a:chOff x="3469" y="2146"/>
                <a:chExt cx="249" cy="285"/>
              </a:xfrm>
            </p:grpSpPr>
            <p:sp>
              <p:nvSpPr>
                <p:cNvPr id="20508" name="Freeform 586"/>
                <p:cNvSpPr>
                  <a:spLocks noChangeAspect="1"/>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09" name="Freeform 587"/>
                <p:cNvSpPr>
                  <a:spLocks noChangeAspect="1"/>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0" name="Freeform 588"/>
                <p:cNvSpPr>
                  <a:spLocks noChangeAspect="1"/>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1" name="Freeform 589"/>
                <p:cNvSpPr>
                  <a:spLocks noChangeAspect="1"/>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2" name="Freeform 590"/>
                <p:cNvSpPr>
                  <a:spLocks noChangeAspect="1"/>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513" name="Freeform 591"/>
                <p:cNvSpPr>
                  <a:spLocks noChangeAspect="1"/>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0503" name="AutoShape 592"/>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79 km</a:t>
                </a:r>
                <a:endParaRPr lang="en-CA" altLang="en-US" sz="1400" i="0" baseline="-8000">
                  <a:solidFill>
                    <a:schemeClr val="bg2"/>
                  </a:solidFill>
                </a:endParaRPr>
              </a:p>
            </p:txBody>
          </p:sp>
          <p:sp>
            <p:nvSpPr>
              <p:cNvPr id="20504" name="Line 593"/>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5" name="AutoShape 594"/>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75 km</a:t>
                </a:r>
                <a:endParaRPr lang="en-CA" altLang="en-US" sz="1400" i="0" baseline="-8000">
                  <a:solidFill>
                    <a:schemeClr val="bg2"/>
                  </a:solidFill>
                </a:endParaRPr>
              </a:p>
            </p:txBody>
          </p:sp>
          <p:sp>
            <p:nvSpPr>
              <p:cNvPr id="20506" name="Line 595"/>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7" name="Oval 596"/>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20495" name="Group 597"/>
            <p:cNvGrpSpPr>
              <a:grpSpLocks noChangeAspect="1"/>
            </p:cNvGrpSpPr>
            <p:nvPr/>
          </p:nvGrpSpPr>
          <p:grpSpPr bwMode="auto">
            <a:xfrm>
              <a:off x="624" y="3312"/>
              <a:ext cx="432" cy="240"/>
              <a:chOff x="-1152" y="3504"/>
              <a:chExt cx="432" cy="240"/>
            </a:xfrm>
          </p:grpSpPr>
          <p:grpSp>
            <p:nvGrpSpPr>
              <p:cNvPr id="20496" name="Group 598"/>
              <p:cNvGrpSpPr>
                <a:grpSpLocks noChangeAspect="1"/>
              </p:cNvGrpSpPr>
              <p:nvPr/>
            </p:nvGrpSpPr>
            <p:grpSpPr bwMode="auto">
              <a:xfrm>
                <a:off x="-1075" y="3504"/>
                <a:ext cx="256" cy="210"/>
                <a:chOff x="1728" y="2064"/>
                <a:chExt cx="768" cy="672"/>
              </a:xfrm>
            </p:grpSpPr>
            <p:sp>
              <p:nvSpPr>
                <p:cNvPr id="20499" name="AutoShape 599"/>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20500" name="Line 600"/>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0497" name="Line 601"/>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8" name="Line 602"/>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ChangeArrowheads="1"/>
          </p:cNvSpPr>
          <p:nvPr/>
        </p:nvSpPr>
        <p:spPr bwMode="auto">
          <a:xfrm>
            <a:off x="228600" y="990600"/>
            <a:ext cx="4191000" cy="5867400"/>
          </a:xfrm>
          <a:prstGeom prst="rect">
            <a:avLst/>
          </a:prstGeom>
          <a:solidFill>
            <a:schemeClr val="tx1"/>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75" name="Rectangle 3"/>
          <p:cNvSpPr>
            <a:spLocks noGrp="1" noChangeArrowheads="1"/>
          </p:cNvSpPr>
          <p:nvPr>
            <p:ph type="title"/>
          </p:nvPr>
        </p:nvSpPr>
        <p:spPr>
          <a:xfrm>
            <a:off x="990600" y="-228600"/>
            <a:ext cx="7772400" cy="1143000"/>
          </a:xfrm>
        </p:spPr>
        <p:txBody>
          <a:bodyPr/>
          <a:lstStyle/>
          <a:p>
            <a:pPr eaLnBrk="1" hangingPunct="1">
              <a:lnSpc>
                <a:spcPct val="65000"/>
              </a:lnSpc>
            </a:pPr>
            <a:r>
              <a:rPr lang="en-US" altLang="en-US" sz="3200" smtClean="0"/>
              <a:t>A Sequence of Actions</a:t>
            </a:r>
            <a:endParaRPr lang="en-CA" altLang="en-US" sz="3200" smtClean="0"/>
          </a:p>
        </p:txBody>
      </p:sp>
      <p:sp>
        <p:nvSpPr>
          <p:cNvPr id="3076" name="Rectangle 4"/>
          <p:cNvSpPr>
            <a:spLocks noChangeArrowheads="1"/>
          </p:cNvSpPr>
          <p:nvPr/>
        </p:nvSpPr>
        <p:spPr bwMode="auto">
          <a:xfrm>
            <a:off x="228600" y="973138"/>
            <a:ext cx="1673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400" i="0">
                <a:solidFill>
                  <a:schemeClr val="bg2"/>
                </a:solidFill>
              </a:rPr>
              <a:t>Max( a,b,c )</a:t>
            </a:r>
          </a:p>
        </p:txBody>
      </p:sp>
      <p:sp>
        <p:nvSpPr>
          <p:cNvPr id="3077" name="Rectangle 5"/>
          <p:cNvSpPr>
            <a:spLocks noChangeArrowheads="1"/>
          </p:cNvSpPr>
          <p:nvPr/>
        </p:nvSpPr>
        <p:spPr bwMode="auto">
          <a:xfrm>
            <a:off x="228600" y="137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CA" altLang="en-US" sz="2400" i="0">
                <a:solidFill>
                  <a:srgbClr val="33CC33"/>
                </a:solidFill>
              </a:rPr>
              <a:t>“preCond: Input has 3 numbers.”</a:t>
            </a:r>
            <a:endParaRPr lang="en-US" altLang="en-US" sz="2400" i="0">
              <a:solidFill>
                <a:srgbClr val="33CC33"/>
              </a:solidFill>
            </a:endParaRPr>
          </a:p>
        </p:txBody>
      </p:sp>
      <p:sp>
        <p:nvSpPr>
          <p:cNvPr id="3078" name="Rectangle 6"/>
          <p:cNvSpPr>
            <a:spLocks noChangeArrowheads="1"/>
          </p:cNvSpPr>
          <p:nvPr/>
        </p:nvSpPr>
        <p:spPr bwMode="auto">
          <a:xfrm>
            <a:off x="742950" y="2546350"/>
            <a:ext cx="4572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CA" altLang="en-US" sz="2400" i="0">
                <a:solidFill>
                  <a:schemeClr val="bg2"/>
                </a:solidFill>
              </a:rPr>
              <a:t>if(  b&gt;m )</a:t>
            </a:r>
            <a:br>
              <a:rPr lang="en-CA" altLang="en-US" sz="2400" i="0">
                <a:solidFill>
                  <a:schemeClr val="bg2"/>
                </a:solidFill>
              </a:rPr>
            </a:br>
            <a:r>
              <a:rPr lang="en-CA" altLang="en-US" sz="2400" i="0">
                <a:solidFill>
                  <a:schemeClr val="bg2"/>
                </a:solidFill>
              </a:rPr>
              <a:t>      m = b</a:t>
            </a:r>
            <a:br>
              <a:rPr lang="en-CA" altLang="en-US" sz="2400" i="0">
                <a:solidFill>
                  <a:schemeClr val="bg2"/>
                </a:solidFill>
              </a:rPr>
            </a:br>
            <a:r>
              <a:rPr lang="en-US" altLang="en-US" sz="2400" i="0">
                <a:solidFill>
                  <a:schemeClr val="bg2"/>
                </a:solidFill>
              </a:rPr>
              <a:t>endif</a:t>
            </a:r>
          </a:p>
        </p:txBody>
      </p:sp>
      <p:sp>
        <p:nvSpPr>
          <p:cNvPr id="3079" name="Rectangle 7"/>
          <p:cNvSpPr>
            <a:spLocks noChangeArrowheads="1"/>
          </p:cNvSpPr>
          <p:nvPr/>
        </p:nvSpPr>
        <p:spPr bwMode="auto">
          <a:xfrm>
            <a:off x="685800" y="2143125"/>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400" i="0">
                <a:solidFill>
                  <a:srgbClr val="33CC33"/>
                </a:solidFill>
              </a:rPr>
              <a:t>“assert: m is max in {a}”</a:t>
            </a:r>
          </a:p>
        </p:txBody>
      </p:sp>
      <p:sp>
        <p:nvSpPr>
          <p:cNvPr id="3080" name="Rectangle 8"/>
          <p:cNvSpPr>
            <a:spLocks noChangeArrowheads="1"/>
          </p:cNvSpPr>
          <p:nvPr/>
        </p:nvSpPr>
        <p:spPr bwMode="auto">
          <a:xfrm>
            <a:off x="742950" y="1736725"/>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400" i="0">
                <a:solidFill>
                  <a:schemeClr val="bg2"/>
                </a:solidFill>
              </a:rPr>
              <a:t>m = a</a:t>
            </a:r>
            <a:r>
              <a:rPr lang="en-CA" altLang="en-US" sz="2400">
                <a:solidFill>
                  <a:schemeClr val="bg2"/>
                </a:solidFill>
              </a:rPr>
              <a:t> </a:t>
            </a:r>
            <a:endParaRPr lang="en-US" altLang="en-US" sz="2400">
              <a:solidFill>
                <a:schemeClr val="bg2"/>
              </a:solidFill>
            </a:endParaRPr>
          </a:p>
        </p:txBody>
      </p:sp>
      <p:sp>
        <p:nvSpPr>
          <p:cNvPr id="3081" name="Rectangle 9"/>
          <p:cNvSpPr>
            <a:spLocks noChangeArrowheads="1"/>
          </p:cNvSpPr>
          <p:nvPr/>
        </p:nvSpPr>
        <p:spPr bwMode="auto">
          <a:xfrm>
            <a:off x="762000" y="3984625"/>
            <a:ext cx="4572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CA" altLang="en-US" sz="2400" i="0">
                <a:solidFill>
                  <a:schemeClr val="bg2"/>
                </a:solidFill>
              </a:rPr>
              <a:t>if(  c&gt;m )</a:t>
            </a:r>
            <a:br>
              <a:rPr lang="en-CA" altLang="en-US" sz="2400" i="0">
                <a:solidFill>
                  <a:schemeClr val="bg2"/>
                </a:solidFill>
              </a:rPr>
            </a:br>
            <a:r>
              <a:rPr lang="en-CA" altLang="en-US" sz="2400" i="0">
                <a:solidFill>
                  <a:schemeClr val="bg2"/>
                </a:solidFill>
              </a:rPr>
              <a:t>      m = c</a:t>
            </a:r>
            <a:br>
              <a:rPr lang="en-CA" altLang="en-US" sz="2400" i="0">
                <a:solidFill>
                  <a:schemeClr val="bg2"/>
                </a:solidFill>
              </a:rPr>
            </a:br>
            <a:r>
              <a:rPr lang="en-US" altLang="en-US" sz="2400" i="0">
                <a:solidFill>
                  <a:schemeClr val="bg2"/>
                </a:solidFill>
              </a:rPr>
              <a:t>endif</a:t>
            </a:r>
          </a:p>
        </p:txBody>
      </p:sp>
      <p:sp>
        <p:nvSpPr>
          <p:cNvPr id="3082" name="Rectangle 10"/>
          <p:cNvSpPr>
            <a:spLocks noChangeArrowheads="1"/>
          </p:cNvSpPr>
          <p:nvPr/>
        </p:nvSpPr>
        <p:spPr bwMode="auto">
          <a:xfrm>
            <a:off x="685800" y="35814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400" i="0">
                <a:solidFill>
                  <a:srgbClr val="33CC33"/>
                </a:solidFill>
              </a:rPr>
              <a:t>“assert: m is max in {a,b}”</a:t>
            </a:r>
          </a:p>
        </p:txBody>
      </p:sp>
      <p:sp>
        <p:nvSpPr>
          <p:cNvPr id="3083" name="Rectangle 11"/>
          <p:cNvSpPr>
            <a:spLocks noChangeArrowheads="1"/>
          </p:cNvSpPr>
          <p:nvPr/>
        </p:nvSpPr>
        <p:spPr bwMode="auto">
          <a:xfrm>
            <a:off x="742950" y="51054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400" i="0">
                <a:solidFill>
                  <a:srgbClr val="33CC33"/>
                </a:solidFill>
              </a:rPr>
              <a:t>“assert: m is max in {a,b,c}”</a:t>
            </a:r>
          </a:p>
        </p:txBody>
      </p:sp>
      <p:sp>
        <p:nvSpPr>
          <p:cNvPr id="3084" name="Rectangle 12"/>
          <p:cNvSpPr>
            <a:spLocks noChangeArrowheads="1"/>
          </p:cNvSpPr>
          <p:nvPr/>
        </p:nvSpPr>
        <p:spPr bwMode="auto">
          <a:xfrm>
            <a:off x="782638" y="5484813"/>
            <a:ext cx="13509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CA" altLang="en-US" sz="2400" i="0">
                <a:solidFill>
                  <a:schemeClr val="bg2"/>
                </a:solidFill>
              </a:rPr>
              <a:t>return(m)</a:t>
            </a:r>
            <a:endParaRPr lang="en-US" altLang="en-US" sz="2400" i="0">
              <a:solidFill>
                <a:schemeClr val="bg2"/>
              </a:solidFill>
            </a:endParaRPr>
          </a:p>
        </p:txBody>
      </p:sp>
      <p:sp>
        <p:nvSpPr>
          <p:cNvPr id="3085" name="Rectangle 13"/>
          <p:cNvSpPr>
            <a:spLocks noChangeArrowheads="1"/>
          </p:cNvSpPr>
          <p:nvPr/>
        </p:nvSpPr>
        <p:spPr bwMode="auto">
          <a:xfrm>
            <a:off x="381000" y="5943600"/>
            <a:ext cx="57150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CA" altLang="en-US" sz="2400" i="0">
                <a:solidFill>
                  <a:srgbClr val="33CC33"/>
                </a:solidFill>
              </a:rPr>
              <a:t>“postCond: </a:t>
            </a:r>
            <a:br>
              <a:rPr lang="en-CA" altLang="en-US" sz="2400" i="0">
                <a:solidFill>
                  <a:srgbClr val="33CC33"/>
                </a:solidFill>
              </a:rPr>
            </a:br>
            <a:r>
              <a:rPr lang="en-CA" altLang="en-US" sz="2400" i="0">
                <a:solidFill>
                  <a:srgbClr val="33CC33"/>
                </a:solidFill>
              </a:rPr>
              <a:t>    return max in {a,b,c}”</a:t>
            </a:r>
          </a:p>
        </p:txBody>
      </p:sp>
      <p:sp>
        <p:nvSpPr>
          <p:cNvPr id="3086" name="Rectangle 14"/>
          <p:cNvSpPr>
            <a:spLocks noChangeArrowheads="1"/>
          </p:cNvSpPr>
          <p:nvPr/>
        </p:nvSpPr>
        <p:spPr bwMode="auto">
          <a:xfrm>
            <a:off x="9906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lnSpc>
                <a:spcPct val="65000"/>
              </a:lnSpc>
            </a:pPr>
            <a:r>
              <a:rPr lang="en-US" altLang="en-US" sz="3200" i="0">
                <a:solidFill>
                  <a:schemeClr val="tx2"/>
                </a:solidFill>
              </a:rPr>
              <a:t/>
            </a:r>
            <a:br>
              <a:rPr lang="en-US" altLang="en-US" sz="3200" i="0">
                <a:solidFill>
                  <a:schemeClr val="tx2"/>
                </a:solidFill>
              </a:rPr>
            </a:br>
            <a:r>
              <a:rPr lang="en-US" altLang="en-US" sz="1400" i="0">
                <a:solidFill>
                  <a:schemeClr val="tx2"/>
                </a:solidFill>
              </a:rPr>
              <a:t>vs</a:t>
            </a:r>
            <a:br>
              <a:rPr lang="en-US" altLang="en-US" sz="1400" i="0">
                <a:solidFill>
                  <a:schemeClr val="tx2"/>
                </a:solidFill>
              </a:rPr>
            </a:br>
            <a:r>
              <a:rPr lang="en-US" altLang="en-US" sz="3200" i="0">
                <a:solidFill>
                  <a:schemeClr val="tx2"/>
                </a:solidFill>
              </a:rPr>
              <a:t>A Sequence of Assertions</a:t>
            </a:r>
            <a:endParaRPr lang="en-CA" altLang="en-US" sz="3200" i="0">
              <a:solidFill>
                <a:schemeClr val="tx2"/>
              </a:solidFill>
            </a:endParaRPr>
          </a:p>
        </p:txBody>
      </p:sp>
      <p:pic>
        <p:nvPicPr>
          <p:cNvPr id="3087" name="Picture 15" descr="esh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1219200"/>
            <a:ext cx="4457700" cy="308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4144" name="Text Box 16"/>
          <p:cNvSpPr txBox="1">
            <a:spLocks noChangeArrowheads="1"/>
          </p:cNvSpPr>
          <p:nvPr/>
        </p:nvSpPr>
        <p:spPr bwMode="auto">
          <a:xfrm>
            <a:off x="4267200" y="4724400"/>
            <a:ext cx="4800600" cy="146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i="0"/>
              <a:t>It is helpful to have </a:t>
            </a:r>
            <a:br>
              <a:rPr lang="en-US" altLang="en-US" i="0"/>
            </a:br>
            <a:r>
              <a:rPr lang="en-US" altLang="en-US" i="0"/>
              <a:t>different ways of </a:t>
            </a:r>
            <a:br>
              <a:rPr lang="en-US" altLang="en-US" i="0"/>
            </a:br>
            <a:r>
              <a:rPr lang="en-US" altLang="en-US" i="0"/>
              <a:t>looking at it.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44144">
                                            <p:txEl>
                                              <p:pRg st="0" end="0"/>
                                            </p:txEl>
                                          </p:spTgt>
                                        </p:tgtEl>
                                        <p:attrNameLst>
                                          <p:attrName>style.visibility</p:attrName>
                                        </p:attrNameLst>
                                      </p:cBhvr>
                                      <p:to>
                                        <p:strVal val="visible"/>
                                      </p:to>
                                    </p:set>
                                    <p:anim calcmode="lin" valueType="num">
                                      <p:cBhvr additive="base">
                                        <p:cTn id="7" dur="500" fill="hold"/>
                                        <p:tgtEl>
                                          <p:spTgt spid="94414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4414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nvSpPr>
        <p:spPr bwMode="auto">
          <a:xfrm>
            <a:off x="1708150" y="0"/>
            <a:ext cx="57562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chemeClr val="tx2"/>
                </a:solidFill>
              </a:rPr>
              <a:t>Designing an Algorithm </a:t>
            </a:r>
          </a:p>
        </p:txBody>
      </p:sp>
      <p:graphicFrame>
        <p:nvGraphicFramePr>
          <p:cNvPr id="280579" name="Group 3"/>
          <p:cNvGraphicFramePr>
            <a:graphicFrameLocks noGrp="1"/>
          </p:cNvGraphicFramePr>
          <p:nvPr/>
        </p:nvGraphicFramePr>
        <p:xfrm>
          <a:off x="152400" y="762000"/>
          <a:ext cx="8839200" cy="5943600"/>
        </p:xfrm>
        <a:graphic>
          <a:graphicData uri="http://schemas.openxmlformats.org/drawingml/2006/table">
            <a:tbl>
              <a:tblPr/>
              <a:tblGrid>
                <a:gridCol w="2946400">
                  <a:extLst>
                    <a:ext uri="{9D8B030D-6E8A-4147-A177-3AD203B41FA5}">
                      <a16:colId xmlns:a16="http://schemas.microsoft.com/office/drawing/2014/main" val="20000"/>
                    </a:ext>
                  </a:extLst>
                </a:gridCol>
                <a:gridCol w="2946400">
                  <a:extLst>
                    <a:ext uri="{9D8B030D-6E8A-4147-A177-3AD203B41FA5}">
                      <a16:colId xmlns:a16="http://schemas.microsoft.com/office/drawing/2014/main" val="20001"/>
                    </a:ext>
                  </a:extLst>
                </a:gridCol>
                <a:gridCol w="2946400">
                  <a:extLst>
                    <a:ext uri="{9D8B030D-6E8A-4147-A177-3AD203B41FA5}">
                      <a16:colId xmlns:a16="http://schemas.microsoft.com/office/drawing/2014/main" val="20002"/>
                    </a:ext>
                  </a:extLst>
                </a:gridCol>
              </a:tblGrid>
              <a:tr h="1981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600" b="0" i="0" u="none" strike="noStrike" cap="none" normalizeH="0" baseline="0" dirty="0" smtClean="0">
                          <a:ln>
                            <a:noFill/>
                          </a:ln>
                          <a:solidFill>
                            <a:schemeClr val="tx1"/>
                          </a:solidFill>
                          <a:effectLst/>
                          <a:latin typeface="Times New Roman" pitchFamily="18" charset="0"/>
                        </a:rPr>
                        <a:t>Define Problem</a:t>
                      </a:r>
                      <a:endParaRPr kumimoji="0" lang="en-CA" sz="2600" b="0" i="0" u="none" strike="noStrike" cap="none" normalizeH="0" baseline="0" dirty="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600" b="0" i="0" u="none" strike="noStrike" cap="none" normalizeH="0" baseline="0" smtClean="0">
                          <a:ln>
                            <a:noFill/>
                          </a:ln>
                          <a:solidFill>
                            <a:schemeClr val="tx1"/>
                          </a:solidFill>
                          <a:effectLst/>
                          <a:latin typeface="Times New Roman" pitchFamily="18" charset="0"/>
                        </a:rPr>
                        <a:t>Define Loop Invariants</a:t>
                      </a:r>
                      <a:endParaRPr kumimoji="0" lang="en-CA" sz="2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Measure of Progress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81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Step</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Exit Condition</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Maintain Loop Inv</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81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rPr>
                        <a:t>Make Progress</a:t>
                      </a:r>
                      <a:endParaRPr kumimoji="0" lang="en-CA" sz="2400" b="0" i="0" u="none" strike="noStrike" cap="none" normalizeH="0" baseline="0" dirty="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Initial Conditions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rPr>
                        <a:t>Ending</a:t>
                      </a:r>
                      <a:endParaRPr kumimoji="0" lang="en-CA" sz="2400" b="0"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108565" name="Group 21"/>
          <p:cNvGrpSpPr>
            <a:grpSpLocks noChangeAspect="1"/>
          </p:cNvGrpSpPr>
          <p:nvPr/>
        </p:nvGrpSpPr>
        <p:grpSpPr bwMode="auto">
          <a:xfrm>
            <a:off x="4648200" y="5232400"/>
            <a:ext cx="1166813" cy="1168400"/>
            <a:chOff x="3408" y="1200"/>
            <a:chExt cx="907" cy="907"/>
          </a:xfrm>
        </p:grpSpPr>
        <p:grpSp>
          <p:nvGrpSpPr>
            <p:cNvPr id="108773" name="Group 22"/>
            <p:cNvGrpSpPr>
              <a:grpSpLocks noChangeAspect="1"/>
            </p:cNvGrpSpPr>
            <p:nvPr/>
          </p:nvGrpSpPr>
          <p:grpSpPr bwMode="auto">
            <a:xfrm>
              <a:off x="3533" y="1582"/>
              <a:ext cx="256" cy="210"/>
              <a:chOff x="1728" y="2064"/>
              <a:chExt cx="768" cy="672"/>
            </a:xfrm>
          </p:grpSpPr>
          <p:sp>
            <p:nvSpPr>
              <p:cNvPr id="108779" name="AutoShape 23"/>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400" i="0" baseline="-8000">
                  <a:solidFill>
                    <a:schemeClr val="bg2"/>
                  </a:solidFill>
                </a:endParaRPr>
              </a:p>
            </p:txBody>
          </p:sp>
          <p:sp>
            <p:nvSpPr>
              <p:cNvPr id="108780" name="Line 24"/>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pic>
          <p:nvPicPr>
            <p:cNvPr id="108774" name="Picture 2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88" y="1488"/>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08775" name="Object 26"/>
            <p:cNvGraphicFramePr>
              <a:graphicFrameLocks noChangeAspect="1"/>
            </p:cNvGraphicFramePr>
            <p:nvPr/>
          </p:nvGraphicFramePr>
          <p:xfrm>
            <a:off x="3504" y="1584"/>
            <a:ext cx="336" cy="174"/>
          </p:xfrm>
          <a:graphic>
            <a:graphicData uri="http://schemas.openxmlformats.org/presentationml/2006/ole">
              <mc:AlternateContent xmlns:mc="http://schemas.openxmlformats.org/markup-compatibility/2006">
                <mc:Choice xmlns:v="urn:schemas-microsoft-com:vml" Requires="v">
                  <p:oleObj spid="_x0000_s56325" name="Equation" r:id="rId5" imgW="342603" imgH="177646" progId="Equation.3">
                    <p:embed/>
                  </p:oleObj>
                </mc:Choice>
                <mc:Fallback>
                  <p:oleObj name="Equation" r:id="rId5" imgW="342603" imgH="177646" progId="Equation.3">
                    <p:embed/>
                    <p:pic>
                      <p:nvPicPr>
                        <p:cNvPr id="108775" name="Object 2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04" y="1584"/>
                          <a:ext cx="336" cy="1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08776" name="Group 27"/>
            <p:cNvGrpSpPr>
              <a:grpSpLocks noChangeAspect="1"/>
            </p:cNvGrpSpPr>
            <p:nvPr/>
          </p:nvGrpSpPr>
          <p:grpSpPr bwMode="auto">
            <a:xfrm>
              <a:off x="3408" y="1200"/>
              <a:ext cx="907" cy="907"/>
              <a:chOff x="4704" y="3120"/>
              <a:chExt cx="907" cy="907"/>
            </a:xfrm>
          </p:grpSpPr>
          <p:sp>
            <p:nvSpPr>
              <p:cNvPr id="108777" name="Oval 28"/>
              <p:cNvSpPr>
                <a:spLocks noChangeAspect="1" noChangeArrowheads="1"/>
              </p:cNvSpPr>
              <p:nvPr/>
            </p:nvSpPr>
            <p:spPr bwMode="auto">
              <a:xfrm>
                <a:off x="4704" y="3120"/>
                <a:ext cx="907" cy="907"/>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108778" name="Line 29"/>
              <p:cNvSpPr>
                <a:spLocks noChangeAspect="1" noChangeShapeType="1"/>
              </p:cNvSpPr>
              <p:nvPr/>
            </p:nvSpPr>
            <p:spPr bwMode="auto">
              <a:xfrm flipV="1">
                <a:off x="4896" y="3216"/>
                <a:ext cx="528" cy="720"/>
              </a:xfrm>
              <a:prstGeom prst="line">
                <a:avLst/>
              </a:prstGeom>
              <a:noFill/>
              <a:ln w="635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08566" name="Group 30"/>
          <p:cNvGrpSpPr>
            <a:grpSpLocks noChangeAspect="1"/>
          </p:cNvGrpSpPr>
          <p:nvPr/>
        </p:nvGrpSpPr>
        <p:grpSpPr bwMode="auto">
          <a:xfrm>
            <a:off x="3276600" y="5257800"/>
            <a:ext cx="1169988" cy="1169988"/>
            <a:chOff x="3077" y="2352"/>
            <a:chExt cx="907" cy="907"/>
          </a:xfrm>
        </p:grpSpPr>
        <p:grpSp>
          <p:nvGrpSpPr>
            <p:cNvPr id="108762" name="Group 31"/>
            <p:cNvGrpSpPr>
              <a:grpSpLocks noChangeAspect="1"/>
            </p:cNvGrpSpPr>
            <p:nvPr/>
          </p:nvGrpSpPr>
          <p:grpSpPr bwMode="auto">
            <a:xfrm>
              <a:off x="3077" y="2352"/>
              <a:ext cx="907" cy="907"/>
              <a:chOff x="2976" y="2352"/>
              <a:chExt cx="907" cy="907"/>
            </a:xfrm>
          </p:grpSpPr>
          <p:sp>
            <p:nvSpPr>
              <p:cNvPr id="108770" name="Freeform 32"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sp>
            <p:nvSpPr>
              <p:cNvPr id="108771" name="Oval 33"/>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pic>
            <p:nvPicPr>
              <p:cNvPr id="108772" name="Picture 3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763" name="Group 35"/>
            <p:cNvGrpSpPr>
              <a:grpSpLocks noChangeAspect="1"/>
            </p:cNvGrpSpPr>
            <p:nvPr/>
          </p:nvGrpSpPr>
          <p:grpSpPr bwMode="auto">
            <a:xfrm rot="2360341">
              <a:off x="3360" y="2401"/>
              <a:ext cx="421" cy="527"/>
              <a:chOff x="2227" y="1194"/>
              <a:chExt cx="1944" cy="2413"/>
            </a:xfrm>
          </p:grpSpPr>
          <p:sp>
            <p:nvSpPr>
              <p:cNvPr id="108764" name="Freeform 36"/>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65" name="Freeform 37"/>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66" name="Freeform 38"/>
              <p:cNvSpPr>
                <a:spLocks noChangeAspect="1"/>
              </p:cNvSpPr>
              <p:nvPr/>
            </p:nvSpPr>
            <p:spPr bwMode="auto">
              <a:xfrm rot="-2705309">
                <a:off x="3504" y="2064"/>
                <a:ext cx="812" cy="523"/>
              </a:xfrm>
              <a:custGeom>
                <a:avLst/>
                <a:gdLst>
                  <a:gd name="T0" fmla="*/ 0 w 782"/>
                  <a:gd name="T1" fmla="*/ 1 h 808"/>
                  <a:gd name="T2" fmla="*/ 164 w 782"/>
                  <a:gd name="T3" fmla="*/ 0 h 808"/>
                  <a:gd name="T4" fmla="*/ 401 w 782"/>
                  <a:gd name="T5" fmla="*/ 0 h 808"/>
                  <a:gd name="T6" fmla="*/ 845 w 782"/>
                  <a:gd name="T7" fmla="*/ 1 h 808"/>
                  <a:gd name="T8" fmla="*/ 1371 w 782"/>
                  <a:gd name="T9" fmla="*/ 1 h 808"/>
                  <a:gd name="T10" fmla="*/ 1566 w 782"/>
                  <a:gd name="T11" fmla="*/ 1 h 808"/>
                  <a:gd name="T12" fmla="*/ 1656 w 782"/>
                  <a:gd name="T13" fmla="*/ 1 h 808"/>
                  <a:gd name="T14" fmla="*/ 1670 w 782"/>
                  <a:gd name="T15" fmla="*/ 1 h 808"/>
                  <a:gd name="T16" fmla="*/ 1612 w 782"/>
                  <a:gd name="T17" fmla="*/ 1 h 808"/>
                  <a:gd name="T18" fmla="*/ 1451 w 782"/>
                  <a:gd name="T19" fmla="*/ 1 h 808"/>
                  <a:gd name="T20" fmla="*/ 1241 w 782"/>
                  <a:gd name="T21" fmla="*/ 1 h 808"/>
                  <a:gd name="T22" fmla="*/ 1088 w 782"/>
                  <a:gd name="T23" fmla="*/ 1 h 808"/>
                  <a:gd name="T24" fmla="*/ 1018 w 782"/>
                  <a:gd name="T25" fmla="*/ 1 h 808"/>
                  <a:gd name="T26" fmla="*/ 974 w 782"/>
                  <a:gd name="T27" fmla="*/ 1 h 808"/>
                  <a:gd name="T28" fmla="*/ 987 w 782"/>
                  <a:gd name="T29" fmla="*/ 1 h 808"/>
                  <a:gd name="T30" fmla="*/ 999 w 782"/>
                  <a:gd name="T31" fmla="*/ 1 h 808"/>
                  <a:gd name="T32" fmla="*/ 1187 w 782"/>
                  <a:gd name="T33" fmla="*/ 1 h 808"/>
                  <a:gd name="T34" fmla="*/ 1485 w 782"/>
                  <a:gd name="T35" fmla="*/ 1 h 808"/>
                  <a:gd name="T36" fmla="*/ 1670 w 782"/>
                  <a:gd name="T37" fmla="*/ 1 h 808"/>
                  <a:gd name="T38" fmla="*/ 1868 w 782"/>
                  <a:gd name="T39" fmla="*/ 1 h 808"/>
                  <a:gd name="T40" fmla="*/ 1931 w 782"/>
                  <a:gd name="T41" fmla="*/ 1 h 808"/>
                  <a:gd name="T42" fmla="*/ 1868 w 782"/>
                  <a:gd name="T43" fmla="*/ 1 h 808"/>
                  <a:gd name="T44" fmla="*/ 1790 w 782"/>
                  <a:gd name="T45" fmla="*/ 1 h 808"/>
                  <a:gd name="T46" fmla="*/ 1656 w 782"/>
                  <a:gd name="T47" fmla="*/ 1 h 808"/>
                  <a:gd name="T48" fmla="*/ 1478 w 782"/>
                  <a:gd name="T49" fmla="*/ 1 h 808"/>
                  <a:gd name="T50" fmla="*/ 1283 w 782"/>
                  <a:gd name="T51" fmla="*/ 1 h 808"/>
                  <a:gd name="T52" fmla="*/ 974 w 782"/>
                  <a:gd name="T53" fmla="*/ 1 h 808"/>
                  <a:gd name="T54" fmla="*/ 876 w 782"/>
                  <a:gd name="T55" fmla="*/ 1 h 808"/>
                  <a:gd name="T56" fmla="*/ 823 w 782"/>
                  <a:gd name="T57" fmla="*/ 1 h 808"/>
                  <a:gd name="T58" fmla="*/ 823 w 782"/>
                  <a:gd name="T59" fmla="*/ 1 h 808"/>
                  <a:gd name="T60" fmla="*/ 823 w 782"/>
                  <a:gd name="T61" fmla="*/ 1 h 808"/>
                  <a:gd name="T62" fmla="*/ 957 w 782"/>
                  <a:gd name="T63" fmla="*/ 1 h 808"/>
                  <a:gd name="T64" fmla="*/ 1157 w 782"/>
                  <a:gd name="T65" fmla="*/ 1 h 808"/>
                  <a:gd name="T66" fmla="*/ 1332 w 782"/>
                  <a:gd name="T67" fmla="*/ 1 h 808"/>
                  <a:gd name="T68" fmla="*/ 1442 w 782"/>
                  <a:gd name="T69" fmla="*/ 1 h 808"/>
                  <a:gd name="T70" fmla="*/ 1498 w 782"/>
                  <a:gd name="T71" fmla="*/ 1 h 808"/>
                  <a:gd name="T72" fmla="*/ 1478 w 782"/>
                  <a:gd name="T73" fmla="*/ 1 h 808"/>
                  <a:gd name="T74" fmla="*/ 1396 w 782"/>
                  <a:gd name="T75" fmla="*/ 1 h 808"/>
                  <a:gd name="T76" fmla="*/ 1283 w 782"/>
                  <a:gd name="T77" fmla="*/ 1 h 808"/>
                  <a:gd name="T78" fmla="*/ 1157 w 782"/>
                  <a:gd name="T79" fmla="*/ 1 h 808"/>
                  <a:gd name="T80" fmla="*/ 883 w 782"/>
                  <a:gd name="T81" fmla="*/ 1 h 808"/>
                  <a:gd name="T82" fmla="*/ 478 w 782"/>
                  <a:gd name="T83" fmla="*/ 1 h 808"/>
                  <a:gd name="T84" fmla="*/ 172 w 782"/>
                  <a:gd name="T85" fmla="*/ 1 h 808"/>
                  <a:gd name="T86" fmla="*/ 48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67" name="Freeform 39"/>
              <p:cNvSpPr>
                <a:spLocks noChangeAspect="1"/>
              </p:cNvSpPr>
              <p:nvPr/>
            </p:nvSpPr>
            <p:spPr bwMode="auto">
              <a:xfrm rot="-4121048">
                <a:off x="2675" y="2797"/>
                <a:ext cx="1159" cy="461"/>
              </a:xfrm>
              <a:custGeom>
                <a:avLst/>
                <a:gdLst>
                  <a:gd name="T0" fmla="*/ 33821 w 992"/>
                  <a:gd name="T1" fmla="*/ 1 h 770"/>
                  <a:gd name="T2" fmla="*/ 34459 w 992"/>
                  <a:gd name="T3" fmla="*/ 1 h 770"/>
                  <a:gd name="T4" fmla="*/ 36826 w 992"/>
                  <a:gd name="T5" fmla="*/ 1 h 770"/>
                  <a:gd name="T6" fmla="*/ 39761 w 992"/>
                  <a:gd name="T7" fmla="*/ 1 h 770"/>
                  <a:gd name="T8" fmla="*/ 41500 w 992"/>
                  <a:gd name="T9" fmla="*/ 1 h 770"/>
                  <a:gd name="T10" fmla="*/ 40738 w 992"/>
                  <a:gd name="T11" fmla="*/ 1 h 770"/>
                  <a:gd name="T12" fmla="*/ 39119 w 992"/>
                  <a:gd name="T13" fmla="*/ 1 h 770"/>
                  <a:gd name="T14" fmla="*/ 35871 w 992"/>
                  <a:gd name="T15" fmla="*/ 1 h 770"/>
                  <a:gd name="T16" fmla="*/ 31863 w 992"/>
                  <a:gd name="T17" fmla="*/ 1 h 770"/>
                  <a:gd name="T18" fmla="*/ 28524 w 992"/>
                  <a:gd name="T19" fmla="*/ 1 h 770"/>
                  <a:gd name="T20" fmla="*/ 24777 w 992"/>
                  <a:gd name="T21" fmla="*/ 1 h 770"/>
                  <a:gd name="T22" fmla="*/ 21207 w 992"/>
                  <a:gd name="T23" fmla="*/ 1 h 770"/>
                  <a:gd name="T24" fmla="*/ 18496 w 992"/>
                  <a:gd name="T25" fmla="*/ 1 h 770"/>
                  <a:gd name="T26" fmla="*/ 17509 w 992"/>
                  <a:gd name="T27" fmla="*/ 1 h 770"/>
                  <a:gd name="T28" fmla="*/ 16411 w 992"/>
                  <a:gd name="T29" fmla="*/ 1 h 770"/>
                  <a:gd name="T30" fmla="*/ 15116 w 992"/>
                  <a:gd name="T31" fmla="*/ 1 h 770"/>
                  <a:gd name="T32" fmla="*/ 14152 w 992"/>
                  <a:gd name="T33" fmla="*/ 1 h 770"/>
                  <a:gd name="T34" fmla="*/ 14152 w 992"/>
                  <a:gd name="T35" fmla="*/ 1 h 770"/>
                  <a:gd name="T36" fmla="*/ 13486 w 992"/>
                  <a:gd name="T37" fmla="*/ 1 h 770"/>
                  <a:gd name="T38" fmla="*/ 11634 w 992"/>
                  <a:gd name="T39" fmla="*/ 1 h 770"/>
                  <a:gd name="T40" fmla="*/ 9350 w 992"/>
                  <a:gd name="T41" fmla="*/ 1 h 770"/>
                  <a:gd name="T42" fmla="*/ 7226 w 992"/>
                  <a:gd name="T43" fmla="*/ 1 h 770"/>
                  <a:gd name="T44" fmla="*/ 4794 w 992"/>
                  <a:gd name="T45" fmla="*/ 1 h 770"/>
                  <a:gd name="T46" fmla="*/ 1109 w 992"/>
                  <a:gd name="T47" fmla="*/ 1 h 770"/>
                  <a:gd name="T48" fmla="*/ 0 w 992"/>
                  <a:gd name="T49" fmla="*/ 1 h 770"/>
                  <a:gd name="T50" fmla="*/ 0 w 992"/>
                  <a:gd name="T51" fmla="*/ 1 h 770"/>
                  <a:gd name="T52" fmla="*/ 1652 w 992"/>
                  <a:gd name="T53" fmla="*/ 1 h 770"/>
                  <a:gd name="T54" fmla="*/ 3423 w 992"/>
                  <a:gd name="T55" fmla="*/ 1 h 770"/>
                  <a:gd name="T56" fmla="*/ 4955 w 992"/>
                  <a:gd name="T57" fmla="*/ 1 h 770"/>
                  <a:gd name="T58" fmla="*/ 7903 w 992"/>
                  <a:gd name="T59" fmla="*/ 1 h 770"/>
                  <a:gd name="T60" fmla="*/ 10762 w 992"/>
                  <a:gd name="T61" fmla="*/ 1 h 770"/>
                  <a:gd name="T62" fmla="*/ 13486 w 992"/>
                  <a:gd name="T63" fmla="*/ 1 h 770"/>
                  <a:gd name="T64" fmla="*/ 17369 w 992"/>
                  <a:gd name="T65" fmla="*/ 0 h 770"/>
                  <a:gd name="T66" fmla="*/ 17509 w 992"/>
                  <a:gd name="T67" fmla="*/ 1 h 770"/>
                  <a:gd name="T68" fmla="*/ 16629 w 992"/>
                  <a:gd name="T69" fmla="*/ 1 h 770"/>
                  <a:gd name="T70" fmla="*/ 16411 w 992"/>
                  <a:gd name="T71" fmla="*/ 1 h 770"/>
                  <a:gd name="T72" fmla="*/ 17509 w 992"/>
                  <a:gd name="T73" fmla="*/ 1 h 770"/>
                  <a:gd name="T74" fmla="*/ 19341 w 992"/>
                  <a:gd name="T75" fmla="*/ 1 h 770"/>
                  <a:gd name="T76" fmla="*/ 20896 w 992"/>
                  <a:gd name="T77" fmla="*/ 1 h 770"/>
                  <a:gd name="T78" fmla="*/ 23354 w 992"/>
                  <a:gd name="T79" fmla="*/ 1 h 770"/>
                  <a:gd name="T80" fmla="*/ 25734 w 992"/>
                  <a:gd name="T81" fmla="*/ 1 h 770"/>
                  <a:gd name="T82" fmla="*/ 28167 w 992"/>
                  <a:gd name="T83" fmla="*/ 1 h 770"/>
                  <a:gd name="T84" fmla="*/ 31369 w 992"/>
                  <a:gd name="T85" fmla="*/ 1 h 770"/>
                  <a:gd name="T86" fmla="*/ 33482 w 992"/>
                  <a:gd name="T87" fmla="*/ 1 h 770"/>
                  <a:gd name="T88" fmla="*/ 33821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68" name="Freeform 40"/>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69" name="Freeform 41"/>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108567" name="Picture 4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1993900" y="1592263"/>
            <a:ext cx="56832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68" name="Picture 4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85800" y="1447800"/>
            <a:ext cx="4699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69" name="Freeform 44"/>
          <p:cNvSpPr>
            <a:spLocks/>
          </p:cNvSpPr>
          <p:nvPr/>
        </p:nvSpPr>
        <p:spPr bwMode="auto">
          <a:xfrm>
            <a:off x="914400" y="2133600"/>
            <a:ext cx="1371600" cy="165100"/>
          </a:xfrm>
          <a:custGeom>
            <a:avLst/>
            <a:gdLst>
              <a:gd name="T0" fmla="*/ 0 w 864"/>
              <a:gd name="T1" fmla="*/ 2147483647 h 104"/>
              <a:gd name="T2" fmla="*/ 2147483647 w 864"/>
              <a:gd name="T3" fmla="*/ 2147483647 h 104"/>
              <a:gd name="T4" fmla="*/ 2147483647 w 864"/>
              <a:gd name="T5" fmla="*/ 0 h 104"/>
              <a:gd name="T6" fmla="*/ 2147483647 w 864"/>
              <a:gd name="T7" fmla="*/ 2147483647 h 104"/>
              <a:gd name="T8" fmla="*/ 2147483647 w 864"/>
              <a:gd name="T9" fmla="*/ 0 h 104"/>
              <a:gd name="T10" fmla="*/ 0 60000 65536"/>
              <a:gd name="T11" fmla="*/ 0 60000 65536"/>
              <a:gd name="T12" fmla="*/ 0 60000 65536"/>
              <a:gd name="T13" fmla="*/ 0 60000 65536"/>
              <a:gd name="T14" fmla="*/ 0 60000 65536"/>
              <a:gd name="T15" fmla="*/ 0 w 864"/>
              <a:gd name="T16" fmla="*/ 0 h 104"/>
              <a:gd name="T17" fmla="*/ 864 w 864"/>
              <a:gd name="T18" fmla="*/ 104 h 104"/>
            </a:gdLst>
            <a:ahLst/>
            <a:cxnLst>
              <a:cxn ang="T10">
                <a:pos x="T0" y="T1"/>
              </a:cxn>
              <a:cxn ang="T11">
                <a:pos x="T2" y="T3"/>
              </a:cxn>
              <a:cxn ang="T12">
                <a:pos x="T4" y="T5"/>
              </a:cxn>
              <a:cxn ang="T13">
                <a:pos x="T6" y="T7"/>
              </a:cxn>
              <a:cxn ang="T14">
                <a:pos x="T8" y="T9"/>
              </a:cxn>
            </a:cxnLst>
            <a:rect l="T15" t="T16" r="T17" b="T18"/>
            <a:pathLst>
              <a:path w="864" h="104">
                <a:moveTo>
                  <a:pt x="0" y="48"/>
                </a:moveTo>
                <a:cubicBezTo>
                  <a:pt x="80" y="76"/>
                  <a:pt x="160" y="104"/>
                  <a:pt x="240" y="96"/>
                </a:cubicBezTo>
                <a:cubicBezTo>
                  <a:pt x="320" y="88"/>
                  <a:pt x="392" y="0"/>
                  <a:pt x="480" y="0"/>
                </a:cubicBezTo>
                <a:cubicBezTo>
                  <a:pt x="568" y="0"/>
                  <a:pt x="704" y="96"/>
                  <a:pt x="768" y="96"/>
                </a:cubicBezTo>
                <a:cubicBezTo>
                  <a:pt x="832" y="96"/>
                  <a:pt x="848" y="48"/>
                  <a:pt x="864" y="0"/>
                </a:cubicBezTo>
              </a:path>
            </a:pathLst>
          </a:cu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8570" name="Group 45"/>
          <p:cNvGrpSpPr>
            <a:grpSpLocks/>
          </p:cNvGrpSpPr>
          <p:nvPr/>
        </p:nvGrpSpPr>
        <p:grpSpPr bwMode="auto">
          <a:xfrm>
            <a:off x="3733800" y="1676400"/>
            <a:ext cx="1676400" cy="914400"/>
            <a:chOff x="3456" y="2677"/>
            <a:chExt cx="773" cy="390"/>
          </a:xfrm>
        </p:grpSpPr>
        <p:sp>
          <p:nvSpPr>
            <p:cNvPr id="108760" name="Freeform 46" descr="Green marble"/>
            <p:cNvSpPr>
              <a:spLocks noChangeAspect="1"/>
            </p:cNvSpPr>
            <p:nvPr/>
          </p:nvSpPr>
          <p:spPr bwMode="auto">
            <a:xfrm rot="2360341">
              <a:off x="3456" y="2677"/>
              <a:ext cx="493" cy="39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sp>
          <p:nvSpPr>
            <p:cNvPr id="108761" name="Freeform 47" descr="Green marble"/>
            <p:cNvSpPr>
              <a:spLocks noChangeAspect="1"/>
            </p:cNvSpPr>
            <p:nvPr/>
          </p:nvSpPr>
          <p:spPr bwMode="auto">
            <a:xfrm rot="2360341">
              <a:off x="3945" y="2719"/>
              <a:ext cx="284" cy="283"/>
            </a:xfrm>
            <a:custGeom>
              <a:avLst/>
              <a:gdLst>
                <a:gd name="T0" fmla="*/ 0 w 1312"/>
                <a:gd name="T1" fmla="*/ 0 h 1296"/>
                <a:gd name="T2" fmla="*/ 0 w 1312"/>
                <a:gd name="T3" fmla="*/ 0 h 1296"/>
                <a:gd name="T4" fmla="*/ 0 w 1312"/>
                <a:gd name="T5" fmla="*/ 0 h 1296"/>
                <a:gd name="T6" fmla="*/ 0 w 1312"/>
                <a:gd name="T7" fmla="*/ 0 h 1296"/>
                <a:gd name="T8" fmla="*/ 0 w 1312"/>
                <a:gd name="T9" fmla="*/ 0 h 1296"/>
                <a:gd name="T10" fmla="*/ 0 w 1312"/>
                <a:gd name="T11" fmla="*/ 0 h 1296"/>
                <a:gd name="T12" fmla="*/ 0 w 1312"/>
                <a:gd name="T13" fmla="*/ 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grpSp>
      <p:grpSp>
        <p:nvGrpSpPr>
          <p:cNvPr id="108571" name="Group 48"/>
          <p:cNvGrpSpPr>
            <a:grpSpLocks/>
          </p:cNvGrpSpPr>
          <p:nvPr/>
        </p:nvGrpSpPr>
        <p:grpSpPr bwMode="auto">
          <a:xfrm>
            <a:off x="7010400" y="1524000"/>
            <a:ext cx="1219200" cy="1066800"/>
            <a:chOff x="1584" y="2256"/>
            <a:chExt cx="768" cy="672"/>
          </a:xfrm>
        </p:grpSpPr>
        <p:sp>
          <p:nvSpPr>
            <p:cNvPr id="108758" name="AutoShape 49"/>
            <p:cNvSpPr>
              <a:spLocks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baseline="-8000" dirty="0">
                  <a:solidFill>
                    <a:schemeClr val="bg2"/>
                  </a:solidFill>
                </a:rPr>
                <a:t>79 km </a:t>
              </a:r>
            </a:p>
          </p:txBody>
        </p:sp>
        <p:sp>
          <p:nvSpPr>
            <p:cNvPr id="108759" name="Line 50"/>
            <p:cNvSpPr>
              <a:spLocks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08572" name="Group 51"/>
          <p:cNvGrpSpPr>
            <a:grpSpLocks noChangeAspect="1"/>
          </p:cNvGrpSpPr>
          <p:nvPr/>
        </p:nvGrpSpPr>
        <p:grpSpPr bwMode="auto">
          <a:xfrm>
            <a:off x="7620000" y="5181600"/>
            <a:ext cx="1119188" cy="1169988"/>
            <a:chOff x="4641" y="2352"/>
            <a:chExt cx="735" cy="768"/>
          </a:xfrm>
        </p:grpSpPr>
        <p:sp>
          <p:nvSpPr>
            <p:cNvPr id="108745" name="Freeform 52"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grpSp>
          <p:nvGrpSpPr>
            <p:cNvPr id="108746" name="Group 53"/>
            <p:cNvGrpSpPr>
              <a:grpSpLocks noChangeAspect="1"/>
            </p:cNvGrpSpPr>
            <p:nvPr/>
          </p:nvGrpSpPr>
          <p:grpSpPr bwMode="auto">
            <a:xfrm>
              <a:off x="4703" y="2655"/>
              <a:ext cx="208" cy="170"/>
              <a:chOff x="1728" y="2064"/>
              <a:chExt cx="768" cy="672"/>
            </a:xfrm>
          </p:grpSpPr>
          <p:sp>
            <p:nvSpPr>
              <p:cNvPr id="108756" name="AutoShape 54"/>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Exit</a:t>
                </a:r>
                <a:endParaRPr lang="en-CA" altLang="en-US" sz="1400" i="0" baseline="-8000">
                  <a:solidFill>
                    <a:schemeClr val="bg2"/>
                  </a:solidFill>
                </a:endParaRPr>
              </a:p>
            </p:txBody>
          </p:sp>
          <p:sp>
            <p:nvSpPr>
              <p:cNvPr id="108757" name="Line 55"/>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08747" name="Oval 56"/>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pic>
          <p:nvPicPr>
            <p:cNvPr id="108748" name="Picture 57"/>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8749" name="Group 58"/>
            <p:cNvGrpSpPr>
              <a:grpSpLocks noChangeAspect="1"/>
            </p:cNvGrpSpPr>
            <p:nvPr/>
          </p:nvGrpSpPr>
          <p:grpSpPr bwMode="auto">
            <a:xfrm rot="2360341">
              <a:off x="4794" y="2352"/>
              <a:ext cx="342" cy="428"/>
              <a:chOff x="2227" y="1194"/>
              <a:chExt cx="1944" cy="2413"/>
            </a:xfrm>
          </p:grpSpPr>
          <p:sp>
            <p:nvSpPr>
              <p:cNvPr id="108750" name="Freeform 59"/>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51" name="Freeform 60"/>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52" name="Freeform 61"/>
              <p:cNvSpPr>
                <a:spLocks noChangeAspect="1"/>
              </p:cNvSpPr>
              <p:nvPr/>
            </p:nvSpPr>
            <p:spPr bwMode="auto">
              <a:xfrm rot="-2705309">
                <a:off x="3504" y="2064"/>
                <a:ext cx="812" cy="523"/>
              </a:xfrm>
              <a:custGeom>
                <a:avLst/>
                <a:gdLst>
                  <a:gd name="T0" fmla="*/ 0 w 782"/>
                  <a:gd name="T1" fmla="*/ 1 h 808"/>
                  <a:gd name="T2" fmla="*/ 164 w 782"/>
                  <a:gd name="T3" fmla="*/ 0 h 808"/>
                  <a:gd name="T4" fmla="*/ 401 w 782"/>
                  <a:gd name="T5" fmla="*/ 0 h 808"/>
                  <a:gd name="T6" fmla="*/ 845 w 782"/>
                  <a:gd name="T7" fmla="*/ 1 h 808"/>
                  <a:gd name="T8" fmla="*/ 1371 w 782"/>
                  <a:gd name="T9" fmla="*/ 1 h 808"/>
                  <a:gd name="T10" fmla="*/ 1566 w 782"/>
                  <a:gd name="T11" fmla="*/ 1 h 808"/>
                  <a:gd name="T12" fmla="*/ 1656 w 782"/>
                  <a:gd name="T13" fmla="*/ 1 h 808"/>
                  <a:gd name="T14" fmla="*/ 1670 w 782"/>
                  <a:gd name="T15" fmla="*/ 1 h 808"/>
                  <a:gd name="T16" fmla="*/ 1612 w 782"/>
                  <a:gd name="T17" fmla="*/ 1 h 808"/>
                  <a:gd name="T18" fmla="*/ 1451 w 782"/>
                  <a:gd name="T19" fmla="*/ 1 h 808"/>
                  <a:gd name="T20" fmla="*/ 1241 w 782"/>
                  <a:gd name="T21" fmla="*/ 1 h 808"/>
                  <a:gd name="T22" fmla="*/ 1088 w 782"/>
                  <a:gd name="T23" fmla="*/ 1 h 808"/>
                  <a:gd name="T24" fmla="*/ 1018 w 782"/>
                  <a:gd name="T25" fmla="*/ 1 h 808"/>
                  <a:gd name="T26" fmla="*/ 974 w 782"/>
                  <a:gd name="T27" fmla="*/ 1 h 808"/>
                  <a:gd name="T28" fmla="*/ 987 w 782"/>
                  <a:gd name="T29" fmla="*/ 1 h 808"/>
                  <a:gd name="T30" fmla="*/ 999 w 782"/>
                  <a:gd name="T31" fmla="*/ 1 h 808"/>
                  <a:gd name="T32" fmla="*/ 1187 w 782"/>
                  <a:gd name="T33" fmla="*/ 1 h 808"/>
                  <a:gd name="T34" fmla="*/ 1485 w 782"/>
                  <a:gd name="T35" fmla="*/ 1 h 808"/>
                  <a:gd name="T36" fmla="*/ 1670 w 782"/>
                  <a:gd name="T37" fmla="*/ 1 h 808"/>
                  <a:gd name="T38" fmla="*/ 1868 w 782"/>
                  <a:gd name="T39" fmla="*/ 1 h 808"/>
                  <a:gd name="T40" fmla="*/ 1931 w 782"/>
                  <a:gd name="T41" fmla="*/ 1 h 808"/>
                  <a:gd name="T42" fmla="*/ 1868 w 782"/>
                  <a:gd name="T43" fmla="*/ 1 h 808"/>
                  <a:gd name="T44" fmla="*/ 1790 w 782"/>
                  <a:gd name="T45" fmla="*/ 1 h 808"/>
                  <a:gd name="T46" fmla="*/ 1656 w 782"/>
                  <a:gd name="T47" fmla="*/ 1 h 808"/>
                  <a:gd name="T48" fmla="*/ 1478 w 782"/>
                  <a:gd name="T49" fmla="*/ 1 h 808"/>
                  <a:gd name="T50" fmla="*/ 1283 w 782"/>
                  <a:gd name="T51" fmla="*/ 1 h 808"/>
                  <a:gd name="T52" fmla="*/ 974 w 782"/>
                  <a:gd name="T53" fmla="*/ 1 h 808"/>
                  <a:gd name="T54" fmla="*/ 876 w 782"/>
                  <a:gd name="T55" fmla="*/ 1 h 808"/>
                  <a:gd name="T56" fmla="*/ 823 w 782"/>
                  <a:gd name="T57" fmla="*/ 1 h 808"/>
                  <a:gd name="T58" fmla="*/ 823 w 782"/>
                  <a:gd name="T59" fmla="*/ 1 h 808"/>
                  <a:gd name="T60" fmla="*/ 823 w 782"/>
                  <a:gd name="T61" fmla="*/ 1 h 808"/>
                  <a:gd name="T62" fmla="*/ 957 w 782"/>
                  <a:gd name="T63" fmla="*/ 1 h 808"/>
                  <a:gd name="T64" fmla="*/ 1157 w 782"/>
                  <a:gd name="T65" fmla="*/ 1 h 808"/>
                  <a:gd name="T66" fmla="*/ 1332 w 782"/>
                  <a:gd name="T67" fmla="*/ 1 h 808"/>
                  <a:gd name="T68" fmla="*/ 1442 w 782"/>
                  <a:gd name="T69" fmla="*/ 1 h 808"/>
                  <a:gd name="T70" fmla="*/ 1498 w 782"/>
                  <a:gd name="T71" fmla="*/ 1 h 808"/>
                  <a:gd name="T72" fmla="*/ 1478 w 782"/>
                  <a:gd name="T73" fmla="*/ 1 h 808"/>
                  <a:gd name="T74" fmla="*/ 1396 w 782"/>
                  <a:gd name="T75" fmla="*/ 1 h 808"/>
                  <a:gd name="T76" fmla="*/ 1283 w 782"/>
                  <a:gd name="T77" fmla="*/ 1 h 808"/>
                  <a:gd name="T78" fmla="*/ 1157 w 782"/>
                  <a:gd name="T79" fmla="*/ 1 h 808"/>
                  <a:gd name="T80" fmla="*/ 883 w 782"/>
                  <a:gd name="T81" fmla="*/ 1 h 808"/>
                  <a:gd name="T82" fmla="*/ 478 w 782"/>
                  <a:gd name="T83" fmla="*/ 1 h 808"/>
                  <a:gd name="T84" fmla="*/ 172 w 782"/>
                  <a:gd name="T85" fmla="*/ 1 h 808"/>
                  <a:gd name="T86" fmla="*/ 48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53" name="Freeform 62"/>
              <p:cNvSpPr>
                <a:spLocks noChangeAspect="1"/>
              </p:cNvSpPr>
              <p:nvPr/>
            </p:nvSpPr>
            <p:spPr bwMode="auto">
              <a:xfrm rot="-4121048">
                <a:off x="2675" y="2797"/>
                <a:ext cx="1159" cy="461"/>
              </a:xfrm>
              <a:custGeom>
                <a:avLst/>
                <a:gdLst>
                  <a:gd name="T0" fmla="*/ 33821 w 992"/>
                  <a:gd name="T1" fmla="*/ 1 h 770"/>
                  <a:gd name="T2" fmla="*/ 34459 w 992"/>
                  <a:gd name="T3" fmla="*/ 1 h 770"/>
                  <a:gd name="T4" fmla="*/ 36826 w 992"/>
                  <a:gd name="T5" fmla="*/ 1 h 770"/>
                  <a:gd name="T6" fmla="*/ 39761 w 992"/>
                  <a:gd name="T7" fmla="*/ 1 h 770"/>
                  <a:gd name="T8" fmla="*/ 41500 w 992"/>
                  <a:gd name="T9" fmla="*/ 1 h 770"/>
                  <a:gd name="T10" fmla="*/ 40738 w 992"/>
                  <a:gd name="T11" fmla="*/ 1 h 770"/>
                  <a:gd name="T12" fmla="*/ 39119 w 992"/>
                  <a:gd name="T13" fmla="*/ 1 h 770"/>
                  <a:gd name="T14" fmla="*/ 35871 w 992"/>
                  <a:gd name="T15" fmla="*/ 1 h 770"/>
                  <a:gd name="T16" fmla="*/ 31863 w 992"/>
                  <a:gd name="T17" fmla="*/ 1 h 770"/>
                  <a:gd name="T18" fmla="*/ 28524 w 992"/>
                  <a:gd name="T19" fmla="*/ 1 h 770"/>
                  <a:gd name="T20" fmla="*/ 24777 w 992"/>
                  <a:gd name="T21" fmla="*/ 1 h 770"/>
                  <a:gd name="T22" fmla="*/ 21207 w 992"/>
                  <a:gd name="T23" fmla="*/ 1 h 770"/>
                  <a:gd name="T24" fmla="*/ 18496 w 992"/>
                  <a:gd name="T25" fmla="*/ 1 h 770"/>
                  <a:gd name="T26" fmla="*/ 17509 w 992"/>
                  <a:gd name="T27" fmla="*/ 1 h 770"/>
                  <a:gd name="T28" fmla="*/ 16411 w 992"/>
                  <a:gd name="T29" fmla="*/ 1 h 770"/>
                  <a:gd name="T30" fmla="*/ 15116 w 992"/>
                  <a:gd name="T31" fmla="*/ 1 h 770"/>
                  <a:gd name="T32" fmla="*/ 14152 w 992"/>
                  <a:gd name="T33" fmla="*/ 1 h 770"/>
                  <a:gd name="T34" fmla="*/ 14152 w 992"/>
                  <a:gd name="T35" fmla="*/ 1 h 770"/>
                  <a:gd name="T36" fmla="*/ 13486 w 992"/>
                  <a:gd name="T37" fmla="*/ 1 h 770"/>
                  <a:gd name="T38" fmla="*/ 11634 w 992"/>
                  <a:gd name="T39" fmla="*/ 1 h 770"/>
                  <a:gd name="T40" fmla="*/ 9350 w 992"/>
                  <a:gd name="T41" fmla="*/ 1 h 770"/>
                  <a:gd name="T42" fmla="*/ 7226 w 992"/>
                  <a:gd name="T43" fmla="*/ 1 h 770"/>
                  <a:gd name="T44" fmla="*/ 4794 w 992"/>
                  <a:gd name="T45" fmla="*/ 1 h 770"/>
                  <a:gd name="T46" fmla="*/ 1109 w 992"/>
                  <a:gd name="T47" fmla="*/ 1 h 770"/>
                  <a:gd name="T48" fmla="*/ 0 w 992"/>
                  <a:gd name="T49" fmla="*/ 1 h 770"/>
                  <a:gd name="T50" fmla="*/ 0 w 992"/>
                  <a:gd name="T51" fmla="*/ 1 h 770"/>
                  <a:gd name="T52" fmla="*/ 1652 w 992"/>
                  <a:gd name="T53" fmla="*/ 1 h 770"/>
                  <a:gd name="T54" fmla="*/ 3423 w 992"/>
                  <a:gd name="T55" fmla="*/ 1 h 770"/>
                  <a:gd name="T56" fmla="*/ 4955 w 992"/>
                  <a:gd name="T57" fmla="*/ 1 h 770"/>
                  <a:gd name="T58" fmla="*/ 7903 w 992"/>
                  <a:gd name="T59" fmla="*/ 1 h 770"/>
                  <a:gd name="T60" fmla="*/ 10762 w 992"/>
                  <a:gd name="T61" fmla="*/ 1 h 770"/>
                  <a:gd name="T62" fmla="*/ 13486 w 992"/>
                  <a:gd name="T63" fmla="*/ 1 h 770"/>
                  <a:gd name="T64" fmla="*/ 17369 w 992"/>
                  <a:gd name="T65" fmla="*/ 0 h 770"/>
                  <a:gd name="T66" fmla="*/ 17509 w 992"/>
                  <a:gd name="T67" fmla="*/ 1 h 770"/>
                  <a:gd name="T68" fmla="*/ 16629 w 992"/>
                  <a:gd name="T69" fmla="*/ 1 h 770"/>
                  <a:gd name="T70" fmla="*/ 16411 w 992"/>
                  <a:gd name="T71" fmla="*/ 1 h 770"/>
                  <a:gd name="T72" fmla="*/ 17509 w 992"/>
                  <a:gd name="T73" fmla="*/ 1 h 770"/>
                  <a:gd name="T74" fmla="*/ 19341 w 992"/>
                  <a:gd name="T75" fmla="*/ 1 h 770"/>
                  <a:gd name="T76" fmla="*/ 20896 w 992"/>
                  <a:gd name="T77" fmla="*/ 1 h 770"/>
                  <a:gd name="T78" fmla="*/ 23354 w 992"/>
                  <a:gd name="T79" fmla="*/ 1 h 770"/>
                  <a:gd name="T80" fmla="*/ 25734 w 992"/>
                  <a:gd name="T81" fmla="*/ 1 h 770"/>
                  <a:gd name="T82" fmla="*/ 28167 w 992"/>
                  <a:gd name="T83" fmla="*/ 1 h 770"/>
                  <a:gd name="T84" fmla="*/ 31369 w 992"/>
                  <a:gd name="T85" fmla="*/ 1 h 770"/>
                  <a:gd name="T86" fmla="*/ 33482 w 992"/>
                  <a:gd name="T87" fmla="*/ 1 h 770"/>
                  <a:gd name="T88" fmla="*/ 33821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54" name="Freeform 63"/>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55" name="Freeform 64"/>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08573" name="Group 65"/>
          <p:cNvGrpSpPr>
            <a:grpSpLocks/>
          </p:cNvGrpSpPr>
          <p:nvPr/>
        </p:nvGrpSpPr>
        <p:grpSpPr bwMode="auto">
          <a:xfrm>
            <a:off x="846138" y="3200400"/>
            <a:ext cx="1439862" cy="1439863"/>
            <a:chOff x="1829" y="3170"/>
            <a:chExt cx="907" cy="907"/>
          </a:xfrm>
        </p:grpSpPr>
        <p:sp>
          <p:nvSpPr>
            <p:cNvPr id="108626" name="Oval 66" descr="Green marble"/>
            <p:cNvSpPr>
              <a:spLocks noChangeAspect="1" noChangeArrowheads="1"/>
            </p:cNvSpPr>
            <p:nvPr/>
          </p:nvSpPr>
          <p:spPr bwMode="auto">
            <a:xfrm>
              <a:off x="1829" y="3170"/>
              <a:ext cx="907" cy="907"/>
            </a:xfrm>
            <a:prstGeom prst="ellipse">
              <a:avLst/>
            </a:prstGeom>
            <a:blipFill dpi="0" rotWithShape="0">
              <a:blip r:embed="rId7"/>
              <a:srcRect/>
              <a:tile tx="0" ty="0" sx="100000" sy="100000" flip="none" algn="tl"/>
            </a:blipFill>
            <a:ln w="63500">
              <a:solidFill>
                <a:srgbClr val="339966"/>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108627" name="Group 67"/>
            <p:cNvGrpSpPr>
              <a:grpSpLocks noChangeAspect="1"/>
            </p:cNvGrpSpPr>
            <p:nvPr/>
          </p:nvGrpSpPr>
          <p:grpSpPr bwMode="auto">
            <a:xfrm rot="-4017361">
              <a:off x="2175" y="3875"/>
              <a:ext cx="138" cy="156"/>
              <a:chOff x="1584" y="3072"/>
              <a:chExt cx="816" cy="961"/>
            </a:xfrm>
          </p:grpSpPr>
          <p:grpSp>
            <p:nvGrpSpPr>
              <p:cNvPr id="108737" name="Group 68"/>
              <p:cNvGrpSpPr>
                <a:grpSpLocks noChangeAspect="1"/>
              </p:cNvGrpSpPr>
              <p:nvPr/>
            </p:nvGrpSpPr>
            <p:grpSpPr bwMode="auto">
              <a:xfrm rot="-1717408">
                <a:off x="1584" y="3072"/>
                <a:ext cx="744" cy="912"/>
                <a:chOff x="2448" y="2064"/>
                <a:chExt cx="744" cy="912"/>
              </a:xfrm>
            </p:grpSpPr>
            <p:sp>
              <p:nvSpPr>
                <p:cNvPr id="108739" name="Freeform 69"/>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40" name="Freeform 70"/>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41" name="Freeform 7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42" name="Freeform 72"/>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43" name="Freeform 73"/>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44" name="Freeform 74"/>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738" name="Line 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08628" name="Group 76"/>
            <p:cNvGrpSpPr>
              <a:grpSpLocks noChangeAspect="1"/>
            </p:cNvGrpSpPr>
            <p:nvPr/>
          </p:nvGrpSpPr>
          <p:grpSpPr bwMode="auto">
            <a:xfrm rot="325367" flipH="1">
              <a:off x="2580" y="3601"/>
              <a:ext cx="141" cy="153"/>
              <a:chOff x="1584" y="3072"/>
              <a:chExt cx="816" cy="961"/>
            </a:xfrm>
          </p:grpSpPr>
          <p:grpSp>
            <p:nvGrpSpPr>
              <p:cNvPr id="108729" name="Group 77"/>
              <p:cNvGrpSpPr>
                <a:grpSpLocks noChangeAspect="1"/>
              </p:cNvGrpSpPr>
              <p:nvPr/>
            </p:nvGrpSpPr>
            <p:grpSpPr bwMode="auto">
              <a:xfrm rot="-1717408">
                <a:off x="1584" y="3072"/>
                <a:ext cx="744" cy="912"/>
                <a:chOff x="2448" y="2064"/>
                <a:chExt cx="744" cy="912"/>
              </a:xfrm>
            </p:grpSpPr>
            <p:sp>
              <p:nvSpPr>
                <p:cNvPr id="108731" name="Freeform 7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32" name="Freeform 7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33" name="Freeform 8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34" name="Freeform 8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35" name="Freeform 8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36" name="Freeform 8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730" name="Line 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pic>
          <p:nvPicPr>
            <p:cNvPr id="108629" name="Picture 85"/>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267" y="3416"/>
              <a:ext cx="28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grpSp>
          <p:nvGrpSpPr>
            <p:cNvPr id="108630" name="Group 86"/>
            <p:cNvGrpSpPr>
              <a:grpSpLocks noChangeAspect="1"/>
            </p:cNvGrpSpPr>
            <p:nvPr/>
          </p:nvGrpSpPr>
          <p:grpSpPr bwMode="auto">
            <a:xfrm rot="1710829">
              <a:off x="1908" y="3431"/>
              <a:ext cx="141" cy="154"/>
              <a:chOff x="1584" y="3072"/>
              <a:chExt cx="816" cy="961"/>
            </a:xfrm>
          </p:grpSpPr>
          <p:grpSp>
            <p:nvGrpSpPr>
              <p:cNvPr id="108721" name="Group 87"/>
              <p:cNvGrpSpPr>
                <a:grpSpLocks noChangeAspect="1"/>
              </p:cNvGrpSpPr>
              <p:nvPr/>
            </p:nvGrpSpPr>
            <p:grpSpPr bwMode="auto">
              <a:xfrm rot="-1717408">
                <a:off x="1584" y="3072"/>
                <a:ext cx="744" cy="912"/>
                <a:chOff x="2448" y="2064"/>
                <a:chExt cx="744" cy="912"/>
              </a:xfrm>
            </p:grpSpPr>
            <p:sp>
              <p:nvSpPr>
                <p:cNvPr id="108723" name="Freeform 8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24" name="Freeform 8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25" name="Freeform 9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26" name="Freeform 9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27" name="Freeform 9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28" name="Freeform 9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722" name="Line 9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08631" name="Group 95"/>
            <p:cNvGrpSpPr>
              <a:grpSpLocks noChangeAspect="1"/>
            </p:cNvGrpSpPr>
            <p:nvPr/>
          </p:nvGrpSpPr>
          <p:grpSpPr bwMode="auto">
            <a:xfrm rot="4130845" flipH="1">
              <a:off x="2370" y="3699"/>
              <a:ext cx="138" cy="156"/>
              <a:chOff x="1584" y="3072"/>
              <a:chExt cx="816" cy="961"/>
            </a:xfrm>
          </p:grpSpPr>
          <p:grpSp>
            <p:nvGrpSpPr>
              <p:cNvPr id="108713" name="Group 96"/>
              <p:cNvGrpSpPr>
                <a:grpSpLocks noChangeAspect="1"/>
              </p:cNvGrpSpPr>
              <p:nvPr/>
            </p:nvGrpSpPr>
            <p:grpSpPr bwMode="auto">
              <a:xfrm rot="-1717408">
                <a:off x="1584" y="3072"/>
                <a:ext cx="744" cy="912"/>
                <a:chOff x="2448" y="2064"/>
                <a:chExt cx="744" cy="912"/>
              </a:xfrm>
            </p:grpSpPr>
            <p:sp>
              <p:nvSpPr>
                <p:cNvPr id="108715" name="Freeform 97"/>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16" name="Freeform 98"/>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17" name="Freeform 99"/>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18" name="Freeform 100"/>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19" name="Freeform 101"/>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20" name="Freeform 102"/>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714" name="Line 103"/>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08632" name="Group 104"/>
            <p:cNvGrpSpPr>
              <a:grpSpLocks noChangeAspect="1"/>
            </p:cNvGrpSpPr>
            <p:nvPr/>
          </p:nvGrpSpPr>
          <p:grpSpPr bwMode="auto">
            <a:xfrm rot="-1335947">
              <a:off x="1986" y="3754"/>
              <a:ext cx="140" cy="154"/>
              <a:chOff x="1584" y="3072"/>
              <a:chExt cx="816" cy="961"/>
            </a:xfrm>
          </p:grpSpPr>
          <p:grpSp>
            <p:nvGrpSpPr>
              <p:cNvPr id="108705" name="Group 105"/>
              <p:cNvGrpSpPr>
                <a:grpSpLocks noChangeAspect="1"/>
              </p:cNvGrpSpPr>
              <p:nvPr/>
            </p:nvGrpSpPr>
            <p:grpSpPr bwMode="auto">
              <a:xfrm rot="-1717408">
                <a:off x="1584" y="3072"/>
                <a:ext cx="744" cy="912"/>
                <a:chOff x="2448" y="2064"/>
                <a:chExt cx="744" cy="912"/>
              </a:xfrm>
            </p:grpSpPr>
            <p:sp>
              <p:nvSpPr>
                <p:cNvPr id="108707" name="Freeform 106"/>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08" name="Freeform 107"/>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09" name="Freeform 108"/>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10" name="Freeform 109"/>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11" name="Freeform 110"/>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12" name="Freeform 111"/>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706" name="Line 112"/>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08633" name="Group 113"/>
            <p:cNvGrpSpPr>
              <a:grpSpLocks noChangeAspect="1"/>
            </p:cNvGrpSpPr>
            <p:nvPr/>
          </p:nvGrpSpPr>
          <p:grpSpPr bwMode="auto">
            <a:xfrm rot="-1480534">
              <a:off x="2158" y="3677"/>
              <a:ext cx="141" cy="154"/>
              <a:chOff x="1584" y="3072"/>
              <a:chExt cx="816" cy="961"/>
            </a:xfrm>
          </p:grpSpPr>
          <p:grpSp>
            <p:nvGrpSpPr>
              <p:cNvPr id="108697" name="Group 114"/>
              <p:cNvGrpSpPr>
                <a:grpSpLocks noChangeAspect="1"/>
              </p:cNvGrpSpPr>
              <p:nvPr/>
            </p:nvGrpSpPr>
            <p:grpSpPr bwMode="auto">
              <a:xfrm rot="-1717408">
                <a:off x="1584" y="3072"/>
                <a:ext cx="744" cy="912"/>
                <a:chOff x="2448" y="2064"/>
                <a:chExt cx="744" cy="912"/>
              </a:xfrm>
            </p:grpSpPr>
            <p:sp>
              <p:nvSpPr>
                <p:cNvPr id="108699" name="Freeform 115"/>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00" name="Freeform 116"/>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01" name="Freeform 117"/>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02" name="Freeform 118"/>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03" name="Freeform 119"/>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704" name="Freeform 120"/>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698" name="Line 121"/>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08634" name="Group 122"/>
            <p:cNvGrpSpPr>
              <a:grpSpLocks noChangeAspect="1"/>
            </p:cNvGrpSpPr>
            <p:nvPr/>
          </p:nvGrpSpPr>
          <p:grpSpPr bwMode="auto">
            <a:xfrm rot="19336688" flipH="1">
              <a:off x="2487" y="3339"/>
              <a:ext cx="140" cy="154"/>
              <a:chOff x="1584" y="3072"/>
              <a:chExt cx="816" cy="961"/>
            </a:xfrm>
          </p:grpSpPr>
          <p:grpSp>
            <p:nvGrpSpPr>
              <p:cNvPr id="108689" name="Group 123"/>
              <p:cNvGrpSpPr>
                <a:grpSpLocks noChangeAspect="1"/>
              </p:cNvGrpSpPr>
              <p:nvPr/>
            </p:nvGrpSpPr>
            <p:grpSpPr bwMode="auto">
              <a:xfrm rot="-1717408">
                <a:off x="1584" y="3072"/>
                <a:ext cx="744" cy="912"/>
                <a:chOff x="2448" y="2064"/>
                <a:chExt cx="744" cy="912"/>
              </a:xfrm>
            </p:grpSpPr>
            <p:sp>
              <p:nvSpPr>
                <p:cNvPr id="108691" name="Freeform 124"/>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92" name="Freeform 125"/>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93" name="Freeform 126"/>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94" name="Freeform 127"/>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95" name="Freeform 128"/>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96" name="Freeform 129"/>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690" name="Line 130"/>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08635" name="Group 131"/>
            <p:cNvGrpSpPr>
              <a:grpSpLocks noChangeAspect="1"/>
            </p:cNvGrpSpPr>
            <p:nvPr/>
          </p:nvGrpSpPr>
          <p:grpSpPr bwMode="auto">
            <a:xfrm rot="2850186">
              <a:off x="2041" y="3223"/>
              <a:ext cx="139" cy="156"/>
              <a:chOff x="1584" y="3072"/>
              <a:chExt cx="816" cy="961"/>
            </a:xfrm>
          </p:grpSpPr>
          <p:grpSp>
            <p:nvGrpSpPr>
              <p:cNvPr id="108681" name="Group 132"/>
              <p:cNvGrpSpPr>
                <a:grpSpLocks noChangeAspect="1"/>
              </p:cNvGrpSpPr>
              <p:nvPr/>
            </p:nvGrpSpPr>
            <p:grpSpPr bwMode="auto">
              <a:xfrm rot="-1717408">
                <a:off x="1584" y="3072"/>
                <a:ext cx="744" cy="912"/>
                <a:chOff x="2448" y="2064"/>
                <a:chExt cx="744" cy="912"/>
              </a:xfrm>
            </p:grpSpPr>
            <p:sp>
              <p:nvSpPr>
                <p:cNvPr id="108683" name="Freeform 133"/>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84" name="Freeform 134"/>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85" name="Freeform 135"/>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86" name="Freeform 136"/>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87" name="Freeform 137"/>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88" name="Freeform 138"/>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682" name="Line 13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08636" name="Group 140"/>
            <p:cNvGrpSpPr>
              <a:grpSpLocks noChangeAspect="1"/>
            </p:cNvGrpSpPr>
            <p:nvPr/>
          </p:nvGrpSpPr>
          <p:grpSpPr bwMode="auto">
            <a:xfrm rot="5158859">
              <a:off x="2276" y="3253"/>
              <a:ext cx="139" cy="157"/>
              <a:chOff x="1584" y="3072"/>
              <a:chExt cx="816" cy="961"/>
            </a:xfrm>
          </p:grpSpPr>
          <p:grpSp>
            <p:nvGrpSpPr>
              <p:cNvPr id="108673" name="Group 141"/>
              <p:cNvGrpSpPr>
                <a:grpSpLocks noChangeAspect="1"/>
              </p:cNvGrpSpPr>
              <p:nvPr/>
            </p:nvGrpSpPr>
            <p:grpSpPr bwMode="auto">
              <a:xfrm rot="-1717408">
                <a:off x="1584" y="3072"/>
                <a:ext cx="744" cy="912"/>
                <a:chOff x="2448" y="2064"/>
                <a:chExt cx="744" cy="912"/>
              </a:xfrm>
            </p:grpSpPr>
            <p:sp>
              <p:nvSpPr>
                <p:cNvPr id="108675" name="Freeform 142"/>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76" name="Freeform 143"/>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77" name="Freeform 144"/>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78" name="Freeform 145"/>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79" name="Freeform 146"/>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80" name="Freeform 147"/>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674" name="Line 14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08637" name="Group 149"/>
            <p:cNvGrpSpPr>
              <a:grpSpLocks noChangeAspect="1"/>
            </p:cNvGrpSpPr>
            <p:nvPr/>
          </p:nvGrpSpPr>
          <p:grpSpPr bwMode="auto">
            <a:xfrm rot="1981365">
              <a:off x="2095" y="3385"/>
              <a:ext cx="141" cy="153"/>
              <a:chOff x="1584" y="3072"/>
              <a:chExt cx="816" cy="961"/>
            </a:xfrm>
          </p:grpSpPr>
          <p:grpSp>
            <p:nvGrpSpPr>
              <p:cNvPr id="108665" name="Group 150"/>
              <p:cNvGrpSpPr>
                <a:grpSpLocks noChangeAspect="1"/>
              </p:cNvGrpSpPr>
              <p:nvPr/>
            </p:nvGrpSpPr>
            <p:grpSpPr bwMode="auto">
              <a:xfrm rot="-1717408">
                <a:off x="1584" y="3072"/>
                <a:ext cx="744" cy="912"/>
                <a:chOff x="2448" y="2064"/>
                <a:chExt cx="744" cy="912"/>
              </a:xfrm>
            </p:grpSpPr>
            <p:sp>
              <p:nvSpPr>
                <p:cNvPr id="108667" name="Freeform 151"/>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68" name="Freeform 152"/>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69" name="Freeform 153"/>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70" name="Freeform 154"/>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71" name="Freeform 155"/>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72" name="Freeform 156"/>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666" name="Line 157"/>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08638" name="Group 158"/>
            <p:cNvGrpSpPr>
              <a:grpSpLocks noChangeAspect="1"/>
            </p:cNvGrpSpPr>
            <p:nvPr/>
          </p:nvGrpSpPr>
          <p:grpSpPr bwMode="auto">
            <a:xfrm>
              <a:off x="1861" y="3616"/>
              <a:ext cx="141" cy="153"/>
              <a:chOff x="1584" y="3072"/>
              <a:chExt cx="816" cy="961"/>
            </a:xfrm>
          </p:grpSpPr>
          <p:grpSp>
            <p:nvGrpSpPr>
              <p:cNvPr id="108657" name="Group 159"/>
              <p:cNvGrpSpPr>
                <a:grpSpLocks noChangeAspect="1"/>
              </p:cNvGrpSpPr>
              <p:nvPr/>
            </p:nvGrpSpPr>
            <p:grpSpPr bwMode="auto">
              <a:xfrm rot="-1717408">
                <a:off x="1584" y="3072"/>
                <a:ext cx="744" cy="912"/>
                <a:chOff x="2448" y="2064"/>
                <a:chExt cx="744" cy="912"/>
              </a:xfrm>
            </p:grpSpPr>
            <p:sp>
              <p:nvSpPr>
                <p:cNvPr id="108659" name="Freeform 160"/>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60" name="Freeform 161"/>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61" name="Freeform 162"/>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62" name="Freeform 163"/>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63" name="Freeform 164"/>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64" name="Freeform 165"/>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658" name="Line 166"/>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08639" name="Group 167"/>
            <p:cNvGrpSpPr>
              <a:grpSpLocks noChangeAspect="1"/>
            </p:cNvGrpSpPr>
            <p:nvPr/>
          </p:nvGrpSpPr>
          <p:grpSpPr bwMode="auto">
            <a:xfrm>
              <a:off x="2033" y="3538"/>
              <a:ext cx="141" cy="154"/>
              <a:chOff x="1584" y="3072"/>
              <a:chExt cx="816" cy="961"/>
            </a:xfrm>
          </p:grpSpPr>
          <p:grpSp>
            <p:nvGrpSpPr>
              <p:cNvPr id="108649" name="Group 168"/>
              <p:cNvGrpSpPr>
                <a:grpSpLocks noChangeAspect="1"/>
              </p:cNvGrpSpPr>
              <p:nvPr/>
            </p:nvGrpSpPr>
            <p:grpSpPr bwMode="auto">
              <a:xfrm rot="-1717408">
                <a:off x="1584" y="3072"/>
                <a:ext cx="744" cy="912"/>
                <a:chOff x="2448" y="2064"/>
                <a:chExt cx="744" cy="912"/>
              </a:xfrm>
            </p:grpSpPr>
            <p:sp>
              <p:nvSpPr>
                <p:cNvPr id="108651" name="Freeform 169"/>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52" name="Freeform 170"/>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53" name="Freeform 17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54" name="Freeform 172"/>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55" name="Freeform 173"/>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56" name="Freeform 174"/>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650" name="Line 1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08640" name="Group 176"/>
            <p:cNvGrpSpPr>
              <a:grpSpLocks noChangeAspect="1"/>
            </p:cNvGrpSpPr>
            <p:nvPr/>
          </p:nvGrpSpPr>
          <p:grpSpPr bwMode="auto">
            <a:xfrm rot="2694288" flipH="1">
              <a:off x="2455" y="3800"/>
              <a:ext cx="141" cy="154"/>
              <a:chOff x="1584" y="3072"/>
              <a:chExt cx="816" cy="961"/>
            </a:xfrm>
          </p:grpSpPr>
          <p:grpSp>
            <p:nvGrpSpPr>
              <p:cNvPr id="108641" name="Group 177"/>
              <p:cNvGrpSpPr>
                <a:grpSpLocks noChangeAspect="1"/>
              </p:cNvGrpSpPr>
              <p:nvPr/>
            </p:nvGrpSpPr>
            <p:grpSpPr bwMode="auto">
              <a:xfrm rot="-1717408">
                <a:off x="1584" y="3072"/>
                <a:ext cx="744" cy="912"/>
                <a:chOff x="2448" y="2064"/>
                <a:chExt cx="744" cy="912"/>
              </a:xfrm>
            </p:grpSpPr>
            <p:sp>
              <p:nvSpPr>
                <p:cNvPr id="108643" name="Freeform 17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44" name="Freeform 17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45" name="Freeform 18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46" name="Freeform 18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47" name="Freeform 18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08648" name="Freeform 18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08642" name="Line 1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grpSp>
        <p:nvGrpSpPr>
          <p:cNvPr id="108574" name="Group 185"/>
          <p:cNvGrpSpPr>
            <a:grpSpLocks/>
          </p:cNvGrpSpPr>
          <p:nvPr/>
        </p:nvGrpSpPr>
        <p:grpSpPr bwMode="auto">
          <a:xfrm>
            <a:off x="6858000" y="3200400"/>
            <a:ext cx="1447800" cy="1447800"/>
            <a:chOff x="4320" y="2016"/>
            <a:chExt cx="912" cy="912"/>
          </a:xfrm>
        </p:grpSpPr>
        <p:grpSp>
          <p:nvGrpSpPr>
            <p:cNvPr id="108608" name="Group 186"/>
            <p:cNvGrpSpPr>
              <a:grpSpLocks/>
            </p:cNvGrpSpPr>
            <p:nvPr/>
          </p:nvGrpSpPr>
          <p:grpSpPr bwMode="auto">
            <a:xfrm>
              <a:off x="4320" y="2016"/>
              <a:ext cx="912" cy="912"/>
              <a:chOff x="2496" y="1104"/>
              <a:chExt cx="912" cy="912"/>
            </a:xfrm>
          </p:grpSpPr>
          <p:grpSp>
            <p:nvGrpSpPr>
              <p:cNvPr id="108615" name="Group 187"/>
              <p:cNvGrpSpPr>
                <a:grpSpLocks noChangeAspect="1"/>
              </p:cNvGrpSpPr>
              <p:nvPr/>
            </p:nvGrpSpPr>
            <p:grpSpPr bwMode="auto">
              <a:xfrm rot="2360341">
                <a:off x="2592" y="1248"/>
                <a:ext cx="680" cy="680"/>
                <a:chOff x="1224" y="1212"/>
                <a:chExt cx="3144" cy="3112"/>
              </a:xfrm>
            </p:grpSpPr>
            <p:sp>
              <p:nvSpPr>
                <p:cNvPr id="108617" name="Freeform 188"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sp>
              <p:nvSpPr>
                <p:cNvPr id="108618" name="Freeform 189"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grpSp>
              <p:nvGrpSpPr>
                <p:cNvPr id="108619" name="Group 190"/>
                <p:cNvGrpSpPr>
                  <a:grpSpLocks noChangeAspect="1"/>
                </p:cNvGrpSpPr>
                <p:nvPr/>
              </p:nvGrpSpPr>
              <p:grpSpPr bwMode="auto">
                <a:xfrm>
                  <a:off x="1776" y="1212"/>
                  <a:ext cx="1944" cy="2413"/>
                  <a:chOff x="2227" y="1194"/>
                  <a:chExt cx="1944" cy="2413"/>
                </a:xfrm>
              </p:grpSpPr>
              <p:sp>
                <p:nvSpPr>
                  <p:cNvPr id="108620" name="Freeform 191"/>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21" name="Freeform 192"/>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22" name="Freeform 193"/>
                  <p:cNvSpPr>
                    <a:spLocks noChangeAspect="1"/>
                  </p:cNvSpPr>
                  <p:nvPr/>
                </p:nvSpPr>
                <p:spPr bwMode="auto">
                  <a:xfrm rot="-2705309">
                    <a:off x="3504" y="2064"/>
                    <a:ext cx="812" cy="523"/>
                  </a:xfrm>
                  <a:custGeom>
                    <a:avLst/>
                    <a:gdLst>
                      <a:gd name="T0" fmla="*/ 0 w 782"/>
                      <a:gd name="T1" fmla="*/ 1 h 808"/>
                      <a:gd name="T2" fmla="*/ 164 w 782"/>
                      <a:gd name="T3" fmla="*/ 0 h 808"/>
                      <a:gd name="T4" fmla="*/ 401 w 782"/>
                      <a:gd name="T5" fmla="*/ 0 h 808"/>
                      <a:gd name="T6" fmla="*/ 845 w 782"/>
                      <a:gd name="T7" fmla="*/ 1 h 808"/>
                      <a:gd name="T8" fmla="*/ 1371 w 782"/>
                      <a:gd name="T9" fmla="*/ 1 h 808"/>
                      <a:gd name="T10" fmla="*/ 1566 w 782"/>
                      <a:gd name="T11" fmla="*/ 1 h 808"/>
                      <a:gd name="T12" fmla="*/ 1656 w 782"/>
                      <a:gd name="T13" fmla="*/ 1 h 808"/>
                      <a:gd name="T14" fmla="*/ 1670 w 782"/>
                      <a:gd name="T15" fmla="*/ 1 h 808"/>
                      <a:gd name="T16" fmla="*/ 1612 w 782"/>
                      <a:gd name="T17" fmla="*/ 1 h 808"/>
                      <a:gd name="T18" fmla="*/ 1451 w 782"/>
                      <a:gd name="T19" fmla="*/ 1 h 808"/>
                      <a:gd name="T20" fmla="*/ 1241 w 782"/>
                      <a:gd name="T21" fmla="*/ 1 h 808"/>
                      <a:gd name="T22" fmla="*/ 1088 w 782"/>
                      <a:gd name="T23" fmla="*/ 1 h 808"/>
                      <a:gd name="T24" fmla="*/ 1018 w 782"/>
                      <a:gd name="T25" fmla="*/ 1 h 808"/>
                      <a:gd name="T26" fmla="*/ 974 w 782"/>
                      <a:gd name="T27" fmla="*/ 1 h 808"/>
                      <a:gd name="T28" fmla="*/ 987 w 782"/>
                      <a:gd name="T29" fmla="*/ 1 h 808"/>
                      <a:gd name="T30" fmla="*/ 999 w 782"/>
                      <a:gd name="T31" fmla="*/ 1 h 808"/>
                      <a:gd name="T32" fmla="*/ 1187 w 782"/>
                      <a:gd name="T33" fmla="*/ 1 h 808"/>
                      <a:gd name="T34" fmla="*/ 1485 w 782"/>
                      <a:gd name="T35" fmla="*/ 1 h 808"/>
                      <a:gd name="T36" fmla="*/ 1670 w 782"/>
                      <a:gd name="T37" fmla="*/ 1 h 808"/>
                      <a:gd name="T38" fmla="*/ 1868 w 782"/>
                      <a:gd name="T39" fmla="*/ 1 h 808"/>
                      <a:gd name="T40" fmla="*/ 1931 w 782"/>
                      <a:gd name="T41" fmla="*/ 1 h 808"/>
                      <a:gd name="T42" fmla="*/ 1868 w 782"/>
                      <a:gd name="T43" fmla="*/ 1 h 808"/>
                      <a:gd name="T44" fmla="*/ 1790 w 782"/>
                      <a:gd name="T45" fmla="*/ 1 h 808"/>
                      <a:gd name="T46" fmla="*/ 1656 w 782"/>
                      <a:gd name="T47" fmla="*/ 1 h 808"/>
                      <a:gd name="T48" fmla="*/ 1478 w 782"/>
                      <a:gd name="T49" fmla="*/ 1 h 808"/>
                      <a:gd name="T50" fmla="*/ 1283 w 782"/>
                      <a:gd name="T51" fmla="*/ 1 h 808"/>
                      <a:gd name="T52" fmla="*/ 974 w 782"/>
                      <a:gd name="T53" fmla="*/ 1 h 808"/>
                      <a:gd name="T54" fmla="*/ 876 w 782"/>
                      <a:gd name="T55" fmla="*/ 1 h 808"/>
                      <a:gd name="T56" fmla="*/ 823 w 782"/>
                      <a:gd name="T57" fmla="*/ 1 h 808"/>
                      <a:gd name="T58" fmla="*/ 823 w 782"/>
                      <a:gd name="T59" fmla="*/ 1 h 808"/>
                      <a:gd name="T60" fmla="*/ 823 w 782"/>
                      <a:gd name="T61" fmla="*/ 1 h 808"/>
                      <a:gd name="T62" fmla="*/ 957 w 782"/>
                      <a:gd name="T63" fmla="*/ 1 h 808"/>
                      <a:gd name="T64" fmla="*/ 1157 w 782"/>
                      <a:gd name="T65" fmla="*/ 1 h 808"/>
                      <a:gd name="T66" fmla="*/ 1332 w 782"/>
                      <a:gd name="T67" fmla="*/ 1 h 808"/>
                      <a:gd name="T68" fmla="*/ 1442 w 782"/>
                      <a:gd name="T69" fmla="*/ 1 h 808"/>
                      <a:gd name="T70" fmla="*/ 1498 w 782"/>
                      <a:gd name="T71" fmla="*/ 1 h 808"/>
                      <a:gd name="T72" fmla="*/ 1478 w 782"/>
                      <a:gd name="T73" fmla="*/ 1 h 808"/>
                      <a:gd name="T74" fmla="*/ 1396 w 782"/>
                      <a:gd name="T75" fmla="*/ 1 h 808"/>
                      <a:gd name="T76" fmla="*/ 1283 w 782"/>
                      <a:gd name="T77" fmla="*/ 1 h 808"/>
                      <a:gd name="T78" fmla="*/ 1157 w 782"/>
                      <a:gd name="T79" fmla="*/ 1 h 808"/>
                      <a:gd name="T80" fmla="*/ 883 w 782"/>
                      <a:gd name="T81" fmla="*/ 1 h 808"/>
                      <a:gd name="T82" fmla="*/ 478 w 782"/>
                      <a:gd name="T83" fmla="*/ 1 h 808"/>
                      <a:gd name="T84" fmla="*/ 172 w 782"/>
                      <a:gd name="T85" fmla="*/ 1 h 808"/>
                      <a:gd name="T86" fmla="*/ 48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23" name="Freeform 194"/>
                  <p:cNvSpPr>
                    <a:spLocks noChangeAspect="1"/>
                  </p:cNvSpPr>
                  <p:nvPr/>
                </p:nvSpPr>
                <p:spPr bwMode="auto">
                  <a:xfrm rot="-4121048">
                    <a:off x="2675" y="2797"/>
                    <a:ext cx="1159" cy="461"/>
                  </a:xfrm>
                  <a:custGeom>
                    <a:avLst/>
                    <a:gdLst>
                      <a:gd name="T0" fmla="*/ 33821 w 992"/>
                      <a:gd name="T1" fmla="*/ 1 h 770"/>
                      <a:gd name="T2" fmla="*/ 34459 w 992"/>
                      <a:gd name="T3" fmla="*/ 1 h 770"/>
                      <a:gd name="T4" fmla="*/ 36826 w 992"/>
                      <a:gd name="T5" fmla="*/ 1 h 770"/>
                      <a:gd name="T6" fmla="*/ 39761 w 992"/>
                      <a:gd name="T7" fmla="*/ 1 h 770"/>
                      <a:gd name="T8" fmla="*/ 41500 w 992"/>
                      <a:gd name="T9" fmla="*/ 1 h 770"/>
                      <a:gd name="T10" fmla="*/ 40738 w 992"/>
                      <a:gd name="T11" fmla="*/ 1 h 770"/>
                      <a:gd name="T12" fmla="*/ 39119 w 992"/>
                      <a:gd name="T13" fmla="*/ 1 h 770"/>
                      <a:gd name="T14" fmla="*/ 35871 w 992"/>
                      <a:gd name="T15" fmla="*/ 1 h 770"/>
                      <a:gd name="T16" fmla="*/ 31863 w 992"/>
                      <a:gd name="T17" fmla="*/ 1 h 770"/>
                      <a:gd name="T18" fmla="*/ 28524 w 992"/>
                      <a:gd name="T19" fmla="*/ 1 h 770"/>
                      <a:gd name="T20" fmla="*/ 24777 w 992"/>
                      <a:gd name="T21" fmla="*/ 1 h 770"/>
                      <a:gd name="T22" fmla="*/ 21207 w 992"/>
                      <a:gd name="T23" fmla="*/ 1 h 770"/>
                      <a:gd name="T24" fmla="*/ 18496 w 992"/>
                      <a:gd name="T25" fmla="*/ 1 h 770"/>
                      <a:gd name="T26" fmla="*/ 17509 w 992"/>
                      <a:gd name="T27" fmla="*/ 1 h 770"/>
                      <a:gd name="T28" fmla="*/ 16411 w 992"/>
                      <a:gd name="T29" fmla="*/ 1 h 770"/>
                      <a:gd name="T30" fmla="*/ 15116 w 992"/>
                      <a:gd name="T31" fmla="*/ 1 h 770"/>
                      <a:gd name="T32" fmla="*/ 14152 w 992"/>
                      <a:gd name="T33" fmla="*/ 1 h 770"/>
                      <a:gd name="T34" fmla="*/ 14152 w 992"/>
                      <a:gd name="T35" fmla="*/ 1 h 770"/>
                      <a:gd name="T36" fmla="*/ 13486 w 992"/>
                      <a:gd name="T37" fmla="*/ 1 h 770"/>
                      <a:gd name="T38" fmla="*/ 11634 w 992"/>
                      <a:gd name="T39" fmla="*/ 1 h 770"/>
                      <a:gd name="T40" fmla="*/ 9350 w 992"/>
                      <a:gd name="T41" fmla="*/ 1 h 770"/>
                      <a:gd name="T42" fmla="*/ 7226 w 992"/>
                      <a:gd name="T43" fmla="*/ 1 h 770"/>
                      <a:gd name="T44" fmla="*/ 4794 w 992"/>
                      <a:gd name="T45" fmla="*/ 1 h 770"/>
                      <a:gd name="T46" fmla="*/ 1109 w 992"/>
                      <a:gd name="T47" fmla="*/ 1 h 770"/>
                      <a:gd name="T48" fmla="*/ 0 w 992"/>
                      <a:gd name="T49" fmla="*/ 1 h 770"/>
                      <a:gd name="T50" fmla="*/ 0 w 992"/>
                      <a:gd name="T51" fmla="*/ 1 h 770"/>
                      <a:gd name="T52" fmla="*/ 1652 w 992"/>
                      <a:gd name="T53" fmla="*/ 1 h 770"/>
                      <a:gd name="T54" fmla="*/ 3423 w 992"/>
                      <a:gd name="T55" fmla="*/ 1 h 770"/>
                      <a:gd name="T56" fmla="*/ 4955 w 992"/>
                      <a:gd name="T57" fmla="*/ 1 h 770"/>
                      <a:gd name="T58" fmla="*/ 7903 w 992"/>
                      <a:gd name="T59" fmla="*/ 1 h 770"/>
                      <a:gd name="T60" fmla="*/ 10762 w 992"/>
                      <a:gd name="T61" fmla="*/ 1 h 770"/>
                      <a:gd name="T62" fmla="*/ 13486 w 992"/>
                      <a:gd name="T63" fmla="*/ 1 h 770"/>
                      <a:gd name="T64" fmla="*/ 17369 w 992"/>
                      <a:gd name="T65" fmla="*/ 0 h 770"/>
                      <a:gd name="T66" fmla="*/ 17509 w 992"/>
                      <a:gd name="T67" fmla="*/ 1 h 770"/>
                      <a:gd name="T68" fmla="*/ 16629 w 992"/>
                      <a:gd name="T69" fmla="*/ 1 h 770"/>
                      <a:gd name="T70" fmla="*/ 16411 w 992"/>
                      <a:gd name="T71" fmla="*/ 1 h 770"/>
                      <a:gd name="T72" fmla="*/ 17509 w 992"/>
                      <a:gd name="T73" fmla="*/ 1 h 770"/>
                      <a:gd name="T74" fmla="*/ 19341 w 992"/>
                      <a:gd name="T75" fmla="*/ 1 h 770"/>
                      <a:gd name="T76" fmla="*/ 20896 w 992"/>
                      <a:gd name="T77" fmla="*/ 1 h 770"/>
                      <a:gd name="T78" fmla="*/ 23354 w 992"/>
                      <a:gd name="T79" fmla="*/ 1 h 770"/>
                      <a:gd name="T80" fmla="*/ 25734 w 992"/>
                      <a:gd name="T81" fmla="*/ 1 h 770"/>
                      <a:gd name="T82" fmla="*/ 28167 w 992"/>
                      <a:gd name="T83" fmla="*/ 1 h 770"/>
                      <a:gd name="T84" fmla="*/ 31369 w 992"/>
                      <a:gd name="T85" fmla="*/ 1 h 770"/>
                      <a:gd name="T86" fmla="*/ 33482 w 992"/>
                      <a:gd name="T87" fmla="*/ 1 h 770"/>
                      <a:gd name="T88" fmla="*/ 33821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24" name="Freeform 195"/>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25" name="Freeform 196"/>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08616" name="Oval 197"/>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nvGrpSpPr>
            <p:cNvPr id="108609" name="Group 198"/>
            <p:cNvGrpSpPr>
              <a:grpSpLocks/>
            </p:cNvGrpSpPr>
            <p:nvPr/>
          </p:nvGrpSpPr>
          <p:grpSpPr bwMode="auto">
            <a:xfrm>
              <a:off x="4368" y="2112"/>
              <a:ext cx="432" cy="240"/>
              <a:chOff x="-1152" y="3504"/>
              <a:chExt cx="432" cy="240"/>
            </a:xfrm>
          </p:grpSpPr>
          <p:grpSp>
            <p:nvGrpSpPr>
              <p:cNvPr id="108610" name="Group 199"/>
              <p:cNvGrpSpPr>
                <a:grpSpLocks noChangeAspect="1"/>
              </p:cNvGrpSpPr>
              <p:nvPr/>
            </p:nvGrpSpPr>
            <p:grpSpPr bwMode="auto">
              <a:xfrm>
                <a:off x="-1075" y="3504"/>
                <a:ext cx="256" cy="210"/>
                <a:chOff x="1728" y="2064"/>
                <a:chExt cx="768" cy="672"/>
              </a:xfrm>
            </p:grpSpPr>
            <p:sp>
              <p:nvSpPr>
                <p:cNvPr id="108613" name="AutoShape 20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Exit</a:t>
                  </a:r>
                  <a:endParaRPr lang="en-CA" altLang="en-US" sz="1400" i="0" baseline="-8000">
                    <a:solidFill>
                      <a:schemeClr val="bg2"/>
                    </a:solidFill>
                  </a:endParaRPr>
                </a:p>
              </p:txBody>
            </p:sp>
            <p:sp>
              <p:nvSpPr>
                <p:cNvPr id="108614" name="Line 20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08611" name="Line 202"/>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612" name="Line 203"/>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8575" name="Group 204"/>
          <p:cNvGrpSpPr>
            <a:grpSpLocks/>
          </p:cNvGrpSpPr>
          <p:nvPr/>
        </p:nvGrpSpPr>
        <p:grpSpPr bwMode="auto">
          <a:xfrm>
            <a:off x="838200" y="5181600"/>
            <a:ext cx="1439863" cy="1439863"/>
            <a:chOff x="528" y="3264"/>
            <a:chExt cx="907" cy="907"/>
          </a:xfrm>
        </p:grpSpPr>
        <p:grpSp>
          <p:nvGrpSpPr>
            <p:cNvPr id="108588" name="Group 205"/>
            <p:cNvGrpSpPr>
              <a:grpSpLocks/>
            </p:cNvGrpSpPr>
            <p:nvPr/>
          </p:nvGrpSpPr>
          <p:grpSpPr bwMode="auto">
            <a:xfrm>
              <a:off x="528" y="3264"/>
              <a:ext cx="907" cy="907"/>
              <a:chOff x="3120" y="1872"/>
              <a:chExt cx="907" cy="907"/>
            </a:xfrm>
          </p:grpSpPr>
          <p:sp>
            <p:nvSpPr>
              <p:cNvPr id="108595" name="Freeform 206"/>
              <p:cNvSpPr>
                <a:spLocks noChangeAspect="1"/>
              </p:cNvSpPr>
              <p:nvPr/>
            </p:nvSpPr>
            <p:spPr bwMode="auto">
              <a:xfrm>
                <a:off x="3453" y="2386"/>
                <a:ext cx="225" cy="63"/>
              </a:xfrm>
              <a:custGeom>
                <a:avLst/>
                <a:gdLst>
                  <a:gd name="T0" fmla="*/ 0 w 672"/>
                  <a:gd name="T1" fmla="*/ 0 h 200"/>
                  <a:gd name="T2" fmla="*/ 0 w 672"/>
                  <a:gd name="T3" fmla="*/ 0 h 200"/>
                  <a:gd name="T4" fmla="*/ 0 w 672"/>
                  <a:gd name="T5" fmla="*/ 0 h 200"/>
                  <a:gd name="T6" fmla="*/ 0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8596" name="Group 207"/>
              <p:cNvGrpSpPr>
                <a:grpSpLocks/>
              </p:cNvGrpSpPr>
              <p:nvPr/>
            </p:nvGrpSpPr>
            <p:grpSpPr bwMode="auto">
              <a:xfrm>
                <a:off x="3469" y="2146"/>
                <a:ext cx="249" cy="285"/>
                <a:chOff x="3469" y="2146"/>
                <a:chExt cx="249" cy="285"/>
              </a:xfrm>
            </p:grpSpPr>
            <p:sp>
              <p:nvSpPr>
                <p:cNvPr id="108602" name="Freeform 208"/>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03" name="Freeform 209"/>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04" name="Freeform 210"/>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05" name="Freeform 211"/>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06" name="Freeform 212"/>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07" name="Freeform 213"/>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8597" name="AutoShape 214"/>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dirty="0">
                    <a:solidFill>
                      <a:schemeClr val="bg2"/>
                    </a:solidFill>
                  </a:rPr>
                  <a:t>79 km</a:t>
                </a:r>
                <a:endParaRPr lang="en-CA" altLang="en-US" sz="1400" i="0" baseline="-8000" dirty="0">
                  <a:solidFill>
                    <a:schemeClr val="bg2"/>
                  </a:solidFill>
                </a:endParaRPr>
              </a:p>
            </p:txBody>
          </p:sp>
          <p:sp>
            <p:nvSpPr>
              <p:cNvPr id="108598" name="Line 215"/>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599" name="AutoShape 216"/>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75 km</a:t>
                </a:r>
                <a:endParaRPr lang="en-CA" altLang="en-US" sz="1400" i="0" baseline="-8000">
                  <a:solidFill>
                    <a:schemeClr val="bg2"/>
                  </a:solidFill>
                </a:endParaRPr>
              </a:p>
            </p:txBody>
          </p:sp>
          <p:sp>
            <p:nvSpPr>
              <p:cNvPr id="108600" name="Line 217"/>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601" name="Oval 218"/>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nvGrpSpPr>
            <p:cNvPr id="108589" name="Group 219"/>
            <p:cNvGrpSpPr>
              <a:grpSpLocks/>
            </p:cNvGrpSpPr>
            <p:nvPr/>
          </p:nvGrpSpPr>
          <p:grpSpPr bwMode="auto">
            <a:xfrm>
              <a:off x="624" y="3312"/>
              <a:ext cx="432" cy="240"/>
              <a:chOff x="-1152" y="3504"/>
              <a:chExt cx="432" cy="240"/>
            </a:xfrm>
          </p:grpSpPr>
          <p:grpSp>
            <p:nvGrpSpPr>
              <p:cNvPr id="108590" name="Group 220"/>
              <p:cNvGrpSpPr>
                <a:grpSpLocks noChangeAspect="1"/>
              </p:cNvGrpSpPr>
              <p:nvPr/>
            </p:nvGrpSpPr>
            <p:grpSpPr bwMode="auto">
              <a:xfrm>
                <a:off x="-1075" y="3504"/>
                <a:ext cx="256" cy="210"/>
                <a:chOff x="1728" y="2064"/>
                <a:chExt cx="768" cy="672"/>
              </a:xfrm>
            </p:grpSpPr>
            <p:sp>
              <p:nvSpPr>
                <p:cNvPr id="108593" name="AutoShape 22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Exit</a:t>
                  </a:r>
                  <a:endParaRPr lang="en-CA" altLang="en-US" sz="1400" i="0" baseline="-8000">
                    <a:solidFill>
                      <a:schemeClr val="bg2"/>
                    </a:solidFill>
                  </a:endParaRPr>
                </a:p>
              </p:txBody>
            </p:sp>
            <p:sp>
              <p:nvSpPr>
                <p:cNvPr id="108594" name="Line 22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08591" name="Line 223"/>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592" name="Line 224"/>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08576" name="Group 225"/>
          <p:cNvGrpSpPr>
            <a:grpSpLocks/>
          </p:cNvGrpSpPr>
          <p:nvPr/>
        </p:nvGrpSpPr>
        <p:grpSpPr bwMode="auto">
          <a:xfrm>
            <a:off x="3962400" y="3200400"/>
            <a:ext cx="1219200" cy="1066800"/>
            <a:chOff x="1584" y="2256"/>
            <a:chExt cx="768" cy="672"/>
          </a:xfrm>
        </p:grpSpPr>
        <p:sp>
          <p:nvSpPr>
            <p:cNvPr id="108586" name="AutoShape 226"/>
            <p:cNvSpPr>
              <a:spLocks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4400" i="0" baseline="-8000">
                  <a:solidFill>
                    <a:schemeClr val="bg2"/>
                  </a:solidFill>
                </a:rPr>
                <a:t>Exit</a:t>
              </a:r>
              <a:endParaRPr lang="en-CA" altLang="en-US" sz="4400" i="0" baseline="-8000">
                <a:solidFill>
                  <a:schemeClr val="bg2"/>
                </a:solidFill>
              </a:endParaRPr>
            </a:p>
          </p:txBody>
        </p:sp>
        <p:sp>
          <p:nvSpPr>
            <p:cNvPr id="108587" name="Line 227"/>
            <p:cNvSpPr>
              <a:spLocks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08577" name="Group 228"/>
          <p:cNvGrpSpPr>
            <a:grpSpLocks/>
          </p:cNvGrpSpPr>
          <p:nvPr/>
        </p:nvGrpSpPr>
        <p:grpSpPr bwMode="auto">
          <a:xfrm>
            <a:off x="6224588" y="5232400"/>
            <a:ext cx="1166812" cy="1168400"/>
            <a:chOff x="1824" y="2928"/>
            <a:chExt cx="735" cy="736"/>
          </a:xfrm>
        </p:grpSpPr>
        <p:grpSp>
          <p:nvGrpSpPr>
            <p:cNvPr id="108578" name="Group 229"/>
            <p:cNvGrpSpPr>
              <a:grpSpLocks noChangeAspect="1"/>
            </p:cNvGrpSpPr>
            <p:nvPr/>
          </p:nvGrpSpPr>
          <p:grpSpPr bwMode="auto">
            <a:xfrm>
              <a:off x="1886" y="3216"/>
              <a:ext cx="208" cy="170"/>
              <a:chOff x="1728" y="2064"/>
              <a:chExt cx="768" cy="672"/>
            </a:xfrm>
          </p:grpSpPr>
          <p:sp>
            <p:nvSpPr>
              <p:cNvPr id="108584" name="AutoShape 2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0 km</a:t>
                </a:r>
                <a:endParaRPr lang="en-CA" altLang="en-US" sz="1400" i="0" baseline="-8000">
                  <a:solidFill>
                    <a:schemeClr val="bg2"/>
                  </a:solidFill>
                </a:endParaRPr>
              </a:p>
            </p:txBody>
          </p:sp>
          <p:sp>
            <p:nvSpPr>
              <p:cNvPr id="108585" name="Line 2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08579" name="Oval 232"/>
            <p:cNvSpPr>
              <a:spLocks noChangeAspect="1" noChangeArrowheads="1"/>
            </p:cNvSpPr>
            <p:nvPr/>
          </p:nvSpPr>
          <p:spPr bwMode="auto">
            <a:xfrm>
              <a:off x="1824" y="2928"/>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108580" name="Group 233"/>
            <p:cNvGrpSpPr>
              <a:grpSpLocks noChangeAspect="1"/>
            </p:cNvGrpSpPr>
            <p:nvPr/>
          </p:nvGrpSpPr>
          <p:grpSpPr bwMode="auto">
            <a:xfrm>
              <a:off x="2288" y="3216"/>
              <a:ext cx="208" cy="170"/>
              <a:chOff x="1728" y="2064"/>
              <a:chExt cx="768" cy="672"/>
            </a:xfrm>
          </p:grpSpPr>
          <p:sp>
            <p:nvSpPr>
              <p:cNvPr id="108582" name="AutoShape 234"/>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Exit</a:t>
                </a:r>
                <a:endParaRPr lang="en-CA" altLang="en-US" sz="1400" i="0" baseline="-8000">
                  <a:solidFill>
                    <a:schemeClr val="bg2"/>
                  </a:solidFill>
                </a:endParaRPr>
              </a:p>
            </p:txBody>
          </p:sp>
          <p:sp>
            <p:nvSpPr>
              <p:cNvPr id="108583" name="Line 235"/>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08581" name="AutoShape 236"/>
            <p:cNvSpPr>
              <a:spLocks noChangeArrowheads="1"/>
            </p:cNvSpPr>
            <p:nvPr/>
          </p:nvSpPr>
          <p:spPr bwMode="auto">
            <a:xfrm>
              <a:off x="2112" y="3264"/>
              <a:ext cx="144" cy="48"/>
            </a:xfrm>
            <a:prstGeom prst="rightArrow">
              <a:avLst>
                <a:gd name="adj1" fmla="val 50000"/>
                <a:gd name="adj2" fmla="val 75000"/>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spTree>
    <p:extLst>
      <p:ext uri="{BB962C8B-B14F-4D97-AF65-F5344CB8AC3E}">
        <p14:creationId xmlns:p14="http://schemas.microsoft.com/office/powerpoint/2010/main" val="306194682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5200" y="2667000"/>
            <a:ext cx="1025525" cy="92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9571" name="Group 3"/>
          <p:cNvGrpSpPr>
            <a:grpSpLocks/>
          </p:cNvGrpSpPr>
          <p:nvPr/>
        </p:nvGrpSpPr>
        <p:grpSpPr bwMode="auto">
          <a:xfrm>
            <a:off x="3810000" y="2209800"/>
            <a:ext cx="1181100" cy="1447800"/>
            <a:chOff x="2400" y="2064"/>
            <a:chExt cx="744" cy="912"/>
          </a:xfrm>
        </p:grpSpPr>
        <p:sp>
          <p:nvSpPr>
            <p:cNvPr id="109615" name="Freeform 4"/>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6" name="Freeform 5"/>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7" name="Freeform 6"/>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8" name="Freeform 7"/>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9" name="Freeform 8"/>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20" name="Freeform 9"/>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109572"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31875" y="2514600"/>
            <a:ext cx="7969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3"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06502" name="Rectangle 13"/>
          <p:cNvSpPr>
            <a:spLocks noChangeArrowheads="1"/>
          </p:cNvSpPr>
          <p:nvPr/>
        </p:nvSpPr>
        <p:spPr bwMode="auto">
          <a:xfrm>
            <a:off x="0" y="820738"/>
            <a:ext cx="90678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Precondition:  The input is an integer </a:t>
            </a:r>
            <a:r>
              <a:rPr lang="en-US" altLang="en-US" sz="3000">
                <a:solidFill>
                  <a:schemeClr val="accent1"/>
                </a:solidFill>
              </a:rPr>
              <a:t>I</a:t>
            </a:r>
            <a:r>
              <a:rPr lang="en-US" altLang="en-US" sz="3000" i="0"/>
              <a:t>.</a:t>
            </a:r>
          </a:p>
          <a:p>
            <a:pPr eaLnBrk="1" hangingPunct="1">
              <a:spcBef>
                <a:spcPct val="0"/>
              </a:spcBef>
            </a:pPr>
            <a:r>
              <a:rPr lang="en-US" altLang="en-US" sz="3000" i="0"/>
              <a:t> Postcondition: The output is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a:t>
            </a:r>
          </a:p>
        </p:txBody>
      </p:sp>
      <p:sp>
        <p:nvSpPr>
          <p:cNvPr id="109575" name="Freeform 15"/>
          <p:cNvSpPr>
            <a:spLocks/>
          </p:cNvSpPr>
          <p:nvPr/>
        </p:nvSpPr>
        <p:spPr bwMode="auto">
          <a:xfrm>
            <a:off x="1284288" y="4414838"/>
            <a:ext cx="6575425" cy="1441450"/>
          </a:xfrm>
          <a:custGeom>
            <a:avLst/>
            <a:gdLst>
              <a:gd name="T0" fmla="*/ 0 w 4142"/>
              <a:gd name="T1" fmla="*/ 2147483647 h 908"/>
              <a:gd name="T2" fmla="*/ 2147483647 w 4142"/>
              <a:gd name="T3" fmla="*/ 2147483647 h 908"/>
              <a:gd name="T4" fmla="*/ 2147483647 w 4142"/>
              <a:gd name="T5" fmla="*/ 2147483647 h 908"/>
              <a:gd name="T6" fmla="*/ 2147483647 w 4142"/>
              <a:gd name="T7" fmla="*/ 2147483647 h 908"/>
              <a:gd name="T8" fmla="*/ 2147483647 w 4142"/>
              <a:gd name="T9" fmla="*/ 2147483647 h 908"/>
              <a:gd name="T10" fmla="*/ 2147483647 w 4142"/>
              <a:gd name="T11" fmla="*/ 2147483647 h 908"/>
              <a:gd name="T12" fmla="*/ 2147483647 w 4142"/>
              <a:gd name="T13" fmla="*/ 2147483647 h 908"/>
              <a:gd name="T14" fmla="*/ 2147483647 w 4142"/>
              <a:gd name="T15" fmla="*/ 2147483647 h 908"/>
              <a:gd name="T16" fmla="*/ 2147483647 w 4142"/>
              <a:gd name="T17" fmla="*/ 2147483647 h 908"/>
              <a:gd name="T18" fmla="*/ 2147483647 w 4142"/>
              <a:gd name="T19" fmla="*/ 2147483647 h 908"/>
              <a:gd name="T20" fmla="*/ 2147483647 w 4142"/>
              <a:gd name="T21" fmla="*/ 2147483647 h 908"/>
              <a:gd name="T22" fmla="*/ 2147483647 w 4142"/>
              <a:gd name="T23" fmla="*/ 2147483647 h 908"/>
              <a:gd name="T24" fmla="*/ 2147483647 w 4142"/>
              <a:gd name="T25" fmla="*/ 2147483647 h 908"/>
              <a:gd name="T26" fmla="*/ 2147483647 w 4142"/>
              <a:gd name="T27" fmla="*/ 0 h 9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42"/>
              <a:gd name="T43" fmla="*/ 0 h 908"/>
              <a:gd name="T44" fmla="*/ 4142 w 4142"/>
              <a:gd name="T45" fmla="*/ 908 h 9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42" h="908">
                <a:moveTo>
                  <a:pt x="0" y="194"/>
                </a:moveTo>
                <a:cubicBezTo>
                  <a:pt x="67" y="228"/>
                  <a:pt x="24" y="196"/>
                  <a:pt x="71" y="285"/>
                </a:cubicBezTo>
                <a:cubicBezTo>
                  <a:pt x="88" y="316"/>
                  <a:pt x="165" y="476"/>
                  <a:pt x="214" y="525"/>
                </a:cubicBezTo>
                <a:cubicBezTo>
                  <a:pt x="342" y="653"/>
                  <a:pt x="536" y="719"/>
                  <a:pt x="705" y="764"/>
                </a:cubicBezTo>
                <a:cubicBezTo>
                  <a:pt x="889" y="813"/>
                  <a:pt x="1061" y="864"/>
                  <a:pt x="1249" y="880"/>
                </a:cubicBezTo>
                <a:cubicBezTo>
                  <a:pt x="1790" y="877"/>
                  <a:pt x="2298" y="908"/>
                  <a:pt x="2822" y="803"/>
                </a:cubicBezTo>
                <a:cubicBezTo>
                  <a:pt x="2987" y="708"/>
                  <a:pt x="2836" y="785"/>
                  <a:pt x="3074" y="706"/>
                </a:cubicBezTo>
                <a:cubicBezTo>
                  <a:pt x="3123" y="690"/>
                  <a:pt x="3171" y="651"/>
                  <a:pt x="3217" y="628"/>
                </a:cubicBezTo>
                <a:cubicBezTo>
                  <a:pt x="3267" y="603"/>
                  <a:pt x="3319" y="581"/>
                  <a:pt x="3372" y="563"/>
                </a:cubicBezTo>
                <a:cubicBezTo>
                  <a:pt x="3403" y="540"/>
                  <a:pt x="3437" y="525"/>
                  <a:pt x="3469" y="505"/>
                </a:cubicBezTo>
                <a:cubicBezTo>
                  <a:pt x="3526" y="392"/>
                  <a:pt x="3679" y="319"/>
                  <a:pt x="3780" y="253"/>
                </a:cubicBezTo>
                <a:cubicBezTo>
                  <a:pt x="3835" y="217"/>
                  <a:pt x="3876" y="163"/>
                  <a:pt x="3941" y="149"/>
                </a:cubicBezTo>
                <a:cubicBezTo>
                  <a:pt x="4019" y="85"/>
                  <a:pt x="3966" y="126"/>
                  <a:pt x="4110" y="39"/>
                </a:cubicBezTo>
                <a:cubicBezTo>
                  <a:pt x="4124" y="30"/>
                  <a:pt x="4142" y="0"/>
                  <a:pt x="4142" y="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09576" name="Line 16"/>
          <p:cNvSpPr>
            <a:spLocks noChangeShapeType="1"/>
          </p:cNvSpPr>
          <p:nvPr/>
        </p:nvSpPr>
        <p:spPr bwMode="auto">
          <a:xfrm>
            <a:off x="1506538" y="5638800"/>
            <a:ext cx="3276600" cy="152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09577" name="Line 17"/>
          <p:cNvSpPr>
            <a:spLocks noChangeShapeType="1"/>
          </p:cNvSpPr>
          <p:nvPr/>
        </p:nvSpPr>
        <p:spPr bwMode="auto">
          <a:xfrm>
            <a:off x="1219200" y="5410200"/>
            <a:ext cx="3429000" cy="7620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46" name="Rectangle 13"/>
          <p:cNvSpPr>
            <a:spLocks noChangeArrowheads="1"/>
          </p:cNvSpPr>
          <p:nvPr/>
        </p:nvSpPr>
        <p:spPr bwMode="auto">
          <a:xfrm>
            <a:off x="2362200" y="3886200"/>
            <a:ext cx="75438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What is the loop invariant?</a:t>
            </a:r>
          </a:p>
          <a:p>
            <a:pPr lvl="1" eaLnBrk="1" hangingPunct="1">
              <a:spcBef>
                <a:spcPct val="0"/>
              </a:spcBef>
              <a:buFontTx/>
              <a:buChar char="•"/>
            </a:pPr>
            <a:r>
              <a:rPr lang="en-US" altLang="en-US" sz="3000" i="0"/>
              <a:t>Each iteration add in a new object.</a:t>
            </a:r>
          </a:p>
        </p:txBody>
      </p:sp>
      <p:grpSp>
        <p:nvGrpSpPr>
          <p:cNvPr id="3" name="Group 2"/>
          <p:cNvGrpSpPr>
            <a:grpSpLocks/>
          </p:cNvGrpSpPr>
          <p:nvPr/>
        </p:nvGrpSpPr>
        <p:grpSpPr bwMode="auto">
          <a:xfrm>
            <a:off x="4191000" y="4591050"/>
            <a:ext cx="4130675" cy="1724025"/>
            <a:chOff x="4191000" y="5098864"/>
            <a:chExt cx="4130580" cy="1724173"/>
          </a:xfrm>
        </p:grpSpPr>
        <p:sp>
          <p:nvSpPr>
            <p:cNvPr id="109595" name="Rectangle 42"/>
            <p:cNvSpPr>
              <a:spLocks noChangeArrowheads="1"/>
            </p:cNvSpPr>
            <p:nvPr/>
          </p:nvSpPr>
          <p:spPr bwMode="auto">
            <a:xfrm>
              <a:off x="4191000" y="5372946"/>
              <a:ext cx="3528781" cy="570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i="0"/>
                <a:t>Action not picture</a:t>
              </a:r>
            </a:p>
          </p:txBody>
        </p:sp>
        <p:grpSp>
          <p:nvGrpSpPr>
            <p:cNvPr id="109596" name="Group 44"/>
            <p:cNvGrpSpPr>
              <a:grpSpLocks/>
            </p:cNvGrpSpPr>
            <p:nvPr/>
          </p:nvGrpSpPr>
          <p:grpSpPr bwMode="auto">
            <a:xfrm>
              <a:off x="7315200" y="5410200"/>
              <a:ext cx="1006380" cy="1412837"/>
              <a:chOff x="2065" y="1551"/>
              <a:chExt cx="1628" cy="1988"/>
            </a:xfrm>
          </p:grpSpPr>
          <p:sp>
            <p:nvSpPr>
              <p:cNvPr id="109598" name="Freeform 45"/>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9" name="Freeform 46"/>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0" name="Freeform 47"/>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1" name="Freeform 48"/>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2" name="Freeform 49"/>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3" name="Freeform 50"/>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4" name="Freeform 51"/>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5" name="Freeform 52"/>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6" name="Freeform 53"/>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7" name="Freeform 54"/>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8" name="Freeform 55"/>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09" name="Freeform 56"/>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0" name="Freeform 57"/>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1" name="Freeform 58"/>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2" name="Freeform 59"/>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3" name="Freeform 60"/>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614" name="Freeform 61"/>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cxnSp>
          <p:nvCxnSpPr>
            <p:cNvPr id="109597" name="Straight Connector 76"/>
            <p:cNvCxnSpPr>
              <a:cxnSpLocks noChangeShapeType="1"/>
            </p:cNvCxnSpPr>
            <p:nvPr/>
          </p:nvCxnSpPr>
          <p:spPr bwMode="auto">
            <a:xfrm flipV="1">
              <a:off x="4800600" y="5098864"/>
              <a:ext cx="1295400" cy="158936"/>
            </a:xfrm>
            <a:prstGeom prst="line">
              <a:avLst/>
            </a:prstGeom>
            <a:noFill/>
            <a:ln w="41275" algn="ctr">
              <a:solidFill>
                <a:schemeClr val="hlink"/>
              </a:solidFill>
              <a:round/>
              <a:headEnd/>
              <a:tailEnd/>
            </a:ln>
            <a:extLst>
              <a:ext uri="{909E8E84-426E-40DD-AFC4-6F175D3DCCD1}">
                <a14:hiddenFill xmlns:a14="http://schemas.microsoft.com/office/drawing/2010/main">
                  <a:noFill/>
                </a14:hiddenFill>
              </a:ext>
            </a:extLst>
          </p:spPr>
        </p:cxnSp>
      </p:grpSp>
      <p:sp>
        <p:nvSpPr>
          <p:cNvPr id="70" name="Rectangle 42"/>
          <p:cNvSpPr>
            <a:spLocks noChangeArrowheads="1"/>
          </p:cNvSpPr>
          <p:nvPr/>
        </p:nvSpPr>
        <p:spPr bwMode="auto">
          <a:xfrm>
            <a:off x="3786188" y="5410200"/>
            <a:ext cx="352901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3000" i="0"/>
              <a:t>If you fight me, </a:t>
            </a:r>
            <a:br>
              <a:rPr lang="en-US" altLang="en-US" sz="3000" i="0"/>
            </a:br>
            <a:r>
              <a:rPr lang="en-US" altLang="en-US" sz="3000" i="0"/>
              <a:t>I will fail you</a:t>
            </a:r>
          </a:p>
        </p:txBody>
      </p:sp>
      <p:grpSp>
        <p:nvGrpSpPr>
          <p:cNvPr id="69" name="Group 19"/>
          <p:cNvGrpSpPr>
            <a:grpSpLocks/>
          </p:cNvGrpSpPr>
          <p:nvPr/>
        </p:nvGrpSpPr>
        <p:grpSpPr bwMode="auto">
          <a:xfrm>
            <a:off x="285750" y="3733800"/>
            <a:ext cx="1866900" cy="1600200"/>
            <a:chOff x="1224" y="2623"/>
            <a:chExt cx="2280" cy="1785"/>
          </a:xfrm>
        </p:grpSpPr>
        <p:sp>
          <p:nvSpPr>
            <p:cNvPr id="109582" name="Freeform 20" descr="Green marble"/>
            <p:cNvSpPr>
              <a:spLocks/>
            </p:cNvSpPr>
            <p:nvPr/>
          </p:nvSpPr>
          <p:spPr bwMode="auto">
            <a:xfrm>
              <a:off x="1224" y="2623"/>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US"/>
            </a:p>
          </p:txBody>
        </p:sp>
        <p:grpSp>
          <p:nvGrpSpPr>
            <p:cNvPr id="109583" name="Group 21"/>
            <p:cNvGrpSpPr>
              <a:grpSpLocks/>
            </p:cNvGrpSpPr>
            <p:nvPr/>
          </p:nvGrpSpPr>
          <p:grpSpPr bwMode="auto">
            <a:xfrm>
              <a:off x="1584" y="2688"/>
              <a:ext cx="1216" cy="1440"/>
              <a:chOff x="2641" y="1488"/>
              <a:chExt cx="2655" cy="2488"/>
            </a:xfrm>
          </p:grpSpPr>
          <p:grpSp>
            <p:nvGrpSpPr>
              <p:cNvPr id="109584" name="Group 22"/>
              <p:cNvGrpSpPr>
                <a:grpSpLocks/>
              </p:cNvGrpSpPr>
              <p:nvPr/>
            </p:nvGrpSpPr>
            <p:grpSpPr bwMode="auto">
              <a:xfrm>
                <a:off x="2641" y="1488"/>
                <a:ext cx="2496" cy="2436"/>
                <a:chOff x="2641" y="1488"/>
                <a:chExt cx="2496" cy="2436"/>
              </a:xfrm>
            </p:grpSpPr>
            <p:sp>
              <p:nvSpPr>
                <p:cNvPr id="109589" name="Freeform 23"/>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0" name="Freeform 24"/>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1" name="Freeform 25"/>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2" name="Freeform 26"/>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3" name="Freeform 27"/>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94" name="Freeform 28"/>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9585" name="Group 29"/>
              <p:cNvGrpSpPr>
                <a:grpSpLocks/>
              </p:cNvGrpSpPr>
              <p:nvPr/>
            </p:nvGrpSpPr>
            <p:grpSpPr bwMode="auto">
              <a:xfrm>
                <a:off x="4864" y="3099"/>
                <a:ext cx="432" cy="877"/>
                <a:chOff x="4864" y="3099"/>
                <a:chExt cx="432" cy="877"/>
              </a:xfrm>
            </p:grpSpPr>
            <p:sp>
              <p:nvSpPr>
                <p:cNvPr id="109586" name="Freeform 30"/>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7" name="Freeform 31"/>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588" name="Freeform 32"/>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Tree>
    <p:extLst>
      <p:ext uri="{BB962C8B-B14F-4D97-AF65-F5344CB8AC3E}">
        <p14:creationId xmlns:p14="http://schemas.microsoft.com/office/powerpoint/2010/main" val="10955725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06502">
                                            <p:txEl>
                                              <p:pRg st="0" end="0"/>
                                            </p:txEl>
                                          </p:spTgt>
                                        </p:tgtEl>
                                        <p:attrNameLst>
                                          <p:attrName>style.visibility</p:attrName>
                                        </p:attrNameLst>
                                      </p:cBhvr>
                                      <p:to>
                                        <p:strVal val="visible"/>
                                      </p:to>
                                    </p:set>
                                    <p:anim calcmode="lin" valueType="num">
                                      <p:cBhvr additive="base">
                                        <p:cTn id="7" dur="500" fill="hold"/>
                                        <p:tgtEl>
                                          <p:spTgt spid="10650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65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6502">
                                            <p:txEl>
                                              <p:pRg st="1" end="1"/>
                                            </p:txEl>
                                          </p:spTgt>
                                        </p:tgtEl>
                                        <p:attrNameLst>
                                          <p:attrName>style.visibility</p:attrName>
                                        </p:attrNameLst>
                                      </p:cBhvr>
                                      <p:to>
                                        <p:strVal val="visible"/>
                                      </p:to>
                                    </p:set>
                                    <p:anim calcmode="lin" valueType="num">
                                      <p:cBhvr additive="base">
                                        <p:cTn id="13" dur="500" fill="hold"/>
                                        <p:tgtEl>
                                          <p:spTgt spid="10650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65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46">
                                            <p:txEl>
                                              <p:pRg st="0" end="0"/>
                                            </p:txEl>
                                          </p:spTgt>
                                        </p:tgtEl>
                                        <p:attrNameLst>
                                          <p:attrName>style.visibility</p:attrName>
                                        </p:attrNameLst>
                                      </p:cBhvr>
                                      <p:to>
                                        <p:strVal val="visible"/>
                                      </p:to>
                                    </p:set>
                                    <p:anim calcmode="lin" valueType="num">
                                      <p:cBhvr additive="base">
                                        <p:cTn id="19"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6">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fill="hold"/>
                                        <p:tgtEl>
                                          <p:spTgt spid="69"/>
                                        </p:tgtEl>
                                        <p:attrNameLst>
                                          <p:attrName>ppt_x</p:attrName>
                                        </p:attrNameLst>
                                      </p:cBhvr>
                                      <p:tavLst>
                                        <p:tav tm="0">
                                          <p:val>
                                            <p:strVal val="0-#ppt_w/2"/>
                                          </p:val>
                                        </p:tav>
                                        <p:tav tm="100000">
                                          <p:val>
                                            <p:strVal val="#ppt_x"/>
                                          </p:val>
                                        </p:tav>
                                      </p:tavLst>
                                    </p:anim>
                                    <p:anim calcmode="lin" valueType="num">
                                      <p:cBhvr additive="base">
                                        <p:cTn id="24" dur="500" fill="hold"/>
                                        <p:tgtEl>
                                          <p:spTgt spid="69"/>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46">
                                            <p:txEl>
                                              <p:pRg st="1" end="1"/>
                                            </p:txEl>
                                          </p:spTgt>
                                        </p:tgtEl>
                                        <p:attrNameLst>
                                          <p:attrName>style.visibility</p:attrName>
                                        </p:attrNameLst>
                                      </p:cBhvr>
                                      <p:to>
                                        <p:strVal val="visible"/>
                                      </p:to>
                                    </p:set>
                                    <p:anim calcmode="lin" valueType="num">
                                      <p:cBhvr additive="base">
                                        <p:cTn id="29" dur="500" fill="hold"/>
                                        <p:tgtEl>
                                          <p:spTgt spid="46">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70"/>
                                        </p:tgtEl>
                                        <p:attrNameLst>
                                          <p:attrName>style.visibility</p:attrName>
                                        </p:attrNameLst>
                                      </p:cBhvr>
                                      <p:to>
                                        <p:strVal val="visible"/>
                                      </p:to>
                                    </p:set>
                                    <p:anim calcmode="lin" valueType="num">
                                      <p:cBhvr additive="base">
                                        <p:cTn id="41" dur="500" fill="hold"/>
                                        <p:tgtEl>
                                          <p:spTgt spid="70"/>
                                        </p:tgtEl>
                                        <p:attrNameLst>
                                          <p:attrName>ppt_x</p:attrName>
                                        </p:attrNameLst>
                                      </p:cBhvr>
                                      <p:tavLst>
                                        <p:tav tm="0">
                                          <p:val>
                                            <p:strVal val="#ppt_x"/>
                                          </p:val>
                                        </p:tav>
                                        <p:tav tm="100000">
                                          <p:val>
                                            <p:strVal val="#ppt_x"/>
                                          </p:val>
                                        </p:tav>
                                      </p:tavLst>
                                    </p:anim>
                                    <p:anim calcmode="lin" valueType="num">
                                      <p:cBhvr additive="base">
                                        <p:cTn id="42"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5200" y="2667000"/>
            <a:ext cx="1025525" cy="92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595"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31875" y="2514600"/>
            <a:ext cx="7969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596"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10597" name="Rectangle 13"/>
          <p:cNvSpPr>
            <a:spLocks noChangeArrowheads="1"/>
          </p:cNvSpPr>
          <p:nvPr/>
        </p:nvSpPr>
        <p:spPr bwMode="auto">
          <a:xfrm>
            <a:off x="0" y="820738"/>
            <a:ext cx="90678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Precondition:  The input is an integer </a:t>
            </a:r>
            <a:r>
              <a:rPr lang="en-US" altLang="en-US" sz="3000">
                <a:solidFill>
                  <a:schemeClr val="accent1"/>
                </a:solidFill>
              </a:rPr>
              <a:t>I</a:t>
            </a:r>
            <a:r>
              <a:rPr lang="en-US" altLang="en-US" sz="3000" i="0"/>
              <a:t>.</a:t>
            </a:r>
          </a:p>
          <a:p>
            <a:pPr eaLnBrk="1" hangingPunct="1">
              <a:spcBef>
                <a:spcPct val="0"/>
              </a:spcBef>
            </a:pPr>
            <a:r>
              <a:rPr lang="en-US" altLang="en-US" sz="3000" i="0"/>
              <a:t> Postcondition: The output is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a:t>
            </a:r>
          </a:p>
        </p:txBody>
      </p:sp>
      <p:sp>
        <p:nvSpPr>
          <p:cNvPr id="110598" name="Freeform 15"/>
          <p:cNvSpPr>
            <a:spLocks/>
          </p:cNvSpPr>
          <p:nvPr/>
        </p:nvSpPr>
        <p:spPr bwMode="auto">
          <a:xfrm>
            <a:off x="1284288" y="4414838"/>
            <a:ext cx="6575425" cy="1441450"/>
          </a:xfrm>
          <a:custGeom>
            <a:avLst/>
            <a:gdLst>
              <a:gd name="T0" fmla="*/ 0 w 4142"/>
              <a:gd name="T1" fmla="*/ 2147483647 h 908"/>
              <a:gd name="T2" fmla="*/ 2147483647 w 4142"/>
              <a:gd name="T3" fmla="*/ 2147483647 h 908"/>
              <a:gd name="T4" fmla="*/ 2147483647 w 4142"/>
              <a:gd name="T5" fmla="*/ 2147483647 h 908"/>
              <a:gd name="T6" fmla="*/ 2147483647 w 4142"/>
              <a:gd name="T7" fmla="*/ 2147483647 h 908"/>
              <a:gd name="T8" fmla="*/ 2147483647 w 4142"/>
              <a:gd name="T9" fmla="*/ 2147483647 h 908"/>
              <a:gd name="T10" fmla="*/ 2147483647 w 4142"/>
              <a:gd name="T11" fmla="*/ 2147483647 h 908"/>
              <a:gd name="T12" fmla="*/ 2147483647 w 4142"/>
              <a:gd name="T13" fmla="*/ 2147483647 h 908"/>
              <a:gd name="T14" fmla="*/ 2147483647 w 4142"/>
              <a:gd name="T15" fmla="*/ 2147483647 h 908"/>
              <a:gd name="T16" fmla="*/ 2147483647 w 4142"/>
              <a:gd name="T17" fmla="*/ 2147483647 h 908"/>
              <a:gd name="T18" fmla="*/ 2147483647 w 4142"/>
              <a:gd name="T19" fmla="*/ 2147483647 h 908"/>
              <a:gd name="T20" fmla="*/ 2147483647 w 4142"/>
              <a:gd name="T21" fmla="*/ 2147483647 h 908"/>
              <a:gd name="T22" fmla="*/ 2147483647 w 4142"/>
              <a:gd name="T23" fmla="*/ 2147483647 h 908"/>
              <a:gd name="T24" fmla="*/ 2147483647 w 4142"/>
              <a:gd name="T25" fmla="*/ 2147483647 h 908"/>
              <a:gd name="T26" fmla="*/ 2147483647 w 4142"/>
              <a:gd name="T27" fmla="*/ 0 h 9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42"/>
              <a:gd name="T43" fmla="*/ 0 h 908"/>
              <a:gd name="T44" fmla="*/ 4142 w 4142"/>
              <a:gd name="T45" fmla="*/ 908 h 9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42" h="908">
                <a:moveTo>
                  <a:pt x="0" y="194"/>
                </a:moveTo>
                <a:cubicBezTo>
                  <a:pt x="67" y="228"/>
                  <a:pt x="24" y="196"/>
                  <a:pt x="71" y="285"/>
                </a:cubicBezTo>
                <a:cubicBezTo>
                  <a:pt x="88" y="316"/>
                  <a:pt x="165" y="476"/>
                  <a:pt x="214" y="525"/>
                </a:cubicBezTo>
                <a:cubicBezTo>
                  <a:pt x="342" y="653"/>
                  <a:pt x="536" y="719"/>
                  <a:pt x="705" y="764"/>
                </a:cubicBezTo>
                <a:cubicBezTo>
                  <a:pt x="889" y="813"/>
                  <a:pt x="1061" y="864"/>
                  <a:pt x="1249" y="880"/>
                </a:cubicBezTo>
                <a:cubicBezTo>
                  <a:pt x="1790" y="877"/>
                  <a:pt x="2298" y="908"/>
                  <a:pt x="2822" y="803"/>
                </a:cubicBezTo>
                <a:cubicBezTo>
                  <a:pt x="2987" y="708"/>
                  <a:pt x="2836" y="785"/>
                  <a:pt x="3074" y="706"/>
                </a:cubicBezTo>
                <a:cubicBezTo>
                  <a:pt x="3123" y="690"/>
                  <a:pt x="3171" y="651"/>
                  <a:pt x="3217" y="628"/>
                </a:cubicBezTo>
                <a:cubicBezTo>
                  <a:pt x="3267" y="603"/>
                  <a:pt x="3319" y="581"/>
                  <a:pt x="3372" y="563"/>
                </a:cubicBezTo>
                <a:cubicBezTo>
                  <a:pt x="3403" y="540"/>
                  <a:pt x="3437" y="525"/>
                  <a:pt x="3469" y="505"/>
                </a:cubicBezTo>
                <a:cubicBezTo>
                  <a:pt x="3526" y="392"/>
                  <a:pt x="3679" y="319"/>
                  <a:pt x="3780" y="253"/>
                </a:cubicBezTo>
                <a:cubicBezTo>
                  <a:pt x="3835" y="217"/>
                  <a:pt x="3876" y="163"/>
                  <a:pt x="3941" y="149"/>
                </a:cubicBezTo>
                <a:cubicBezTo>
                  <a:pt x="4019" y="85"/>
                  <a:pt x="3966" y="126"/>
                  <a:pt x="4110" y="39"/>
                </a:cubicBezTo>
                <a:cubicBezTo>
                  <a:pt x="4124" y="30"/>
                  <a:pt x="4142" y="0"/>
                  <a:pt x="4142" y="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0599" name="Line 16"/>
          <p:cNvSpPr>
            <a:spLocks noChangeShapeType="1"/>
          </p:cNvSpPr>
          <p:nvPr/>
        </p:nvSpPr>
        <p:spPr bwMode="auto">
          <a:xfrm>
            <a:off x="1506538" y="5638800"/>
            <a:ext cx="3276600" cy="152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0600" name="Line 17"/>
          <p:cNvSpPr>
            <a:spLocks noChangeShapeType="1"/>
          </p:cNvSpPr>
          <p:nvPr/>
        </p:nvSpPr>
        <p:spPr bwMode="auto">
          <a:xfrm>
            <a:off x="1219200" y="5410200"/>
            <a:ext cx="3429000" cy="7620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grpSp>
        <p:nvGrpSpPr>
          <p:cNvPr id="110601" name="Group 19"/>
          <p:cNvGrpSpPr>
            <a:grpSpLocks/>
          </p:cNvGrpSpPr>
          <p:nvPr/>
        </p:nvGrpSpPr>
        <p:grpSpPr bwMode="auto">
          <a:xfrm>
            <a:off x="285750" y="3733800"/>
            <a:ext cx="1866900" cy="1600200"/>
            <a:chOff x="1224" y="2623"/>
            <a:chExt cx="2280" cy="1785"/>
          </a:xfrm>
        </p:grpSpPr>
        <p:sp>
          <p:nvSpPr>
            <p:cNvPr id="110610" name="Freeform 20" descr="Green marble"/>
            <p:cNvSpPr>
              <a:spLocks/>
            </p:cNvSpPr>
            <p:nvPr/>
          </p:nvSpPr>
          <p:spPr bwMode="auto">
            <a:xfrm>
              <a:off x="1224" y="2623"/>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US"/>
            </a:p>
          </p:txBody>
        </p:sp>
        <p:grpSp>
          <p:nvGrpSpPr>
            <p:cNvPr id="110611" name="Group 21"/>
            <p:cNvGrpSpPr>
              <a:grpSpLocks/>
            </p:cNvGrpSpPr>
            <p:nvPr/>
          </p:nvGrpSpPr>
          <p:grpSpPr bwMode="auto">
            <a:xfrm>
              <a:off x="1584" y="2688"/>
              <a:ext cx="1216" cy="1440"/>
              <a:chOff x="2641" y="1488"/>
              <a:chExt cx="2655" cy="2488"/>
            </a:xfrm>
          </p:grpSpPr>
          <p:grpSp>
            <p:nvGrpSpPr>
              <p:cNvPr id="110612" name="Group 22"/>
              <p:cNvGrpSpPr>
                <a:grpSpLocks/>
              </p:cNvGrpSpPr>
              <p:nvPr/>
            </p:nvGrpSpPr>
            <p:grpSpPr bwMode="auto">
              <a:xfrm>
                <a:off x="2641" y="1488"/>
                <a:ext cx="2496" cy="2436"/>
                <a:chOff x="2641" y="1488"/>
                <a:chExt cx="2496" cy="2436"/>
              </a:xfrm>
            </p:grpSpPr>
            <p:sp>
              <p:nvSpPr>
                <p:cNvPr id="110617" name="Freeform 23"/>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18" name="Freeform 24"/>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19" name="Freeform 25"/>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20" name="Freeform 26"/>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21" name="Freeform 27"/>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22" name="Freeform 28"/>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10613" name="Group 29"/>
              <p:cNvGrpSpPr>
                <a:grpSpLocks/>
              </p:cNvGrpSpPr>
              <p:nvPr/>
            </p:nvGrpSpPr>
            <p:grpSpPr bwMode="auto">
              <a:xfrm>
                <a:off x="4864" y="3099"/>
                <a:ext cx="432" cy="877"/>
                <a:chOff x="4864" y="3099"/>
                <a:chExt cx="432" cy="877"/>
              </a:xfrm>
            </p:grpSpPr>
            <p:sp>
              <p:nvSpPr>
                <p:cNvPr id="110614" name="Freeform 30"/>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15" name="Freeform 31"/>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16" name="Freeform 32"/>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46" name="Rectangle 13"/>
          <p:cNvSpPr>
            <a:spLocks noChangeArrowheads="1"/>
          </p:cNvSpPr>
          <p:nvPr/>
        </p:nvSpPr>
        <p:spPr bwMode="auto">
          <a:xfrm>
            <a:off x="2362200" y="3886200"/>
            <a:ext cx="6781800"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What is the loop invariant?</a:t>
            </a:r>
          </a:p>
          <a:p>
            <a:pPr lvl="1" eaLnBrk="1" hangingPunct="1">
              <a:spcBef>
                <a:spcPct val="0"/>
              </a:spcBef>
              <a:buFontTx/>
              <a:buChar char="•"/>
            </a:pPr>
            <a:r>
              <a:rPr lang="en-US" altLang="en-US" sz="3000" i="0"/>
              <a:t>What do you want to be true in the middle of the computation?</a:t>
            </a:r>
          </a:p>
          <a:p>
            <a:pPr lvl="1" eaLnBrk="1" hangingPunct="1">
              <a:spcBef>
                <a:spcPct val="0"/>
              </a:spcBef>
              <a:buFontTx/>
              <a:buChar char="•"/>
            </a:pPr>
            <a:r>
              <a:rPr lang="en-US" altLang="en-US" sz="3000" i="0"/>
              <a:t>To have a partial sum:</a:t>
            </a:r>
            <a:br>
              <a:rPr lang="en-US" altLang="en-US" sz="3000" i="0"/>
            </a:br>
            <a:r>
              <a:rPr lang="en-US" altLang="en-US" sz="3000" i="0"/>
              <a:t>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a:t>
            </a:r>
          </a:p>
          <a:p>
            <a:pPr lvl="1" eaLnBrk="1" hangingPunct="1">
              <a:spcBef>
                <a:spcPct val="0"/>
              </a:spcBef>
              <a:buFontTx/>
              <a:buNone/>
            </a:pPr>
            <a:r>
              <a:rPr lang="en-US" altLang="en-US" sz="3000" i="0"/>
              <a:t>   (and  </a:t>
            </a:r>
            <a:r>
              <a:rPr lang="en-US" altLang="en-US" sz="3000">
                <a:solidFill>
                  <a:schemeClr val="accent1"/>
                </a:solidFill>
              </a:rPr>
              <a:t>1 ≤ i ≤ I</a:t>
            </a:r>
            <a:r>
              <a:rPr lang="en-US" altLang="en-US" sz="3000" i="0"/>
              <a:t>)</a:t>
            </a:r>
          </a:p>
          <a:p>
            <a:pPr lvl="1" eaLnBrk="1" hangingPunct="1">
              <a:spcBef>
                <a:spcPct val="0"/>
              </a:spcBef>
              <a:buFontTx/>
              <a:buChar char="•"/>
            </a:pPr>
            <a:endParaRPr lang="en-US" altLang="en-US" sz="3000" i="0"/>
          </a:p>
        </p:txBody>
      </p:sp>
      <p:grpSp>
        <p:nvGrpSpPr>
          <p:cNvPr id="110603" name="Group 3"/>
          <p:cNvGrpSpPr>
            <a:grpSpLocks/>
          </p:cNvGrpSpPr>
          <p:nvPr/>
        </p:nvGrpSpPr>
        <p:grpSpPr bwMode="auto">
          <a:xfrm>
            <a:off x="3810000" y="2209800"/>
            <a:ext cx="1181100" cy="1447800"/>
            <a:chOff x="2400" y="2064"/>
            <a:chExt cx="744" cy="912"/>
          </a:xfrm>
        </p:grpSpPr>
        <p:sp>
          <p:nvSpPr>
            <p:cNvPr id="110604" name="Freeform 4"/>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05" name="Freeform 5"/>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06" name="Freeform 6"/>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07" name="Freeform 7"/>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08" name="Freeform 8"/>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09" name="Freeform 9"/>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35070107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6">
                                            <p:txEl>
                                              <p:pRg st="1" end="1"/>
                                            </p:txEl>
                                          </p:spTgt>
                                        </p:tgtEl>
                                        <p:attrNameLst>
                                          <p:attrName>style.visibility</p:attrName>
                                        </p:attrNameLst>
                                      </p:cBhvr>
                                      <p:to>
                                        <p:strVal val="visible"/>
                                      </p:to>
                                    </p:set>
                                    <p:anim calcmode="lin" valueType="num">
                                      <p:cBhvr additive="base">
                                        <p:cTn id="7" dur="500" fill="hold"/>
                                        <p:tgtEl>
                                          <p:spTgt spid="46">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6">
                                            <p:txEl>
                                              <p:pRg st="2" end="2"/>
                                            </p:txEl>
                                          </p:spTgt>
                                        </p:tgtEl>
                                        <p:attrNameLst>
                                          <p:attrName>style.visibility</p:attrName>
                                        </p:attrNameLst>
                                      </p:cBhvr>
                                      <p:to>
                                        <p:strVal val="visible"/>
                                      </p:to>
                                    </p:set>
                                    <p:anim calcmode="lin" valueType="num">
                                      <p:cBhvr additive="base">
                                        <p:cTn id="13" dur="500" fill="hold"/>
                                        <p:tgtEl>
                                          <p:spTgt spid="46">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46">
                                            <p:txEl>
                                              <p:pRg st="3" end="3"/>
                                            </p:txEl>
                                          </p:spTgt>
                                        </p:tgtEl>
                                        <p:attrNameLst>
                                          <p:attrName>style.visibility</p:attrName>
                                        </p:attrNameLst>
                                      </p:cBhvr>
                                      <p:to>
                                        <p:strVal val="visible"/>
                                      </p:to>
                                    </p:set>
                                    <p:anim calcmode="lin" valueType="num">
                                      <p:cBhvr additive="base">
                                        <p:cTn id="19" dur="500" fill="hold"/>
                                        <p:tgtEl>
                                          <p:spTgt spid="46">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6147" name="Rectangle 13"/>
          <p:cNvSpPr>
            <a:spLocks noChangeArrowheads="1"/>
          </p:cNvSpPr>
          <p:nvPr/>
        </p:nvSpPr>
        <p:spPr bwMode="auto">
          <a:xfrm>
            <a:off x="0" y="820738"/>
            <a:ext cx="9067800"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Precondition:  The input is an integer </a:t>
            </a:r>
            <a:r>
              <a:rPr lang="en-US" altLang="en-US" sz="3000">
                <a:solidFill>
                  <a:schemeClr val="accent1"/>
                </a:solidFill>
              </a:rPr>
              <a:t>I</a:t>
            </a:r>
            <a:r>
              <a:rPr lang="en-US" altLang="en-US" sz="3000" i="0"/>
              <a:t>.</a:t>
            </a:r>
          </a:p>
          <a:p>
            <a:pPr eaLnBrk="1" hangingPunct="1">
              <a:spcBef>
                <a:spcPct val="0"/>
              </a:spcBef>
            </a:pPr>
            <a:r>
              <a:rPr lang="en-US" altLang="en-US" sz="3000" i="0"/>
              <a:t> Postcondition: The output is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p>
          <a:p>
            <a:pPr eaLnBrk="1" hangingPunct="1">
              <a:spcBef>
                <a:spcPct val="0"/>
              </a:spcBef>
            </a:pPr>
            <a:r>
              <a:rPr lang="en-US" altLang="en-US" sz="3000" i="0" baseline="30000"/>
              <a:t> </a:t>
            </a:r>
            <a:r>
              <a:rPr lang="en-US" altLang="en-US" sz="3000" i="0"/>
              <a:t>Loop Invariant: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(0 ≤ i ≤ I)</a:t>
            </a:r>
          </a:p>
        </p:txBody>
      </p:sp>
      <p:sp>
        <p:nvSpPr>
          <p:cNvPr id="111620" name="Freeform 15"/>
          <p:cNvSpPr>
            <a:spLocks/>
          </p:cNvSpPr>
          <p:nvPr/>
        </p:nvSpPr>
        <p:spPr bwMode="auto">
          <a:xfrm>
            <a:off x="1284288" y="4414838"/>
            <a:ext cx="6575425" cy="1441450"/>
          </a:xfrm>
          <a:custGeom>
            <a:avLst/>
            <a:gdLst>
              <a:gd name="T0" fmla="*/ 0 w 4142"/>
              <a:gd name="T1" fmla="*/ 2147483647 h 908"/>
              <a:gd name="T2" fmla="*/ 2147483647 w 4142"/>
              <a:gd name="T3" fmla="*/ 2147483647 h 908"/>
              <a:gd name="T4" fmla="*/ 2147483647 w 4142"/>
              <a:gd name="T5" fmla="*/ 2147483647 h 908"/>
              <a:gd name="T6" fmla="*/ 2147483647 w 4142"/>
              <a:gd name="T7" fmla="*/ 2147483647 h 908"/>
              <a:gd name="T8" fmla="*/ 2147483647 w 4142"/>
              <a:gd name="T9" fmla="*/ 2147483647 h 908"/>
              <a:gd name="T10" fmla="*/ 2147483647 w 4142"/>
              <a:gd name="T11" fmla="*/ 2147483647 h 908"/>
              <a:gd name="T12" fmla="*/ 2147483647 w 4142"/>
              <a:gd name="T13" fmla="*/ 2147483647 h 908"/>
              <a:gd name="T14" fmla="*/ 2147483647 w 4142"/>
              <a:gd name="T15" fmla="*/ 2147483647 h 908"/>
              <a:gd name="T16" fmla="*/ 2147483647 w 4142"/>
              <a:gd name="T17" fmla="*/ 2147483647 h 908"/>
              <a:gd name="T18" fmla="*/ 2147483647 w 4142"/>
              <a:gd name="T19" fmla="*/ 2147483647 h 908"/>
              <a:gd name="T20" fmla="*/ 2147483647 w 4142"/>
              <a:gd name="T21" fmla="*/ 2147483647 h 908"/>
              <a:gd name="T22" fmla="*/ 2147483647 w 4142"/>
              <a:gd name="T23" fmla="*/ 2147483647 h 908"/>
              <a:gd name="T24" fmla="*/ 2147483647 w 4142"/>
              <a:gd name="T25" fmla="*/ 2147483647 h 908"/>
              <a:gd name="T26" fmla="*/ 2147483647 w 4142"/>
              <a:gd name="T27" fmla="*/ 0 h 9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42"/>
              <a:gd name="T43" fmla="*/ 0 h 908"/>
              <a:gd name="T44" fmla="*/ 4142 w 4142"/>
              <a:gd name="T45" fmla="*/ 908 h 9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42" h="908">
                <a:moveTo>
                  <a:pt x="0" y="194"/>
                </a:moveTo>
                <a:cubicBezTo>
                  <a:pt x="67" y="228"/>
                  <a:pt x="24" y="196"/>
                  <a:pt x="71" y="285"/>
                </a:cubicBezTo>
                <a:cubicBezTo>
                  <a:pt x="88" y="316"/>
                  <a:pt x="165" y="476"/>
                  <a:pt x="214" y="525"/>
                </a:cubicBezTo>
                <a:cubicBezTo>
                  <a:pt x="342" y="653"/>
                  <a:pt x="536" y="719"/>
                  <a:pt x="705" y="764"/>
                </a:cubicBezTo>
                <a:cubicBezTo>
                  <a:pt x="889" y="813"/>
                  <a:pt x="1061" y="864"/>
                  <a:pt x="1249" y="880"/>
                </a:cubicBezTo>
                <a:cubicBezTo>
                  <a:pt x="1790" y="877"/>
                  <a:pt x="2298" y="908"/>
                  <a:pt x="2822" y="803"/>
                </a:cubicBezTo>
                <a:cubicBezTo>
                  <a:pt x="2987" y="708"/>
                  <a:pt x="2836" y="785"/>
                  <a:pt x="3074" y="706"/>
                </a:cubicBezTo>
                <a:cubicBezTo>
                  <a:pt x="3123" y="690"/>
                  <a:pt x="3171" y="651"/>
                  <a:pt x="3217" y="628"/>
                </a:cubicBezTo>
                <a:cubicBezTo>
                  <a:pt x="3267" y="603"/>
                  <a:pt x="3319" y="581"/>
                  <a:pt x="3372" y="563"/>
                </a:cubicBezTo>
                <a:cubicBezTo>
                  <a:pt x="3403" y="540"/>
                  <a:pt x="3437" y="525"/>
                  <a:pt x="3469" y="505"/>
                </a:cubicBezTo>
                <a:cubicBezTo>
                  <a:pt x="3526" y="392"/>
                  <a:pt x="3679" y="319"/>
                  <a:pt x="3780" y="253"/>
                </a:cubicBezTo>
                <a:cubicBezTo>
                  <a:pt x="3835" y="217"/>
                  <a:pt x="3876" y="163"/>
                  <a:pt x="3941" y="149"/>
                </a:cubicBezTo>
                <a:cubicBezTo>
                  <a:pt x="4019" y="85"/>
                  <a:pt x="3966" y="126"/>
                  <a:pt x="4110" y="39"/>
                </a:cubicBezTo>
                <a:cubicBezTo>
                  <a:pt x="4124" y="30"/>
                  <a:pt x="4142" y="0"/>
                  <a:pt x="4142" y="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1621" name="Line 16"/>
          <p:cNvSpPr>
            <a:spLocks noChangeShapeType="1"/>
          </p:cNvSpPr>
          <p:nvPr/>
        </p:nvSpPr>
        <p:spPr bwMode="auto">
          <a:xfrm>
            <a:off x="1506538" y="5638800"/>
            <a:ext cx="3276600" cy="152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1622" name="Line 17"/>
          <p:cNvSpPr>
            <a:spLocks noChangeShapeType="1"/>
          </p:cNvSpPr>
          <p:nvPr/>
        </p:nvSpPr>
        <p:spPr bwMode="auto">
          <a:xfrm>
            <a:off x="1219200" y="5410200"/>
            <a:ext cx="3429000" cy="7620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46" name="Rectangle 13"/>
          <p:cNvSpPr>
            <a:spLocks noChangeArrowheads="1"/>
          </p:cNvSpPr>
          <p:nvPr/>
        </p:nvSpPr>
        <p:spPr bwMode="auto">
          <a:xfrm>
            <a:off x="2132013" y="2605088"/>
            <a:ext cx="67818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Measure of Progress</a:t>
            </a:r>
          </a:p>
          <a:p>
            <a:pPr lvl="1" eaLnBrk="1" hangingPunct="1">
              <a:spcBef>
                <a:spcPct val="0"/>
              </a:spcBef>
              <a:buFontTx/>
              <a:buChar char="•"/>
            </a:pPr>
            <a:r>
              <a:rPr lang="en-US" altLang="en-US" sz="3000" i="0"/>
              <a:t> </a:t>
            </a:r>
            <a:r>
              <a:rPr lang="en-US" altLang="en-US" sz="3000">
                <a:solidFill>
                  <a:schemeClr val="accent1"/>
                </a:solidFill>
              </a:rPr>
              <a:t>i</a:t>
            </a:r>
            <a:r>
              <a:rPr lang="en-US" altLang="en-US" sz="3000" i="0">
                <a:solidFill>
                  <a:schemeClr val="accent1"/>
                </a:solidFill>
              </a:rPr>
              <a:t> </a:t>
            </a:r>
            <a:r>
              <a:rPr lang="en-US" altLang="en-US" sz="3000" i="0"/>
              <a:t>= # of objects added.</a:t>
            </a:r>
          </a:p>
        </p:txBody>
      </p:sp>
      <p:grpSp>
        <p:nvGrpSpPr>
          <p:cNvPr id="182" name="Group 204"/>
          <p:cNvGrpSpPr>
            <a:grpSpLocks/>
          </p:cNvGrpSpPr>
          <p:nvPr/>
        </p:nvGrpSpPr>
        <p:grpSpPr bwMode="auto">
          <a:xfrm>
            <a:off x="623888" y="4262438"/>
            <a:ext cx="1114425" cy="1066800"/>
            <a:chOff x="528" y="3264"/>
            <a:chExt cx="907" cy="907"/>
          </a:xfrm>
        </p:grpSpPr>
        <p:grpSp>
          <p:nvGrpSpPr>
            <p:cNvPr id="111631" name="Group 205"/>
            <p:cNvGrpSpPr>
              <a:grpSpLocks/>
            </p:cNvGrpSpPr>
            <p:nvPr/>
          </p:nvGrpSpPr>
          <p:grpSpPr bwMode="auto">
            <a:xfrm>
              <a:off x="528" y="3264"/>
              <a:ext cx="907" cy="907"/>
              <a:chOff x="3120" y="1872"/>
              <a:chExt cx="907" cy="907"/>
            </a:xfrm>
          </p:grpSpPr>
          <p:sp>
            <p:nvSpPr>
              <p:cNvPr id="111638" name="Freeform 206"/>
              <p:cNvSpPr>
                <a:spLocks noChangeAspect="1"/>
              </p:cNvSpPr>
              <p:nvPr/>
            </p:nvSpPr>
            <p:spPr bwMode="auto">
              <a:xfrm>
                <a:off x="3453" y="2386"/>
                <a:ext cx="225" cy="63"/>
              </a:xfrm>
              <a:custGeom>
                <a:avLst/>
                <a:gdLst>
                  <a:gd name="T0" fmla="*/ 0 w 672"/>
                  <a:gd name="T1" fmla="*/ 0 h 200"/>
                  <a:gd name="T2" fmla="*/ 0 w 672"/>
                  <a:gd name="T3" fmla="*/ 0 h 200"/>
                  <a:gd name="T4" fmla="*/ 0 w 672"/>
                  <a:gd name="T5" fmla="*/ 0 h 200"/>
                  <a:gd name="T6" fmla="*/ 0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1639" name="Group 207"/>
              <p:cNvGrpSpPr>
                <a:grpSpLocks/>
              </p:cNvGrpSpPr>
              <p:nvPr/>
            </p:nvGrpSpPr>
            <p:grpSpPr bwMode="auto">
              <a:xfrm>
                <a:off x="3469" y="2146"/>
                <a:ext cx="249" cy="285"/>
                <a:chOff x="3469" y="2146"/>
                <a:chExt cx="249" cy="285"/>
              </a:xfrm>
            </p:grpSpPr>
            <p:sp>
              <p:nvSpPr>
                <p:cNvPr id="111645" name="Freeform 208"/>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6" name="Freeform 209"/>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7" name="Freeform 210"/>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8" name="Freeform 211"/>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49" name="Freeform 212"/>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650" name="Freeform 213"/>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1640" name="AutoShape 214"/>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dirty="0">
                    <a:solidFill>
                      <a:schemeClr val="bg2"/>
                    </a:solidFill>
                  </a:rPr>
                  <a:t>79 km</a:t>
                </a:r>
                <a:endParaRPr lang="en-CA" altLang="en-US" sz="1400" i="0" baseline="-8000" dirty="0">
                  <a:solidFill>
                    <a:schemeClr val="bg2"/>
                  </a:solidFill>
                </a:endParaRPr>
              </a:p>
            </p:txBody>
          </p:sp>
          <p:sp>
            <p:nvSpPr>
              <p:cNvPr id="111641" name="Line 215"/>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42" name="AutoShape 216"/>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75 km</a:t>
                </a:r>
                <a:endParaRPr lang="en-CA" altLang="en-US" sz="1400" i="0" baseline="-8000">
                  <a:solidFill>
                    <a:schemeClr val="bg2"/>
                  </a:solidFill>
                </a:endParaRPr>
              </a:p>
            </p:txBody>
          </p:sp>
          <p:sp>
            <p:nvSpPr>
              <p:cNvPr id="111643" name="Line 217"/>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1644" name="Oval 218"/>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nvGrpSpPr>
            <p:cNvPr id="111632" name="Group 219"/>
            <p:cNvGrpSpPr>
              <a:grpSpLocks/>
            </p:cNvGrpSpPr>
            <p:nvPr/>
          </p:nvGrpSpPr>
          <p:grpSpPr bwMode="auto">
            <a:xfrm>
              <a:off x="624" y="3312"/>
              <a:ext cx="432" cy="240"/>
              <a:chOff x="-1152" y="3504"/>
              <a:chExt cx="432" cy="240"/>
            </a:xfrm>
          </p:grpSpPr>
          <p:grpSp>
            <p:nvGrpSpPr>
              <p:cNvPr id="111633" name="Group 220"/>
              <p:cNvGrpSpPr>
                <a:grpSpLocks noChangeAspect="1"/>
              </p:cNvGrpSpPr>
              <p:nvPr/>
            </p:nvGrpSpPr>
            <p:grpSpPr bwMode="auto">
              <a:xfrm>
                <a:off x="-1075" y="3504"/>
                <a:ext cx="256" cy="210"/>
                <a:chOff x="1728" y="2064"/>
                <a:chExt cx="768" cy="672"/>
              </a:xfrm>
            </p:grpSpPr>
            <p:sp>
              <p:nvSpPr>
                <p:cNvPr id="111636" name="AutoShape 22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Exit</a:t>
                  </a:r>
                  <a:endParaRPr lang="en-CA" altLang="en-US" sz="1400" i="0" baseline="-8000">
                    <a:solidFill>
                      <a:schemeClr val="bg2"/>
                    </a:solidFill>
                  </a:endParaRPr>
                </a:p>
              </p:txBody>
            </p:sp>
            <p:sp>
              <p:nvSpPr>
                <p:cNvPr id="111637" name="Line 22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1634" name="Line 223"/>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35" name="Line 224"/>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03" name="Group 225"/>
          <p:cNvGrpSpPr>
            <a:grpSpLocks/>
          </p:cNvGrpSpPr>
          <p:nvPr/>
        </p:nvGrpSpPr>
        <p:grpSpPr bwMode="auto">
          <a:xfrm>
            <a:off x="609600" y="5915025"/>
            <a:ext cx="942975" cy="790575"/>
            <a:chOff x="1584" y="2256"/>
            <a:chExt cx="768" cy="672"/>
          </a:xfrm>
        </p:grpSpPr>
        <p:sp>
          <p:nvSpPr>
            <p:cNvPr id="111629" name="AutoShape 226"/>
            <p:cNvSpPr>
              <a:spLocks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4400" i="0" baseline="-8000">
                  <a:solidFill>
                    <a:schemeClr val="bg2"/>
                  </a:solidFill>
                </a:rPr>
                <a:t>Exit</a:t>
              </a:r>
              <a:endParaRPr lang="en-CA" altLang="en-US" sz="4400" i="0" baseline="-8000">
                <a:solidFill>
                  <a:schemeClr val="bg2"/>
                </a:solidFill>
              </a:endParaRPr>
            </a:p>
          </p:txBody>
        </p:sp>
        <p:sp>
          <p:nvSpPr>
            <p:cNvPr id="111630" name="Line 227"/>
            <p:cNvSpPr>
              <a:spLocks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06" name="AutoShape 49"/>
          <p:cNvSpPr>
            <a:spLocks noChangeArrowheads="1"/>
          </p:cNvSpPr>
          <p:nvPr/>
        </p:nvSpPr>
        <p:spPr bwMode="auto">
          <a:xfrm>
            <a:off x="685800" y="2667000"/>
            <a:ext cx="990600" cy="762000"/>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baseline="-8000" dirty="0">
                <a:solidFill>
                  <a:schemeClr val="bg2"/>
                </a:solidFill>
              </a:rPr>
              <a:t>79 km </a:t>
            </a:r>
          </a:p>
        </p:txBody>
      </p:sp>
      <p:sp>
        <p:nvSpPr>
          <p:cNvPr id="207" name="Rectangle 13"/>
          <p:cNvSpPr>
            <a:spLocks noChangeArrowheads="1"/>
          </p:cNvSpPr>
          <p:nvPr/>
        </p:nvSpPr>
        <p:spPr bwMode="auto">
          <a:xfrm>
            <a:off x="2146300" y="4394200"/>
            <a:ext cx="67818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Step to make progress</a:t>
            </a:r>
          </a:p>
          <a:p>
            <a:pPr lvl="1" eaLnBrk="1" hangingPunct="1">
              <a:spcBef>
                <a:spcPct val="0"/>
              </a:spcBef>
              <a:buFontTx/>
              <a:buChar char="•"/>
            </a:pPr>
            <a:r>
              <a:rPr lang="en-US" altLang="en-US" sz="3000" i="0"/>
              <a:t> </a:t>
            </a:r>
            <a:r>
              <a:rPr lang="en-US" altLang="en-US" sz="3000">
                <a:solidFill>
                  <a:srgbClr val="FFC000"/>
                </a:solidFill>
              </a:rPr>
              <a:t>i = i+1</a:t>
            </a:r>
            <a:endParaRPr lang="en-US" altLang="en-US" sz="3000" i="0">
              <a:solidFill>
                <a:srgbClr val="FFC000"/>
              </a:solidFill>
            </a:endParaRPr>
          </a:p>
        </p:txBody>
      </p:sp>
      <p:sp>
        <p:nvSpPr>
          <p:cNvPr id="208" name="Rectangle 13"/>
          <p:cNvSpPr>
            <a:spLocks noChangeArrowheads="1"/>
          </p:cNvSpPr>
          <p:nvPr/>
        </p:nvSpPr>
        <p:spPr bwMode="auto">
          <a:xfrm>
            <a:off x="2162175" y="5791200"/>
            <a:ext cx="67818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Exit Condition</a:t>
            </a:r>
          </a:p>
          <a:p>
            <a:pPr lvl="1" eaLnBrk="1" hangingPunct="1">
              <a:spcBef>
                <a:spcPct val="0"/>
              </a:spcBef>
              <a:buFontTx/>
              <a:buChar char="•"/>
            </a:pPr>
            <a:r>
              <a:rPr lang="en-US" altLang="en-US" sz="3000" i="0"/>
              <a:t> </a:t>
            </a:r>
            <a:r>
              <a:rPr lang="en-US" altLang="en-US" sz="3000">
                <a:solidFill>
                  <a:schemeClr val="accent1"/>
                </a:solidFill>
              </a:rPr>
              <a:t>i = I</a:t>
            </a:r>
            <a:endParaRPr lang="en-US" altLang="en-US" sz="3000" i="0"/>
          </a:p>
        </p:txBody>
      </p:sp>
    </p:spTree>
    <p:extLst>
      <p:ext uri="{BB962C8B-B14F-4D97-AF65-F5344CB8AC3E}">
        <p14:creationId xmlns:p14="http://schemas.microsoft.com/office/powerpoint/2010/main" val="18722647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6147">
                                            <p:txEl>
                                              <p:pRg st="2" end="2"/>
                                            </p:txEl>
                                          </p:spTgt>
                                        </p:tgtEl>
                                        <p:attrNameLst>
                                          <p:attrName>style.visibility</p:attrName>
                                        </p:attrNameLst>
                                      </p:cBhvr>
                                      <p:to>
                                        <p:strVal val="visible"/>
                                      </p:to>
                                    </p:set>
                                    <p:anim calcmode="lin" valueType="num">
                                      <p:cBhvr additive="base">
                                        <p:cTn id="7" dur="500" fill="hold"/>
                                        <p:tgtEl>
                                          <p:spTgt spid="6147">
                                            <p:txEl>
                                              <p:pRg st="2" end="2"/>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61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06"/>
                                        </p:tgtEl>
                                        <p:attrNameLst>
                                          <p:attrName>style.visibility</p:attrName>
                                        </p:attrNameLst>
                                      </p:cBhvr>
                                      <p:to>
                                        <p:strVal val="visible"/>
                                      </p:to>
                                    </p:set>
                                    <p:anim calcmode="lin" valueType="num">
                                      <p:cBhvr additive="base">
                                        <p:cTn id="13" dur="500" fill="hold"/>
                                        <p:tgtEl>
                                          <p:spTgt spid="206"/>
                                        </p:tgtEl>
                                        <p:attrNameLst>
                                          <p:attrName>ppt_x</p:attrName>
                                        </p:attrNameLst>
                                      </p:cBhvr>
                                      <p:tavLst>
                                        <p:tav tm="0">
                                          <p:val>
                                            <p:strVal val="1+#ppt_w/2"/>
                                          </p:val>
                                        </p:tav>
                                        <p:tav tm="100000">
                                          <p:val>
                                            <p:strVal val="#ppt_x"/>
                                          </p:val>
                                        </p:tav>
                                      </p:tavLst>
                                    </p:anim>
                                    <p:anim calcmode="lin" valueType="num">
                                      <p:cBhvr additive="base">
                                        <p:cTn id="14" dur="500" fill="hold"/>
                                        <p:tgtEl>
                                          <p:spTgt spid="20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46">
                                            <p:txEl>
                                              <p:pRg st="0" end="0"/>
                                            </p:txEl>
                                          </p:spTgt>
                                        </p:tgtEl>
                                        <p:attrNameLst>
                                          <p:attrName>style.visibility</p:attrName>
                                        </p:attrNameLst>
                                      </p:cBhvr>
                                      <p:to>
                                        <p:strVal val="visible"/>
                                      </p:to>
                                    </p:set>
                                    <p:anim calcmode="lin" valueType="num">
                                      <p:cBhvr additive="base">
                                        <p:cTn id="19"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46">
                                            <p:txEl>
                                              <p:pRg st="1" end="1"/>
                                            </p:txEl>
                                          </p:spTgt>
                                        </p:tgtEl>
                                        <p:attrNameLst>
                                          <p:attrName>style.visibility</p:attrName>
                                        </p:attrNameLst>
                                      </p:cBhvr>
                                      <p:to>
                                        <p:strVal val="visible"/>
                                      </p:to>
                                    </p:set>
                                    <p:anim calcmode="lin" valueType="num">
                                      <p:cBhvr additive="base">
                                        <p:cTn id="25" dur="500" fill="hold"/>
                                        <p:tgtEl>
                                          <p:spTgt spid="46">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182"/>
                                        </p:tgtEl>
                                        <p:attrNameLst>
                                          <p:attrName>style.visibility</p:attrName>
                                        </p:attrNameLst>
                                      </p:cBhvr>
                                      <p:to>
                                        <p:strVal val="visible"/>
                                      </p:to>
                                    </p:set>
                                    <p:anim calcmode="lin" valueType="num">
                                      <p:cBhvr additive="base">
                                        <p:cTn id="31" dur="500" fill="hold"/>
                                        <p:tgtEl>
                                          <p:spTgt spid="182"/>
                                        </p:tgtEl>
                                        <p:attrNameLst>
                                          <p:attrName>ppt_x</p:attrName>
                                        </p:attrNameLst>
                                      </p:cBhvr>
                                      <p:tavLst>
                                        <p:tav tm="0">
                                          <p:val>
                                            <p:strVal val="1+#ppt_w/2"/>
                                          </p:val>
                                        </p:tav>
                                        <p:tav tm="100000">
                                          <p:val>
                                            <p:strVal val="#ppt_x"/>
                                          </p:val>
                                        </p:tav>
                                      </p:tavLst>
                                    </p:anim>
                                    <p:anim calcmode="lin" valueType="num">
                                      <p:cBhvr additive="base">
                                        <p:cTn id="32" dur="500" fill="hold"/>
                                        <p:tgtEl>
                                          <p:spTgt spid="182"/>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207">
                                            <p:txEl>
                                              <p:pRg st="0" end="0"/>
                                            </p:txEl>
                                          </p:spTgt>
                                        </p:tgtEl>
                                        <p:attrNameLst>
                                          <p:attrName>style.visibility</p:attrName>
                                        </p:attrNameLst>
                                      </p:cBhvr>
                                      <p:to>
                                        <p:strVal val="visible"/>
                                      </p:to>
                                    </p:set>
                                    <p:anim calcmode="lin" valueType="num">
                                      <p:cBhvr additive="base">
                                        <p:cTn id="37" dur="500" fill="hold"/>
                                        <p:tgtEl>
                                          <p:spTgt spid="207">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2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207">
                                            <p:txEl>
                                              <p:pRg st="1" end="1"/>
                                            </p:txEl>
                                          </p:spTgt>
                                        </p:tgtEl>
                                        <p:attrNameLst>
                                          <p:attrName>style.visibility</p:attrName>
                                        </p:attrNameLst>
                                      </p:cBhvr>
                                      <p:to>
                                        <p:strVal val="visible"/>
                                      </p:to>
                                    </p:set>
                                    <p:anim calcmode="lin" valueType="num">
                                      <p:cBhvr additive="base">
                                        <p:cTn id="43" dur="500" fill="hold"/>
                                        <p:tgtEl>
                                          <p:spTgt spid="207">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20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nodeType="clickEffect">
                                  <p:stCondLst>
                                    <p:cond delay="0"/>
                                  </p:stCondLst>
                                  <p:childTnLst>
                                    <p:set>
                                      <p:cBhvr>
                                        <p:cTn id="48" dur="1" fill="hold">
                                          <p:stCondLst>
                                            <p:cond delay="0"/>
                                          </p:stCondLst>
                                        </p:cTn>
                                        <p:tgtEl>
                                          <p:spTgt spid="203"/>
                                        </p:tgtEl>
                                        <p:attrNameLst>
                                          <p:attrName>style.visibility</p:attrName>
                                        </p:attrNameLst>
                                      </p:cBhvr>
                                      <p:to>
                                        <p:strVal val="visible"/>
                                      </p:to>
                                    </p:set>
                                    <p:anim calcmode="lin" valueType="num">
                                      <p:cBhvr additive="base">
                                        <p:cTn id="49" dur="500" fill="hold"/>
                                        <p:tgtEl>
                                          <p:spTgt spid="203"/>
                                        </p:tgtEl>
                                        <p:attrNameLst>
                                          <p:attrName>ppt_x</p:attrName>
                                        </p:attrNameLst>
                                      </p:cBhvr>
                                      <p:tavLst>
                                        <p:tav tm="0">
                                          <p:val>
                                            <p:strVal val="1+#ppt_w/2"/>
                                          </p:val>
                                        </p:tav>
                                        <p:tav tm="100000">
                                          <p:val>
                                            <p:strVal val="#ppt_x"/>
                                          </p:val>
                                        </p:tav>
                                      </p:tavLst>
                                    </p:anim>
                                    <p:anim calcmode="lin" valueType="num">
                                      <p:cBhvr additive="base">
                                        <p:cTn id="50" dur="500" fill="hold"/>
                                        <p:tgtEl>
                                          <p:spTgt spid="20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nodeType="clickEffect">
                                  <p:stCondLst>
                                    <p:cond delay="0"/>
                                  </p:stCondLst>
                                  <p:childTnLst>
                                    <p:set>
                                      <p:cBhvr>
                                        <p:cTn id="54" dur="1" fill="hold">
                                          <p:stCondLst>
                                            <p:cond delay="0"/>
                                          </p:stCondLst>
                                        </p:cTn>
                                        <p:tgtEl>
                                          <p:spTgt spid="208">
                                            <p:txEl>
                                              <p:pRg st="0" end="0"/>
                                            </p:txEl>
                                          </p:spTgt>
                                        </p:tgtEl>
                                        <p:attrNameLst>
                                          <p:attrName>style.visibility</p:attrName>
                                        </p:attrNameLst>
                                      </p:cBhvr>
                                      <p:to>
                                        <p:strVal val="visible"/>
                                      </p:to>
                                    </p:set>
                                    <p:anim calcmode="lin" valueType="num">
                                      <p:cBhvr additive="base">
                                        <p:cTn id="55" dur="500" fill="hold"/>
                                        <p:tgtEl>
                                          <p:spTgt spid="208">
                                            <p:txEl>
                                              <p:pRg st="0" end="0"/>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20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nodeType="clickEffect">
                                  <p:stCondLst>
                                    <p:cond delay="0"/>
                                  </p:stCondLst>
                                  <p:childTnLst>
                                    <p:set>
                                      <p:cBhvr>
                                        <p:cTn id="60" dur="1" fill="hold">
                                          <p:stCondLst>
                                            <p:cond delay="0"/>
                                          </p:stCondLst>
                                        </p:cTn>
                                        <p:tgtEl>
                                          <p:spTgt spid="208">
                                            <p:txEl>
                                              <p:pRg st="1" end="1"/>
                                            </p:txEl>
                                          </p:spTgt>
                                        </p:tgtEl>
                                        <p:attrNameLst>
                                          <p:attrName>style.visibility</p:attrName>
                                        </p:attrNameLst>
                                      </p:cBhvr>
                                      <p:to>
                                        <p:strVal val="visible"/>
                                      </p:to>
                                    </p:set>
                                    <p:anim calcmode="lin" valueType="num">
                                      <p:cBhvr additive="base">
                                        <p:cTn id="61" dur="500" fill="hold"/>
                                        <p:tgtEl>
                                          <p:spTgt spid="208">
                                            <p:txEl>
                                              <p:pRg st="1" end="1"/>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20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a:grpSpLocks/>
          </p:cNvGrpSpPr>
          <p:nvPr/>
        </p:nvGrpSpPr>
        <p:grpSpPr bwMode="auto">
          <a:xfrm>
            <a:off x="0" y="280988"/>
            <a:ext cx="9274175" cy="4098925"/>
            <a:chOff x="0" y="281064"/>
            <a:chExt cx="9274863" cy="4098151"/>
          </a:xfrm>
        </p:grpSpPr>
        <p:sp>
          <p:nvSpPr>
            <p:cNvPr id="112678" name="Freeform 2" descr="Green marble"/>
            <p:cNvSpPr>
              <a:spLocks/>
            </p:cNvSpPr>
            <p:nvPr/>
          </p:nvSpPr>
          <p:spPr bwMode="auto">
            <a:xfrm>
              <a:off x="194390" y="1200566"/>
              <a:ext cx="8567711" cy="3178649"/>
            </a:xfrm>
            <a:custGeom>
              <a:avLst/>
              <a:gdLst>
                <a:gd name="T0" fmla="*/ 2147483647 w 9918"/>
                <a:gd name="T1" fmla="*/ 2147483647 h 12392"/>
                <a:gd name="T2" fmla="*/ 2147483647 w 9918"/>
                <a:gd name="T3" fmla="*/ 2147483647 h 12392"/>
                <a:gd name="T4" fmla="*/ 2147483647 w 9918"/>
                <a:gd name="T5" fmla="*/ 2147483647 h 12392"/>
                <a:gd name="T6" fmla="*/ 2147483647 w 9918"/>
                <a:gd name="T7" fmla="*/ 2147483647 h 12392"/>
                <a:gd name="T8" fmla="*/ 2147483647 w 9918"/>
                <a:gd name="T9" fmla="*/ 2147483647 h 12392"/>
                <a:gd name="T10" fmla="*/ 2147483647 w 9918"/>
                <a:gd name="T11" fmla="*/ 2147483647 h 12392"/>
                <a:gd name="T12" fmla="*/ 2147483647 w 9918"/>
                <a:gd name="T13" fmla="*/ 2147483647 h 12392"/>
                <a:gd name="T14" fmla="*/ 2147483647 w 9918"/>
                <a:gd name="T15" fmla="*/ 2147483647 h 12392"/>
                <a:gd name="T16" fmla="*/ 2147483647 w 9918"/>
                <a:gd name="T17" fmla="*/ 2147483647 h 12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18" h="12392">
                  <a:moveTo>
                    <a:pt x="6164" y="6032"/>
                  </a:moveTo>
                  <a:cubicBezTo>
                    <a:pt x="7257" y="4980"/>
                    <a:pt x="8651" y="1374"/>
                    <a:pt x="9212" y="539"/>
                  </a:cubicBezTo>
                  <a:cubicBezTo>
                    <a:pt x="9773" y="-296"/>
                    <a:pt x="10306" y="-182"/>
                    <a:pt x="9528" y="1019"/>
                  </a:cubicBezTo>
                  <a:cubicBezTo>
                    <a:pt x="8859" y="1957"/>
                    <a:pt x="7409" y="6042"/>
                    <a:pt x="6315" y="7189"/>
                  </a:cubicBezTo>
                  <a:cubicBezTo>
                    <a:pt x="5221" y="8336"/>
                    <a:pt x="3854" y="7097"/>
                    <a:pt x="2966" y="7899"/>
                  </a:cubicBezTo>
                  <a:cubicBezTo>
                    <a:pt x="2078" y="8703"/>
                    <a:pt x="673" y="11778"/>
                    <a:pt x="227" y="12257"/>
                  </a:cubicBezTo>
                  <a:cubicBezTo>
                    <a:pt x="-219" y="12736"/>
                    <a:pt x="99" y="11872"/>
                    <a:pt x="293" y="10774"/>
                  </a:cubicBezTo>
                  <a:cubicBezTo>
                    <a:pt x="756" y="10021"/>
                    <a:pt x="1840" y="7658"/>
                    <a:pt x="2655" y="6851"/>
                  </a:cubicBezTo>
                  <a:cubicBezTo>
                    <a:pt x="3469" y="6044"/>
                    <a:pt x="5071" y="7084"/>
                    <a:pt x="6164" y="6032"/>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pic>
          <p:nvPicPr>
            <p:cNvPr id="112679"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249338" y="281064"/>
              <a:ext cx="1025525" cy="92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80"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2527609"/>
              <a:ext cx="7969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2643"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12644" name="Freeform 15"/>
          <p:cNvSpPr>
            <a:spLocks/>
          </p:cNvSpPr>
          <p:nvPr/>
        </p:nvSpPr>
        <p:spPr bwMode="auto">
          <a:xfrm>
            <a:off x="1284288" y="4414838"/>
            <a:ext cx="6575425" cy="1441450"/>
          </a:xfrm>
          <a:custGeom>
            <a:avLst/>
            <a:gdLst>
              <a:gd name="T0" fmla="*/ 0 w 4142"/>
              <a:gd name="T1" fmla="*/ 2147483647 h 908"/>
              <a:gd name="T2" fmla="*/ 2147483647 w 4142"/>
              <a:gd name="T3" fmla="*/ 2147483647 h 908"/>
              <a:gd name="T4" fmla="*/ 2147483647 w 4142"/>
              <a:gd name="T5" fmla="*/ 2147483647 h 908"/>
              <a:gd name="T6" fmla="*/ 2147483647 w 4142"/>
              <a:gd name="T7" fmla="*/ 2147483647 h 908"/>
              <a:gd name="T8" fmla="*/ 2147483647 w 4142"/>
              <a:gd name="T9" fmla="*/ 2147483647 h 908"/>
              <a:gd name="T10" fmla="*/ 2147483647 w 4142"/>
              <a:gd name="T11" fmla="*/ 2147483647 h 908"/>
              <a:gd name="T12" fmla="*/ 2147483647 w 4142"/>
              <a:gd name="T13" fmla="*/ 2147483647 h 908"/>
              <a:gd name="T14" fmla="*/ 2147483647 w 4142"/>
              <a:gd name="T15" fmla="*/ 2147483647 h 908"/>
              <a:gd name="T16" fmla="*/ 2147483647 w 4142"/>
              <a:gd name="T17" fmla="*/ 2147483647 h 908"/>
              <a:gd name="T18" fmla="*/ 2147483647 w 4142"/>
              <a:gd name="T19" fmla="*/ 2147483647 h 908"/>
              <a:gd name="T20" fmla="*/ 2147483647 w 4142"/>
              <a:gd name="T21" fmla="*/ 2147483647 h 908"/>
              <a:gd name="T22" fmla="*/ 2147483647 w 4142"/>
              <a:gd name="T23" fmla="*/ 2147483647 h 908"/>
              <a:gd name="T24" fmla="*/ 2147483647 w 4142"/>
              <a:gd name="T25" fmla="*/ 2147483647 h 908"/>
              <a:gd name="T26" fmla="*/ 2147483647 w 4142"/>
              <a:gd name="T27" fmla="*/ 0 h 9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42"/>
              <a:gd name="T43" fmla="*/ 0 h 908"/>
              <a:gd name="T44" fmla="*/ 4142 w 4142"/>
              <a:gd name="T45" fmla="*/ 908 h 9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42" h="908">
                <a:moveTo>
                  <a:pt x="0" y="194"/>
                </a:moveTo>
                <a:cubicBezTo>
                  <a:pt x="67" y="228"/>
                  <a:pt x="24" y="196"/>
                  <a:pt x="71" y="285"/>
                </a:cubicBezTo>
                <a:cubicBezTo>
                  <a:pt x="88" y="316"/>
                  <a:pt x="165" y="476"/>
                  <a:pt x="214" y="525"/>
                </a:cubicBezTo>
                <a:cubicBezTo>
                  <a:pt x="342" y="653"/>
                  <a:pt x="536" y="719"/>
                  <a:pt x="705" y="764"/>
                </a:cubicBezTo>
                <a:cubicBezTo>
                  <a:pt x="889" y="813"/>
                  <a:pt x="1061" y="864"/>
                  <a:pt x="1249" y="880"/>
                </a:cubicBezTo>
                <a:cubicBezTo>
                  <a:pt x="1790" y="877"/>
                  <a:pt x="2298" y="908"/>
                  <a:pt x="2822" y="803"/>
                </a:cubicBezTo>
                <a:cubicBezTo>
                  <a:pt x="2987" y="708"/>
                  <a:pt x="2836" y="785"/>
                  <a:pt x="3074" y="706"/>
                </a:cubicBezTo>
                <a:cubicBezTo>
                  <a:pt x="3123" y="690"/>
                  <a:pt x="3171" y="651"/>
                  <a:pt x="3217" y="628"/>
                </a:cubicBezTo>
                <a:cubicBezTo>
                  <a:pt x="3267" y="603"/>
                  <a:pt x="3319" y="581"/>
                  <a:pt x="3372" y="563"/>
                </a:cubicBezTo>
                <a:cubicBezTo>
                  <a:pt x="3403" y="540"/>
                  <a:pt x="3437" y="525"/>
                  <a:pt x="3469" y="505"/>
                </a:cubicBezTo>
                <a:cubicBezTo>
                  <a:pt x="3526" y="392"/>
                  <a:pt x="3679" y="319"/>
                  <a:pt x="3780" y="253"/>
                </a:cubicBezTo>
                <a:cubicBezTo>
                  <a:pt x="3835" y="217"/>
                  <a:pt x="3876" y="163"/>
                  <a:pt x="3941" y="149"/>
                </a:cubicBezTo>
                <a:cubicBezTo>
                  <a:pt x="4019" y="85"/>
                  <a:pt x="3966" y="126"/>
                  <a:pt x="4110" y="39"/>
                </a:cubicBezTo>
                <a:cubicBezTo>
                  <a:pt x="4124" y="30"/>
                  <a:pt x="4142" y="0"/>
                  <a:pt x="4142" y="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2645" name="Line 16"/>
          <p:cNvSpPr>
            <a:spLocks noChangeShapeType="1"/>
          </p:cNvSpPr>
          <p:nvPr/>
        </p:nvSpPr>
        <p:spPr bwMode="auto">
          <a:xfrm>
            <a:off x="1506538" y="4953000"/>
            <a:ext cx="3276600" cy="152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2646" name="Line 17"/>
          <p:cNvSpPr>
            <a:spLocks noChangeShapeType="1"/>
          </p:cNvSpPr>
          <p:nvPr/>
        </p:nvSpPr>
        <p:spPr bwMode="auto">
          <a:xfrm>
            <a:off x="1219200" y="5410200"/>
            <a:ext cx="3429000" cy="7620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46" name="Rectangle 13"/>
          <p:cNvSpPr>
            <a:spLocks noChangeArrowheads="1"/>
          </p:cNvSpPr>
          <p:nvPr/>
        </p:nvSpPr>
        <p:spPr bwMode="auto">
          <a:xfrm>
            <a:off x="1166813" y="914400"/>
            <a:ext cx="67818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i="0"/>
              <a:t>In order to make progress,</a:t>
            </a:r>
            <a:br>
              <a:rPr lang="en-US" altLang="en-US" sz="3000" i="0"/>
            </a:br>
            <a:r>
              <a:rPr lang="en-US" altLang="en-US" sz="3000" i="0"/>
              <a:t>we may head in one direction.</a:t>
            </a:r>
          </a:p>
        </p:txBody>
      </p:sp>
      <p:grpSp>
        <p:nvGrpSpPr>
          <p:cNvPr id="112648" name="Group 204"/>
          <p:cNvGrpSpPr>
            <a:grpSpLocks/>
          </p:cNvGrpSpPr>
          <p:nvPr/>
        </p:nvGrpSpPr>
        <p:grpSpPr bwMode="auto">
          <a:xfrm>
            <a:off x="623888" y="4262438"/>
            <a:ext cx="1114425" cy="1066800"/>
            <a:chOff x="528" y="3264"/>
            <a:chExt cx="907" cy="907"/>
          </a:xfrm>
        </p:grpSpPr>
        <p:grpSp>
          <p:nvGrpSpPr>
            <p:cNvPr id="112658" name="Group 205"/>
            <p:cNvGrpSpPr>
              <a:grpSpLocks/>
            </p:cNvGrpSpPr>
            <p:nvPr/>
          </p:nvGrpSpPr>
          <p:grpSpPr bwMode="auto">
            <a:xfrm>
              <a:off x="528" y="3264"/>
              <a:ext cx="907" cy="907"/>
              <a:chOff x="3120" y="1872"/>
              <a:chExt cx="907" cy="907"/>
            </a:xfrm>
          </p:grpSpPr>
          <p:sp>
            <p:nvSpPr>
              <p:cNvPr id="112665" name="Freeform 206"/>
              <p:cNvSpPr>
                <a:spLocks noChangeAspect="1"/>
              </p:cNvSpPr>
              <p:nvPr/>
            </p:nvSpPr>
            <p:spPr bwMode="auto">
              <a:xfrm>
                <a:off x="3453" y="2386"/>
                <a:ext cx="225" cy="63"/>
              </a:xfrm>
              <a:custGeom>
                <a:avLst/>
                <a:gdLst>
                  <a:gd name="T0" fmla="*/ 0 w 672"/>
                  <a:gd name="T1" fmla="*/ 0 h 200"/>
                  <a:gd name="T2" fmla="*/ 0 w 672"/>
                  <a:gd name="T3" fmla="*/ 0 h 200"/>
                  <a:gd name="T4" fmla="*/ 0 w 672"/>
                  <a:gd name="T5" fmla="*/ 0 h 200"/>
                  <a:gd name="T6" fmla="*/ 0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2666" name="Group 207"/>
              <p:cNvGrpSpPr>
                <a:grpSpLocks/>
              </p:cNvGrpSpPr>
              <p:nvPr/>
            </p:nvGrpSpPr>
            <p:grpSpPr bwMode="auto">
              <a:xfrm>
                <a:off x="3469" y="2146"/>
                <a:ext cx="249" cy="285"/>
                <a:chOff x="3469" y="2146"/>
                <a:chExt cx="249" cy="285"/>
              </a:xfrm>
            </p:grpSpPr>
            <p:sp>
              <p:nvSpPr>
                <p:cNvPr id="112672" name="Freeform 208"/>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3" name="Freeform 209"/>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4" name="Freeform 210"/>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5" name="Freeform 211"/>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6" name="Freeform 212"/>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77" name="Freeform 213"/>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2667" name="AutoShape 214"/>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dirty="0">
                    <a:solidFill>
                      <a:schemeClr val="bg2"/>
                    </a:solidFill>
                  </a:rPr>
                  <a:t>79 km</a:t>
                </a:r>
                <a:endParaRPr lang="en-CA" altLang="en-US" sz="1400" i="0" baseline="-8000" dirty="0">
                  <a:solidFill>
                    <a:schemeClr val="bg2"/>
                  </a:solidFill>
                </a:endParaRPr>
              </a:p>
            </p:txBody>
          </p:sp>
          <p:sp>
            <p:nvSpPr>
              <p:cNvPr id="112668" name="Line 215"/>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69" name="AutoShape 216"/>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75 km</a:t>
                </a:r>
                <a:endParaRPr lang="en-CA" altLang="en-US" sz="1400" i="0" baseline="-8000">
                  <a:solidFill>
                    <a:schemeClr val="bg2"/>
                  </a:solidFill>
                </a:endParaRPr>
              </a:p>
            </p:txBody>
          </p:sp>
          <p:sp>
            <p:nvSpPr>
              <p:cNvPr id="112670" name="Line 217"/>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71" name="Oval 218"/>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nvGrpSpPr>
            <p:cNvPr id="112659" name="Group 219"/>
            <p:cNvGrpSpPr>
              <a:grpSpLocks/>
            </p:cNvGrpSpPr>
            <p:nvPr/>
          </p:nvGrpSpPr>
          <p:grpSpPr bwMode="auto">
            <a:xfrm>
              <a:off x="624" y="3312"/>
              <a:ext cx="432" cy="240"/>
              <a:chOff x="-1152" y="3504"/>
              <a:chExt cx="432" cy="240"/>
            </a:xfrm>
          </p:grpSpPr>
          <p:grpSp>
            <p:nvGrpSpPr>
              <p:cNvPr id="112660" name="Group 220"/>
              <p:cNvGrpSpPr>
                <a:grpSpLocks noChangeAspect="1"/>
              </p:cNvGrpSpPr>
              <p:nvPr/>
            </p:nvGrpSpPr>
            <p:grpSpPr bwMode="auto">
              <a:xfrm>
                <a:off x="-1075" y="3504"/>
                <a:ext cx="256" cy="210"/>
                <a:chOff x="1728" y="2064"/>
                <a:chExt cx="768" cy="672"/>
              </a:xfrm>
            </p:grpSpPr>
            <p:sp>
              <p:nvSpPr>
                <p:cNvPr id="112663" name="AutoShape 22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Exit</a:t>
                  </a:r>
                  <a:endParaRPr lang="en-CA" altLang="en-US" sz="1400" i="0" baseline="-8000">
                    <a:solidFill>
                      <a:schemeClr val="bg2"/>
                    </a:solidFill>
                  </a:endParaRPr>
                </a:p>
              </p:txBody>
            </p:sp>
            <p:sp>
              <p:nvSpPr>
                <p:cNvPr id="112664" name="Line 22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2661" name="Line 223"/>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62" name="Line 224"/>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12649" name="Rectangle 13"/>
          <p:cNvSpPr>
            <a:spLocks noChangeArrowheads="1"/>
          </p:cNvSpPr>
          <p:nvPr/>
        </p:nvSpPr>
        <p:spPr bwMode="auto">
          <a:xfrm>
            <a:off x="2146300" y="4394200"/>
            <a:ext cx="67818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Step to make progress</a:t>
            </a:r>
          </a:p>
          <a:p>
            <a:pPr lvl="1" eaLnBrk="1" hangingPunct="1">
              <a:spcBef>
                <a:spcPct val="0"/>
              </a:spcBef>
              <a:buFontTx/>
              <a:buChar char="•"/>
            </a:pPr>
            <a:r>
              <a:rPr lang="en-US" altLang="en-US" sz="3000" i="0"/>
              <a:t> </a:t>
            </a:r>
            <a:r>
              <a:rPr lang="en-US" altLang="en-US" sz="3000">
                <a:solidFill>
                  <a:srgbClr val="FFC000"/>
                </a:solidFill>
              </a:rPr>
              <a:t>i = i+1</a:t>
            </a:r>
            <a:endParaRPr lang="en-US" altLang="en-US" sz="3000" i="0">
              <a:solidFill>
                <a:srgbClr val="FFC000"/>
              </a:solidFill>
            </a:endParaRPr>
          </a:p>
        </p:txBody>
      </p:sp>
      <p:grpSp>
        <p:nvGrpSpPr>
          <p:cNvPr id="37" name="Group 3"/>
          <p:cNvGrpSpPr>
            <a:grpSpLocks/>
          </p:cNvGrpSpPr>
          <p:nvPr/>
        </p:nvGrpSpPr>
        <p:grpSpPr bwMode="auto">
          <a:xfrm>
            <a:off x="1754188" y="1981200"/>
            <a:ext cx="1181100" cy="1447800"/>
            <a:chOff x="2400" y="2064"/>
            <a:chExt cx="744" cy="912"/>
          </a:xfrm>
        </p:grpSpPr>
        <p:sp>
          <p:nvSpPr>
            <p:cNvPr id="112652" name="Freeform 4"/>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53" name="Freeform 5"/>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54" name="Freeform 6"/>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55" name="Freeform 7"/>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56" name="Freeform 8"/>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57" name="Freeform 9"/>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cxnSp>
        <p:nvCxnSpPr>
          <p:cNvPr id="45" name="Straight Connector 44"/>
          <p:cNvCxnSpPr>
            <a:cxnSpLocks noChangeShapeType="1"/>
          </p:cNvCxnSpPr>
          <p:nvPr/>
        </p:nvCxnSpPr>
        <p:spPr bwMode="auto">
          <a:xfrm flipV="1">
            <a:off x="2373313" y="2349500"/>
            <a:ext cx="2206625" cy="865188"/>
          </a:xfrm>
          <a:prstGeom prst="line">
            <a:avLst/>
          </a:prstGeom>
          <a:noFill/>
          <a:ln w="63500" algn="ctr">
            <a:solidFill>
              <a:schemeClr val="accent1"/>
            </a:solidFill>
            <a:round/>
            <a:headEnd/>
            <a:tailEnd type="stealth"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3774289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0-#ppt_w/2"/>
                                          </p:val>
                                        </p:tav>
                                        <p:tav tm="100000">
                                          <p:val>
                                            <p:strVal val="#ppt_x"/>
                                          </p:val>
                                        </p:tav>
                                      </p:tavLst>
                                    </p:anim>
                                    <p:anim calcmode="lin" valueType="num">
                                      <p:cBhvr additive="base">
                                        <p:cTn id="1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0-#ppt_w/2"/>
                                          </p:val>
                                        </p:tav>
                                        <p:tav tm="100000">
                                          <p:val>
                                            <p:strVal val="#ppt_x"/>
                                          </p:val>
                                        </p:tav>
                                      </p:tavLst>
                                    </p:anim>
                                    <p:anim calcmode="lin" valueType="num">
                                      <p:cBhvr additive="base">
                                        <p:cTn id="18"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45"/>
                                        </p:tgtEl>
                                        <p:attrNameLst>
                                          <p:attrName>style.visibility</p:attrName>
                                        </p:attrNameLst>
                                      </p:cBhvr>
                                      <p:to>
                                        <p:strVal val="visible"/>
                                      </p:to>
                                    </p:set>
                                    <p:anim calcmode="lin" valueType="num">
                                      <p:cBhvr additive="base">
                                        <p:cTn id="23" dur="500" fill="hold"/>
                                        <p:tgtEl>
                                          <p:spTgt spid="45"/>
                                        </p:tgtEl>
                                        <p:attrNameLst>
                                          <p:attrName>ppt_x</p:attrName>
                                        </p:attrNameLst>
                                      </p:cBhvr>
                                      <p:tavLst>
                                        <p:tav tm="0">
                                          <p:val>
                                            <p:strVal val="0-#ppt_w/2"/>
                                          </p:val>
                                        </p:tav>
                                        <p:tav tm="100000">
                                          <p:val>
                                            <p:strVal val="#ppt_x"/>
                                          </p:val>
                                        </p:tav>
                                      </p:tavLst>
                                    </p:anim>
                                    <p:anim calcmode="lin" valueType="num">
                                      <p:cBhvr additive="base">
                                        <p:cTn id="24"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6" name="Group 2"/>
          <p:cNvGrpSpPr>
            <a:grpSpLocks/>
          </p:cNvGrpSpPr>
          <p:nvPr/>
        </p:nvGrpSpPr>
        <p:grpSpPr bwMode="auto">
          <a:xfrm>
            <a:off x="0" y="280988"/>
            <a:ext cx="9274175" cy="4098925"/>
            <a:chOff x="0" y="281064"/>
            <a:chExt cx="9274863" cy="4098151"/>
          </a:xfrm>
        </p:grpSpPr>
        <p:sp>
          <p:nvSpPr>
            <p:cNvPr id="113702" name="Freeform 2" descr="Green marble"/>
            <p:cNvSpPr>
              <a:spLocks/>
            </p:cNvSpPr>
            <p:nvPr/>
          </p:nvSpPr>
          <p:spPr bwMode="auto">
            <a:xfrm>
              <a:off x="194390" y="1200566"/>
              <a:ext cx="8567711" cy="3178649"/>
            </a:xfrm>
            <a:custGeom>
              <a:avLst/>
              <a:gdLst>
                <a:gd name="T0" fmla="*/ 2147483647 w 9918"/>
                <a:gd name="T1" fmla="*/ 2147483647 h 12392"/>
                <a:gd name="T2" fmla="*/ 2147483647 w 9918"/>
                <a:gd name="T3" fmla="*/ 2147483647 h 12392"/>
                <a:gd name="T4" fmla="*/ 2147483647 w 9918"/>
                <a:gd name="T5" fmla="*/ 2147483647 h 12392"/>
                <a:gd name="T6" fmla="*/ 2147483647 w 9918"/>
                <a:gd name="T7" fmla="*/ 2147483647 h 12392"/>
                <a:gd name="T8" fmla="*/ 2147483647 w 9918"/>
                <a:gd name="T9" fmla="*/ 2147483647 h 12392"/>
                <a:gd name="T10" fmla="*/ 2147483647 w 9918"/>
                <a:gd name="T11" fmla="*/ 2147483647 h 12392"/>
                <a:gd name="T12" fmla="*/ 2147483647 w 9918"/>
                <a:gd name="T13" fmla="*/ 2147483647 h 12392"/>
                <a:gd name="T14" fmla="*/ 2147483647 w 9918"/>
                <a:gd name="T15" fmla="*/ 2147483647 h 12392"/>
                <a:gd name="T16" fmla="*/ 2147483647 w 9918"/>
                <a:gd name="T17" fmla="*/ 2147483647 h 12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18" h="12392">
                  <a:moveTo>
                    <a:pt x="6164" y="6032"/>
                  </a:moveTo>
                  <a:cubicBezTo>
                    <a:pt x="7257" y="4980"/>
                    <a:pt x="8651" y="1374"/>
                    <a:pt x="9212" y="539"/>
                  </a:cubicBezTo>
                  <a:cubicBezTo>
                    <a:pt x="9773" y="-296"/>
                    <a:pt x="10306" y="-182"/>
                    <a:pt x="9528" y="1019"/>
                  </a:cubicBezTo>
                  <a:cubicBezTo>
                    <a:pt x="8859" y="1957"/>
                    <a:pt x="7409" y="6042"/>
                    <a:pt x="6315" y="7189"/>
                  </a:cubicBezTo>
                  <a:cubicBezTo>
                    <a:pt x="5221" y="8336"/>
                    <a:pt x="3854" y="7097"/>
                    <a:pt x="2966" y="7899"/>
                  </a:cubicBezTo>
                  <a:cubicBezTo>
                    <a:pt x="2078" y="8703"/>
                    <a:pt x="673" y="11778"/>
                    <a:pt x="227" y="12257"/>
                  </a:cubicBezTo>
                  <a:cubicBezTo>
                    <a:pt x="-219" y="12736"/>
                    <a:pt x="99" y="11872"/>
                    <a:pt x="293" y="10774"/>
                  </a:cubicBezTo>
                  <a:cubicBezTo>
                    <a:pt x="756" y="10021"/>
                    <a:pt x="1840" y="7658"/>
                    <a:pt x="2655" y="6851"/>
                  </a:cubicBezTo>
                  <a:cubicBezTo>
                    <a:pt x="3469" y="6044"/>
                    <a:pt x="5071" y="7084"/>
                    <a:pt x="6164" y="6032"/>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pic>
          <p:nvPicPr>
            <p:cNvPr id="113703"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249338" y="281064"/>
              <a:ext cx="1025525" cy="92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04"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2527609"/>
              <a:ext cx="7969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3667"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13668" name="Freeform 15"/>
          <p:cNvSpPr>
            <a:spLocks/>
          </p:cNvSpPr>
          <p:nvPr/>
        </p:nvSpPr>
        <p:spPr bwMode="auto">
          <a:xfrm>
            <a:off x="1284288" y="4414838"/>
            <a:ext cx="6575425" cy="1441450"/>
          </a:xfrm>
          <a:custGeom>
            <a:avLst/>
            <a:gdLst>
              <a:gd name="T0" fmla="*/ 0 w 4142"/>
              <a:gd name="T1" fmla="*/ 2147483647 h 908"/>
              <a:gd name="T2" fmla="*/ 2147483647 w 4142"/>
              <a:gd name="T3" fmla="*/ 2147483647 h 908"/>
              <a:gd name="T4" fmla="*/ 2147483647 w 4142"/>
              <a:gd name="T5" fmla="*/ 2147483647 h 908"/>
              <a:gd name="T6" fmla="*/ 2147483647 w 4142"/>
              <a:gd name="T7" fmla="*/ 2147483647 h 908"/>
              <a:gd name="T8" fmla="*/ 2147483647 w 4142"/>
              <a:gd name="T9" fmla="*/ 2147483647 h 908"/>
              <a:gd name="T10" fmla="*/ 2147483647 w 4142"/>
              <a:gd name="T11" fmla="*/ 2147483647 h 908"/>
              <a:gd name="T12" fmla="*/ 2147483647 w 4142"/>
              <a:gd name="T13" fmla="*/ 2147483647 h 908"/>
              <a:gd name="T14" fmla="*/ 2147483647 w 4142"/>
              <a:gd name="T15" fmla="*/ 2147483647 h 908"/>
              <a:gd name="T16" fmla="*/ 2147483647 w 4142"/>
              <a:gd name="T17" fmla="*/ 2147483647 h 908"/>
              <a:gd name="T18" fmla="*/ 2147483647 w 4142"/>
              <a:gd name="T19" fmla="*/ 2147483647 h 908"/>
              <a:gd name="T20" fmla="*/ 2147483647 w 4142"/>
              <a:gd name="T21" fmla="*/ 2147483647 h 908"/>
              <a:gd name="T22" fmla="*/ 2147483647 w 4142"/>
              <a:gd name="T23" fmla="*/ 2147483647 h 908"/>
              <a:gd name="T24" fmla="*/ 2147483647 w 4142"/>
              <a:gd name="T25" fmla="*/ 2147483647 h 908"/>
              <a:gd name="T26" fmla="*/ 2147483647 w 4142"/>
              <a:gd name="T27" fmla="*/ 0 h 9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42"/>
              <a:gd name="T43" fmla="*/ 0 h 908"/>
              <a:gd name="T44" fmla="*/ 4142 w 4142"/>
              <a:gd name="T45" fmla="*/ 908 h 9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42" h="908">
                <a:moveTo>
                  <a:pt x="0" y="194"/>
                </a:moveTo>
                <a:cubicBezTo>
                  <a:pt x="67" y="228"/>
                  <a:pt x="24" y="196"/>
                  <a:pt x="71" y="285"/>
                </a:cubicBezTo>
                <a:cubicBezTo>
                  <a:pt x="88" y="316"/>
                  <a:pt x="165" y="476"/>
                  <a:pt x="214" y="525"/>
                </a:cubicBezTo>
                <a:cubicBezTo>
                  <a:pt x="342" y="653"/>
                  <a:pt x="536" y="719"/>
                  <a:pt x="705" y="764"/>
                </a:cubicBezTo>
                <a:cubicBezTo>
                  <a:pt x="889" y="813"/>
                  <a:pt x="1061" y="864"/>
                  <a:pt x="1249" y="880"/>
                </a:cubicBezTo>
                <a:cubicBezTo>
                  <a:pt x="1790" y="877"/>
                  <a:pt x="2298" y="908"/>
                  <a:pt x="2822" y="803"/>
                </a:cubicBezTo>
                <a:cubicBezTo>
                  <a:pt x="2987" y="708"/>
                  <a:pt x="2836" y="785"/>
                  <a:pt x="3074" y="706"/>
                </a:cubicBezTo>
                <a:cubicBezTo>
                  <a:pt x="3123" y="690"/>
                  <a:pt x="3171" y="651"/>
                  <a:pt x="3217" y="628"/>
                </a:cubicBezTo>
                <a:cubicBezTo>
                  <a:pt x="3267" y="603"/>
                  <a:pt x="3319" y="581"/>
                  <a:pt x="3372" y="563"/>
                </a:cubicBezTo>
                <a:cubicBezTo>
                  <a:pt x="3403" y="540"/>
                  <a:pt x="3437" y="525"/>
                  <a:pt x="3469" y="505"/>
                </a:cubicBezTo>
                <a:cubicBezTo>
                  <a:pt x="3526" y="392"/>
                  <a:pt x="3679" y="319"/>
                  <a:pt x="3780" y="253"/>
                </a:cubicBezTo>
                <a:cubicBezTo>
                  <a:pt x="3835" y="217"/>
                  <a:pt x="3876" y="163"/>
                  <a:pt x="3941" y="149"/>
                </a:cubicBezTo>
                <a:cubicBezTo>
                  <a:pt x="4019" y="85"/>
                  <a:pt x="3966" y="126"/>
                  <a:pt x="4110" y="39"/>
                </a:cubicBezTo>
                <a:cubicBezTo>
                  <a:pt x="4124" y="30"/>
                  <a:pt x="4142" y="0"/>
                  <a:pt x="4142" y="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3669" name="Line 16"/>
          <p:cNvSpPr>
            <a:spLocks noChangeShapeType="1"/>
          </p:cNvSpPr>
          <p:nvPr/>
        </p:nvSpPr>
        <p:spPr bwMode="auto">
          <a:xfrm>
            <a:off x="1506538" y="4953000"/>
            <a:ext cx="3276600" cy="152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3670" name="Line 17"/>
          <p:cNvSpPr>
            <a:spLocks noChangeShapeType="1"/>
          </p:cNvSpPr>
          <p:nvPr/>
        </p:nvSpPr>
        <p:spPr bwMode="auto">
          <a:xfrm>
            <a:off x="1219200" y="5410200"/>
            <a:ext cx="3429000" cy="7620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3671" name="Rectangle 13"/>
          <p:cNvSpPr>
            <a:spLocks noChangeArrowheads="1"/>
          </p:cNvSpPr>
          <p:nvPr/>
        </p:nvSpPr>
        <p:spPr bwMode="auto">
          <a:xfrm>
            <a:off x="1166813" y="914400"/>
            <a:ext cx="67818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i="0"/>
              <a:t>In order to make progress,</a:t>
            </a:r>
            <a:br>
              <a:rPr lang="en-US" altLang="en-US" sz="3000" i="0"/>
            </a:br>
            <a:r>
              <a:rPr lang="en-US" altLang="en-US" sz="3000" i="0"/>
              <a:t>we may head in one direction.</a:t>
            </a:r>
          </a:p>
        </p:txBody>
      </p:sp>
      <p:grpSp>
        <p:nvGrpSpPr>
          <p:cNvPr id="113672" name="Group 204"/>
          <p:cNvGrpSpPr>
            <a:grpSpLocks/>
          </p:cNvGrpSpPr>
          <p:nvPr/>
        </p:nvGrpSpPr>
        <p:grpSpPr bwMode="auto">
          <a:xfrm>
            <a:off x="623888" y="4262438"/>
            <a:ext cx="1114425" cy="1066800"/>
            <a:chOff x="528" y="3264"/>
            <a:chExt cx="907" cy="907"/>
          </a:xfrm>
        </p:grpSpPr>
        <p:grpSp>
          <p:nvGrpSpPr>
            <p:cNvPr id="113682" name="Group 205"/>
            <p:cNvGrpSpPr>
              <a:grpSpLocks/>
            </p:cNvGrpSpPr>
            <p:nvPr/>
          </p:nvGrpSpPr>
          <p:grpSpPr bwMode="auto">
            <a:xfrm>
              <a:off x="528" y="3264"/>
              <a:ext cx="907" cy="907"/>
              <a:chOff x="3120" y="1872"/>
              <a:chExt cx="907" cy="907"/>
            </a:xfrm>
          </p:grpSpPr>
          <p:sp>
            <p:nvSpPr>
              <p:cNvPr id="113689" name="Freeform 206"/>
              <p:cNvSpPr>
                <a:spLocks noChangeAspect="1"/>
              </p:cNvSpPr>
              <p:nvPr/>
            </p:nvSpPr>
            <p:spPr bwMode="auto">
              <a:xfrm>
                <a:off x="3453" y="2386"/>
                <a:ext cx="225" cy="63"/>
              </a:xfrm>
              <a:custGeom>
                <a:avLst/>
                <a:gdLst>
                  <a:gd name="T0" fmla="*/ 0 w 672"/>
                  <a:gd name="T1" fmla="*/ 0 h 200"/>
                  <a:gd name="T2" fmla="*/ 0 w 672"/>
                  <a:gd name="T3" fmla="*/ 0 h 200"/>
                  <a:gd name="T4" fmla="*/ 0 w 672"/>
                  <a:gd name="T5" fmla="*/ 0 h 200"/>
                  <a:gd name="T6" fmla="*/ 0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13690" name="Group 207"/>
              <p:cNvGrpSpPr>
                <a:grpSpLocks/>
              </p:cNvGrpSpPr>
              <p:nvPr/>
            </p:nvGrpSpPr>
            <p:grpSpPr bwMode="auto">
              <a:xfrm>
                <a:off x="3469" y="2146"/>
                <a:ext cx="249" cy="285"/>
                <a:chOff x="3469" y="2146"/>
                <a:chExt cx="249" cy="285"/>
              </a:xfrm>
            </p:grpSpPr>
            <p:sp>
              <p:nvSpPr>
                <p:cNvPr id="113696" name="Freeform 208"/>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97" name="Freeform 209"/>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98" name="Freeform 210"/>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99" name="Freeform 211"/>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700" name="Freeform 212"/>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701" name="Freeform 213"/>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3691" name="AutoShape 214"/>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dirty="0">
                    <a:solidFill>
                      <a:schemeClr val="bg2"/>
                    </a:solidFill>
                  </a:rPr>
                  <a:t>79 km</a:t>
                </a:r>
                <a:endParaRPr lang="en-CA" altLang="en-US" sz="1400" i="0" baseline="-8000" dirty="0">
                  <a:solidFill>
                    <a:schemeClr val="bg2"/>
                  </a:solidFill>
                </a:endParaRPr>
              </a:p>
            </p:txBody>
          </p:sp>
          <p:sp>
            <p:nvSpPr>
              <p:cNvPr id="113692" name="Line 215"/>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93" name="AutoShape 216"/>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75 km</a:t>
                </a:r>
                <a:endParaRPr lang="en-CA" altLang="en-US" sz="1400" i="0" baseline="-8000">
                  <a:solidFill>
                    <a:schemeClr val="bg2"/>
                  </a:solidFill>
                </a:endParaRPr>
              </a:p>
            </p:txBody>
          </p:sp>
          <p:sp>
            <p:nvSpPr>
              <p:cNvPr id="113694" name="Line 217"/>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95" name="Oval 218"/>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nvGrpSpPr>
            <p:cNvPr id="113683" name="Group 219"/>
            <p:cNvGrpSpPr>
              <a:grpSpLocks/>
            </p:cNvGrpSpPr>
            <p:nvPr/>
          </p:nvGrpSpPr>
          <p:grpSpPr bwMode="auto">
            <a:xfrm>
              <a:off x="624" y="3312"/>
              <a:ext cx="432" cy="240"/>
              <a:chOff x="-1152" y="3504"/>
              <a:chExt cx="432" cy="240"/>
            </a:xfrm>
          </p:grpSpPr>
          <p:grpSp>
            <p:nvGrpSpPr>
              <p:cNvPr id="113684" name="Group 220"/>
              <p:cNvGrpSpPr>
                <a:grpSpLocks noChangeAspect="1"/>
              </p:cNvGrpSpPr>
              <p:nvPr/>
            </p:nvGrpSpPr>
            <p:grpSpPr bwMode="auto">
              <a:xfrm>
                <a:off x="-1075" y="3504"/>
                <a:ext cx="256" cy="210"/>
                <a:chOff x="1728" y="2064"/>
                <a:chExt cx="768" cy="672"/>
              </a:xfrm>
            </p:grpSpPr>
            <p:sp>
              <p:nvSpPr>
                <p:cNvPr id="113687" name="AutoShape 22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Exit</a:t>
                  </a:r>
                  <a:endParaRPr lang="en-CA" altLang="en-US" sz="1400" i="0" baseline="-8000">
                    <a:solidFill>
                      <a:schemeClr val="bg2"/>
                    </a:solidFill>
                  </a:endParaRPr>
                </a:p>
              </p:txBody>
            </p:sp>
            <p:sp>
              <p:nvSpPr>
                <p:cNvPr id="113688" name="Line 22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3685" name="Line 223"/>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686" name="Line 224"/>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13673" name="Rectangle 13"/>
          <p:cNvSpPr>
            <a:spLocks noChangeArrowheads="1"/>
          </p:cNvSpPr>
          <p:nvPr/>
        </p:nvSpPr>
        <p:spPr bwMode="auto">
          <a:xfrm>
            <a:off x="2146300" y="4394200"/>
            <a:ext cx="67818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Step to make progress</a:t>
            </a:r>
          </a:p>
          <a:p>
            <a:pPr lvl="1" eaLnBrk="1" hangingPunct="1">
              <a:spcBef>
                <a:spcPct val="0"/>
              </a:spcBef>
              <a:buFontTx/>
              <a:buChar char="•"/>
            </a:pPr>
            <a:r>
              <a:rPr lang="en-US" altLang="en-US" sz="3000" i="0"/>
              <a:t> </a:t>
            </a:r>
            <a:r>
              <a:rPr lang="en-US" altLang="en-US" sz="3000">
                <a:solidFill>
                  <a:srgbClr val="FFC000"/>
                </a:solidFill>
              </a:rPr>
              <a:t>i = i+1</a:t>
            </a:r>
            <a:endParaRPr lang="en-US" altLang="en-US" sz="3000" i="0">
              <a:solidFill>
                <a:srgbClr val="FFC000"/>
              </a:solidFill>
            </a:endParaRPr>
          </a:p>
        </p:txBody>
      </p:sp>
      <p:grpSp>
        <p:nvGrpSpPr>
          <p:cNvPr id="37" name="Group 3"/>
          <p:cNvGrpSpPr>
            <a:grpSpLocks/>
          </p:cNvGrpSpPr>
          <p:nvPr/>
        </p:nvGrpSpPr>
        <p:grpSpPr bwMode="auto">
          <a:xfrm>
            <a:off x="1754188" y="1981200"/>
            <a:ext cx="1181100" cy="1447800"/>
            <a:chOff x="2400" y="2064"/>
            <a:chExt cx="744" cy="912"/>
          </a:xfrm>
        </p:grpSpPr>
        <p:sp>
          <p:nvSpPr>
            <p:cNvPr id="113676" name="Freeform 4"/>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77" name="Freeform 5"/>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78" name="Freeform 6"/>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79" name="Freeform 7"/>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0" name="Freeform 8"/>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681" name="Freeform 9"/>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cxnSp>
        <p:nvCxnSpPr>
          <p:cNvPr id="113675" name="Straight Connector 44"/>
          <p:cNvCxnSpPr>
            <a:cxnSpLocks noChangeShapeType="1"/>
          </p:cNvCxnSpPr>
          <p:nvPr/>
        </p:nvCxnSpPr>
        <p:spPr bwMode="auto">
          <a:xfrm flipV="1">
            <a:off x="2373313" y="2349500"/>
            <a:ext cx="2206625" cy="865188"/>
          </a:xfrm>
          <a:prstGeom prst="line">
            <a:avLst/>
          </a:prstGeom>
          <a:noFill/>
          <a:ln w="63500" algn="ctr">
            <a:solidFill>
              <a:schemeClr val="accent1"/>
            </a:solidFill>
            <a:round/>
            <a:headEnd/>
            <a:tailEnd type="stealth"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4667779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nodeType="withEffect">
                                  <p:stCondLst>
                                    <p:cond delay="0"/>
                                  </p:stCondLst>
                                  <p:childTnLst>
                                    <p:animMotion origin="layout" path="M -3.61111E-6 4.44033E-7 L 0.24358 -0.12766 " pathEditMode="relative" rAng="0" ptsTypes="AA">
                                      <p:cBhvr>
                                        <p:cTn id="6" dur="2000" fill="hold"/>
                                        <p:tgtEl>
                                          <p:spTgt spid="37"/>
                                        </p:tgtEl>
                                        <p:attrNameLst>
                                          <p:attrName>ppt_x</p:attrName>
                                          <p:attrName>ppt_y</p:attrName>
                                        </p:attrNameLst>
                                      </p:cBhvr>
                                      <p:rCtr x="12170" y="-638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nvGrpSpPr>
        <p:grpSpPr bwMode="auto">
          <a:xfrm>
            <a:off x="0" y="280988"/>
            <a:ext cx="9274175" cy="4098925"/>
            <a:chOff x="0" y="281064"/>
            <a:chExt cx="9274863" cy="4098151"/>
          </a:xfrm>
        </p:grpSpPr>
        <p:sp>
          <p:nvSpPr>
            <p:cNvPr id="114725" name="Freeform 2" descr="Green marble"/>
            <p:cNvSpPr>
              <a:spLocks/>
            </p:cNvSpPr>
            <p:nvPr/>
          </p:nvSpPr>
          <p:spPr bwMode="auto">
            <a:xfrm>
              <a:off x="194390" y="1200566"/>
              <a:ext cx="8567711" cy="3178649"/>
            </a:xfrm>
            <a:custGeom>
              <a:avLst/>
              <a:gdLst>
                <a:gd name="T0" fmla="*/ 2147483647 w 9918"/>
                <a:gd name="T1" fmla="*/ 2147483647 h 12392"/>
                <a:gd name="T2" fmla="*/ 2147483647 w 9918"/>
                <a:gd name="T3" fmla="*/ 2147483647 h 12392"/>
                <a:gd name="T4" fmla="*/ 2147483647 w 9918"/>
                <a:gd name="T5" fmla="*/ 2147483647 h 12392"/>
                <a:gd name="T6" fmla="*/ 2147483647 w 9918"/>
                <a:gd name="T7" fmla="*/ 2147483647 h 12392"/>
                <a:gd name="T8" fmla="*/ 2147483647 w 9918"/>
                <a:gd name="T9" fmla="*/ 2147483647 h 12392"/>
                <a:gd name="T10" fmla="*/ 2147483647 w 9918"/>
                <a:gd name="T11" fmla="*/ 2147483647 h 12392"/>
                <a:gd name="T12" fmla="*/ 2147483647 w 9918"/>
                <a:gd name="T13" fmla="*/ 2147483647 h 12392"/>
                <a:gd name="T14" fmla="*/ 2147483647 w 9918"/>
                <a:gd name="T15" fmla="*/ 2147483647 h 12392"/>
                <a:gd name="T16" fmla="*/ 2147483647 w 9918"/>
                <a:gd name="T17" fmla="*/ 2147483647 h 12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18" h="12392">
                  <a:moveTo>
                    <a:pt x="6164" y="6032"/>
                  </a:moveTo>
                  <a:cubicBezTo>
                    <a:pt x="7257" y="4980"/>
                    <a:pt x="8651" y="1374"/>
                    <a:pt x="9212" y="539"/>
                  </a:cubicBezTo>
                  <a:cubicBezTo>
                    <a:pt x="9773" y="-296"/>
                    <a:pt x="10306" y="-182"/>
                    <a:pt x="9528" y="1019"/>
                  </a:cubicBezTo>
                  <a:cubicBezTo>
                    <a:pt x="8859" y="1957"/>
                    <a:pt x="7409" y="6042"/>
                    <a:pt x="6315" y="7189"/>
                  </a:cubicBezTo>
                  <a:cubicBezTo>
                    <a:pt x="5221" y="8336"/>
                    <a:pt x="3854" y="7097"/>
                    <a:pt x="2966" y="7899"/>
                  </a:cubicBezTo>
                  <a:cubicBezTo>
                    <a:pt x="2078" y="8703"/>
                    <a:pt x="673" y="11778"/>
                    <a:pt x="227" y="12257"/>
                  </a:cubicBezTo>
                  <a:cubicBezTo>
                    <a:pt x="-219" y="12736"/>
                    <a:pt x="99" y="11872"/>
                    <a:pt x="293" y="10774"/>
                  </a:cubicBezTo>
                  <a:cubicBezTo>
                    <a:pt x="756" y="10021"/>
                    <a:pt x="1840" y="7658"/>
                    <a:pt x="2655" y="6851"/>
                  </a:cubicBezTo>
                  <a:cubicBezTo>
                    <a:pt x="3469" y="6044"/>
                    <a:pt x="5071" y="7084"/>
                    <a:pt x="6164" y="6032"/>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pic>
          <p:nvPicPr>
            <p:cNvPr id="11472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249338" y="281064"/>
              <a:ext cx="1025525" cy="92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727"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2527609"/>
              <a:ext cx="7969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4691"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14692" name="Freeform 15"/>
          <p:cNvSpPr>
            <a:spLocks/>
          </p:cNvSpPr>
          <p:nvPr/>
        </p:nvSpPr>
        <p:spPr bwMode="auto">
          <a:xfrm>
            <a:off x="1284288" y="4414838"/>
            <a:ext cx="6575425" cy="1441450"/>
          </a:xfrm>
          <a:custGeom>
            <a:avLst/>
            <a:gdLst>
              <a:gd name="T0" fmla="*/ 0 w 4142"/>
              <a:gd name="T1" fmla="*/ 2147483647 h 908"/>
              <a:gd name="T2" fmla="*/ 2147483647 w 4142"/>
              <a:gd name="T3" fmla="*/ 2147483647 h 908"/>
              <a:gd name="T4" fmla="*/ 2147483647 w 4142"/>
              <a:gd name="T5" fmla="*/ 2147483647 h 908"/>
              <a:gd name="T6" fmla="*/ 2147483647 w 4142"/>
              <a:gd name="T7" fmla="*/ 2147483647 h 908"/>
              <a:gd name="T8" fmla="*/ 2147483647 w 4142"/>
              <a:gd name="T9" fmla="*/ 2147483647 h 908"/>
              <a:gd name="T10" fmla="*/ 2147483647 w 4142"/>
              <a:gd name="T11" fmla="*/ 2147483647 h 908"/>
              <a:gd name="T12" fmla="*/ 2147483647 w 4142"/>
              <a:gd name="T13" fmla="*/ 2147483647 h 908"/>
              <a:gd name="T14" fmla="*/ 2147483647 w 4142"/>
              <a:gd name="T15" fmla="*/ 2147483647 h 908"/>
              <a:gd name="T16" fmla="*/ 2147483647 w 4142"/>
              <a:gd name="T17" fmla="*/ 2147483647 h 908"/>
              <a:gd name="T18" fmla="*/ 2147483647 w 4142"/>
              <a:gd name="T19" fmla="*/ 2147483647 h 908"/>
              <a:gd name="T20" fmla="*/ 2147483647 w 4142"/>
              <a:gd name="T21" fmla="*/ 2147483647 h 908"/>
              <a:gd name="T22" fmla="*/ 2147483647 w 4142"/>
              <a:gd name="T23" fmla="*/ 2147483647 h 908"/>
              <a:gd name="T24" fmla="*/ 2147483647 w 4142"/>
              <a:gd name="T25" fmla="*/ 2147483647 h 908"/>
              <a:gd name="T26" fmla="*/ 2147483647 w 4142"/>
              <a:gd name="T27" fmla="*/ 0 h 9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42"/>
              <a:gd name="T43" fmla="*/ 0 h 908"/>
              <a:gd name="T44" fmla="*/ 4142 w 4142"/>
              <a:gd name="T45" fmla="*/ 908 h 9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42" h="908">
                <a:moveTo>
                  <a:pt x="0" y="194"/>
                </a:moveTo>
                <a:cubicBezTo>
                  <a:pt x="67" y="228"/>
                  <a:pt x="24" y="196"/>
                  <a:pt x="71" y="285"/>
                </a:cubicBezTo>
                <a:cubicBezTo>
                  <a:pt x="88" y="316"/>
                  <a:pt x="165" y="476"/>
                  <a:pt x="214" y="525"/>
                </a:cubicBezTo>
                <a:cubicBezTo>
                  <a:pt x="342" y="653"/>
                  <a:pt x="536" y="719"/>
                  <a:pt x="705" y="764"/>
                </a:cubicBezTo>
                <a:cubicBezTo>
                  <a:pt x="889" y="813"/>
                  <a:pt x="1061" y="864"/>
                  <a:pt x="1249" y="880"/>
                </a:cubicBezTo>
                <a:cubicBezTo>
                  <a:pt x="1790" y="877"/>
                  <a:pt x="2298" y="908"/>
                  <a:pt x="2822" y="803"/>
                </a:cubicBezTo>
                <a:cubicBezTo>
                  <a:pt x="2987" y="708"/>
                  <a:pt x="2836" y="785"/>
                  <a:pt x="3074" y="706"/>
                </a:cubicBezTo>
                <a:cubicBezTo>
                  <a:pt x="3123" y="690"/>
                  <a:pt x="3171" y="651"/>
                  <a:pt x="3217" y="628"/>
                </a:cubicBezTo>
                <a:cubicBezTo>
                  <a:pt x="3267" y="603"/>
                  <a:pt x="3319" y="581"/>
                  <a:pt x="3372" y="563"/>
                </a:cubicBezTo>
                <a:cubicBezTo>
                  <a:pt x="3403" y="540"/>
                  <a:pt x="3437" y="525"/>
                  <a:pt x="3469" y="505"/>
                </a:cubicBezTo>
                <a:cubicBezTo>
                  <a:pt x="3526" y="392"/>
                  <a:pt x="3679" y="319"/>
                  <a:pt x="3780" y="253"/>
                </a:cubicBezTo>
                <a:cubicBezTo>
                  <a:pt x="3835" y="217"/>
                  <a:pt x="3876" y="163"/>
                  <a:pt x="3941" y="149"/>
                </a:cubicBezTo>
                <a:cubicBezTo>
                  <a:pt x="4019" y="85"/>
                  <a:pt x="3966" y="126"/>
                  <a:pt x="4110" y="39"/>
                </a:cubicBezTo>
                <a:cubicBezTo>
                  <a:pt x="4124" y="30"/>
                  <a:pt x="4142" y="0"/>
                  <a:pt x="4142" y="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4693" name="Line 16"/>
          <p:cNvSpPr>
            <a:spLocks noChangeShapeType="1"/>
          </p:cNvSpPr>
          <p:nvPr/>
        </p:nvSpPr>
        <p:spPr bwMode="auto">
          <a:xfrm>
            <a:off x="2565400" y="5105400"/>
            <a:ext cx="3276600" cy="152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4694" name="Line 17"/>
          <p:cNvSpPr>
            <a:spLocks noChangeShapeType="1"/>
          </p:cNvSpPr>
          <p:nvPr/>
        </p:nvSpPr>
        <p:spPr bwMode="auto">
          <a:xfrm>
            <a:off x="1219200" y="5410200"/>
            <a:ext cx="3429000" cy="7620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grpSp>
        <p:nvGrpSpPr>
          <p:cNvPr id="37" name="Group 3"/>
          <p:cNvGrpSpPr>
            <a:grpSpLocks/>
          </p:cNvGrpSpPr>
          <p:nvPr/>
        </p:nvGrpSpPr>
        <p:grpSpPr bwMode="auto">
          <a:xfrm>
            <a:off x="3952875" y="1100138"/>
            <a:ext cx="1181100" cy="1447800"/>
            <a:chOff x="2400" y="2064"/>
            <a:chExt cx="744" cy="912"/>
          </a:xfrm>
        </p:grpSpPr>
        <p:sp>
          <p:nvSpPr>
            <p:cNvPr id="114719" name="Freeform 4"/>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0" name="Freeform 5"/>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1" name="Freeform 6"/>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2" name="Freeform 7"/>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3" name="Freeform 8"/>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4" name="Freeform 9"/>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cxnSp>
        <p:nvCxnSpPr>
          <p:cNvPr id="114696" name="Straight Connector 44"/>
          <p:cNvCxnSpPr>
            <a:cxnSpLocks noChangeShapeType="1"/>
          </p:cNvCxnSpPr>
          <p:nvPr/>
        </p:nvCxnSpPr>
        <p:spPr bwMode="auto">
          <a:xfrm flipV="1">
            <a:off x="2373313" y="2349500"/>
            <a:ext cx="2206625" cy="865188"/>
          </a:xfrm>
          <a:prstGeom prst="line">
            <a:avLst/>
          </a:prstGeom>
          <a:noFill/>
          <a:ln w="63500" algn="ctr">
            <a:solidFill>
              <a:schemeClr val="accent1"/>
            </a:solidFill>
            <a:round/>
            <a:headEnd/>
            <a:tailEnd type="stealth" w="med" len="med"/>
          </a:ln>
          <a:extLst>
            <a:ext uri="{909E8E84-426E-40DD-AFC4-6F175D3DCCD1}">
              <a14:hiddenFill xmlns:a14="http://schemas.microsoft.com/office/drawing/2010/main">
                <a:noFill/>
              </a14:hiddenFill>
            </a:ext>
          </a:extLst>
        </p:spPr>
      </p:cxnSp>
      <p:grpSp>
        <p:nvGrpSpPr>
          <p:cNvPr id="2" name="Group 1"/>
          <p:cNvGrpSpPr>
            <a:grpSpLocks/>
          </p:cNvGrpSpPr>
          <p:nvPr/>
        </p:nvGrpSpPr>
        <p:grpSpPr bwMode="auto">
          <a:xfrm>
            <a:off x="1905000" y="2921000"/>
            <a:ext cx="7078663" cy="2246313"/>
            <a:chOff x="1905000" y="2920555"/>
            <a:chExt cx="7079182" cy="2247205"/>
          </a:xfrm>
        </p:grpSpPr>
        <p:sp>
          <p:nvSpPr>
            <p:cNvPr id="114699" name="Text Box 45"/>
            <p:cNvSpPr txBox="1">
              <a:spLocks noChangeArrowheads="1"/>
            </p:cNvSpPr>
            <p:nvPr/>
          </p:nvSpPr>
          <p:spPr bwMode="auto">
            <a:xfrm>
              <a:off x="1905000" y="4090542"/>
              <a:ext cx="707918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i="0"/>
                <a:t>In order to maintain the loop invariant,</a:t>
              </a:r>
              <a:br>
                <a:rPr lang="en-US" altLang="en-US" i="0"/>
              </a:br>
              <a:r>
                <a:rPr lang="en-US" altLang="en-US" i="0"/>
                <a:t>we must adjust to come back to the path.</a:t>
              </a:r>
            </a:p>
          </p:txBody>
        </p:sp>
        <p:grpSp>
          <p:nvGrpSpPr>
            <p:cNvPr id="114700" name="Group 46"/>
            <p:cNvGrpSpPr>
              <a:grpSpLocks noChangeAspect="1"/>
            </p:cNvGrpSpPr>
            <p:nvPr/>
          </p:nvGrpSpPr>
          <p:grpSpPr bwMode="auto">
            <a:xfrm>
              <a:off x="6506369" y="2920555"/>
              <a:ext cx="1169988" cy="1169987"/>
              <a:chOff x="4320" y="2016"/>
              <a:chExt cx="912" cy="912"/>
            </a:xfrm>
          </p:grpSpPr>
          <p:grpSp>
            <p:nvGrpSpPr>
              <p:cNvPr id="114701" name="Group 47"/>
              <p:cNvGrpSpPr>
                <a:grpSpLocks noChangeAspect="1"/>
              </p:cNvGrpSpPr>
              <p:nvPr/>
            </p:nvGrpSpPr>
            <p:grpSpPr bwMode="auto">
              <a:xfrm>
                <a:off x="4320" y="2016"/>
                <a:ext cx="912" cy="912"/>
                <a:chOff x="2496" y="1104"/>
                <a:chExt cx="912" cy="912"/>
              </a:xfrm>
            </p:grpSpPr>
            <p:grpSp>
              <p:nvGrpSpPr>
                <p:cNvPr id="114708" name="Group 48"/>
                <p:cNvGrpSpPr>
                  <a:grpSpLocks noChangeAspect="1"/>
                </p:cNvGrpSpPr>
                <p:nvPr/>
              </p:nvGrpSpPr>
              <p:grpSpPr bwMode="auto">
                <a:xfrm rot="2360341">
                  <a:off x="2592" y="1248"/>
                  <a:ext cx="680" cy="680"/>
                  <a:chOff x="1224" y="1212"/>
                  <a:chExt cx="3144" cy="3112"/>
                </a:xfrm>
              </p:grpSpPr>
              <p:sp>
                <p:nvSpPr>
                  <p:cNvPr id="114710"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114711"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114712" name="Group 51"/>
                  <p:cNvGrpSpPr>
                    <a:grpSpLocks noChangeAspect="1"/>
                  </p:cNvGrpSpPr>
                  <p:nvPr/>
                </p:nvGrpSpPr>
                <p:grpSpPr bwMode="auto">
                  <a:xfrm>
                    <a:off x="1776" y="1212"/>
                    <a:ext cx="1944" cy="2413"/>
                    <a:chOff x="2227" y="1194"/>
                    <a:chExt cx="1944" cy="2413"/>
                  </a:xfrm>
                </p:grpSpPr>
                <p:sp>
                  <p:nvSpPr>
                    <p:cNvPr id="114713"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4"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5" name="Freeform 54"/>
                    <p:cNvSpPr>
                      <a:spLocks noChangeAspect="1"/>
                    </p:cNvSpPr>
                    <p:nvPr/>
                  </p:nvSpPr>
                  <p:spPr bwMode="auto">
                    <a:xfrm rot="-2705309">
                      <a:off x="3504" y="2064"/>
                      <a:ext cx="812" cy="523"/>
                    </a:xfrm>
                    <a:custGeom>
                      <a:avLst/>
                      <a:gdLst>
                        <a:gd name="T0" fmla="*/ 0 w 782"/>
                        <a:gd name="T1" fmla="*/ 1 h 808"/>
                        <a:gd name="T2" fmla="*/ 164 w 782"/>
                        <a:gd name="T3" fmla="*/ 0 h 808"/>
                        <a:gd name="T4" fmla="*/ 401 w 782"/>
                        <a:gd name="T5" fmla="*/ 0 h 808"/>
                        <a:gd name="T6" fmla="*/ 845 w 782"/>
                        <a:gd name="T7" fmla="*/ 1 h 808"/>
                        <a:gd name="T8" fmla="*/ 1371 w 782"/>
                        <a:gd name="T9" fmla="*/ 1 h 808"/>
                        <a:gd name="T10" fmla="*/ 1566 w 782"/>
                        <a:gd name="T11" fmla="*/ 1 h 808"/>
                        <a:gd name="T12" fmla="*/ 1656 w 782"/>
                        <a:gd name="T13" fmla="*/ 1 h 808"/>
                        <a:gd name="T14" fmla="*/ 1670 w 782"/>
                        <a:gd name="T15" fmla="*/ 1 h 808"/>
                        <a:gd name="T16" fmla="*/ 1612 w 782"/>
                        <a:gd name="T17" fmla="*/ 1 h 808"/>
                        <a:gd name="T18" fmla="*/ 1451 w 782"/>
                        <a:gd name="T19" fmla="*/ 1 h 808"/>
                        <a:gd name="T20" fmla="*/ 1241 w 782"/>
                        <a:gd name="T21" fmla="*/ 1 h 808"/>
                        <a:gd name="T22" fmla="*/ 1088 w 782"/>
                        <a:gd name="T23" fmla="*/ 1 h 808"/>
                        <a:gd name="T24" fmla="*/ 1018 w 782"/>
                        <a:gd name="T25" fmla="*/ 1 h 808"/>
                        <a:gd name="T26" fmla="*/ 974 w 782"/>
                        <a:gd name="T27" fmla="*/ 1 h 808"/>
                        <a:gd name="T28" fmla="*/ 987 w 782"/>
                        <a:gd name="T29" fmla="*/ 1 h 808"/>
                        <a:gd name="T30" fmla="*/ 999 w 782"/>
                        <a:gd name="T31" fmla="*/ 1 h 808"/>
                        <a:gd name="T32" fmla="*/ 1187 w 782"/>
                        <a:gd name="T33" fmla="*/ 1 h 808"/>
                        <a:gd name="T34" fmla="*/ 1485 w 782"/>
                        <a:gd name="T35" fmla="*/ 1 h 808"/>
                        <a:gd name="T36" fmla="*/ 1670 w 782"/>
                        <a:gd name="T37" fmla="*/ 1 h 808"/>
                        <a:gd name="T38" fmla="*/ 1868 w 782"/>
                        <a:gd name="T39" fmla="*/ 1 h 808"/>
                        <a:gd name="T40" fmla="*/ 1931 w 782"/>
                        <a:gd name="T41" fmla="*/ 1 h 808"/>
                        <a:gd name="T42" fmla="*/ 1868 w 782"/>
                        <a:gd name="T43" fmla="*/ 1 h 808"/>
                        <a:gd name="T44" fmla="*/ 1790 w 782"/>
                        <a:gd name="T45" fmla="*/ 1 h 808"/>
                        <a:gd name="T46" fmla="*/ 1656 w 782"/>
                        <a:gd name="T47" fmla="*/ 1 h 808"/>
                        <a:gd name="T48" fmla="*/ 1478 w 782"/>
                        <a:gd name="T49" fmla="*/ 1 h 808"/>
                        <a:gd name="T50" fmla="*/ 1283 w 782"/>
                        <a:gd name="T51" fmla="*/ 1 h 808"/>
                        <a:gd name="T52" fmla="*/ 974 w 782"/>
                        <a:gd name="T53" fmla="*/ 1 h 808"/>
                        <a:gd name="T54" fmla="*/ 876 w 782"/>
                        <a:gd name="T55" fmla="*/ 1 h 808"/>
                        <a:gd name="T56" fmla="*/ 823 w 782"/>
                        <a:gd name="T57" fmla="*/ 1 h 808"/>
                        <a:gd name="T58" fmla="*/ 823 w 782"/>
                        <a:gd name="T59" fmla="*/ 1 h 808"/>
                        <a:gd name="T60" fmla="*/ 823 w 782"/>
                        <a:gd name="T61" fmla="*/ 1 h 808"/>
                        <a:gd name="T62" fmla="*/ 957 w 782"/>
                        <a:gd name="T63" fmla="*/ 1 h 808"/>
                        <a:gd name="T64" fmla="*/ 1157 w 782"/>
                        <a:gd name="T65" fmla="*/ 1 h 808"/>
                        <a:gd name="T66" fmla="*/ 1332 w 782"/>
                        <a:gd name="T67" fmla="*/ 1 h 808"/>
                        <a:gd name="T68" fmla="*/ 1442 w 782"/>
                        <a:gd name="T69" fmla="*/ 1 h 808"/>
                        <a:gd name="T70" fmla="*/ 1498 w 782"/>
                        <a:gd name="T71" fmla="*/ 1 h 808"/>
                        <a:gd name="T72" fmla="*/ 1478 w 782"/>
                        <a:gd name="T73" fmla="*/ 1 h 808"/>
                        <a:gd name="T74" fmla="*/ 1396 w 782"/>
                        <a:gd name="T75" fmla="*/ 1 h 808"/>
                        <a:gd name="T76" fmla="*/ 1283 w 782"/>
                        <a:gd name="T77" fmla="*/ 1 h 808"/>
                        <a:gd name="T78" fmla="*/ 1157 w 782"/>
                        <a:gd name="T79" fmla="*/ 1 h 808"/>
                        <a:gd name="T80" fmla="*/ 883 w 782"/>
                        <a:gd name="T81" fmla="*/ 1 h 808"/>
                        <a:gd name="T82" fmla="*/ 478 w 782"/>
                        <a:gd name="T83" fmla="*/ 1 h 808"/>
                        <a:gd name="T84" fmla="*/ 172 w 782"/>
                        <a:gd name="T85" fmla="*/ 1 h 808"/>
                        <a:gd name="T86" fmla="*/ 48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6" name="Freeform 55"/>
                    <p:cNvSpPr>
                      <a:spLocks noChangeAspect="1"/>
                    </p:cNvSpPr>
                    <p:nvPr/>
                  </p:nvSpPr>
                  <p:spPr bwMode="auto">
                    <a:xfrm rot="-4121048">
                      <a:off x="2675" y="2797"/>
                      <a:ext cx="1159" cy="461"/>
                    </a:xfrm>
                    <a:custGeom>
                      <a:avLst/>
                      <a:gdLst>
                        <a:gd name="T0" fmla="*/ 33821 w 992"/>
                        <a:gd name="T1" fmla="*/ 1 h 770"/>
                        <a:gd name="T2" fmla="*/ 34459 w 992"/>
                        <a:gd name="T3" fmla="*/ 1 h 770"/>
                        <a:gd name="T4" fmla="*/ 36826 w 992"/>
                        <a:gd name="T5" fmla="*/ 1 h 770"/>
                        <a:gd name="T6" fmla="*/ 39761 w 992"/>
                        <a:gd name="T7" fmla="*/ 1 h 770"/>
                        <a:gd name="T8" fmla="*/ 41500 w 992"/>
                        <a:gd name="T9" fmla="*/ 1 h 770"/>
                        <a:gd name="T10" fmla="*/ 40738 w 992"/>
                        <a:gd name="T11" fmla="*/ 1 h 770"/>
                        <a:gd name="T12" fmla="*/ 39119 w 992"/>
                        <a:gd name="T13" fmla="*/ 1 h 770"/>
                        <a:gd name="T14" fmla="*/ 35871 w 992"/>
                        <a:gd name="T15" fmla="*/ 1 h 770"/>
                        <a:gd name="T16" fmla="*/ 31863 w 992"/>
                        <a:gd name="T17" fmla="*/ 1 h 770"/>
                        <a:gd name="T18" fmla="*/ 28524 w 992"/>
                        <a:gd name="T19" fmla="*/ 1 h 770"/>
                        <a:gd name="T20" fmla="*/ 24777 w 992"/>
                        <a:gd name="T21" fmla="*/ 1 h 770"/>
                        <a:gd name="T22" fmla="*/ 21207 w 992"/>
                        <a:gd name="T23" fmla="*/ 1 h 770"/>
                        <a:gd name="T24" fmla="*/ 18496 w 992"/>
                        <a:gd name="T25" fmla="*/ 1 h 770"/>
                        <a:gd name="T26" fmla="*/ 17509 w 992"/>
                        <a:gd name="T27" fmla="*/ 1 h 770"/>
                        <a:gd name="T28" fmla="*/ 16411 w 992"/>
                        <a:gd name="T29" fmla="*/ 1 h 770"/>
                        <a:gd name="T30" fmla="*/ 15116 w 992"/>
                        <a:gd name="T31" fmla="*/ 1 h 770"/>
                        <a:gd name="T32" fmla="*/ 14152 w 992"/>
                        <a:gd name="T33" fmla="*/ 1 h 770"/>
                        <a:gd name="T34" fmla="*/ 14152 w 992"/>
                        <a:gd name="T35" fmla="*/ 1 h 770"/>
                        <a:gd name="T36" fmla="*/ 13486 w 992"/>
                        <a:gd name="T37" fmla="*/ 1 h 770"/>
                        <a:gd name="T38" fmla="*/ 11634 w 992"/>
                        <a:gd name="T39" fmla="*/ 1 h 770"/>
                        <a:gd name="T40" fmla="*/ 9350 w 992"/>
                        <a:gd name="T41" fmla="*/ 1 h 770"/>
                        <a:gd name="T42" fmla="*/ 7226 w 992"/>
                        <a:gd name="T43" fmla="*/ 1 h 770"/>
                        <a:gd name="T44" fmla="*/ 4794 w 992"/>
                        <a:gd name="T45" fmla="*/ 1 h 770"/>
                        <a:gd name="T46" fmla="*/ 1109 w 992"/>
                        <a:gd name="T47" fmla="*/ 1 h 770"/>
                        <a:gd name="T48" fmla="*/ 0 w 992"/>
                        <a:gd name="T49" fmla="*/ 1 h 770"/>
                        <a:gd name="T50" fmla="*/ 0 w 992"/>
                        <a:gd name="T51" fmla="*/ 1 h 770"/>
                        <a:gd name="T52" fmla="*/ 1652 w 992"/>
                        <a:gd name="T53" fmla="*/ 1 h 770"/>
                        <a:gd name="T54" fmla="*/ 3423 w 992"/>
                        <a:gd name="T55" fmla="*/ 1 h 770"/>
                        <a:gd name="T56" fmla="*/ 4955 w 992"/>
                        <a:gd name="T57" fmla="*/ 1 h 770"/>
                        <a:gd name="T58" fmla="*/ 7903 w 992"/>
                        <a:gd name="T59" fmla="*/ 1 h 770"/>
                        <a:gd name="T60" fmla="*/ 10762 w 992"/>
                        <a:gd name="T61" fmla="*/ 1 h 770"/>
                        <a:gd name="T62" fmla="*/ 13486 w 992"/>
                        <a:gd name="T63" fmla="*/ 1 h 770"/>
                        <a:gd name="T64" fmla="*/ 17369 w 992"/>
                        <a:gd name="T65" fmla="*/ 0 h 770"/>
                        <a:gd name="T66" fmla="*/ 17509 w 992"/>
                        <a:gd name="T67" fmla="*/ 1 h 770"/>
                        <a:gd name="T68" fmla="*/ 16629 w 992"/>
                        <a:gd name="T69" fmla="*/ 1 h 770"/>
                        <a:gd name="T70" fmla="*/ 16411 w 992"/>
                        <a:gd name="T71" fmla="*/ 1 h 770"/>
                        <a:gd name="T72" fmla="*/ 17509 w 992"/>
                        <a:gd name="T73" fmla="*/ 1 h 770"/>
                        <a:gd name="T74" fmla="*/ 19341 w 992"/>
                        <a:gd name="T75" fmla="*/ 1 h 770"/>
                        <a:gd name="T76" fmla="*/ 20896 w 992"/>
                        <a:gd name="T77" fmla="*/ 1 h 770"/>
                        <a:gd name="T78" fmla="*/ 23354 w 992"/>
                        <a:gd name="T79" fmla="*/ 1 h 770"/>
                        <a:gd name="T80" fmla="*/ 25734 w 992"/>
                        <a:gd name="T81" fmla="*/ 1 h 770"/>
                        <a:gd name="T82" fmla="*/ 28167 w 992"/>
                        <a:gd name="T83" fmla="*/ 1 h 770"/>
                        <a:gd name="T84" fmla="*/ 31369 w 992"/>
                        <a:gd name="T85" fmla="*/ 1 h 770"/>
                        <a:gd name="T86" fmla="*/ 33482 w 992"/>
                        <a:gd name="T87" fmla="*/ 1 h 770"/>
                        <a:gd name="T88" fmla="*/ 33821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7"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18"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14709"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nvGrpSpPr>
              <p:cNvPr id="114702" name="Group 59"/>
              <p:cNvGrpSpPr>
                <a:grpSpLocks noChangeAspect="1"/>
              </p:cNvGrpSpPr>
              <p:nvPr/>
            </p:nvGrpSpPr>
            <p:grpSpPr bwMode="auto">
              <a:xfrm>
                <a:off x="4368" y="2112"/>
                <a:ext cx="432" cy="240"/>
                <a:chOff x="-1152" y="3504"/>
                <a:chExt cx="432" cy="240"/>
              </a:xfrm>
            </p:grpSpPr>
            <p:grpSp>
              <p:nvGrpSpPr>
                <p:cNvPr id="114703" name="Group 60"/>
                <p:cNvGrpSpPr>
                  <a:grpSpLocks noChangeAspect="1"/>
                </p:cNvGrpSpPr>
                <p:nvPr/>
              </p:nvGrpSpPr>
              <p:grpSpPr bwMode="auto">
                <a:xfrm>
                  <a:off x="-1075" y="3504"/>
                  <a:ext cx="256" cy="210"/>
                  <a:chOff x="1728" y="2064"/>
                  <a:chExt cx="768" cy="672"/>
                </a:xfrm>
              </p:grpSpPr>
              <p:sp>
                <p:nvSpPr>
                  <p:cNvPr id="114706"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baseline="-8000">
                        <a:solidFill>
                          <a:schemeClr val="bg2"/>
                        </a:solidFill>
                      </a:rPr>
                      <a:t>Exit</a:t>
                    </a:r>
                    <a:endParaRPr lang="en-CA" altLang="en-US" sz="2400" i="0" baseline="-8000">
                      <a:solidFill>
                        <a:schemeClr val="bg2"/>
                      </a:solidFill>
                    </a:endParaRPr>
                  </a:p>
                </p:txBody>
              </p:sp>
              <p:sp>
                <p:nvSpPr>
                  <p:cNvPr id="114707"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4704"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05"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cxnSp>
        <p:nvCxnSpPr>
          <p:cNvPr id="71" name="Straight Connector 70"/>
          <p:cNvCxnSpPr>
            <a:cxnSpLocks noChangeShapeType="1"/>
          </p:cNvCxnSpPr>
          <p:nvPr/>
        </p:nvCxnSpPr>
        <p:spPr bwMode="auto">
          <a:xfrm>
            <a:off x="4651375" y="2312988"/>
            <a:ext cx="293688" cy="730250"/>
          </a:xfrm>
          <a:prstGeom prst="line">
            <a:avLst/>
          </a:prstGeom>
          <a:noFill/>
          <a:ln w="63500" algn="ctr">
            <a:solidFill>
              <a:schemeClr val="accent1"/>
            </a:solidFill>
            <a:round/>
            <a:headEnd/>
            <a:tailEnd type="stealth"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2872233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71"/>
                                        </p:tgtEl>
                                        <p:attrNameLst>
                                          <p:attrName>style.visibility</p:attrName>
                                        </p:attrNameLst>
                                      </p:cBhvr>
                                      <p:to>
                                        <p:strVal val="visible"/>
                                      </p:to>
                                    </p:set>
                                    <p:anim calcmode="lin" valueType="num">
                                      <p:cBhvr additive="base">
                                        <p:cTn id="13" dur="500" fill="hold"/>
                                        <p:tgtEl>
                                          <p:spTgt spid="71"/>
                                        </p:tgtEl>
                                        <p:attrNameLst>
                                          <p:attrName>ppt_x</p:attrName>
                                        </p:attrNameLst>
                                      </p:cBhvr>
                                      <p:tavLst>
                                        <p:tav tm="0">
                                          <p:val>
                                            <p:strVal val="1+#ppt_w/2"/>
                                          </p:val>
                                        </p:tav>
                                        <p:tav tm="100000">
                                          <p:val>
                                            <p:strVal val="#ppt_x"/>
                                          </p:val>
                                        </p:tav>
                                      </p:tavLst>
                                    </p:anim>
                                    <p:anim calcmode="lin" valueType="num">
                                      <p:cBhvr additive="base">
                                        <p:cTn id="14"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2" presetClass="path" presetSubtype="0" accel="50000" decel="50000" fill="hold" nodeType="clickEffect">
                                  <p:stCondLst>
                                    <p:cond delay="0"/>
                                  </p:stCondLst>
                                  <p:childTnLst>
                                    <p:animMotion origin="layout" path="M 3.05556E-6 3.9593E-6 L 0.02691 0.11355 " pathEditMode="relative" rAng="0" ptsTypes="AA">
                                      <p:cBhvr>
                                        <p:cTn id="18" dur="2000" fill="hold"/>
                                        <p:tgtEl>
                                          <p:spTgt spid="37"/>
                                        </p:tgtEl>
                                        <p:attrNameLst>
                                          <p:attrName>ppt_x</p:attrName>
                                          <p:attrName>ppt_y</p:attrName>
                                        </p:attrNameLst>
                                      </p:cBhvr>
                                      <p:rCtr x="1337" y="566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nvGrpSpPr>
        <p:grpSpPr bwMode="auto">
          <a:xfrm>
            <a:off x="0" y="280988"/>
            <a:ext cx="9274175" cy="4098925"/>
            <a:chOff x="0" y="281064"/>
            <a:chExt cx="9274863" cy="4098151"/>
          </a:xfrm>
        </p:grpSpPr>
        <p:sp>
          <p:nvSpPr>
            <p:cNvPr id="115850" name="Freeform 2" descr="Green marble"/>
            <p:cNvSpPr>
              <a:spLocks/>
            </p:cNvSpPr>
            <p:nvPr/>
          </p:nvSpPr>
          <p:spPr bwMode="auto">
            <a:xfrm>
              <a:off x="194390" y="1200566"/>
              <a:ext cx="8567711" cy="3178649"/>
            </a:xfrm>
            <a:custGeom>
              <a:avLst/>
              <a:gdLst>
                <a:gd name="T0" fmla="*/ 2147483647 w 9918"/>
                <a:gd name="T1" fmla="*/ 2147483647 h 12392"/>
                <a:gd name="T2" fmla="*/ 2147483647 w 9918"/>
                <a:gd name="T3" fmla="*/ 2147483647 h 12392"/>
                <a:gd name="T4" fmla="*/ 2147483647 w 9918"/>
                <a:gd name="T5" fmla="*/ 2147483647 h 12392"/>
                <a:gd name="T6" fmla="*/ 2147483647 w 9918"/>
                <a:gd name="T7" fmla="*/ 2147483647 h 12392"/>
                <a:gd name="T8" fmla="*/ 2147483647 w 9918"/>
                <a:gd name="T9" fmla="*/ 2147483647 h 12392"/>
                <a:gd name="T10" fmla="*/ 2147483647 w 9918"/>
                <a:gd name="T11" fmla="*/ 2147483647 h 12392"/>
                <a:gd name="T12" fmla="*/ 2147483647 w 9918"/>
                <a:gd name="T13" fmla="*/ 2147483647 h 12392"/>
                <a:gd name="T14" fmla="*/ 2147483647 w 9918"/>
                <a:gd name="T15" fmla="*/ 2147483647 h 12392"/>
                <a:gd name="T16" fmla="*/ 2147483647 w 9918"/>
                <a:gd name="T17" fmla="*/ 2147483647 h 12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18" h="12392">
                  <a:moveTo>
                    <a:pt x="6164" y="6032"/>
                  </a:moveTo>
                  <a:cubicBezTo>
                    <a:pt x="7257" y="4980"/>
                    <a:pt x="8651" y="1374"/>
                    <a:pt x="9212" y="539"/>
                  </a:cubicBezTo>
                  <a:cubicBezTo>
                    <a:pt x="9773" y="-296"/>
                    <a:pt x="10306" y="-182"/>
                    <a:pt x="9528" y="1019"/>
                  </a:cubicBezTo>
                  <a:cubicBezTo>
                    <a:pt x="8859" y="1957"/>
                    <a:pt x="7409" y="6042"/>
                    <a:pt x="6315" y="7189"/>
                  </a:cubicBezTo>
                  <a:cubicBezTo>
                    <a:pt x="5221" y="8336"/>
                    <a:pt x="3854" y="7097"/>
                    <a:pt x="2966" y="7899"/>
                  </a:cubicBezTo>
                  <a:cubicBezTo>
                    <a:pt x="2078" y="8703"/>
                    <a:pt x="673" y="11778"/>
                    <a:pt x="227" y="12257"/>
                  </a:cubicBezTo>
                  <a:cubicBezTo>
                    <a:pt x="-219" y="12736"/>
                    <a:pt x="99" y="11872"/>
                    <a:pt x="293" y="10774"/>
                  </a:cubicBezTo>
                  <a:cubicBezTo>
                    <a:pt x="756" y="10021"/>
                    <a:pt x="1840" y="7658"/>
                    <a:pt x="2655" y="6851"/>
                  </a:cubicBezTo>
                  <a:cubicBezTo>
                    <a:pt x="3469" y="6044"/>
                    <a:pt x="5071" y="7084"/>
                    <a:pt x="6164" y="6032"/>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pic>
          <p:nvPicPr>
            <p:cNvPr id="115851"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249338" y="281064"/>
              <a:ext cx="1025525" cy="92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852"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2527609"/>
              <a:ext cx="79692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5715"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15716" name="Freeform 15"/>
          <p:cNvSpPr>
            <a:spLocks/>
          </p:cNvSpPr>
          <p:nvPr/>
        </p:nvSpPr>
        <p:spPr bwMode="auto">
          <a:xfrm>
            <a:off x="1284288" y="4414838"/>
            <a:ext cx="6575425" cy="1441450"/>
          </a:xfrm>
          <a:custGeom>
            <a:avLst/>
            <a:gdLst>
              <a:gd name="T0" fmla="*/ 0 w 4142"/>
              <a:gd name="T1" fmla="*/ 2147483647 h 908"/>
              <a:gd name="T2" fmla="*/ 2147483647 w 4142"/>
              <a:gd name="T3" fmla="*/ 2147483647 h 908"/>
              <a:gd name="T4" fmla="*/ 2147483647 w 4142"/>
              <a:gd name="T5" fmla="*/ 2147483647 h 908"/>
              <a:gd name="T6" fmla="*/ 2147483647 w 4142"/>
              <a:gd name="T7" fmla="*/ 2147483647 h 908"/>
              <a:gd name="T8" fmla="*/ 2147483647 w 4142"/>
              <a:gd name="T9" fmla="*/ 2147483647 h 908"/>
              <a:gd name="T10" fmla="*/ 2147483647 w 4142"/>
              <a:gd name="T11" fmla="*/ 2147483647 h 908"/>
              <a:gd name="T12" fmla="*/ 2147483647 w 4142"/>
              <a:gd name="T13" fmla="*/ 2147483647 h 908"/>
              <a:gd name="T14" fmla="*/ 2147483647 w 4142"/>
              <a:gd name="T15" fmla="*/ 2147483647 h 908"/>
              <a:gd name="T16" fmla="*/ 2147483647 w 4142"/>
              <a:gd name="T17" fmla="*/ 2147483647 h 908"/>
              <a:gd name="T18" fmla="*/ 2147483647 w 4142"/>
              <a:gd name="T19" fmla="*/ 2147483647 h 908"/>
              <a:gd name="T20" fmla="*/ 2147483647 w 4142"/>
              <a:gd name="T21" fmla="*/ 2147483647 h 908"/>
              <a:gd name="T22" fmla="*/ 2147483647 w 4142"/>
              <a:gd name="T23" fmla="*/ 2147483647 h 908"/>
              <a:gd name="T24" fmla="*/ 2147483647 w 4142"/>
              <a:gd name="T25" fmla="*/ 2147483647 h 908"/>
              <a:gd name="T26" fmla="*/ 2147483647 w 4142"/>
              <a:gd name="T27" fmla="*/ 0 h 9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42"/>
              <a:gd name="T43" fmla="*/ 0 h 908"/>
              <a:gd name="T44" fmla="*/ 4142 w 4142"/>
              <a:gd name="T45" fmla="*/ 908 h 9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42" h="908">
                <a:moveTo>
                  <a:pt x="0" y="194"/>
                </a:moveTo>
                <a:cubicBezTo>
                  <a:pt x="67" y="228"/>
                  <a:pt x="24" y="196"/>
                  <a:pt x="71" y="285"/>
                </a:cubicBezTo>
                <a:cubicBezTo>
                  <a:pt x="88" y="316"/>
                  <a:pt x="165" y="476"/>
                  <a:pt x="214" y="525"/>
                </a:cubicBezTo>
                <a:cubicBezTo>
                  <a:pt x="342" y="653"/>
                  <a:pt x="536" y="719"/>
                  <a:pt x="705" y="764"/>
                </a:cubicBezTo>
                <a:cubicBezTo>
                  <a:pt x="889" y="813"/>
                  <a:pt x="1061" y="864"/>
                  <a:pt x="1249" y="880"/>
                </a:cubicBezTo>
                <a:cubicBezTo>
                  <a:pt x="1790" y="877"/>
                  <a:pt x="2298" y="908"/>
                  <a:pt x="2822" y="803"/>
                </a:cubicBezTo>
                <a:cubicBezTo>
                  <a:pt x="2987" y="708"/>
                  <a:pt x="2836" y="785"/>
                  <a:pt x="3074" y="706"/>
                </a:cubicBezTo>
                <a:cubicBezTo>
                  <a:pt x="3123" y="690"/>
                  <a:pt x="3171" y="651"/>
                  <a:pt x="3217" y="628"/>
                </a:cubicBezTo>
                <a:cubicBezTo>
                  <a:pt x="3267" y="603"/>
                  <a:pt x="3319" y="581"/>
                  <a:pt x="3372" y="563"/>
                </a:cubicBezTo>
                <a:cubicBezTo>
                  <a:pt x="3403" y="540"/>
                  <a:pt x="3437" y="525"/>
                  <a:pt x="3469" y="505"/>
                </a:cubicBezTo>
                <a:cubicBezTo>
                  <a:pt x="3526" y="392"/>
                  <a:pt x="3679" y="319"/>
                  <a:pt x="3780" y="253"/>
                </a:cubicBezTo>
                <a:cubicBezTo>
                  <a:pt x="3835" y="217"/>
                  <a:pt x="3876" y="163"/>
                  <a:pt x="3941" y="149"/>
                </a:cubicBezTo>
                <a:cubicBezTo>
                  <a:pt x="4019" y="85"/>
                  <a:pt x="3966" y="126"/>
                  <a:pt x="4110" y="39"/>
                </a:cubicBezTo>
                <a:cubicBezTo>
                  <a:pt x="4124" y="30"/>
                  <a:pt x="4142" y="0"/>
                  <a:pt x="4142" y="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5717" name="Line 16"/>
          <p:cNvSpPr>
            <a:spLocks noChangeShapeType="1"/>
          </p:cNvSpPr>
          <p:nvPr/>
        </p:nvSpPr>
        <p:spPr bwMode="auto">
          <a:xfrm>
            <a:off x="2565400" y="5105400"/>
            <a:ext cx="3276600" cy="152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5718" name="Line 17"/>
          <p:cNvSpPr>
            <a:spLocks noChangeShapeType="1"/>
          </p:cNvSpPr>
          <p:nvPr/>
        </p:nvSpPr>
        <p:spPr bwMode="auto">
          <a:xfrm>
            <a:off x="1219200" y="5410200"/>
            <a:ext cx="3429000" cy="7620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grpSp>
        <p:nvGrpSpPr>
          <p:cNvPr id="115719" name="Group 3"/>
          <p:cNvGrpSpPr>
            <a:grpSpLocks/>
          </p:cNvGrpSpPr>
          <p:nvPr/>
        </p:nvGrpSpPr>
        <p:grpSpPr bwMode="auto">
          <a:xfrm>
            <a:off x="4165600" y="1892300"/>
            <a:ext cx="1181100" cy="1447800"/>
            <a:chOff x="2400" y="2064"/>
            <a:chExt cx="744" cy="912"/>
          </a:xfrm>
        </p:grpSpPr>
        <p:sp>
          <p:nvSpPr>
            <p:cNvPr id="115844" name="Freeform 4"/>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845" name="Freeform 5"/>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846" name="Freeform 6"/>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847" name="Freeform 7"/>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848" name="Freeform 8"/>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849" name="Freeform 9"/>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cxnSp>
        <p:nvCxnSpPr>
          <p:cNvPr id="115720" name="Straight Connector 44"/>
          <p:cNvCxnSpPr>
            <a:cxnSpLocks noChangeShapeType="1"/>
          </p:cNvCxnSpPr>
          <p:nvPr/>
        </p:nvCxnSpPr>
        <p:spPr bwMode="auto">
          <a:xfrm flipV="1">
            <a:off x="2373313" y="2349500"/>
            <a:ext cx="2206625" cy="865188"/>
          </a:xfrm>
          <a:prstGeom prst="line">
            <a:avLst/>
          </a:prstGeom>
          <a:noFill/>
          <a:ln w="63500" algn="ctr">
            <a:solidFill>
              <a:schemeClr val="accent1"/>
            </a:solidFill>
            <a:round/>
            <a:headEnd/>
            <a:tailEnd type="stealth" w="med" len="med"/>
          </a:ln>
          <a:extLst>
            <a:ext uri="{909E8E84-426E-40DD-AFC4-6F175D3DCCD1}">
              <a14:hiddenFill xmlns:a14="http://schemas.microsoft.com/office/drawing/2010/main">
                <a:noFill/>
              </a14:hiddenFill>
            </a:ext>
          </a:extLst>
        </p:spPr>
      </p:cxnSp>
      <p:cxnSp>
        <p:nvCxnSpPr>
          <p:cNvPr id="115721" name="Straight Connector 70"/>
          <p:cNvCxnSpPr>
            <a:cxnSpLocks noChangeShapeType="1"/>
          </p:cNvCxnSpPr>
          <p:nvPr/>
        </p:nvCxnSpPr>
        <p:spPr bwMode="auto">
          <a:xfrm>
            <a:off x="4651375" y="2312988"/>
            <a:ext cx="293688" cy="730250"/>
          </a:xfrm>
          <a:prstGeom prst="line">
            <a:avLst/>
          </a:prstGeom>
          <a:noFill/>
          <a:ln w="63500" algn="ctr">
            <a:solidFill>
              <a:schemeClr val="accent1"/>
            </a:solidFill>
            <a:round/>
            <a:headEnd/>
            <a:tailEnd type="stealth" w="med" len="med"/>
          </a:ln>
          <a:extLst>
            <a:ext uri="{909E8E84-426E-40DD-AFC4-6F175D3DCCD1}">
              <a14:hiddenFill xmlns:a14="http://schemas.microsoft.com/office/drawing/2010/main">
                <a:noFill/>
              </a14:hiddenFill>
            </a:ext>
          </a:extLst>
        </p:spPr>
      </p:cxnSp>
      <p:grpSp>
        <p:nvGrpSpPr>
          <p:cNvPr id="4" name="Group 3"/>
          <p:cNvGrpSpPr>
            <a:grpSpLocks/>
          </p:cNvGrpSpPr>
          <p:nvPr/>
        </p:nvGrpSpPr>
        <p:grpSpPr bwMode="auto">
          <a:xfrm>
            <a:off x="2762250" y="4103688"/>
            <a:ext cx="5453063" cy="2176462"/>
            <a:chOff x="2762775" y="4104382"/>
            <a:chExt cx="5452134" cy="2175969"/>
          </a:xfrm>
        </p:grpSpPr>
        <p:sp>
          <p:nvSpPr>
            <p:cNvPr id="115723" name="Text Box 45"/>
            <p:cNvSpPr txBox="1">
              <a:spLocks noChangeArrowheads="1"/>
            </p:cNvSpPr>
            <p:nvPr/>
          </p:nvSpPr>
          <p:spPr bwMode="auto">
            <a:xfrm>
              <a:off x="2762775" y="4104382"/>
              <a:ext cx="545213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i="0"/>
                <a:t>This may be how we determine </a:t>
              </a:r>
              <a:br>
                <a:rPr lang="en-US" altLang="en-US" i="0"/>
              </a:br>
              <a:r>
                <a:rPr lang="en-US" altLang="en-US" i="0"/>
                <a:t>the step in then next iteration.</a:t>
              </a:r>
            </a:p>
          </p:txBody>
        </p:sp>
        <p:grpSp>
          <p:nvGrpSpPr>
            <p:cNvPr id="115724" name="Group 65"/>
            <p:cNvGrpSpPr>
              <a:grpSpLocks/>
            </p:cNvGrpSpPr>
            <p:nvPr/>
          </p:nvGrpSpPr>
          <p:grpSpPr bwMode="auto">
            <a:xfrm>
              <a:off x="4264414" y="5105401"/>
              <a:ext cx="1274998" cy="1174950"/>
              <a:chOff x="1829" y="3170"/>
              <a:chExt cx="907" cy="907"/>
            </a:xfrm>
          </p:grpSpPr>
          <p:sp>
            <p:nvSpPr>
              <p:cNvPr id="115725" name="Oval 66" descr="Green marble"/>
              <p:cNvSpPr>
                <a:spLocks noChangeAspect="1" noChangeArrowheads="1"/>
              </p:cNvSpPr>
              <p:nvPr/>
            </p:nvSpPr>
            <p:spPr bwMode="auto">
              <a:xfrm>
                <a:off x="1829" y="3170"/>
                <a:ext cx="907" cy="907"/>
              </a:xfrm>
              <a:prstGeom prst="ellipse">
                <a:avLst/>
              </a:prstGeom>
              <a:blipFill dpi="0" rotWithShape="0">
                <a:blip r:embed="rId3"/>
                <a:srcRect/>
                <a:tile tx="0" ty="0" sx="100000" sy="100000" flip="none" algn="tl"/>
              </a:blipFill>
              <a:ln w="63500">
                <a:solidFill>
                  <a:srgbClr val="339966"/>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115726" name="Group 67"/>
              <p:cNvGrpSpPr>
                <a:grpSpLocks noChangeAspect="1"/>
              </p:cNvGrpSpPr>
              <p:nvPr/>
            </p:nvGrpSpPr>
            <p:grpSpPr bwMode="auto">
              <a:xfrm rot="-4017361">
                <a:off x="2175" y="3875"/>
                <a:ext cx="138" cy="156"/>
                <a:chOff x="1584" y="3072"/>
                <a:chExt cx="816" cy="961"/>
              </a:xfrm>
            </p:grpSpPr>
            <p:grpSp>
              <p:nvGrpSpPr>
                <p:cNvPr id="115836" name="Group 68"/>
                <p:cNvGrpSpPr>
                  <a:grpSpLocks noChangeAspect="1"/>
                </p:cNvGrpSpPr>
                <p:nvPr/>
              </p:nvGrpSpPr>
              <p:grpSpPr bwMode="auto">
                <a:xfrm rot="-1717408">
                  <a:off x="1584" y="3072"/>
                  <a:ext cx="744" cy="912"/>
                  <a:chOff x="2448" y="2064"/>
                  <a:chExt cx="744" cy="912"/>
                </a:xfrm>
              </p:grpSpPr>
              <p:sp>
                <p:nvSpPr>
                  <p:cNvPr id="115838" name="Freeform 69"/>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39" name="Freeform 70"/>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40" name="Freeform 7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41" name="Freeform 72"/>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42" name="Freeform 73"/>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43" name="Freeform 74"/>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837" name="Line 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5727" name="Group 76"/>
              <p:cNvGrpSpPr>
                <a:grpSpLocks noChangeAspect="1"/>
              </p:cNvGrpSpPr>
              <p:nvPr/>
            </p:nvGrpSpPr>
            <p:grpSpPr bwMode="auto">
              <a:xfrm rot="325367" flipH="1">
                <a:off x="2580" y="3601"/>
                <a:ext cx="141" cy="153"/>
                <a:chOff x="1584" y="3072"/>
                <a:chExt cx="816" cy="961"/>
              </a:xfrm>
            </p:grpSpPr>
            <p:grpSp>
              <p:nvGrpSpPr>
                <p:cNvPr id="115828" name="Group 77"/>
                <p:cNvGrpSpPr>
                  <a:grpSpLocks noChangeAspect="1"/>
                </p:cNvGrpSpPr>
                <p:nvPr/>
              </p:nvGrpSpPr>
              <p:grpSpPr bwMode="auto">
                <a:xfrm rot="-1717408">
                  <a:off x="1584" y="3072"/>
                  <a:ext cx="744" cy="912"/>
                  <a:chOff x="2448" y="2064"/>
                  <a:chExt cx="744" cy="912"/>
                </a:xfrm>
              </p:grpSpPr>
              <p:sp>
                <p:nvSpPr>
                  <p:cNvPr id="115830" name="Freeform 7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31" name="Freeform 7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32" name="Freeform 8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33" name="Freeform 8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34" name="Freeform 8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35" name="Freeform 8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829" name="Line 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pic>
            <p:nvPicPr>
              <p:cNvPr id="115728" name="Picture 8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67" y="3416"/>
                <a:ext cx="28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grpSp>
            <p:nvGrpSpPr>
              <p:cNvPr id="115729" name="Group 86"/>
              <p:cNvGrpSpPr>
                <a:grpSpLocks noChangeAspect="1"/>
              </p:cNvGrpSpPr>
              <p:nvPr/>
            </p:nvGrpSpPr>
            <p:grpSpPr bwMode="auto">
              <a:xfrm rot="1710829">
                <a:off x="1906" y="3427"/>
                <a:ext cx="133" cy="146"/>
                <a:chOff x="1557" y="3072"/>
                <a:chExt cx="771" cy="912"/>
              </a:xfrm>
            </p:grpSpPr>
            <p:grpSp>
              <p:nvGrpSpPr>
                <p:cNvPr id="115820" name="Group 87"/>
                <p:cNvGrpSpPr>
                  <a:grpSpLocks noChangeAspect="1"/>
                </p:cNvGrpSpPr>
                <p:nvPr/>
              </p:nvGrpSpPr>
              <p:grpSpPr bwMode="auto">
                <a:xfrm rot="-1717408">
                  <a:off x="1584" y="3072"/>
                  <a:ext cx="744" cy="912"/>
                  <a:chOff x="2448" y="2064"/>
                  <a:chExt cx="744" cy="912"/>
                </a:xfrm>
              </p:grpSpPr>
              <p:sp>
                <p:nvSpPr>
                  <p:cNvPr id="115822" name="Freeform 8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23" name="Freeform 8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24" name="Freeform 9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25" name="Freeform 9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26" name="Freeform 9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27" name="Freeform 9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821" name="Line 94"/>
                <p:cNvSpPr>
                  <a:spLocks noChangeAspect="1" noChangeShapeType="1"/>
                </p:cNvSpPr>
                <p:nvPr/>
              </p:nvSpPr>
              <p:spPr bwMode="auto">
                <a:xfrm flipV="1">
                  <a:off x="1557" y="3246"/>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5730" name="Group 95"/>
              <p:cNvGrpSpPr>
                <a:grpSpLocks noChangeAspect="1"/>
              </p:cNvGrpSpPr>
              <p:nvPr/>
            </p:nvGrpSpPr>
            <p:grpSpPr bwMode="auto">
              <a:xfrm rot="4130845" flipH="1">
                <a:off x="2370" y="3699"/>
                <a:ext cx="138" cy="156"/>
                <a:chOff x="1584" y="3072"/>
                <a:chExt cx="816" cy="961"/>
              </a:xfrm>
            </p:grpSpPr>
            <p:grpSp>
              <p:nvGrpSpPr>
                <p:cNvPr id="115812" name="Group 96"/>
                <p:cNvGrpSpPr>
                  <a:grpSpLocks noChangeAspect="1"/>
                </p:cNvGrpSpPr>
                <p:nvPr/>
              </p:nvGrpSpPr>
              <p:grpSpPr bwMode="auto">
                <a:xfrm rot="-1717408">
                  <a:off x="1584" y="3072"/>
                  <a:ext cx="744" cy="912"/>
                  <a:chOff x="2448" y="2064"/>
                  <a:chExt cx="744" cy="912"/>
                </a:xfrm>
              </p:grpSpPr>
              <p:sp>
                <p:nvSpPr>
                  <p:cNvPr id="115814" name="Freeform 97"/>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15" name="Freeform 98"/>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16" name="Freeform 99"/>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17" name="Freeform 100"/>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18" name="Freeform 101"/>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19" name="Freeform 102"/>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813" name="Line 103"/>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5731" name="Group 104"/>
              <p:cNvGrpSpPr>
                <a:grpSpLocks noChangeAspect="1"/>
              </p:cNvGrpSpPr>
              <p:nvPr/>
            </p:nvGrpSpPr>
            <p:grpSpPr bwMode="auto">
              <a:xfrm rot="-1335947">
                <a:off x="1986" y="3754"/>
                <a:ext cx="140" cy="154"/>
                <a:chOff x="1584" y="3072"/>
                <a:chExt cx="816" cy="961"/>
              </a:xfrm>
            </p:grpSpPr>
            <p:grpSp>
              <p:nvGrpSpPr>
                <p:cNvPr id="115804" name="Group 105"/>
                <p:cNvGrpSpPr>
                  <a:grpSpLocks noChangeAspect="1"/>
                </p:cNvGrpSpPr>
                <p:nvPr/>
              </p:nvGrpSpPr>
              <p:grpSpPr bwMode="auto">
                <a:xfrm rot="-1717408">
                  <a:off x="1584" y="3072"/>
                  <a:ext cx="744" cy="912"/>
                  <a:chOff x="2448" y="2064"/>
                  <a:chExt cx="744" cy="912"/>
                </a:xfrm>
              </p:grpSpPr>
              <p:sp>
                <p:nvSpPr>
                  <p:cNvPr id="115806" name="Freeform 106"/>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07" name="Freeform 107"/>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08" name="Freeform 108"/>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09" name="Freeform 109"/>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10" name="Freeform 110"/>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11" name="Freeform 111"/>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805" name="Line 112"/>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5732" name="Group 113"/>
              <p:cNvGrpSpPr>
                <a:grpSpLocks noChangeAspect="1"/>
              </p:cNvGrpSpPr>
              <p:nvPr/>
            </p:nvGrpSpPr>
            <p:grpSpPr bwMode="auto">
              <a:xfrm rot="-1480534">
                <a:off x="2158" y="3677"/>
                <a:ext cx="141" cy="154"/>
                <a:chOff x="1584" y="3072"/>
                <a:chExt cx="816" cy="961"/>
              </a:xfrm>
            </p:grpSpPr>
            <p:grpSp>
              <p:nvGrpSpPr>
                <p:cNvPr id="115796" name="Group 114"/>
                <p:cNvGrpSpPr>
                  <a:grpSpLocks noChangeAspect="1"/>
                </p:cNvGrpSpPr>
                <p:nvPr/>
              </p:nvGrpSpPr>
              <p:grpSpPr bwMode="auto">
                <a:xfrm rot="-1717408">
                  <a:off x="1584" y="3072"/>
                  <a:ext cx="744" cy="912"/>
                  <a:chOff x="2448" y="2064"/>
                  <a:chExt cx="744" cy="912"/>
                </a:xfrm>
              </p:grpSpPr>
              <p:sp>
                <p:nvSpPr>
                  <p:cNvPr id="115798" name="Freeform 115"/>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99" name="Freeform 116"/>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00" name="Freeform 117"/>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01" name="Freeform 118"/>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02" name="Freeform 119"/>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803" name="Freeform 120"/>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797" name="Line 121"/>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5733" name="Group 122"/>
              <p:cNvGrpSpPr>
                <a:grpSpLocks noChangeAspect="1"/>
              </p:cNvGrpSpPr>
              <p:nvPr/>
            </p:nvGrpSpPr>
            <p:grpSpPr bwMode="auto">
              <a:xfrm rot="19336688" flipH="1">
                <a:off x="2487" y="3339"/>
                <a:ext cx="140" cy="154"/>
                <a:chOff x="1584" y="3072"/>
                <a:chExt cx="816" cy="961"/>
              </a:xfrm>
            </p:grpSpPr>
            <p:grpSp>
              <p:nvGrpSpPr>
                <p:cNvPr id="115788" name="Group 123"/>
                <p:cNvGrpSpPr>
                  <a:grpSpLocks noChangeAspect="1"/>
                </p:cNvGrpSpPr>
                <p:nvPr/>
              </p:nvGrpSpPr>
              <p:grpSpPr bwMode="auto">
                <a:xfrm rot="-1717408">
                  <a:off x="1584" y="3072"/>
                  <a:ext cx="744" cy="912"/>
                  <a:chOff x="2448" y="2064"/>
                  <a:chExt cx="744" cy="912"/>
                </a:xfrm>
              </p:grpSpPr>
              <p:sp>
                <p:nvSpPr>
                  <p:cNvPr id="115790" name="Freeform 124"/>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91" name="Freeform 125"/>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92" name="Freeform 126"/>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93" name="Freeform 127"/>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94" name="Freeform 128"/>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95" name="Freeform 129"/>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789" name="Line 130"/>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5734" name="Group 131"/>
              <p:cNvGrpSpPr>
                <a:grpSpLocks noChangeAspect="1"/>
              </p:cNvGrpSpPr>
              <p:nvPr/>
            </p:nvGrpSpPr>
            <p:grpSpPr bwMode="auto">
              <a:xfrm rot="2850186">
                <a:off x="2041" y="3223"/>
                <a:ext cx="139" cy="156"/>
                <a:chOff x="1584" y="3072"/>
                <a:chExt cx="816" cy="961"/>
              </a:xfrm>
            </p:grpSpPr>
            <p:grpSp>
              <p:nvGrpSpPr>
                <p:cNvPr id="115780" name="Group 132"/>
                <p:cNvGrpSpPr>
                  <a:grpSpLocks noChangeAspect="1"/>
                </p:cNvGrpSpPr>
                <p:nvPr/>
              </p:nvGrpSpPr>
              <p:grpSpPr bwMode="auto">
                <a:xfrm rot="-1717408">
                  <a:off x="1584" y="3072"/>
                  <a:ext cx="744" cy="912"/>
                  <a:chOff x="2448" y="2064"/>
                  <a:chExt cx="744" cy="912"/>
                </a:xfrm>
              </p:grpSpPr>
              <p:sp>
                <p:nvSpPr>
                  <p:cNvPr id="115782" name="Freeform 133"/>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83" name="Freeform 134"/>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84" name="Freeform 135"/>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85" name="Freeform 136"/>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86" name="Freeform 137"/>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87" name="Freeform 138"/>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781" name="Line 13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5735" name="Group 140"/>
              <p:cNvGrpSpPr>
                <a:grpSpLocks noChangeAspect="1"/>
              </p:cNvGrpSpPr>
              <p:nvPr/>
            </p:nvGrpSpPr>
            <p:grpSpPr bwMode="auto">
              <a:xfrm rot="5158859">
                <a:off x="2276" y="3253"/>
                <a:ext cx="139" cy="157"/>
                <a:chOff x="1584" y="3072"/>
                <a:chExt cx="816" cy="961"/>
              </a:xfrm>
            </p:grpSpPr>
            <p:grpSp>
              <p:nvGrpSpPr>
                <p:cNvPr id="115772" name="Group 141"/>
                <p:cNvGrpSpPr>
                  <a:grpSpLocks noChangeAspect="1"/>
                </p:cNvGrpSpPr>
                <p:nvPr/>
              </p:nvGrpSpPr>
              <p:grpSpPr bwMode="auto">
                <a:xfrm rot="-1717408">
                  <a:off x="1584" y="3072"/>
                  <a:ext cx="744" cy="912"/>
                  <a:chOff x="2448" y="2064"/>
                  <a:chExt cx="744" cy="912"/>
                </a:xfrm>
              </p:grpSpPr>
              <p:sp>
                <p:nvSpPr>
                  <p:cNvPr id="115774" name="Freeform 142"/>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75" name="Freeform 143"/>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76" name="Freeform 144"/>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77" name="Freeform 145"/>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78" name="Freeform 146"/>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79" name="Freeform 147"/>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773" name="Line 14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5736" name="Group 149"/>
              <p:cNvGrpSpPr>
                <a:grpSpLocks noChangeAspect="1"/>
              </p:cNvGrpSpPr>
              <p:nvPr/>
            </p:nvGrpSpPr>
            <p:grpSpPr bwMode="auto">
              <a:xfrm rot="1981365">
                <a:off x="2095" y="3385"/>
                <a:ext cx="141" cy="153"/>
                <a:chOff x="1584" y="3072"/>
                <a:chExt cx="816" cy="961"/>
              </a:xfrm>
            </p:grpSpPr>
            <p:grpSp>
              <p:nvGrpSpPr>
                <p:cNvPr id="115764" name="Group 150"/>
                <p:cNvGrpSpPr>
                  <a:grpSpLocks noChangeAspect="1"/>
                </p:cNvGrpSpPr>
                <p:nvPr/>
              </p:nvGrpSpPr>
              <p:grpSpPr bwMode="auto">
                <a:xfrm rot="-1717408">
                  <a:off x="1584" y="3072"/>
                  <a:ext cx="744" cy="912"/>
                  <a:chOff x="2448" y="2064"/>
                  <a:chExt cx="744" cy="912"/>
                </a:xfrm>
              </p:grpSpPr>
              <p:sp>
                <p:nvSpPr>
                  <p:cNvPr id="115766" name="Freeform 151"/>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67" name="Freeform 152"/>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68" name="Freeform 153"/>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69" name="Freeform 154"/>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70" name="Freeform 155"/>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71" name="Freeform 156"/>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765" name="Line 157"/>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5737" name="Group 158"/>
              <p:cNvGrpSpPr>
                <a:grpSpLocks noChangeAspect="1"/>
              </p:cNvGrpSpPr>
              <p:nvPr/>
            </p:nvGrpSpPr>
            <p:grpSpPr bwMode="auto">
              <a:xfrm>
                <a:off x="1861" y="3616"/>
                <a:ext cx="141" cy="153"/>
                <a:chOff x="1584" y="3072"/>
                <a:chExt cx="816" cy="961"/>
              </a:xfrm>
            </p:grpSpPr>
            <p:grpSp>
              <p:nvGrpSpPr>
                <p:cNvPr id="115756" name="Group 159"/>
                <p:cNvGrpSpPr>
                  <a:grpSpLocks noChangeAspect="1"/>
                </p:cNvGrpSpPr>
                <p:nvPr/>
              </p:nvGrpSpPr>
              <p:grpSpPr bwMode="auto">
                <a:xfrm rot="-1717408">
                  <a:off x="1584" y="3072"/>
                  <a:ext cx="744" cy="912"/>
                  <a:chOff x="2448" y="2064"/>
                  <a:chExt cx="744" cy="912"/>
                </a:xfrm>
              </p:grpSpPr>
              <p:sp>
                <p:nvSpPr>
                  <p:cNvPr id="115758" name="Freeform 160"/>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59" name="Freeform 161"/>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60" name="Freeform 162"/>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61" name="Freeform 163"/>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62" name="Freeform 164"/>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63" name="Freeform 165"/>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757" name="Line 166"/>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5738" name="Group 167"/>
              <p:cNvGrpSpPr>
                <a:grpSpLocks noChangeAspect="1"/>
              </p:cNvGrpSpPr>
              <p:nvPr/>
            </p:nvGrpSpPr>
            <p:grpSpPr bwMode="auto">
              <a:xfrm>
                <a:off x="2033" y="3538"/>
                <a:ext cx="141" cy="154"/>
                <a:chOff x="1584" y="3072"/>
                <a:chExt cx="816" cy="961"/>
              </a:xfrm>
            </p:grpSpPr>
            <p:grpSp>
              <p:nvGrpSpPr>
                <p:cNvPr id="115748" name="Group 168"/>
                <p:cNvGrpSpPr>
                  <a:grpSpLocks noChangeAspect="1"/>
                </p:cNvGrpSpPr>
                <p:nvPr/>
              </p:nvGrpSpPr>
              <p:grpSpPr bwMode="auto">
                <a:xfrm rot="-1717408">
                  <a:off x="1584" y="3072"/>
                  <a:ext cx="744" cy="912"/>
                  <a:chOff x="2448" y="2064"/>
                  <a:chExt cx="744" cy="912"/>
                </a:xfrm>
              </p:grpSpPr>
              <p:sp>
                <p:nvSpPr>
                  <p:cNvPr id="115750" name="Freeform 169"/>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51" name="Freeform 170"/>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52" name="Freeform 17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53" name="Freeform 172"/>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54" name="Freeform 173"/>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55" name="Freeform 174"/>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749" name="Line 1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15739" name="Group 176"/>
              <p:cNvGrpSpPr>
                <a:grpSpLocks noChangeAspect="1"/>
              </p:cNvGrpSpPr>
              <p:nvPr/>
            </p:nvGrpSpPr>
            <p:grpSpPr bwMode="auto">
              <a:xfrm rot="2694288" flipH="1">
                <a:off x="2455" y="3800"/>
                <a:ext cx="141" cy="154"/>
                <a:chOff x="1584" y="3072"/>
                <a:chExt cx="816" cy="961"/>
              </a:xfrm>
            </p:grpSpPr>
            <p:grpSp>
              <p:nvGrpSpPr>
                <p:cNvPr id="115740" name="Group 177"/>
                <p:cNvGrpSpPr>
                  <a:grpSpLocks noChangeAspect="1"/>
                </p:cNvGrpSpPr>
                <p:nvPr/>
              </p:nvGrpSpPr>
              <p:grpSpPr bwMode="auto">
                <a:xfrm rot="-1717408">
                  <a:off x="1584" y="3072"/>
                  <a:ext cx="744" cy="912"/>
                  <a:chOff x="2448" y="2064"/>
                  <a:chExt cx="744" cy="912"/>
                </a:xfrm>
              </p:grpSpPr>
              <p:sp>
                <p:nvSpPr>
                  <p:cNvPr id="115742" name="Freeform 17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43" name="Freeform 17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44" name="Freeform 18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45" name="Freeform 18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46" name="Freeform 18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15747" name="Freeform 18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15741" name="Line 1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grpSp>
    </p:spTree>
    <p:extLst>
      <p:ext uri="{BB962C8B-B14F-4D97-AF65-F5344CB8AC3E}">
        <p14:creationId xmlns:p14="http://schemas.microsoft.com/office/powerpoint/2010/main" val="2549429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7171" name="Rectangle 13"/>
          <p:cNvSpPr>
            <a:spLocks noChangeArrowheads="1"/>
          </p:cNvSpPr>
          <p:nvPr/>
        </p:nvSpPr>
        <p:spPr bwMode="auto">
          <a:xfrm>
            <a:off x="0" y="820738"/>
            <a:ext cx="90678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Precondition:  The input is an integer </a:t>
            </a:r>
            <a:r>
              <a:rPr lang="en-US" altLang="en-US" sz="3000">
                <a:solidFill>
                  <a:schemeClr val="accent1"/>
                </a:solidFill>
              </a:rPr>
              <a:t>I</a:t>
            </a:r>
            <a:r>
              <a:rPr lang="en-US" altLang="en-US" sz="3000" i="0"/>
              <a:t>.</a:t>
            </a:r>
          </a:p>
          <a:p>
            <a:pPr eaLnBrk="1" hangingPunct="1">
              <a:spcBef>
                <a:spcPct val="0"/>
              </a:spcBef>
            </a:pPr>
            <a:r>
              <a:rPr lang="en-US" altLang="en-US" sz="3000" i="0"/>
              <a:t> Postcondition: The output is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p>
          <a:p>
            <a:pPr eaLnBrk="1" hangingPunct="1">
              <a:spcBef>
                <a:spcPct val="0"/>
              </a:spcBef>
            </a:pPr>
            <a:r>
              <a:rPr lang="en-US" altLang="en-US" sz="3000" i="0" baseline="30000"/>
              <a:t> </a:t>
            </a:r>
            <a:r>
              <a:rPr lang="en-US" altLang="en-US" sz="3000" i="0"/>
              <a:t>Loop Invariant: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(1 ≤ i ≤ I)</a:t>
            </a:r>
          </a:p>
          <a:p>
            <a:pPr eaLnBrk="1" hangingPunct="1">
              <a:spcBef>
                <a:spcPct val="0"/>
              </a:spcBef>
            </a:pPr>
            <a:r>
              <a:rPr lang="en-US" altLang="en-US" sz="3000" i="0"/>
              <a:t> Partial Step:     </a:t>
            </a:r>
            <a:r>
              <a:rPr lang="en-US" altLang="en-US" sz="3000">
                <a:solidFill>
                  <a:srgbClr val="FFC000"/>
                </a:solidFill>
              </a:rPr>
              <a:t>i = i+1</a:t>
            </a:r>
          </a:p>
        </p:txBody>
      </p:sp>
      <p:sp>
        <p:nvSpPr>
          <p:cNvPr id="116740" name="Freeform 15"/>
          <p:cNvSpPr>
            <a:spLocks/>
          </p:cNvSpPr>
          <p:nvPr/>
        </p:nvSpPr>
        <p:spPr bwMode="auto">
          <a:xfrm>
            <a:off x="1284288" y="4414838"/>
            <a:ext cx="6575425" cy="1441450"/>
          </a:xfrm>
          <a:custGeom>
            <a:avLst/>
            <a:gdLst>
              <a:gd name="T0" fmla="*/ 0 w 4142"/>
              <a:gd name="T1" fmla="*/ 2147483647 h 908"/>
              <a:gd name="T2" fmla="*/ 2147483647 w 4142"/>
              <a:gd name="T3" fmla="*/ 2147483647 h 908"/>
              <a:gd name="T4" fmla="*/ 2147483647 w 4142"/>
              <a:gd name="T5" fmla="*/ 2147483647 h 908"/>
              <a:gd name="T6" fmla="*/ 2147483647 w 4142"/>
              <a:gd name="T7" fmla="*/ 2147483647 h 908"/>
              <a:gd name="T8" fmla="*/ 2147483647 w 4142"/>
              <a:gd name="T9" fmla="*/ 2147483647 h 908"/>
              <a:gd name="T10" fmla="*/ 2147483647 w 4142"/>
              <a:gd name="T11" fmla="*/ 2147483647 h 908"/>
              <a:gd name="T12" fmla="*/ 2147483647 w 4142"/>
              <a:gd name="T13" fmla="*/ 2147483647 h 908"/>
              <a:gd name="T14" fmla="*/ 2147483647 w 4142"/>
              <a:gd name="T15" fmla="*/ 2147483647 h 908"/>
              <a:gd name="T16" fmla="*/ 2147483647 w 4142"/>
              <a:gd name="T17" fmla="*/ 2147483647 h 908"/>
              <a:gd name="T18" fmla="*/ 2147483647 w 4142"/>
              <a:gd name="T19" fmla="*/ 2147483647 h 908"/>
              <a:gd name="T20" fmla="*/ 2147483647 w 4142"/>
              <a:gd name="T21" fmla="*/ 2147483647 h 908"/>
              <a:gd name="T22" fmla="*/ 2147483647 w 4142"/>
              <a:gd name="T23" fmla="*/ 2147483647 h 908"/>
              <a:gd name="T24" fmla="*/ 2147483647 w 4142"/>
              <a:gd name="T25" fmla="*/ 2147483647 h 908"/>
              <a:gd name="T26" fmla="*/ 2147483647 w 4142"/>
              <a:gd name="T27" fmla="*/ 0 h 9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42"/>
              <a:gd name="T43" fmla="*/ 0 h 908"/>
              <a:gd name="T44" fmla="*/ 4142 w 4142"/>
              <a:gd name="T45" fmla="*/ 908 h 9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42" h="908">
                <a:moveTo>
                  <a:pt x="0" y="194"/>
                </a:moveTo>
                <a:cubicBezTo>
                  <a:pt x="67" y="228"/>
                  <a:pt x="24" y="196"/>
                  <a:pt x="71" y="285"/>
                </a:cubicBezTo>
                <a:cubicBezTo>
                  <a:pt x="88" y="316"/>
                  <a:pt x="165" y="476"/>
                  <a:pt x="214" y="525"/>
                </a:cubicBezTo>
                <a:cubicBezTo>
                  <a:pt x="342" y="653"/>
                  <a:pt x="536" y="719"/>
                  <a:pt x="705" y="764"/>
                </a:cubicBezTo>
                <a:cubicBezTo>
                  <a:pt x="889" y="813"/>
                  <a:pt x="1061" y="864"/>
                  <a:pt x="1249" y="880"/>
                </a:cubicBezTo>
                <a:cubicBezTo>
                  <a:pt x="1790" y="877"/>
                  <a:pt x="2298" y="908"/>
                  <a:pt x="2822" y="803"/>
                </a:cubicBezTo>
                <a:cubicBezTo>
                  <a:pt x="2987" y="708"/>
                  <a:pt x="2836" y="785"/>
                  <a:pt x="3074" y="706"/>
                </a:cubicBezTo>
                <a:cubicBezTo>
                  <a:pt x="3123" y="690"/>
                  <a:pt x="3171" y="651"/>
                  <a:pt x="3217" y="628"/>
                </a:cubicBezTo>
                <a:cubicBezTo>
                  <a:pt x="3267" y="603"/>
                  <a:pt x="3319" y="581"/>
                  <a:pt x="3372" y="563"/>
                </a:cubicBezTo>
                <a:cubicBezTo>
                  <a:pt x="3403" y="540"/>
                  <a:pt x="3437" y="525"/>
                  <a:pt x="3469" y="505"/>
                </a:cubicBezTo>
                <a:cubicBezTo>
                  <a:pt x="3526" y="392"/>
                  <a:pt x="3679" y="319"/>
                  <a:pt x="3780" y="253"/>
                </a:cubicBezTo>
                <a:cubicBezTo>
                  <a:pt x="3835" y="217"/>
                  <a:pt x="3876" y="163"/>
                  <a:pt x="3941" y="149"/>
                </a:cubicBezTo>
                <a:cubicBezTo>
                  <a:pt x="4019" y="85"/>
                  <a:pt x="3966" y="126"/>
                  <a:pt x="4110" y="39"/>
                </a:cubicBezTo>
                <a:cubicBezTo>
                  <a:pt x="4124" y="30"/>
                  <a:pt x="4142" y="0"/>
                  <a:pt x="4142" y="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6741" name="Line 16"/>
          <p:cNvSpPr>
            <a:spLocks noChangeShapeType="1"/>
          </p:cNvSpPr>
          <p:nvPr/>
        </p:nvSpPr>
        <p:spPr bwMode="auto">
          <a:xfrm>
            <a:off x="1506538" y="5638800"/>
            <a:ext cx="3276600" cy="1524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sp>
        <p:nvSpPr>
          <p:cNvPr id="116742" name="Line 17"/>
          <p:cNvSpPr>
            <a:spLocks noChangeShapeType="1"/>
          </p:cNvSpPr>
          <p:nvPr/>
        </p:nvSpPr>
        <p:spPr bwMode="auto">
          <a:xfrm>
            <a:off x="1219200" y="5410200"/>
            <a:ext cx="3429000" cy="7620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en-US"/>
          </a:p>
        </p:txBody>
      </p:sp>
      <p:grpSp>
        <p:nvGrpSpPr>
          <p:cNvPr id="35" name="Group 41"/>
          <p:cNvGrpSpPr>
            <a:grpSpLocks/>
          </p:cNvGrpSpPr>
          <p:nvPr/>
        </p:nvGrpSpPr>
        <p:grpSpPr bwMode="auto">
          <a:xfrm>
            <a:off x="152400" y="2808288"/>
            <a:ext cx="8753475" cy="1916112"/>
            <a:chOff x="-13" y="1488"/>
            <a:chExt cx="5514" cy="1207"/>
          </a:xfrm>
        </p:grpSpPr>
        <p:sp>
          <p:nvSpPr>
            <p:cNvPr id="116745" name="Text Box 42"/>
            <p:cNvSpPr txBox="1">
              <a:spLocks noChangeArrowheads="1"/>
            </p:cNvSpPr>
            <p:nvPr/>
          </p:nvSpPr>
          <p:spPr bwMode="auto">
            <a:xfrm>
              <a:off x="1461" y="1803"/>
              <a:ext cx="16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&lt;loop-invariant</a:t>
              </a:r>
              <a:r>
                <a:rPr lang="en-CA" altLang="en-US" sz="2800" i="0" baseline="-25000">
                  <a:solidFill>
                    <a:srgbClr val="33CC33"/>
                  </a:solidFill>
                </a:rPr>
                <a:t>t</a:t>
              </a:r>
              <a:r>
                <a:rPr lang="en-CA" altLang="en-US" sz="2800" i="0">
                  <a:solidFill>
                    <a:srgbClr val="33CC33"/>
                  </a:solidFill>
                </a:rPr>
                <a:t>&gt;</a:t>
              </a:r>
            </a:p>
            <a:p>
              <a:pPr eaLnBrk="1" hangingPunct="1">
                <a:spcBef>
                  <a:spcPct val="0"/>
                </a:spcBef>
                <a:buFontTx/>
                <a:buNone/>
              </a:pPr>
              <a:r>
                <a:rPr lang="en-CA" altLang="en-US" sz="2800" i="0">
                  <a:solidFill>
                    <a:schemeClr val="accent1"/>
                  </a:solidFill>
                  <a:cs typeface="Times New Roman" pitchFamily="18" charset="0"/>
                </a:rPr>
                <a:t>¬</a:t>
              </a:r>
              <a:r>
                <a:rPr lang="en-CA" altLang="en-US" sz="2800" i="0">
                  <a:solidFill>
                    <a:schemeClr val="accent1"/>
                  </a:solidFill>
                </a:rPr>
                <a:t>&lt;exit Cond&gt;</a:t>
              </a:r>
              <a:endParaRPr lang="en-US" altLang="en-US" sz="2800" i="0">
                <a:solidFill>
                  <a:srgbClr val="33CC33"/>
                </a:solidFill>
              </a:endParaRPr>
            </a:p>
            <a:p>
              <a:pPr eaLnBrk="1" hangingPunct="1">
                <a:spcBef>
                  <a:spcPct val="0"/>
                </a:spcBef>
                <a:buFontTx/>
                <a:buNone/>
              </a:pPr>
              <a:r>
                <a:rPr lang="en-CA" altLang="en-US" sz="2800" i="0">
                  <a:solidFill>
                    <a:schemeClr val="accent2"/>
                  </a:solidFill>
                </a:rPr>
                <a:t>codeB</a:t>
              </a:r>
            </a:p>
          </p:txBody>
        </p:sp>
        <p:sp>
          <p:nvSpPr>
            <p:cNvPr id="116746" name="Text Box 43"/>
            <p:cNvSpPr txBox="1">
              <a:spLocks noChangeArrowheads="1"/>
            </p:cNvSpPr>
            <p:nvPr/>
          </p:nvSpPr>
          <p:spPr bwMode="auto">
            <a:xfrm>
              <a:off x="3648" y="2055"/>
              <a:ext cx="1853"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&lt;loop-invariant</a:t>
              </a:r>
              <a:r>
                <a:rPr lang="en-CA" altLang="en-US" sz="2800" i="0" baseline="-25000">
                  <a:solidFill>
                    <a:srgbClr val="33CC33"/>
                  </a:solidFill>
                </a:rPr>
                <a:t>t+1</a:t>
              </a:r>
              <a:r>
                <a:rPr lang="en-CA" altLang="en-US" sz="2800" i="0">
                  <a:solidFill>
                    <a:srgbClr val="33CC33"/>
                  </a:solidFill>
                </a:rPr>
                <a:t>&gt;</a:t>
              </a:r>
            </a:p>
            <a:p>
              <a:pPr eaLnBrk="1" hangingPunct="1">
                <a:spcBef>
                  <a:spcPct val="0"/>
                </a:spcBef>
                <a:buFontTx/>
                <a:buNone/>
              </a:pPr>
              <a:endParaRPr lang="en-CA" altLang="en-US" i="0">
                <a:solidFill>
                  <a:srgbClr val="33CC33"/>
                </a:solidFill>
              </a:endParaRPr>
            </a:p>
          </p:txBody>
        </p:sp>
        <p:sp>
          <p:nvSpPr>
            <p:cNvPr id="116747" name="AutoShape 44"/>
            <p:cNvSpPr>
              <a:spLocks noChangeArrowheads="1"/>
            </p:cNvSpPr>
            <p:nvPr/>
          </p:nvSpPr>
          <p:spPr bwMode="auto">
            <a:xfrm>
              <a:off x="3120" y="2075"/>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116748" name="Text Box 45"/>
            <p:cNvSpPr txBox="1">
              <a:spLocks noChangeArrowheads="1"/>
            </p:cNvSpPr>
            <p:nvPr/>
          </p:nvSpPr>
          <p:spPr bwMode="auto">
            <a:xfrm>
              <a:off x="-13" y="1488"/>
              <a:ext cx="296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i="0"/>
                <a:t>Maintaining Loop Invariant</a:t>
              </a:r>
              <a:endParaRPr lang="en-CA" altLang="en-US" i="0"/>
            </a:p>
          </p:txBody>
        </p:sp>
        <p:grpSp>
          <p:nvGrpSpPr>
            <p:cNvPr id="116749" name="Group 46"/>
            <p:cNvGrpSpPr>
              <a:grpSpLocks noChangeAspect="1"/>
            </p:cNvGrpSpPr>
            <p:nvPr/>
          </p:nvGrpSpPr>
          <p:grpSpPr bwMode="auto">
            <a:xfrm>
              <a:off x="511" y="1920"/>
              <a:ext cx="737" cy="737"/>
              <a:chOff x="4320" y="2016"/>
              <a:chExt cx="912" cy="912"/>
            </a:xfrm>
          </p:grpSpPr>
          <p:grpSp>
            <p:nvGrpSpPr>
              <p:cNvPr id="116750" name="Group 47"/>
              <p:cNvGrpSpPr>
                <a:grpSpLocks noChangeAspect="1"/>
              </p:cNvGrpSpPr>
              <p:nvPr/>
            </p:nvGrpSpPr>
            <p:grpSpPr bwMode="auto">
              <a:xfrm>
                <a:off x="4320" y="2016"/>
                <a:ext cx="912" cy="912"/>
                <a:chOff x="2496" y="1104"/>
                <a:chExt cx="912" cy="912"/>
              </a:xfrm>
            </p:grpSpPr>
            <p:grpSp>
              <p:nvGrpSpPr>
                <p:cNvPr id="116757" name="Group 48"/>
                <p:cNvGrpSpPr>
                  <a:grpSpLocks noChangeAspect="1"/>
                </p:cNvGrpSpPr>
                <p:nvPr/>
              </p:nvGrpSpPr>
              <p:grpSpPr bwMode="auto">
                <a:xfrm rot="2360341">
                  <a:off x="2592" y="1248"/>
                  <a:ext cx="680" cy="680"/>
                  <a:chOff x="1224" y="1212"/>
                  <a:chExt cx="3144" cy="3112"/>
                </a:xfrm>
              </p:grpSpPr>
              <p:sp>
                <p:nvSpPr>
                  <p:cNvPr id="116759"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116760"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116761" name="Group 51"/>
                  <p:cNvGrpSpPr>
                    <a:grpSpLocks noChangeAspect="1"/>
                  </p:cNvGrpSpPr>
                  <p:nvPr/>
                </p:nvGrpSpPr>
                <p:grpSpPr bwMode="auto">
                  <a:xfrm>
                    <a:off x="1776" y="1212"/>
                    <a:ext cx="1944" cy="2413"/>
                    <a:chOff x="2227" y="1194"/>
                    <a:chExt cx="1944" cy="2413"/>
                  </a:xfrm>
                </p:grpSpPr>
                <p:sp>
                  <p:nvSpPr>
                    <p:cNvPr id="116762"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763"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764" name="Freeform 54"/>
                    <p:cNvSpPr>
                      <a:spLocks noChangeAspect="1"/>
                    </p:cNvSpPr>
                    <p:nvPr/>
                  </p:nvSpPr>
                  <p:spPr bwMode="auto">
                    <a:xfrm rot="-2705309">
                      <a:off x="3504" y="2064"/>
                      <a:ext cx="812" cy="523"/>
                    </a:xfrm>
                    <a:custGeom>
                      <a:avLst/>
                      <a:gdLst>
                        <a:gd name="T0" fmla="*/ 0 w 782"/>
                        <a:gd name="T1" fmla="*/ 1 h 808"/>
                        <a:gd name="T2" fmla="*/ 164 w 782"/>
                        <a:gd name="T3" fmla="*/ 0 h 808"/>
                        <a:gd name="T4" fmla="*/ 401 w 782"/>
                        <a:gd name="T5" fmla="*/ 0 h 808"/>
                        <a:gd name="T6" fmla="*/ 845 w 782"/>
                        <a:gd name="T7" fmla="*/ 1 h 808"/>
                        <a:gd name="T8" fmla="*/ 1371 w 782"/>
                        <a:gd name="T9" fmla="*/ 1 h 808"/>
                        <a:gd name="T10" fmla="*/ 1566 w 782"/>
                        <a:gd name="T11" fmla="*/ 1 h 808"/>
                        <a:gd name="T12" fmla="*/ 1656 w 782"/>
                        <a:gd name="T13" fmla="*/ 1 h 808"/>
                        <a:gd name="T14" fmla="*/ 1670 w 782"/>
                        <a:gd name="T15" fmla="*/ 1 h 808"/>
                        <a:gd name="T16" fmla="*/ 1612 w 782"/>
                        <a:gd name="T17" fmla="*/ 1 h 808"/>
                        <a:gd name="T18" fmla="*/ 1451 w 782"/>
                        <a:gd name="T19" fmla="*/ 1 h 808"/>
                        <a:gd name="T20" fmla="*/ 1241 w 782"/>
                        <a:gd name="T21" fmla="*/ 1 h 808"/>
                        <a:gd name="T22" fmla="*/ 1088 w 782"/>
                        <a:gd name="T23" fmla="*/ 1 h 808"/>
                        <a:gd name="T24" fmla="*/ 1018 w 782"/>
                        <a:gd name="T25" fmla="*/ 1 h 808"/>
                        <a:gd name="T26" fmla="*/ 974 w 782"/>
                        <a:gd name="T27" fmla="*/ 1 h 808"/>
                        <a:gd name="T28" fmla="*/ 987 w 782"/>
                        <a:gd name="T29" fmla="*/ 1 h 808"/>
                        <a:gd name="T30" fmla="*/ 999 w 782"/>
                        <a:gd name="T31" fmla="*/ 1 h 808"/>
                        <a:gd name="T32" fmla="*/ 1187 w 782"/>
                        <a:gd name="T33" fmla="*/ 1 h 808"/>
                        <a:gd name="T34" fmla="*/ 1485 w 782"/>
                        <a:gd name="T35" fmla="*/ 1 h 808"/>
                        <a:gd name="T36" fmla="*/ 1670 w 782"/>
                        <a:gd name="T37" fmla="*/ 1 h 808"/>
                        <a:gd name="T38" fmla="*/ 1868 w 782"/>
                        <a:gd name="T39" fmla="*/ 1 h 808"/>
                        <a:gd name="T40" fmla="*/ 1931 w 782"/>
                        <a:gd name="T41" fmla="*/ 1 h 808"/>
                        <a:gd name="T42" fmla="*/ 1868 w 782"/>
                        <a:gd name="T43" fmla="*/ 1 h 808"/>
                        <a:gd name="T44" fmla="*/ 1790 w 782"/>
                        <a:gd name="T45" fmla="*/ 1 h 808"/>
                        <a:gd name="T46" fmla="*/ 1656 w 782"/>
                        <a:gd name="T47" fmla="*/ 1 h 808"/>
                        <a:gd name="T48" fmla="*/ 1478 w 782"/>
                        <a:gd name="T49" fmla="*/ 1 h 808"/>
                        <a:gd name="T50" fmla="*/ 1283 w 782"/>
                        <a:gd name="T51" fmla="*/ 1 h 808"/>
                        <a:gd name="T52" fmla="*/ 974 w 782"/>
                        <a:gd name="T53" fmla="*/ 1 h 808"/>
                        <a:gd name="T54" fmla="*/ 876 w 782"/>
                        <a:gd name="T55" fmla="*/ 1 h 808"/>
                        <a:gd name="T56" fmla="*/ 823 w 782"/>
                        <a:gd name="T57" fmla="*/ 1 h 808"/>
                        <a:gd name="T58" fmla="*/ 823 w 782"/>
                        <a:gd name="T59" fmla="*/ 1 h 808"/>
                        <a:gd name="T60" fmla="*/ 823 w 782"/>
                        <a:gd name="T61" fmla="*/ 1 h 808"/>
                        <a:gd name="T62" fmla="*/ 957 w 782"/>
                        <a:gd name="T63" fmla="*/ 1 h 808"/>
                        <a:gd name="T64" fmla="*/ 1157 w 782"/>
                        <a:gd name="T65" fmla="*/ 1 h 808"/>
                        <a:gd name="T66" fmla="*/ 1332 w 782"/>
                        <a:gd name="T67" fmla="*/ 1 h 808"/>
                        <a:gd name="T68" fmla="*/ 1442 w 782"/>
                        <a:gd name="T69" fmla="*/ 1 h 808"/>
                        <a:gd name="T70" fmla="*/ 1498 w 782"/>
                        <a:gd name="T71" fmla="*/ 1 h 808"/>
                        <a:gd name="T72" fmla="*/ 1478 w 782"/>
                        <a:gd name="T73" fmla="*/ 1 h 808"/>
                        <a:gd name="T74" fmla="*/ 1396 w 782"/>
                        <a:gd name="T75" fmla="*/ 1 h 808"/>
                        <a:gd name="T76" fmla="*/ 1283 w 782"/>
                        <a:gd name="T77" fmla="*/ 1 h 808"/>
                        <a:gd name="T78" fmla="*/ 1157 w 782"/>
                        <a:gd name="T79" fmla="*/ 1 h 808"/>
                        <a:gd name="T80" fmla="*/ 883 w 782"/>
                        <a:gd name="T81" fmla="*/ 1 h 808"/>
                        <a:gd name="T82" fmla="*/ 478 w 782"/>
                        <a:gd name="T83" fmla="*/ 1 h 808"/>
                        <a:gd name="T84" fmla="*/ 172 w 782"/>
                        <a:gd name="T85" fmla="*/ 1 h 808"/>
                        <a:gd name="T86" fmla="*/ 48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765" name="Freeform 55"/>
                    <p:cNvSpPr>
                      <a:spLocks noChangeAspect="1"/>
                    </p:cNvSpPr>
                    <p:nvPr/>
                  </p:nvSpPr>
                  <p:spPr bwMode="auto">
                    <a:xfrm rot="-4121048">
                      <a:off x="2675" y="2797"/>
                      <a:ext cx="1159" cy="461"/>
                    </a:xfrm>
                    <a:custGeom>
                      <a:avLst/>
                      <a:gdLst>
                        <a:gd name="T0" fmla="*/ 33821 w 992"/>
                        <a:gd name="T1" fmla="*/ 1 h 770"/>
                        <a:gd name="T2" fmla="*/ 34459 w 992"/>
                        <a:gd name="T3" fmla="*/ 1 h 770"/>
                        <a:gd name="T4" fmla="*/ 36826 w 992"/>
                        <a:gd name="T5" fmla="*/ 1 h 770"/>
                        <a:gd name="T6" fmla="*/ 39761 w 992"/>
                        <a:gd name="T7" fmla="*/ 1 h 770"/>
                        <a:gd name="T8" fmla="*/ 41500 w 992"/>
                        <a:gd name="T9" fmla="*/ 1 h 770"/>
                        <a:gd name="T10" fmla="*/ 40738 w 992"/>
                        <a:gd name="T11" fmla="*/ 1 h 770"/>
                        <a:gd name="T12" fmla="*/ 39119 w 992"/>
                        <a:gd name="T13" fmla="*/ 1 h 770"/>
                        <a:gd name="T14" fmla="*/ 35871 w 992"/>
                        <a:gd name="T15" fmla="*/ 1 h 770"/>
                        <a:gd name="T16" fmla="*/ 31863 w 992"/>
                        <a:gd name="T17" fmla="*/ 1 h 770"/>
                        <a:gd name="T18" fmla="*/ 28524 w 992"/>
                        <a:gd name="T19" fmla="*/ 1 h 770"/>
                        <a:gd name="T20" fmla="*/ 24777 w 992"/>
                        <a:gd name="T21" fmla="*/ 1 h 770"/>
                        <a:gd name="T22" fmla="*/ 21207 w 992"/>
                        <a:gd name="T23" fmla="*/ 1 h 770"/>
                        <a:gd name="T24" fmla="*/ 18496 w 992"/>
                        <a:gd name="T25" fmla="*/ 1 h 770"/>
                        <a:gd name="T26" fmla="*/ 17509 w 992"/>
                        <a:gd name="T27" fmla="*/ 1 h 770"/>
                        <a:gd name="T28" fmla="*/ 16411 w 992"/>
                        <a:gd name="T29" fmla="*/ 1 h 770"/>
                        <a:gd name="T30" fmla="*/ 15116 w 992"/>
                        <a:gd name="T31" fmla="*/ 1 h 770"/>
                        <a:gd name="T32" fmla="*/ 14152 w 992"/>
                        <a:gd name="T33" fmla="*/ 1 h 770"/>
                        <a:gd name="T34" fmla="*/ 14152 w 992"/>
                        <a:gd name="T35" fmla="*/ 1 h 770"/>
                        <a:gd name="T36" fmla="*/ 13486 w 992"/>
                        <a:gd name="T37" fmla="*/ 1 h 770"/>
                        <a:gd name="T38" fmla="*/ 11634 w 992"/>
                        <a:gd name="T39" fmla="*/ 1 h 770"/>
                        <a:gd name="T40" fmla="*/ 9350 w 992"/>
                        <a:gd name="T41" fmla="*/ 1 h 770"/>
                        <a:gd name="T42" fmla="*/ 7226 w 992"/>
                        <a:gd name="T43" fmla="*/ 1 h 770"/>
                        <a:gd name="T44" fmla="*/ 4794 w 992"/>
                        <a:gd name="T45" fmla="*/ 1 h 770"/>
                        <a:gd name="T46" fmla="*/ 1109 w 992"/>
                        <a:gd name="T47" fmla="*/ 1 h 770"/>
                        <a:gd name="T48" fmla="*/ 0 w 992"/>
                        <a:gd name="T49" fmla="*/ 1 h 770"/>
                        <a:gd name="T50" fmla="*/ 0 w 992"/>
                        <a:gd name="T51" fmla="*/ 1 h 770"/>
                        <a:gd name="T52" fmla="*/ 1652 w 992"/>
                        <a:gd name="T53" fmla="*/ 1 h 770"/>
                        <a:gd name="T54" fmla="*/ 3423 w 992"/>
                        <a:gd name="T55" fmla="*/ 1 h 770"/>
                        <a:gd name="T56" fmla="*/ 4955 w 992"/>
                        <a:gd name="T57" fmla="*/ 1 h 770"/>
                        <a:gd name="T58" fmla="*/ 7903 w 992"/>
                        <a:gd name="T59" fmla="*/ 1 h 770"/>
                        <a:gd name="T60" fmla="*/ 10762 w 992"/>
                        <a:gd name="T61" fmla="*/ 1 h 770"/>
                        <a:gd name="T62" fmla="*/ 13486 w 992"/>
                        <a:gd name="T63" fmla="*/ 1 h 770"/>
                        <a:gd name="T64" fmla="*/ 17369 w 992"/>
                        <a:gd name="T65" fmla="*/ 0 h 770"/>
                        <a:gd name="T66" fmla="*/ 17509 w 992"/>
                        <a:gd name="T67" fmla="*/ 1 h 770"/>
                        <a:gd name="T68" fmla="*/ 16629 w 992"/>
                        <a:gd name="T69" fmla="*/ 1 h 770"/>
                        <a:gd name="T70" fmla="*/ 16411 w 992"/>
                        <a:gd name="T71" fmla="*/ 1 h 770"/>
                        <a:gd name="T72" fmla="*/ 17509 w 992"/>
                        <a:gd name="T73" fmla="*/ 1 h 770"/>
                        <a:gd name="T74" fmla="*/ 19341 w 992"/>
                        <a:gd name="T75" fmla="*/ 1 h 770"/>
                        <a:gd name="T76" fmla="*/ 20896 w 992"/>
                        <a:gd name="T77" fmla="*/ 1 h 770"/>
                        <a:gd name="T78" fmla="*/ 23354 w 992"/>
                        <a:gd name="T79" fmla="*/ 1 h 770"/>
                        <a:gd name="T80" fmla="*/ 25734 w 992"/>
                        <a:gd name="T81" fmla="*/ 1 h 770"/>
                        <a:gd name="T82" fmla="*/ 28167 w 992"/>
                        <a:gd name="T83" fmla="*/ 1 h 770"/>
                        <a:gd name="T84" fmla="*/ 31369 w 992"/>
                        <a:gd name="T85" fmla="*/ 1 h 770"/>
                        <a:gd name="T86" fmla="*/ 33482 w 992"/>
                        <a:gd name="T87" fmla="*/ 1 h 770"/>
                        <a:gd name="T88" fmla="*/ 33821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766"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767"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16758"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nvGrpSpPr>
              <p:cNvPr id="116751" name="Group 59"/>
              <p:cNvGrpSpPr>
                <a:grpSpLocks noChangeAspect="1"/>
              </p:cNvGrpSpPr>
              <p:nvPr/>
            </p:nvGrpSpPr>
            <p:grpSpPr bwMode="auto">
              <a:xfrm>
                <a:off x="4368" y="2112"/>
                <a:ext cx="432" cy="240"/>
                <a:chOff x="-1152" y="3504"/>
                <a:chExt cx="432" cy="240"/>
              </a:xfrm>
            </p:grpSpPr>
            <p:grpSp>
              <p:nvGrpSpPr>
                <p:cNvPr id="116752" name="Group 60"/>
                <p:cNvGrpSpPr>
                  <a:grpSpLocks noChangeAspect="1"/>
                </p:cNvGrpSpPr>
                <p:nvPr/>
              </p:nvGrpSpPr>
              <p:grpSpPr bwMode="auto">
                <a:xfrm>
                  <a:off x="-1075" y="3504"/>
                  <a:ext cx="256" cy="210"/>
                  <a:chOff x="1728" y="2064"/>
                  <a:chExt cx="768" cy="672"/>
                </a:xfrm>
              </p:grpSpPr>
              <p:sp>
                <p:nvSpPr>
                  <p:cNvPr id="116755"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baseline="-8000">
                        <a:solidFill>
                          <a:schemeClr val="bg2"/>
                        </a:solidFill>
                      </a:rPr>
                      <a:t>Exit</a:t>
                    </a:r>
                    <a:endParaRPr lang="en-CA" altLang="en-US" sz="2400" i="0" baseline="-8000">
                      <a:solidFill>
                        <a:schemeClr val="bg2"/>
                      </a:solidFill>
                    </a:endParaRPr>
                  </a:p>
                </p:txBody>
              </p:sp>
              <p:sp>
                <p:nvSpPr>
                  <p:cNvPr id="116756"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6753"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754"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sp>
        <p:nvSpPr>
          <p:cNvPr id="61" name="Rectangle 3"/>
          <p:cNvSpPr txBox="1">
            <a:spLocks noChangeArrowheads="1"/>
          </p:cNvSpPr>
          <p:nvPr/>
        </p:nvSpPr>
        <p:spPr bwMode="auto">
          <a:xfrm>
            <a:off x="381000" y="5029200"/>
            <a:ext cx="83058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indent="-342900"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pPr>
            <a:r>
              <a:rPr lang="en-US" altLang="en-US" i="0"/>
              <a:t>Let  </a:t>
            </a:r>
            <a:r>
              <a:rPr lang="en-US" altLang="en-US">
                <a:solidFill>
                  <a:schemeClr val="accent1"/>
                </a:solidFill>
              </a:rPr>
              <a:t>i</a:t>
            </a:r>
            <a:r>
              <a:rPr lang="en-US" altLang="en-US" baseline="-25000">
                <a:solidFill>
                  <a:schemeClr val="accent1"/>
                </a:solidFill>
              </a:rPr>
              <a:t>t</a:t>
            </a:r>
            <a:r>
              <a:rPr lang="en-US" altLang="en-US">
                <a:solidFill>
                  <a:schemeClr val="accent1"/>
                </a:solidFill>
              </a:rPr>
              <a:t> </a:t>
            </a:r>
            <a:r>
              <a:rPr lang="en-US" altLang="en-US" i="0"/>
              <a:t> and </a:t>
            </a:r>
            <a:r>
              <a:rPr lang="en-US" altLang="en-US">
                <a:solidFill>
                  <a:schemeClr val="accent1"/>
                </a:solidFill>
              </a:rPr>
              <a:t>s</a:t>
            </a:r>
            <a:r>
              <a:rPr lang="en-US" altLang="en-US" baseline="-25000">
                <a:solidFill>
                  <a:schemeClr val="accent1"/>
                </a:solidFill>
              </a:rPr>
              <a:t>t</a:t>
            </a:r>
            <a:r>
              <a:rPr lang="en-US" altLang="en-US" i="0"/>
              <a:t> be the </a:t>
            </a:r>
            <a:r>
              <a:rPr lang="en-CA" altLang="en-US" i="0"/>
              <a:t>values of </a:t>
            </a:r>
            <a:r>
              <a:rPr lang="en-CA" altLang="en-US">
                <a:solidFill>
                  <a:schemeClr val="accent1"/>
                </a:solidFill>
              </a:rPr>
              <a:t>i</a:t>
            </a:r>
            <a:r>
              <a:rPr lang="en-CA" altLang="en-US" i="0"/>
              <a:t> and </a:t>
            </a:r>
            <a:r>
              <a:rPr lang="en-CA" altLang="en-US">
                <a:solidFill>
                  <a:schemeClr val="accent1"/>
                </a:solidFill>
              </a:rPr>
              <a:t>s</a:t>
            </a:r>
            <a:r>
              <a:rPr lang="en-CA" altLang="en-US" i="0"/>
              <a:t> at the beginning of the iteration and </a:t>
            </a:r>
            <a:r>
              <a:rPr lang="en-US" altLang="en-US" i="0"/>
              <a:t>let  </a:t>
            </a:r>
            <a:r>
              <a:rPr lang="en-US" altLang="en-US">
                <a:solidFill>
                  <a:schemeClr val="accent1"/>
                </a:solidFill>
              </a:rPr>
              <a:t>i</a:t>
            </a:r>
            <a:r>
              <a:rPr lang="en-US" altLang="en-US" baseline="-25000">
                <a:solidFill>
                  <a:schemeClr val="accent1"/>
                </a:solidFill>
              </a:rPr>
              <a:t>t+1</a:t>
            </a:r>
            <a:r>
              <a:rPr lang="en-US" altLang="en-US">
                <a:solidFill>
                  <a:schemeClr val="accent1"/>
                </a:solidFill>
              </a:rPr>
              <a:t> </a:t>
            </a:r>
            <a:r>
              <a:rPr lang="en-US" altLang="en-US" i="0"/>
              <a:t> and </a:t>
            </a:r>
            <a:r>
              <a:rPr lang="en-US" altLang="en-US">
                <a:solidFill>
                  <a:schemeClr val="accent1"/>
                </a:solidFill>
              </a:rPr>
              <a:t>s</a:t>
            </a:r>
            <a:r>
              <a:rPr lang="en-US" altLang="en-US" baseline="-25000">
                <a:solidFill>
                  <a:schemeClr val="accent1"/>
                </a:solidFill>
              </a:rPr>
              <a:t>t+1</a:t>
            </a:r>
            <a:r>
              <a:rPr lang="en-US" altLang="en-US" i="0"/>
              <a:t> be their after going around again. </a:t>
            </a:r>
          </a:p>
        </p:txBody>
      </p:sp>
    </p:spTree>
    <p:extLst>
      <p:ext uri="{BB962C8B-B14F-4D97-AF65-F5344CB8AC3E}">
        <p14:creationId xmlns:p14="http://schemas.microsoft.com/office/powerpoint/2010/main" val="19650566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7171">
                                            <p:txEl>
                                              <p:pRg st="3" end="3"/>
                                            </p:txEl>
                                          </p:spTgt>
                                        </p:tgtEl>
                                        <p:attrNameLst>
                                          <p:attrName>style.visibility</p:attrName>
                                        </p:attrNameLst>
                                      </p:cBhvr>
                                      <p:to>
                                        <p:strVal val="visible"/>
                                      </p:to>
                                    </p:set>
                                    <p:anim calcmode="lin" valueType="num">
                                      <p:cBhvr additive="base">
                                        <p:cTn id="7" dur="500" fill="hold"/>
                                        <p:tgtEl>
                                          <p:spTgt spid="7171">
                                            <p:txEl>
                                              <p:pRg st="3" end="3"/>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717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ppt_x"/>
                                          </p:val>
                                        </p:tav>
                                        <p:tav tm="100000">
                                          <p:val>
                                            <p:strVal val="#ppt_x"/>
                                          </p:val>
                                        </p:tav>
                                      </p:tavLst>
                                    </p:anim>
                                    <p:anim calcmode="lin" valueType="num">
                                      <p:cBhvr additive="base">
                                        <p:cTn id="14"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500" fill="hold"/>
                                        <p:tgtEl>
                                          <p:spTgt spid="61"/>
                                        </p:tgtEl>
                                        <p:attrNameLst>
                                          <p:attrName>ppt_x</p:attrName>
                                        </p:attrNameLst>
                                      </p:cBhvr>
                                      <p:tavLst>
                                        <p:tav tm="0">
                                          <p:val>
                                            <p:strVal val="#ppt_x"/>
                                          </p:val>
                                        </p:tav>
                                        <p:tav tm="100000">
                                          <p:val>
                                            <p:strVal val="#ppt_x"/>
                                          </p:val>
                                        </p:tav>
                                      </p:tavLst>
                                    </p:anim>
                                    <p:anim calcmode="lin" valueType="num">
                                      <p:cBhvr additive="base">
                                        <p:cTn id="20"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17763" name="Rectangle 13"/>
          <p:cNvSpPr>
            <a:spLocks noChangeArrowheads="1"/>
          </p:cNvSpPr>
          <p:nvPr/>
        </p:nvSpPr>
        <p:spPr bwMode="auto">
          <a:xfrm>
            <a:off x="0" y="820738"/>
            <a:ext cx="90678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Precondition:  The input is an integer </a:t>
            </a:r>
            <a:r>
              <a:rPr lang="en-US" altLang="en-US" sz="3000">
                <a:solidFill>
                  <a:schemeClr val="accent1"/>
                </a:solidFill>
              </a:rPr>
              <a:t>I</a:t>
            </a:r>
            <a:r>
              <a:rPr lang="en-US" altLang="en-US" sz="3000" i="0"/>
              <a:t>.</a:t>
            </a:r>
          </a:p>
          <a:p>
            <a:pPr eaLnBrk="1" hangingPunct="1">
              <a:spcBef>
                <a:spcPct val="0"/>
              </a:spcBef>
            </a:pPr>
            <a:r>
              <a:rPr lang="en-US" altLang="en-US" sz="3000" i="0"/>
              <a:t> Postcondition: The output is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p>
          <a:p>
            <a:pPr eaLnBrk="1" hangingPunct="1">
              <a:spcBef>
                <a:spcPct val="0"/>
              </a:spcBef>
            </a:pPr>
            <a:r>
              <a:rPr lang="en-US" altLang="en-US" sz="3000" i="0" baseline="30000"/>
              <a:t> </a:t>
            </a:r>
            <a:r>
              <a:rPr lang="en-US" altLang="en-US" sz="3000" i="0"/>
              <a:t>Loop Invariant: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(1 ≤ i ≤ I)</a:t>
            </a:r>
          </a:p>
          <a:p>
            <a:pPr eaLnBrk="1" hangingPunct="1">
              <a:spcBef>
                <a:spcPct val="0"/>
              </a:spcBef>
            </a:pPr>
            <a:r>
              <a:rPr lang="en-US" altLang="en-US" sz="3000" i="0"/>
              <a:t> Partial Step:     </a:t>
            </a:r>
            <a:r>
              <a:rPr lang="en-US" altLang="en-US" sz="3000">
                <a:solidFill>
                  <a:srgbClr val="FFC000"/>
                </a:solidFill>
              </a:rPr>
              <a:t>i = i+1</a:t>
            </a:r>
          </a:p>
        </p:txBody>
      </p:sp>
      <p:sp>
        <p:nvSpPr>
          <p:cNvPr id="8198" name="AutoShape 44"/>
          <p:cNvSpPr>
            <a:spLocks noChangeArrowheads="1"/>
          </p:cNvSpPr>
          <p:nvPr/>
        </p:nvSpPr>
        <p:spPr bwMode="auto">
          <a:xfrm>
            <a:off x="3048000" y="2871788"/>
            <a:ext cx="381000" cy="242887"/>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8199" name="Rectangle 1"/>
          <p:cNvSpPr>
            <a:spLocks noChangeArrowheads="1"/>
          </p:cNvSpPr>
          <p:nvPr/>
        </p:nvSpPr>
        <p:spPr bwMode="auto">
          <a:xfrm>
            <a:off x="3975100" y="2286000"/>
            <a:ext cx="3962400"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i="0"/>
              <a:t>Use the fact that you </a:t>
            </a:r>
            <a:br>
              <a:rPr lang="en-US" altLang="en-US" sz="3000" i="0"/>
            </a:br>
            <a:r>
              <a:rPr lang="en-US" altLang="en-US" sz="3000" i="0"/>
              <a:t>already have the LI true</a:t>
            </a:r>
            <a:br>
              <a:rPr lang="en-US" altLang="en-US" sz="3000" i="0"/>
            </a:br>
            <a:r>
              <a:rPr lang="en-US" altLang="en-US" sz="3000" i="0"/>
              <a:t>and take a small step.</a:t>
            </a:r>
            <a:endParaRPr lang="en-CA" altLang="en-US" sz="3000" i="0"/>
          </a:p>
        </p:txBody>
      </p:sp>
      <p:sp>
        <p:nvSpPr>
          <p:cNvPr id="8202" name="AutoShape 44"/>
          <p:cNvSpPr>
            <a:spLocks noChangeArrowheads="1"/>
          </p:cNvSpPr>
          <p:nvPr/>
        </p:nvSpPr>
        <p:spPr bwMode="auto">
          <a:xfrm>
            <a:off x="3059113" y="3835400"/>
            <a:ext cx="381000" cy="242888"/>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grpSp>
        <p:nvGrpSpPr>
          <p:cNvPr id="6" name="Group 5"/>
          <p:cNvGrpSpPr>
            <a:grpSpLocks/>
          </p:cNvGrpSpPr>
          <p:nvPr/>
        </p:nvGrpSpPr>
        <p:grpSpPr bwMode="auto">
          <a:xfrm>
            <a:off x="152400" y="2733675"/>
            <a:ext cx="3086100" cy="1470025"/>
            <a:chOff x="152400" y="2819400"/>
            <a:chExt cx="3086100" cy="1468996"/>
          </a:xfrm>
        </p:grpSpPr>
        <p:sp>
          <p:nvSpPr>
            <p:cNvPr id="117795" name="Text Box 42"/>
            <p:cNvSpPr txBox="1">
              <a:spLocks noChangeArrowheads="1"/>
            </p:cNvSpPr>
            <p:nvPr/>
          </p:nvSpPr>
          <p:spPr bwMode="auto">
            <a:xfrm>
              <a:off x="152400" y="2819400"/>
              <a:ext cx="30861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&lt;loop-invariant</a:t>
              </a:r>
              <a:r>
                <a:rPr lang="en-CA" altLang="en-US" sz="2800" i="0" baseline="-25000">
                  <a:solidFill>
                    <a:srgbClr val="33CC33"/>
                  </a:solidFill>
                </a:rPr>
                <a:t>t</a:t>
              </a:r>
              <a:r>
                <a:rPr lang="en-CA" altLang="en-US" sz="2800" i="0">
                  <a:solidFill>
                    <a:srgbClr val="33CC33"/>
                  </a:solidFill>
                </a:rPr>
                <a:t>&gt;</a:t>
              </a:r>
            </a:p>
          </p:txBody>
        </p:sp>
        <p:sp>
          <p:nvSpPr>
            <p:cNvPr id="117796" name="Text Box 42"/>
            <p:cNvSpPr txBox="1">
              <a:spLocks noChangeArrowheads="1"/>
            </p:cNvSpPr>
            <p:nvPr/>
          </p:nvSpPr>
          <p:spPr bwMode="auto">
            <a:xfrm>
              <a:off x="274638" y="3319247"/>
              <a:ext cx="2235654"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chemeClr val="accent1"/>
                  </a:solidFill>
                  <a:cs typeface="Times New Roman" pitchFamily="18" charset="0"/>
                </a:rPr>
                <a:t>¬</a:t>
              </a:r>
              <a:r>
                <a:rPr lang="en-CA" altLang="en-US" sz="2800" i="0">
                  <a:solidFill>
                    <a:schemeClr val="accent1"/>
                  </a:solidFill>
                </a:rPr>
                <a:t>&lt;exit Cond&gt;</a:t>
              </a:r>
              <a:endParaRPr lang="en-US" altLang="en-US" sz="2800" i="0">
                <a:solidFill>
                  <a:srgbClr val="33CC33"/>
                </a:solidFill>
              </a:endParaRPr>
            </a:p>
          </p:txBody>
        </p:sp>
        <p:sp>
          <p:nvSpPr>
            <p:cNvPr id="117797" name="Text Box 42"/>
            <p:cNvSpPr txBox="1">
              <a:spLocks noChangeArrowheads="1"/>
            </p:cNvSpPr>
            <p:nvPr/>
          </p:nvSpPr>
          <p:spPr bwMode="auto">
            <a:xfrm>
              <a:off x="761370" y="3764521"/>
              <a:ext cx="2006544"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chemeClr val="accent2"/>
                  </a:solidFill>
                </a:rPr>
                <a:t>codeB:</a:t>
              </a:r>
            </a:p>
          </p:txBody>
        </p:sp>
      </p:grpSp>
      <p:sp>
        <p:nvSpPr>
          <p:cNvPr id="8197" name="Text Box 43"/>
          <p:cNvSpPr txBox="1">
            <a:spLocks noChangeArrowheads="1"/>
          </p:cNvSpPr>
          <p:nvPr/>
        </p:nvSpPr>
        <p:spPr bwMode="auto">
          <a:xfrm>
            <a:off x="5964238" y="6248400"/>
            <a:ext cx="294163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&lt;loop-invariant</a:t>
            </a:r>
            <a:r>
              <a:rPr lang="en-CA" altLang="en-US" sz="2800" i="0" baseline="-25000">
                <a:solidFill>
                  <a:srgbClr val="33CC33"/>
                </a:solidFill>
              </a:rPr>
              <a:t>t+1</a:t>
            </a:r>
            <a:r>
              <a:rPr lang="en-CA" altLang="en-US" sz="2800" i="0">
                <a:solidFill>
                  <a:srgbClr val="33CC33"/>
                </a:solidFill>
              </a:rPr>
              <a:t>&gt;</a:t>
            </a:r>
          </a:p>
          <a:p>
            <a:pPr eaLnBrk="1" hangingPunct="1">
              <a:spcBef>
                <a:spcPct val="0"/>
              </a:spcBef>
              <a:buFontTx/>
              <a:buNone/>
            </a:pPr>
            <a:endParaRPr lang="en-CA" altLang="en-US" i="0">
              <a:solidFill>
                <a:srgbClr val="33CC33"/>
              </a:solidFill>
            </a:endParaRPr>
          </a:p>
        </p:txBody>
      </p:sp>
      <p:sp>
        <p:nvSpPr>
          <p:cNvPr id="24" name="AutoShape 44"/>
          <p:cNvSpPr>
            <a:spLocks noChangeArrowheads="1"/>
          </p:cNvSpPr>
          <p:nvPr/>
        </p:nvSpPr>
        <p:spPr bwMode="auto">
          <a:xfrm>
            <a:off x="3983038" y="6400800"/>
            <a:ext cx="381000" cy="242888"/>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grpSp>
        <p:nvGrpSpPr>
          <p:cNvPr id="23" name="Group 44"/>
          <p:cNvGrpSpPr>
            <a:grpSpLocks/>
          </p:cNvGrpSpPr>
          <p:nvPr/>
        </p:nvGrpSpPr>
        <p:grpSpPr bwMode="auto">
          <a:xfrm>
            <a:off x="5929313" y="4724400"/>
            <a:ext cx="717550" cy="976313"/>
            <a:chOff x="2065" y="1551"/>
            <a:chExt cx="1628" cy="1988"/>
          </a:xfrm>
        </p:grpSpPr>
        <p:sp>
          <p:nvSpPr>
            <p:cNvPr id="117778" name="Freeform 45"/>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79" name="Freeform 46"/>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80" name="Freeform 47"/>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81" name="Freeform 48"/>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82" name="Freeform 49"/>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83" name="Freeform 50"/>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84" name="Freeform 51"/>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85" name="Freeform 52"/>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86" name="Freeform 53"/>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87" name="Freeform 54"/>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88" name="Freeform 55"/>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89" name="Freeform 56"/>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90" name="Freeform 57"/>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91" name="Freeform 58"/>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92" name="Freeform 59"/>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93" name="Freeform 60"/>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794" name="Freeform 61"/>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7" name="Rectangle 1"/>
          <p:cNvSpPr>
            <a:spLocks noChangeArrowheads="1"/>
          </p:cNvSpPr>
          <p:nvPr/>
        </p:nvSpPr>
        <p:spPr bwMode="auto">
          <a:xfrm>
            <a:off x="4002088" y="3692525"/>
            <a:ext cx="4978400"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i="0"/>
              <a:t>Make the loop Invariant true!!!</a:t>
            </a:r>
          </a:p>
          <a:p>
            <a:pPr eaLnBrk="1" hangingPunct="1">
              <a:spcBef>
                <a:spcPct val="0"/>
              </a:spcBef>
              <a:buFontTx/>
              <a:buNone/>
            </a:pPr>
            <a:r>
              <a:rPr lang="en-US" altLang="en-US" sz="3000" i="0"/>
              <a:t>Solve the entire algorithm!!!</a:t>
            </a:r>
            <a:endParaRPr lang="en-CA" altLang="en-US" sz="3000" i="0"/>
          </a:p>
          <a:p>
            <a:pPr eaLnBrk="1" hangingPunct="1">
              <a:spcBef>
                <a:spcPct val="0"/>
              </a:spcBef>
              <a:buFontTx/>
              <a:buNone/>
            </a:pPr>
            <a:r>
              <a:rPr lang="en-CA" altLang="en-US" sz="3000" i="0"/>
              <a:t>Panic!!</a:t>
            </a:r>
            <a:endParaRPr lang="en-US" altLang="en-US" sz="3000" i="0"/>
          </a:p>
        </p:txBody>
      </p:sp>
      <p:sp>
        <p:nvSpPr>
          <p:cNvPr id="117772" name="AutoShape 23" descr="data:image/jpeg;base64,/9j/4AAQSkZJRgABAQAAAQABAAD/2wCEAAkGBxITEhUTERITFhUXFxUZGBgYFxwYGBYXFhYcGBcYGRoaHCkgGB0lHBQVITIhJSorLi4uGR8zODMsNygtLisBCgoKDg0OGhAQGywkHyQsLDQsLC4sLCwsLCwsLCwsLCwsLCwsLCwsLCwsLCwsLCwsLCwsLCwsLCwsLCwsLCwsLP/AABEIAKcBLgMBIgACEQEDEQH/xAAcAAEAAgMBAQEAAAAAAAAAAAAABAUDBgcCAQj/xAA+EAABAwIEAgcGBAQFBQAAAAABAAIRAyEEEjFBUWEFBiJxgZGhEzKxwdHwB0Lh8RRScpIVM2KCohYjJEPC/8QAGQEBAAMBAQAAAAAAAAAAAAAAAAECAwQF/8QAJBEBAAIBBAIBBQEAAAAAAAAAAAECAwQRITESQTITIlFSYQX/2gAMAwEAAhEDEQA/AO4qr6e6VFCnNi4kNaDpJ3PJWbjC5/0j0iKlcvdBbOVutmjccyb90LHNfxrx20x18pSKfTdYOk1Lnj7tvQeCtcH1lmM7fFv0Oqqv4drhLD3fS6jGi4CQARG2hHKLei86M2fH/XV9PHZu+G6Rpv8AdcJ4Gx8lLXNal7SZ25Rz03GykYHpPFUoioHDg+/luujHrqz8uGVtPPp0JFruF60M/wDc3JzkFs/FXeGxdOoJY9rhyK7KZK3+MsLVmO2dERXVEREBERAREQEREBERAREQEREBERAREQEREBERAREQEREBERBW9YcX7Og90xaB3mw+K0qnlIEAaR4W0ix+CtPxLefZUmgmDVbPMZXWK1XCYhoGUaDY7LzNblmtoh16em8Nkw9cDbhfaONvkpNLJAAgAaRoFrtGrLi4OdsY2sIEKbTxccjyOn3K566jbttONYnCiTJG0XvbX5KMcMZOUgwbwbi03vwMrHSryZObhO+l/C3JS8NiWgQ3n63M3vfgpn6eREeVUGoyBli2kL4xsXYch4jbyVnUa13DvtwUd2DJsHd3GeCy+les70lfyie2Xo/pzEU7VCKo46Hu+/NbBhOnaTveOU8/rotTdQcNfosWc6fRa11mbH8uVLYKW6dEY8HQyvS0ChjHM9xzh/SbeWiscL1jrAdprX95yk85bI9F2Y9fjt3wwtprR025FR0es1E2fmad7SBHMK0w2Np1BLHg/fBddclbfGWE1tHcJCL4F9V1RERAREQEREBERAREQEREBERAREQEREBERAREQaz18wZqYcxqCD5G/pIXPBm4eV12atSDhBFlreP6m0Xkub2TxFlzZ9LXLzLXHlmjnrK4G8LK3FEb7eFle4/qbWb7rg8cHD5qgxfRlamb03NjcdoffmvOv/n5K/Hl011FZ7T6GOt2lLoYgH9Z9VrbK7tCPDdSW1o5fBctsd6TzDaLVlszKpN5++9enYqx3tcKjo1yRxWduKtcTr+6mMkwbLmjimuEg98EffBe2taT98/qFWU3gxB05fJSKT/BaRl37Rsz1cGLwbwVHOFcNvr92WUYgz67H71WX+KBFx9/cKfHHZO8wr6lEOBDgADwsSd7D5rBRqOAgSSO4QNiXSPSYWTG1HMaCHkgGLgTGg7915diLkPIEaZTeLXv3qPpzXmsp8t+1lhemsSy3oTmJ31MWVthetG1Rh8Ld1jr4FamcYWwz3jME6DSc0d0yJU6nA2sdtR81rTUZq+1LYqW9N1w/S9J8dqDwNlOa4HRc49kDYFzRawiw3gEWm9/JTaVapTj2bjsNTpxjcrqrrdvlDC2m/WW+ItUo9YqjbOAf6H9fBWuE6epPEklvfp5rppqMd+pYWxXr3C2RY6VZrhLSCORWRbsxERAREQEREBERARROk8c2jTNR8wNhqSTAA8SuZddvxExNLIKGWnmJ2D3QNdbKJlMQ6wi410D1zxr6XtH4gNlxyhzMwcBaT/KJm48lsmD694hv+fhfaNvL6BzERrNM9oKPI2dBRa70V12wNezK7Wu/lf2HDl2lsDHg3BlWQ9IiICIiAsVTDtdqAVlRBS47q1h6mrAtfxnUUCTSeR6/Fb0iiYie0xOzleJ6u4qlo1ru6xUCpUeyz2Ob3gkeYldiIUav0fTf7zQsL6XHb00rmvDllLENIse+L+az06s3aZ8fVbjjupuHfcNg8RZUON6mVWXpvnk6/rr6rkyf5/6y2rqfzCG2vHz58UNRxHZMGbzOnCeI01ULEUK9I/9xjhzHaH1HqvlHFg/OLjyXHfBkx9w2rkrbqWaqx78wcJbnblsJaIMm1z5leqxdkJplw4Md7skAwM2huLlGVNC0nwOs8RK8YkNeACALzpN4PMcSqReY2abbvWFpvzOaWgA+R0kg/KykdF1m5Tnc4CRE6RHE29Y4L5hQQ5nakBuU3i43+Hovrarg27WySZtAMcdhII4ropO8KzGyZWoAG8cReNLSIUapi8hDXMqSf8ASS0+N4WFlV2Qh+ttDfW+1/JZqUtnK7TXNOXS3glqkSksqAgT8rce5HUczg4OII21EXEG/MeSygAi44XEx3BfGAEkA3Go4d3gq+Kdyk9zTLSQbgZZMbwQrLBdO1hqA4W1sb9yr+0Cvhq2v42Pkr0venUs7UrPcNow3TlN3vS3v081Y06rXCWkEclpOYxIvrvP0SjUcO00uB5HThaxHiuimsmPnDG2nj1LekWo9HdZXl5YWkkCTILTrAjiCrzD9M03e8S08110z0t1LCcdoWSLxTqhwlpBHIr2tlBEXx7oEoNH/EHpDtU6IP8Ard6hv/15Bcc6x1HYjGezb/QNwMsF58Jet36w9I561audBmj+lgIHnE+K0nomh2n1nG5MA7Wu4jjJgT/UqTK0LikzRrACA2Mo/K0RBHDY/updDGObIpuImN7mJ0PfyUKjWmxDIg6tG41P6b3uUztuAYuNvMeu6iZWiFlUxTKmb29NtUCIOlUG92uAnWAb6FeMDVxFJ3/g4qqyPyPOZltodbfmfJQadaLgmYPGx2NuGs668l6pBwLXTJiXE6nMIvx7+eqrNkxDfer/AF+rB4p4+iGyYFanenMSMwvk8/BdCpvBEjRcG6WxjhQygyC4egJ3vFvrsuo/h3UecIwOJMCxOsTInwIV6252VtXbltaIiuoIiICIiAiIgIiIMVbDNd7wBWv9J9UKNS7RlPEWWyog5h0h1YxFIkt7Y8jbmPmqh+Ic10ODhyIE/fdK7KROqrOkegqNYdpoXNk0uO/prXNarmPRuOcZz24RI7wQfrvyvZ08SJF+7fb9FaY/qQRei8jlqFQYrojE0veYTzb9FyX0d6/Hl0V1FZ7TG0mF2Y667d/xKz0m2N5vYHhuAtYf0i9rgPZvngMo+JE+CscP0hNi0jkRB++5YT5Vn7o2axMT1K4uHCNDrwH38l4p1mFxA94a3vxiRoo9PEjXgf0023X12UyYuQbjX9LcE8oFi1x/M7fhHzK+vqjfdQPdjKXGBEWk8+aMqkjtMdbexg908POVbcWTGjZejI0EhQaFVoMCZidwDM31j8pUinWn9/W1lMIlkbTJcToTbWxi/lLivjqsGLn15bjv8ljrQ6DcEGJg8uCiUcS463tY2t3xsq3x/hMSs6dTIOwXNI2BjwiFM/6hfSHbh45Wd4bFU1OrMhxA0i0HTf6DgovSlbIWX7JMGbiIvzgSNEpkyUniVbUrMcw3nC9P0XxLspP81h4HRYOtvSQpYV7mm7hlb3ut+vgtMNO0hoNrEO1A0BGpstT634xzKJDXEXGUZiWgzw2sSuvHrJm3jaGF8G0bwhdZ8QW0MrPeqOa1sd8/IDxUenhwxjWA+4AJ1k7nxMnxVdgMW/E1WPdEUmZhFgX1DDJHIAu72q5r0xA1Jk8dNON9Cuvfdkx02g98/JZqQBIg/wA09xEEeRKwmgdr3vFzsvX8PmzXFmm297RBG4PNRKYYatSTruTe0yeI8FPo1S4k2/KP+InUz+X9pUL2WZ0WGwkxoIvO9mjxU7DUw5ttBraCLCZ43P3Kiek17eelC15ptAylxMDW4gATM/mK7V1Vw2TDsEbBcc6JwvtcVRZrlEnxP6Bd1wdPKxo4BWpHtS8swREWigiIgIiICIiAiIgIiICIiAvD6YOoBXtEFTj+r9CqO0weS1rpDqNr7J5A4aj10W9oomIntMTt05Hieh8TR1YXc26nwKjUsYdCMruBsfLfzXY30wdRKqukOr1CqO0weS5r6THbrhrXPaHN/wDENAYJJ00IE6gbx81MZieduB/VW3SHUhw/ynmOBuPXRa/iOi8RSPaYY4tv6Fct9Jkr8eW9c9Z7TKNSHHUaaEwOFvA7cFmFcC0jblc89t1Q0MQQefDT/ifopbcYDr9FzzM1n7o2axMT0scXj8jCXB06CCLnaCNPFQcLi3VLFobHO3EyTy4KG6lTDAwNOQFxaJPZmTaJtfTbTZZsKRFMyGu7II/mOrm98j4qfOPRMS2HCta3QyOdx3rJjKDMt4AkEiBlPHXThPNV7KwGlvAjc6HSZlZRiQIBOsj05clWmXnkmEv+GYWhzRAMG2nkFyT8S8WP4j2QJ7NLPx7b3ZWA8IAn/cuq1ccAy5NhPkFxnp5pxPSDwCe3UptnWGtAZvwdmd/tXZgitrbsMszEbLnqph/Z0mucAS7twRq33WeEAH/crOpRBDrwYtm03mIsXW+Kl18IAOwBAgCCDDYgfGPsrz7I5Rm3Mi2sRf72XbDBVMYQWki8AzoBab6bei+0hEzHLlIJ43veDwUs4V+aAAII7p+c/Ne6tEzlP5TBk/yzbznzRKIaTXAZZJufO2noptHDH2M6nNMNG0SJI7zx1WBuH4aW4cABEW5easmCIbII7JJn8oEkQojlKy/DzAZsS95js5W20log9911kBaV+GeDij7QiC8l39xn5rdlpEcMrTyIiKUCIiAiIgIiICIiAiIgIiICIiAiIgIiIC8VKTTqAV7RBTdIdW6FUXYFrWP6kuH+U63A3C35FExE9piZjpyDGdEV6fvMd3tuPIquFd/tRIhrQY4kmNjcLttSk12oBVTj+rVCrqwLntpMc9Rs1rmtDmIxQzBxBmMvhrf991mdiASDmNjO3CI9VsXSPUPek9w5StU6S6r4ulJAzea5L6G8fGW1dRX3Cv60dO+ypFwEm4A4nbTz7gtR6tvJxL6p/KXEzrmJygT41Fh6fxD3OIIJ9mSIO75tPcAfNSurNMtY4nUm5GpgSfUuXRp8PhXntnkv5T/G4dG4gOkOE3BueEz6wpOIeTc7tECdbyL9yqcDiQBIE6i0E/d/hxUv2hjK24kWmRp585234LqZPVBxINjObWN9N9QveIYWiS0DgJBkmY0sIynjCUe1cASL3JA46g67+Ks8M0GmadSpZwcQG5R2h7gByWGfKCNYOmihPSup04BcBvNtdYABtHvHfRvisNKoDmDcxqOdlJiMuY5SDeTMgzyKkjAtIefaslozAaAkQSL3uAbwdlk6s4U1cUwDQds95sJMwfzaJBPTq3V/C+zotbyCsl5ptgAcl6V2YiIgIiICIiAiIgIiICIiAiIgIiICIiAiIgIiICIiAiIgKv6cxDaVCpUcB2WOPkFYLTvxOxuXDCmNajg3wFz8APFBw3pPDw19R0ZjJni5x+pX3owFtNo/0idNSZP7heOt1QRTpA3c4T5wPmfBemny+4+SrK6yoV4Fz4cef78lKw+IIdY6+Pn6gwVVB4m07eJ+/gs9P3tdJH1jxVf6lYjFRMTJ8rHjwk78VNo41wiTMWAJ/LF/WLd+qp3PNhaxv5z+qzYWm4iRMAbCb/Le6jdZZ1cQA3tBxJkl27tZnx3HHwW3fhlgsxfWI1Nu4W+q0jFw0FjYc5xyNJm0xcA95M8O9di6n9Hijh2NA2HwV4UtPpeoiKygiIgIiICIiAiIgIiICIiAiIgIiICIiAiIgIiICIiAiIgLlX4mY7PimUgbU2Sf6nn6NBXU3mAvz51zxz/4jFVHSDmcADw91p8gComdkxG7T8XX9tjLHsgmO5oifn4q0AkwSLAbfRVvRVMNcTJdw7MRO1/G6tG0533gDxVN9+Vxhg32+wsgnbSbTYxvaV5yAmBM6XWRzxABvwk6b/MnxKbj0wnjfjvYq4wIJiAWm0OuSZkG1txryVdhWS5pjlF7Ecbz+6uKtb2VJ1QgyLBugJJ7ItoJjjxTbdO7J1YwpxGNAgBtINmLgviCZ46/3LuFCnlaBwC55+FHRGWl7V13O7RPEnddHV69KW7ERFKoiIgIiICIiAiIgIiICIiAiIgIiICIiAiIgIiICIiAiIg+ELmf4kdUTVa59MdrUHmNjyK6avL2AiCEmB+U3l+HcW16bmXEOiW256DVS2125WloLjfgQJPZhfobpPqtQrA5mC/JaH01+ElIkuozTdxYcvoLFV8VvJzgGdO/iLfDZe2kExfkI+PhPmrLpLqdjqBkAVQOIyujwsfRVP8AFCmSKrKlKREOEttfUWKjpPErbA04Eg+h7/kvNVxxFanQaZbmBOtyZ17mk/3KP/iDACQQRxBBmTYTpcmFs/4YdEmpXNR14OuxJMujlt4KJ/C3UOudA4MUqLWxsrJfGiBC+rRkIiICIiAiIgIiICIiAiIgIiICIiAiIgIiICIiAiIgIiICIiAiIgIiIMdWg12oBVL0l1Vw9UGWC/JEQalV/C+iH5mBre4ALb+rfV9mFblaAiILxERAREQf/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117773" name="AutoShape 25" descr="data:image/jpeg;base64,/9j/4AAQSkZJRgABAQAAAQABAAD/2wCEAAkGBxITEhUTERITFhUXFxUZGBgYFxwYGBYXFhYcGBcYGRoaHCkgGB0lHBQVITIhJSorLi4uGR8zODMsNygtLisBCgoKDg0OGhAQGywkHyQsLDQsLC4sLCwsLCwsLCwsLCwsLCwsLCwsLCwsLCwsLCwsLCwsLCwsLCwsLCwsLCwsLP/AABEIAKcBLgMBIgACEQEDEQH/xAAcAAEAAgMBAQEAAAAAAAAAAAAABAUDBgcCAQj/xAA+EAABAwIEAgcGBAQFBQAAAAABAAIRAyEEEjFBUWEFBiJxgZGhEzKxwdHwB0Lh8RRScpIVM2KCohYjJEPC/8QAGQEBAAMBAQAAAAAAAAAAAAAAAAECAwQF/8QAJBEBAAIBBAIBBQEAAAAAAAAAAAECAwQRITESQTITIlFSYQX/2gAMAwEAAhEDEQA/AO4qr6e6VFCnNi4kNaDpJ3PJWbjC5/0j0iKlcvdBbOVutmjccyb90LHNfxrx20x18pSKfTdYOk1Lnj7tvQeCtcH1lmM7fFv0Oqqv4drhLD3fS6jGi4CQARG2hHKLei86M2fH/XV9PHZu+G6Rpv8AdcJ4Gx8lLXNal7SZ25Rz03GykYHpPFUoioHDg+/luujHrqz8uGVtPPp0JFruF60M/wDc3JzkFs/FXeGxdOoJY9rhyK7KZK3+MsLVmO2dERXVEREBERAREQEREBERAREQEREBERAREQEREBERAREQEREBERBW9YcX7Og90xaB3mw+K0qnlIEAaR4W0ix+CtPxLefZUmgmDVbPMZXWK1XCYhoGUaDY7LzNblmtoh16em8Nkw9cDbhfaONvkpNLJAAgAaRoFrtGrLi4OdsY2sIEKbTxccjyOn3K566jbttONYnCiTJG0XvbX5KMcMZOUgwbwbi03vwMrHSryZObhO+l/C3JS8NiWgQ3n63M3vfgpn6eREeVUGoyBli2kL4xsXYch4jbyVnUa13DvtwUd2DJsHd3GeCy+les70lfyie2Xo/pzEU7VCKo46Hu+/NbBhOnaTveOU8/rotTdQcNfosWc6fRa11mbH8uVLYKW6dEY8HQyvS0ChjHM9xzh/SbeWiscL1jrAdprX95yk85bI9F2Y9fjt3wwtprR025FR0es1E2fmad7SBHMK0w2Np1BLHg/fBddclbfGWE1tHcJCL4F9V1RERAREQEREBERAREQEREBERAREQEREBERAREQaz18wZqYcxqCD5G/pIXPBm4eV12atSDhBFlreP6m0Xkub2TxFlzZ9LXLzLXHlmjnrK4G8LK3FEb7eFle4/qbWb7rg8cHD5qgxfRlamb03NjcdoffmvOv/n5K/Hl011FZ7T6GOt2lLoYgH9Z9VrbK7tCPDdSW1o5fBctsd6TzDaLVlszKpN5++9enYqx3tcKjo1yRxWduKtcTr+6mMkwbLmjimuEg98EffBe2taT98/qFWU3gxB05fJSKT/BaRl37Rsz1cGLwbwVHOFcNvr92WUYgz67H71WX+KBFx9/cKfHHZO8wr6lEOBDgADwsSd7D5rBRqOAgSSO4QNiXSPSYWTG1HMaCHkgGLgTGg7915diLkPIEaZTeLXv3qPpzXmsp8t+1lhemsSy3oTmJ31MWVthetG1Rh8Ld1jr4FamcYWwz3jME6DSc0d0yJU6nA2sdtR81rTUZq+1LYqW9N1w/S9J8dqDwNlOa4HRc49kDYFzRawiw3gEWm9/JTaVapTj2bjsNTpxjcrqrrdvlDC2m/WW+ItUo9YqjbOAf6H9fBWuE6epPEklvfp5rppqMd+pYWxXr3C2RY6VZrhLSCORWRbsxERAREQEREBERARROk8c2jTNR8wNhqSTAA8SuZddvxExNLIKGWnmJ2D3QNdbKJlMQ6wi410D1zxr6XtH4gNlxyhzMwcBaT/KJm48lsmD694hv+fhfaNvL6BzERrNM9oKPI2dBRa70V12wNezK7Wu/lf2HDl2lsDHg3BlWQ9IiICIiAsVTDtdqAVlRBS47q1h6mrAtfxnUUCTSeR6/Fb0iiYie0xOzleJ6u4qlo1ru6xUCpUeyz2Ob3gkeYldiIUav0fTf7zQsL6XHb00rmvDllLENIse+L+az06s3aZ8fVbjjupuHfcNg8RZUON6mVWXpvnk6/rr6rkyf5/6y2rqfzCG2vHz58UNRxHZMGbzOnCeI01ULEUK9I/9xjhzHaH1HqvlHFg/OLjyXHfBkx9w2rkrbqWaqx78wcJbnblsJaIMm1z5leqxdkJplw4Md7skAwM2huLlGVNC0nwOs8RK8YkNeACALzpN4PMcSqReY2abbvWFpvzOaWgA+R0kg/KykdF1m5Tnc4CRE6RHE29Y4L5hQQ5nakBuU3i43+Hovrarg27WySZtAMcdhII4ropO8KzGyZWoAG8cReNLSIUapi8hDXMqSf8ASS0+N4WFlV2Qh+ttDfW+1/JZqUtnK7TXNOXS3glqkSksqAgT8rce5HUczg4OII21EXEG/MeSygAi44XEx3BfGAEkA3Go4d3gq+Kdyk9zTLSQbgZZMbwQrLBdO1hqA4W1sb9yr+0Cvhq2v42Pkr0venUs7UrPcNow3TlN3vS3v081Y06rXCWkEclpOYxIvrvP0SjUcO00uB5HThaxHiuimsmPnDG2nj1LekWo9HdZXl5YWkkCTILTrAjiCrzD9M03e8S08110z0t1LCcdoWSLxTqhwlpBHIr2tlBEXx7oEoNH/EHpDtU6IP8Ard6hv/15Bcc6x1HYjGezb/QNwMsF58Jet36w9I561audBmj+lgIHnE+K0nomh2n1nG5MA7Wu4jjJgT/UqTK0LikzRrACA2Mo/K0RBHDY/updDGObIpuImN7mJ0PfyUKjWmxDIg6tG41P6b3uUztuAYuNvMeu6iZWiFlUxTKmb29NtUCIOlUG92uAnWAb6FeMDVxFJ3/g4qqyPyPOZltodbfmfJQadaLgmYPGx2NuGs668l6pBwLXTJiXE6nMIvx7+eqrNkxDfer/AF+rB4p4+iGyYFanenMSMwvk8/BdCpvBEjRcG6WxjhQygyC4egJ3vFvrsuo/h3UecIwOJMCxOsTInwIV6252VtXbltaIiuoIiICIiAiIgIiIMVbDNd7wBWv9J9UKNS7RlPEWWyog5h0h1YxFIkt7Y8jbmPmqh+Ic10ODhyIE/fdK7KROqrOkegqNYdpoXNk0uO/prXNarmPRuOcZz24RI7wQfrvyvZ08SJF+7fb9FaY/qQRei8jlqFQYrojE0veYTzb9FyX0d6/Hl0V1FZ7TG0mF2Y667d/xKz0m2N5vYHhuAtYf0i9rgPZvngMo+JE+CscP0hNi0jkRB++5YT5Vn7o2axMT1K4uHCNDrwH38l4p1mFxA94a3vxiRoo9PEjXgf0023X12UyYuQbjX9LcE8oFi1x/M7fhHzK+vqjfdQPdjKXGBEWk8+aMqkjtMdbexg908POVbcWTGjZejI0EhQaFVoMCZidwDM31j8pUinWn9/W1lMIlkbTJcToTbWxi/lLivjqsGLn15bjv8ljrQ6DcEGJg8uCiUcS463tY2t3xsq3x/hMSs6dTIOwXNI2BjwiFM/6hfSHbh45Wd4bFU1OrMhxA0i0HTf6DgovSlbIWX7JMGbiIvzgSNEpkyUniVbUrMcw3nC9P0XxLspP81h4HRYOtvSQpYV7mm7hlb3ut+vgtMNO0hoNrEO1A0BGpstT634xzKJDXEXGUZiWgzw2sSuvHrJm3jaGF8G0bwhdZ8QW0MrPeqOa1sd8/IDxUenhwxjWA+4AJ1k7nxMnxVdgMW/E1WPdEUmZhFgX1DDJHIAu72q5r0xA1Jk8dNON9Cuvfdkx02g98/JZqQBIg/wA09xEEeRKwmgdr3vFzsvX8PmzXFmm297RBG4PNRKYYatSTruTe0yeI8FPo1S4k2/KP+InUz+X9pUL2WZ0WGwkxoIvO9mjxU7DUw5ttBraCLCZ43P3Kiek17eelC15ptAylxMDW4gATM/mK7V1Vw2TDsEbBcc6JwvtcVRZrlEnxP6Bd1wdPKxo4BWpHtS8swREWigiIgIiICIiAiIgIiICIiAvD6YOoBXtEFTj+r9CqO0weS1rpDqNr7J5A4aj10W9oomIntMTt05Hieh8TR1YXc26nwKjUsYdCMruBsfLfzXY30wdRKqukOr1CqO0weS5r6THbrhrXPaHN/wDENAYJJ00IE6gbx81MZieduB/VW3SHUhw/ynmOBuPXRa/iOi8RSPaYY4tv6Fct9Jkr8eW9c9Z7TKNSHHUaaEwOFvA7cFmFcC0jblc89t1Q0MQQefDT/ifopbcYDr9FzzM1n7o2axMT0scXj8jCXB06CCLnaCNPFQcLi3VLFobHO3EyTy4KG6lTDAwNOQFxaJPZmTaJtfTbTZZsKRFMyGu7II/mOrm98j4qfOPRMS2HCta3QyOdx3rJjKDMt4AkEiBlPHXThPNV7KwGlvAjc6HSZlZRiQIBOsj05clWmXnkmEv+GYWhzRAMG2nkFyT8S8WP4j2QJ7NLPx7b3ZWA8IAn/cuq1ccAy5NhPkFxnp5pxPSDwCe3UptnWGtAZvwdmd/tXZgitrbsMszEbLnqph/Z0mucAS7twRq33WeEAH/crOpRBDrwYtm03mIsXW+Kl18IAOwBAgCCDDYgfGPsrz7I5Rm3Mi2sRf72XbDBVMYQWki8AzoBab6bei+0hEzHLlIJ43veDwUs4V+aAAII7p+c/Ne6tEzlP5TBk/yzbznzRKIaTXAZZJufO2noptHDH2M6nNMNG0SJI7zx1WBuH4aW4cABEW5easmCIbII7JJn8oEkQojlKy/DzAZsS95js5W20log9911kBaV+GeDij7QiC8l39xn5rdlpEcMrTyIiKUCIiAiIgIiICIiAiIgIiICIiAiIgIiIC8VKTTqAV7RBTdIdW6FUXYFrWP6kuH+U63A3C35FExE9piZjpyDGdEV6fvMd3tuPIquFd/tRIhrQY4kmNjcLttSk12oBVTj+rVCrqwLntpMc9Rs1rmtDmIxQzBxBmMvhrf991mdiASDmNjO3CI9VsXSPUPek9w5StU6S6r4ulJAzea5L6G8fGW1dRX3Cv60dO+ypFwEm4A4nbTz7gtR6tvJxL6p/KXEzrmJygT41Fh6fxD3OIIJ9mSIO75tPcAfNSurNMtY4nUm5GpgSfUuXRp8PhXntnkv5T/G4dG4gOkOE3BueEz6wpOIeTc7tECdbyL9yqcDiQBIE6i0E/d/hxUv2hjK24kWmRp585234LqZPVBxINjObWN9N9QveIYWiS0DgJBkmY0sIynjCUe1cASL3JA46g67+Ks8M0GmadSpZwcQG5R2h7gByWGfKCNYOmihPSup04BcBvNtdYABtHvHfRvisNKoDmDcxqOdlJiMuY5SDeTMgzyKkjAtIefaslozAaAkQSL3uAbwdlk6s4U1cUwDQds95sJMwfzaJBPTq3V/C+zotbyCsl5ptgAcl6V2YiIgIiICIiAiIgIiICIiAiIgIiICIiAiIgIiICIiAiIgKv6cxDaVCpUcB2WOPkFYLTvxOxuXDCmNajg3wFz8APFBw3pPDw19R0ZjJni5x+pX3owFtNo/0idNSZP7heOt1QRTpA3c4T5wPmfBemny+4+SrK6yoV4Fz4cef78lKw+IIdY6+Pn6gwVVB4m07eJ+/gs9P3tdJH1jxVf6lYjFRMTJ8rHjwk78VNo41wiTMWAJ/LF/WLd+qp3PNhaxv5z+qzYWm4iRMAbCb/Le6jdZZ1cQA3tBxJkl27tZnx3HHwW3fhlgsxfWI1Nu4W+q0jFw0FjYc5xyNJm0xcA95M8O9di6n9Hijh2NA2HwV4UtPpeoiKygiIgIiICIiAiIgIiICIiAiIgIiICIiAiIgIiICIiAiIgLlX4mY7PimUgbU2Sf6nn6NBXU3mAvz51zxz/4jFVHSDmcADw91p8gComdkxG7T8XX9tjLHsgmO5oifn4q0AkwSLAbfRVvRVMNcTJdw7MRO1/G6tG0533gDxVN9+Vxhg32+wsgnbSbTYxvaV5yAmBM6XWRzxABvwk6b/MnxKbj0wnjfjvYq4wIJiAWm0OuSZkG1txryVdhWS5pjlF7Ecbz+6uKtb2VJ1QgyLBugJJ7ItoJjjxTbdO7J1YwpxGNAgBtINmLgviCZ46/3LuFCnlaBwC55+FHRGWl7V13O7RPEnddHV69KW7ERFKoiIgIiICIiAiIgIiICIiAiIgIiICIiAiIgIiICIiAiIg+ELmf4kdUTVa59MdrUHmNjyK6avL2AiCEmB+U3l+HcW16bmXEOiW256DVS2125WloLjfgQJPZhfobpPqtQrA5mC/JaH01+ElIkuozTdxYcvoLFV8VvJzgGdO/iLfDZe2kExfkI+PhPmrLpLqdjqBkAVQOIyujwsfRVP8AFCmSKrKlKREOEttfUWKjpPErbA04Eg+h7/kvNVxxFanQaZbmBOtyZ17mk/3KP/iDACQQRxBBmTYTpcmFs/4YdEmpXNR14OuxJMujlt4KJ/C3UOudA4MUqLWxsrJfGiBC+rRkIiICIiAiIgIiICIiAiIgIiICIiAiIgIiICIiAiIgIiICIiAiIgIiIMdWg12oBVL0l1Vw9UGWC/JEQalV/C+iH5mBre4ALb+rfV9mFblaAiILxERAREQf/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pic>
        <p:nvPicPr>
          <p:cNvPr id="48" name="Picture 23" descr="https://www.dlsweb.rmit.edu.au/toolbox/electrotech/toolbox1204/resources/03workshop/05hand_tools/images/mash_hammer.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7175" y="4724400"/>
            <a:ext cx="517525" cy="93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3"/>
          <p:cNvGrpSpPr>
            <a:grpSpLocks/>
          </p:cNvGrpSpPr>
          <p:nvPr/>
        </p:nvGrpSpPr>
        <p:grpSpPr bwMode="auto">
          <a:xfrm>
            <a:off x="339725" y="4360863"/>
            <a:ext cx="2428875" cy="2428875"/>
            <a:chOff x="339724" y="4361325"/>
            <a:chExt cx="2428189" cy="2428189"/>
          </a:xfrm>
        </p:grpSpPr>
        <p:pic>
          <p:nvPicPr>
            <p:cNvPr id="117776" name="Picture 20" descr="C:\Users\Jeff\Documents\154512_10150923856771030_83636976029_9805650_440571230_n.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9724" y="4361325"/>
              <a:ext cx="2428189" cy="2428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77" name="Rectangle 49"/>
            <p:cNvSpPr>
              <a:spLocks noChangeArrowheads="1"/>
            </p:cNvSpPr>
            <p:nvPr/>
          </p:nvSpPr>
          <p:spPr bwMode="auto">
            <a:xfrm>
              <a:off x="752930" y="5924489"/>
              <a:ext cx="747320" cy="461665"/>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400" i="0">
                  <a:latin typeface="Tempus Sans ITC" pitchFamily="82" charset="0"/>
                </a:rPr>
                <a:t>next</a:t>
              </a:r>
              <a:endParaRPr lang="en-CA" altLang="en-US" sz="2400">
                <a:latin typeface="Tempus Sans ITC" pitchFamily="82" charset="0"/>
              </a:endParaRPr>
            </a:p>
          </p:txBody>
        </p:sp>
      </p:grpSp>
    </p:spTree>
    <p:extLst>
      <p:ext uri="{BB962C8B-B14F-4D97-AF65-F5344CB8AC3E}">
        <p14:creationId xmlns:p14="http://schemas.microsoft.com/office/powerpoint/2010/main" val="17185482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500" fill="hold"/>
                                        <p:tgtEl>
                                          <p:spTgt spid="24"/>
                                        </p:tgtEl>
                                        <p:attrNameLst>
                                          <p:attrName>ppt_x</p:attrName>
                                        </p:attrNameLst>
                                      </p:cBhvr>
                                      <p:tavLst>
                                        <p:tav tm="0">
                                          <p:val>
                                            <p:strVal val="#ppt_x"/>
                                          </p:val>
                                        </p:tav>
                                        <p:tav tm="100000">
                                          <p:val>
                                            <p:strVal val="#ppt_x"/>
                                          </p:val>
                                        </p:tav>
                                      </p:tavLst>
                                    </p:anim>
                                    <p:anim calcmode="lin" valueType="num">
                                      <p:cBhvr additive="base">
                                        <p:cTn id="13" dur="500" fill="hold"/>
                                        <p:tgtEl>
                                          <p:spTgt spid="24"/>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197"/>
                                        </p:tgtEl>
                                        <p:attrNameLst>
                                          <p:attrName>style.visibility</p:attrName>
                                        </p:attrNameLst>
                                      </p:cBhvr>
                                      <p:to>
                                        <p:strVal val="visible"/>
                                      </p:to>
                                    </p:set>
                                    <p:anim calcmode="lin" valueType="num">
                                      <p:cBhvr additive="base">
                                        <p:cTn id="17" dur="500" fill="hold"/>
                                        <p:tgtEl>
                                          <p:spTgt spid="8197"/>
                                        </p:tgtEl>
                                        <p:attrNameLst>
                                          <p:attrName>ppt_x</p:attrName>
                                        </p:attrNameLst>
                                      </p:cBhvr>
                                      <p:tavLst>
                                        <p:tav tm="0">
                                          <p:val>
                                            <p:strVal val="#ppt_x"/>
                                          </p:val>
                                        </p:tav>
                                        <p:tav tm="100000">
                                          <p:val>
                                            <p:strVal val="#ppt_x"/>
                                          </p:val>
                                        </p:tav>
                                      </p:tavLst>
                                    </p:anim>
                                    <p:anim calcmode="lin" valueType="num">
                                      <p:cBhvr additive="base">
                                        <p:cTn id="18" dur="500" fill="hold"/>
                                        <p:tgtEl>
                                          <p:spTgt spid="819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8202"/>
                                        </p:tgtEl>
                                        <p:attrNameLst>
                                          <p:attrName>style.visibility</p:attrName>
                                        </p:attrNameLst>
                                      </p:cBhvr>
                                      <p:to>
                                        <p:strVal val="visible"/>
                                      </p:to>
                                    </p:set>
                                    <p:anim calcmode="lin" valueType="num">
                                      <p:cBhvr additive="base">
                                        <p:cTn id="23" dur="500" fill="hold"/>
                                        <p:tgtEl>
                                          <p:spTgt spid="8202"/>
                                        </p:tgtEl>
                                        <p:attrNameLst>
                                          <p:attrName>ppt_x</p:attrName>
                                        </p:attrNameLst>
                                      </p:cBhvr>
                                      <p:tavLst>
                                        <p:tav tm="0">
                                          <p:val>
                                            <p:strVal val="1+#ppt_w/2"/>
                                          </p:val>
                                        </p:tav>
                                        <p:tav tm="100000">
                                          <p:val>
                                            <p:strVal val="#ppt_x"/>
                                          </p:val>
                                        </p:tav>
                                      </p:tavLst>
                                    </p:anim>
                                    <p:anim calcmode="lin" valueType="num">
                                      <p:cBhvr additive="base">
                                        <p:cTn id="24" dur="500" fill="hold"/>
                                        <p:tgtEl>
                                          <p:spTgt spid="8202"/>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anim calcmode="lin" valueType="num">
                                      <p:cBhvr additive="base">
                                        <p:cTn id="29"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nodeType="clickEffect">
                                  <p:stCondLst>
                                    <p:cond delay="0"/>
                                  </p:stCondLst>
                                  <p:childTnLst>
                                    <p:set>
                                      <p:cBhvr>
                                        <p:cTn id="34" dur="1" fill="hold">
                                          <p:stCondLst>
                                            <p:cond delay="0"/>
                                          </p:stCondLst>
                                        </p:cTn>
                                        <p:tgtEl>
                                          <p:spTgt spid="47">
                                            <p:txEl>
                                              <p:pRg st="1" end="1"/>
                                            </p:txEl>
                                          </p:spTgt>
                                        </p:tgtEl>
                                        <p:attrNameLst>
                                          <p:attrName>style.visibility</p:attrName>
                                        </p:attrNameLst>
                                      </p:cBhvr>
                                      <p:to>
                                        <p:strVal val="visible"/>
                                      </p:to>
                                    </p:set>
                                    <p:anim calcmode="lin" valueType="num">
                                      <p:cBhvr additive="base">
                                        <p:cTn id="35" dur="500" fill="hold"/>
                                        <p:tgtEl>
                                          <p:spTgt spid="47">
                                            <p:txEl>
                                              <p:pRg st="1" end="1"/>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nodeType="clickEffect">
                                  <p:stCondLst>
                                    <p:cond delay="0"/>
                                  </p:stCondLst>
                                  <p:childTnLst>
                                    <p:set>
                                      <p:cBhvr>
                                        <p:cTn id="40" dur="1" fill="hold">
                                          <p:stCondLst>
                                            <p:cond delay="0"/>
                                          </p:stCondLst>
                                        </p:cTn>
                                        <p:tgtEl>
                                          <p:spTgt spid="47">
                                            <p:txEl>
                                              <p:pRg st="2" end="2"/>
                                            </p:txEl>
                                          </p:spTgt>
                                        </p:tgtEl>
                                        <p:attrNameLst>
                                          <p:attrName>style.visibility</p:attrName>
                                        </p:attrNameLst>
                                      </p:cBhvr>
                                      <p:to>
                                        <p:strVal val="visible"/>
                                      </p:to>
                                    </p:set>
                                    <p:anim calcmode="lin" valueType="num">
                                      <p:cBhvr additive="base">
                                        <p:cTn id="41" dur="500" fill="hold"/>
                                        <p:tgtEl>
                                          <p:spTgt spid="47">
                                            <p:txEl>
                                              <p:pRg st="2" end="2"/>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nodeType="clickEffect">
                                  <p:stCondLst>
                                    <p:cond delay="0"/>
                                  </p:stCondLst>
                                  <p:childTnLst>
                                    <p:set>
                                      <p:cBhvr>
                                        <p:cTn id="46" dur="1" fill="hold">
                                          <p:stCondLst>
                                            <p:cond delay="0"/>
                                          </p:stCondLst>
                                        </p:cTn>
                                        <p:tgtEl>
                                          <p:spTgt spid="48"/>
                                        </p:tgtEl>
                                        <p:attrNameLst>
                                          <p:attrName>style.visibility</p:attrName>
                                        </p:attrNameLst>
                                      </p:cBhvr>
                                      <p:to>
                                        <p:strVal val="visible"/>
                                      </p:to>
                                    </p:set>
                                    <p:anim calcmode="lin" valueType="num">
                                      <p:cBhvr additive="base">
                                        <p:cTn id="47" dur="500" fill="hold"/>
                                        <p:tgtEl>
                                          <p:spTgt spid="48"/>
                                        </p:tgtEl>
                                        <p:attrNameLst>
                                          <p:attrName>ppt_x</p:attrName>
                                        </p:attrNameLst>
                                      </p:cBhvr>
                                      <p:tavLst>
                                        <p:tav tm="0">
                                          <p:val>
                                            <p:strVal val="1+#ppt_w/2"/>
                                          </p:val>
                                        </p:tav>
                                        <p:tav tm="100000">
                                          <p:val>
                                            <p:strVal val="#ppt_x"/>
                                          </p:val>
                                        </p:tav>
                                      </p:tavLst>
                                    </p:anim>
                                    <p:anim calcmode="lin" valueType="num">
                                      <p:cBhvr additive="base">
                                        <p:cTn id="48"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nodeType="click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additive="base">
                                        <p:cTn id="53" dur="500" fill="hold"/>
                                        <p:tgtEl>
                                          <p:spTgt spid="23"/>
                                        </p:tgtEl>
                                        <p:attrNameLst>
                                          <p:attrName>ppt_x</p:attrName>
                                        </p:attrNameLst>
                                      </p:cBhvr>
                                      <p:tavLst>
                                        <p:tav tm="0">
                                          <p:val>
                                            <p:strVal val="1+#ppt_w/2"/>
                                          </p:val>
                                        </p:tav>
                                        <p:tav tm="100000">
                                          <p:val>
                                            <p:strVal val="#ppt_x"/>
                                          </p:val>
                                        </p:tav>
                                      </p:tavLst>
                                    </p:anim>
                                    <p:anim calcmode="lin" valueType="num">
                                      <p:cBhvr additive="base">
                                        <p:cTn id="54"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nodeType="click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0-#ppt_w/2"/>
                                          </p:val>
                                        </p:tav>
                                        <p:tav tm="100000">
                                          <p:val>
                                            <p:strVal val="#ppt_x"/>
                                          </p:val>
                                        </p:tav>
                                      </p:tavLst>
                                    </p:anim>
                                    <p:anim calcmode="lin" valueType="num">
                                      <p:cBhvr additive="base">
                                        <p:cTn id="6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8199"/>
                                        </p:tgtEl>
                                        <p:attrNameLst>
                                          <p:attrName>style.visibility</p:attrName>
                                        </p:attrNameLst>
                                      </p:cBhvr>
                                      <p:to>
                                        <p:strVal val="visible"/>
                                      </p:to>
                                    </p:set>
                                    <p:anim calcmode="lin" valueType="num">
                                      <p:cBhvr additive="base">
                                        <p:cTn id="65" dur="500" fill="hold"/>
                                        <p:tgtEl>
                                          <p:spTgt spid="8199"/>
                                        </p:tgtEl>
                                        <p:attrNameLst>
                                          <p:attrName>ppt_x</p:attrName>
                                        </p:attrNameLst>
                                      </p:cBhvr>
                                      <p:tavLst>
                                        <p:tav tm="0">
                                          <p:val>
                                            <p:strVal val="1+#ppt_w/2"/>
                                          </p:val>
                                        </p:tav>
                                        <p:tav tm="100000">
                                          <p:val>
                                            <p:strVal val="#ppt_x"/>
                                          </p:val>
                                        </p:tav>
                                      </p:tavLst>
                                    </p:anim>
                                    <p:anim calcmode="lin" valueType="num">
                                      <p:cBhvr additive="base">
                                        <p:cTn id="66" dur="500" fill="hold"/>
                                        <p:tgtEl>
                                          <p:spTgt spid="8199"/>
                                        </p:tgtEl>
                                        <p:attrNameLst>
                                          <p:attrName>ppt_y</p:attrName>
                                        </p:attrNameLst>
                                      </p:cBhvr>
                                      <p:tavLst>
                                        <p:tav tm="0">
                                          <p:val>
                                            <p:strVal val="#ppt_y"/>
                                          </p:val>
                                        </p:tav>
                                        <p:tav tm="100000">
                                          <p:val>
                                            <p:strVal val="#ppt_y"/>
                                          </p:val>
                                        </p:tav>
                                      </p:tavLst>
                                    </p:anim>
                                  </p:childTnLst>
                                </p:cTn>
                              </p:par>
                              <p:par>
                                <p:cTn id="67" presetID="2" presetClass="entr" presetSubtype="2" fill="hold" grpId="0" nodeType="withEffect">
                                  <p:stCondLst>
                                    <p:cond delay="0"/>
                                  </p:stCondLst>
                                  <p:childTnLst>
                                    <p:set>
                                      <p:cBhvr>
                                        <p:cTn id="68" dur="1" fill="hold">
                                          <p:stCondLst>
                                            <p:cond delay="0"/>
                                          </p:stCondLst>
                                        </p:cTn>
                                        <p:tgtEl>
                                          <p:spTgt spid="8198"/>
                                        </p:tgtEl>
                                        <p:attrNameLst>
                                          <p:attrName>style.visibility</p:attrName>
                                        </p:attrNameLst>
                                      </p:cBhvr>
                                      <p:to>
                                        <p:strVal val="visible"/>
                                      </p:to>
                                    </p:set>
                                    <p:anim calcmode="lin" valueType="num">
                                      <p:cBhvr additive="base">
                                        <p:cTn id="69" dur="500" fill="hold"/>
                                        <p:tgtEl>
                                          <p:spTgt spid="8198"/>
                                        </p:tgtEl>
                                        <p:attrNameLst>
                                          <p:attrName>ppt_x</p:attrName>
                                        </p:attrNameLst>
                                      </p:cBhvr>
                                      <p:tavLst>
                                        <p:tav tm="0">
                                          <p:val>
                                            <p:strVal val="1+#ppt_w/2"/>
                                          </p:val>
                                        </p:tav>
                                        <p:tav tm="100000">
                                          <p:val>
                                            <p:strVal val="#ppt_x"/>
                                          </p:val>
                                        </p:tav>
                                      </p:tavLst>
                                    </p:anim>
                                    <p:anim calcmode="lin" valueType="num">
                                      <p:cBhvr additive="base">
                                        <p:cTn id="70" dur="500" fill="hold"/>
                                        <p:tgtEl>
                                          <p:spTgt spid="81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8" grpId="0" animBg="1" autoUpdateAnimBg="0"/>
      <p:bldP spid="8199" grpId="0" autoUpdateAnimBg="0"/>
      <p:bldP spid="8202" grpId="0" animBg="1" autoUpdateAnimBg="0"/>
      <p:bldP spid="8197" grpId="0" autoUpdateAnimBg="0"/>
      <p:bldP spid="24"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p:txBody>
          <a:bodyPr/>
          <a:lstStyle/>
          <a:p>
            <a:pPr eaLnBrk="1" hangingPunct="1"/>
            <a:r>
              <a:rPr lang="en-US" altLang="en-US" sz="4800" smtClean="0"/>
              <a:t>Purpose of Assertions</a:t>
            </a:r>
            <a:endParaRPr lang="en-CA" altLang="en-US" sz="4800" smtClean="0"/>
          </a:p>
        </p:txBody>
      </p:sp>
      <p:sp>
        <p:nvSpPr>
          <p:cNvPr id="946179" name="Rectangle 3"/>
          <p:cNvSpPr>
            <a:spLocks noGrp="1" noChangeArrowheads="1"/>
          </p:cNvSpPr>
          <p:nvPr>
            <p:ph type="body" idx="1"/>
          </p:nvPr>
        </p:nvSpPr>
        <p:spPr>
          <a:xfrm>
            <a:off x="1600200" y="2133600"/>
            <a:ext cx="7772400" cy="4114800"/>
          </a:xfrm>
        </p:spPr>
        <p:txBody>
          <a:bodyPr/>
          <a:lstStyle/>
          <a:p>
            <a:pPr eaLnBrk="1" hangingPunct="1">
              <a:buFontTx/>
              <a:buNone/>
            </a:pPr>
            <a:r>
              <a:rPr lang="en-US" altLang="en-US" sz="3600" smtClean="0"/>
              <a:t>Useful for</a:t>
            </a:r>
          </a:p>
          <a:p>
            <a:pPr lvl="1" eaLnBrk="1" hangingPunct="1"/>
            <a:r>
              <a:rPr lang="en-US" altLang="en-US" sz="3600" smtClean="0"/>
              <a:t> thinking about algorithms</a:t>
            </a:r>
          </a:p>
          <a:p>
            <a:pPr lvl="1" eaLnBrk="1" hangingPunct="1"/>
            <a:r>
              <a:rPr lang="en-US" altLang="en-US" sz="3600" smtClean="0"/>
              <a:t> developing</a:t>
            </a:r>
          </a:p>
          <a:p>
            <a:pPr lvl="1" eaLnBrk="1" hangingPunct="1"/>
            <a:r>
              <a:rPr lang="en-US" altLang="en-US" sz="3600" smtClean="0"/>
              <a:t> describing</a:t>
            </a:r>
          </a:p>
          <a:p>
            <a:pPr lvl="1" eaLnBrk="1" hangingPunct="1"/>
            <a:r>
              <a:rPr lang="en-US" altLang="en-US" sz="3600" smtClean="0"/>
              <a:t> proving correctness</a:t>
            </a:r>
          </a:p>
          <a:p>
            <a:pPr eaLnBrk="1" hangingPunct="1"/>
            <a:endParaRPr lang="en-CA" altLang="en-US" sz="36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46179">
                                            <p:txEl>
                                              <p:pRg st="0" end="0"/>
                                            </p:txEl>
                                          </p:spTgt>
                                        </p:tgtEl>
                                        <p:attrNameLst>
                                          <p:attrName>style.visibility</p:attrName>
                                        </p:attrNameLst>
                                      </p:cBhvr>
                                      <p:to>
                                        <p:strVal val="visible"/>
                                      </p:to>
                                    </p:set>
                                    <p:anim calcmode="lin" valueType="num">
                                      <p:cBhvr additive="base">
                                        <p:cTn id="7" dur="500" fill="hold"/>
                                        <p:tgtEl>
                                          <p:spTgt spid="94617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4617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46179">
                                            <p:txEl>
                                              <p:pRg st="1" end="1"/>
                                            </p:txEl>
                                          </p:spTgt>
                                        </p:tgtEl>
                                        <p:attrNameLst>
                                          <p:attrName>style.visibility</p:attrName>
                                        </p:attrNameLst>
                                      </p:cBhvr>
                                      <p:to>
                                        <p:strVal val="visible"/>
                                      </p:to>
                                    </p:set>
                                    <p:anim calcmode="lin" valueType="num">
                                      <p:cBhvr additive="base">
                                        <p:cTn id="11" dur="500" fill="hold"/>
                                        <p:tgtEl>
                                          <p:spTgt spid="94617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46179">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6179">
                                            <p:txEl>
                                              <p:pRg st="2" end="2"/>
                                            </p:txEl>
                                          </p:spTgt>
                                        </p:tgtEl>
                                        <p:attrNameLst>
                                          <p:attrName>style.visibility</p:attrName>
                                        </p:attrNameLst>
                                      </p:cBhvr>
                                      <p:to>
                                        <p:strVal val="visible"/>
                                      </p:to>
                                    </p:set>
                                    <p:anim calcmode="lin" valueType="num">
                                      <p:cBhvr additive="base">
                                        <p:cTn id="15" dur="500" fill="hold"/>
                                        <p:tgtEl>
                                          <p:spTgt spid="946179">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946179">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46179">
                                            <p:txEl>
                                              <p:pRg st="3" end="3"/>
                                            </p:txEl>
                                          </p:spTgt>
                                        </p:tgtEl>
                                        <p:attrNameLst>
                                          <p:attrName>style.visibility</p:attrName>
                                        </p:attrNameLst>
                                      </p:cBhvr>
                                      <p:to>
                                        <p:strVal val="visible"/>
                                      </p:to>
                                    </p:set>
                                    <p:anim calcmode="lin" valueType="num">
                                      <p:cBhvr additive="base">
                                        <p:cTn id="19" dur="500" fill="hold"/>
                                        <p:tgtEl>
                                          <p:spTgt spid="946179">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46179">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46179">
                                            <p:txEl>
                                              <p:pRg st="4" end="4"/>
                                            </p:txEl>
                                          </p:spTgt>
                                        </p:tgtEl>
                                        <p:attrNameLst>
                                          <p:attrName>style.visibility</p:attrName>
                                        </p:attrNameLst>
                                      </p:cBhvr>
                                      <p:to>
                                        <p:strVal val="visible"/>
                                      </p:to>
                                    </p:set>
                                    <p:anim calcmode="lin" valueType="num">
                                      <p:cBhvr additive="base">
                                        <p:cTn id="23" dur="500" fill="hold"/>
                                        <p:tgtEl>
                                          <p:spTgt spid="946179">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46179">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6179"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18787" name="Rectangle 13"/>
          <p:cNvSpPr>
            <a:spLocks noChangeArrowheads="1"/>
          </p:cNvSpPr>
          <p:nvPr/>
        </p:nvSpPr>
        <p:spPr bwMode="auto">
          <a:xfrm>
            <a:off x="0" y="820738"/>
            <a:ext cx="90678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Precondition:  The input is an integer </a:t>
            </a:r>
            <a:r>
              <a:rPr lang="en-US" altLang="en-US" sz="3000">
                <a:solidFill>
                  <a:schemeClr val="accent1"/>
                </a:solidFill>
              </a:rPr>
              <a:t>I</a:t>
            </a:r>
            <a:r>
              <a:rPr lang="en-US" altLang="en-US" sz="3000" i="0"/>
              <a:t>.</a:t>
            </a:r>
          </a:p>
          <a:p>
            <a:pPr eaLnBrk="1" hangingPunct="1">
              <a:spcBef>
                <a:spcPct val="0"/>
              </a:spcBef>
            </a:pPr>
            <a:r>
              <a:rPr lang="en-US" altLang="en-US" sz="3000" i="0"/>
              <a:t> Postcondition: The output is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p>
          <a:p>
            <a:pPr eaLnBrk="1" hangingPunct="1">
              <a:spcBef>
                <a:spcPct val="0"/>
              </a:spcBef>
            </a:pPr>
            <a:r>
              <a:rPr lang="en-US" altLang="en-US" sz="3000" i="0" baseline="30000"/>
              <a:t> </a:t>
            </a:r>
            <a:r>
              <a:rPr lang="en-US" altLang="en-US" sz="3000" i="0"/>
              <a:t>Loop Invariant: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(1 ≤ i ≤ I)</a:t>
            </a:r>
          </a:p>
          <a:p>
            <a:pPr eaLnBrk="1" hangingPunct="1">
              <a:spcBef>
                <a:spcPct val="0"/>
              </a:spcBef>
            </a:pPr>
            <a:r>
              <a:rPr lang="en-US" altLang="en-US" sz="3000" i="0"/>
              <a:t> Partial Step:     </a:t>
            </a:r>
            <a:r>
              <a:rPr lang="en-US" altLang="en-US" sz="3000">
                <a:solidFill>
                  <a:srgbClr val="FFC000"/>
                </a:solidFill>
              </a:rPr>
              <a:t>i = i+1</a:t>
            </a:r>
          </a:p>
        </p:txBody>
      </p:sp>
      <p:sp>
        <p:nvSpPr>
          <p:cNvPr id="8198" name="AutoShape 44"/>
          <p:cNvSpPr>
            <a:spLocks noChangeArrowheads="1"/>
          </p:cNvSpPr>
          <p:nvPr/>
        </p:nvSpPr>
        <p:spPr bwMode="auto">
          <a:xfrm>
            <a:off x="3048000" y="2871788"/>
            <a:ext cx="381000" cy="242887"/>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8199" name="Rectangle 1"/>
          <p:cNvSpPr>
            <a:spLocks noChangeArrowheads="1"/>
          </p:cNvSpPr>
          <p:nvPr/>
        </p:nvSpPr>
        <p:spPr bwMode="auto">
          <a:xfrm>
            <a:off x="3975100" y="2682875"/>
            <a:ext cx="437038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s</a:t>
            </a:r>
            <a:r>
              <a:rPr lang="en-US" altLang="en-US" sz="3000" baseline="-25000">
                <a:solidFill>
                  <a:schemeClr val="accent1"/>
                </a:solidFill>
              </a:rPr>
              <a:t>t</a:t>
            </a:r>
            <a:r>
              <a:rPr lang="en-US" altLang="en-US" sz="3000">
                <a:solidFill>
                  <a:schemeClr val="accent1"/>
                </a:solidFill>
              </a:rPr>
              <a:t>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25000">
                <a:solidFill>
                  <a:schemeClr val="accent1"/>
                </a:solidFill>
              </a:rPr>
              <a:t>t</a:t>
            </a:r>
            <a:r>
              <a:rPr lang="en-US" altLang="en-US" sz="3000" baseline="30000">
                <a:solidFill>
                  <a:schemeClr val="accent1"/>
                </a:solidFill>
              </a:rPr>
              <a:t>2</a:t>
            </a:r>
            <a:r>
              <a:rPr lang="en-US" altLang="en-US" sz="3000">
                <a:solidFill>
                  <a:schemeClr val="accent1"/>
                </a:solidFill>
              </a:rPr>
              <a:t> </a:t>
            </a:r>
            <a:endParaRPr lang="en-CA" altLang="en-US" sz="3000"/>
          </a:p>
        </p:txBody>
      </p:sp>
      <p:sp>
        <p:nvSpPr>
          <p:cNvPr id="8200" name="AutoShape 44"/>
          <p:cNvSpPr>
            <a:spLocks noChangeArrowheads="1"/>
          </p:cNvSpPr>
          <p:nvPr/>
        </p:nvSpPr>
        <p:spPr bwMode="auto">
          <a:xfrm>
            <a:off x="3048000" y="3330575"/>
            <a:ext cx="381000" cy="242888"/>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8201" name="Rectangle 33"/>
          <p:cNvSpPr>
            <a:spLocks noChangeArrowheads="1"/>
          </p:cNvSpPr>
          <p:nvPr/>
        </p:nvSpPr>
        <p:spPr bwMode="auto">
          <a:xfrm>
            <a:off x="3962400" y="3141663"/>
            <a:ext cx="10699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i</a:t>
            </a:r>
            <a:r>
              <a:rPr lang="en-US" altLang="en-US" sz="3000" baseline="-25000">
                <a:solidFill>
                  <a:schemeClr val="accent1"/>
                </a:solidFill>
              </a:rPr>
              <a:t>t</a:t>
            </a:r>
            <a:r>
              <a:rPr lang="en-US" altLang="en-US" sz="3000" baseline="30000">
                <a:solidFill>
                  <a:schemeClr val="accent1"/>
                </a:solidFill>
              </a:rPr>
              <a:t>  </a:t>
            </a:r>
            <a:r>
              <a:rPr lang="en-US" altLang="en-US" sz="3000">
                <a:solidFill>
                  <a:schemeClr val="accent1"/>
                </a:solidFill>
              </a:rPr>
              <a:t>&lt; I </a:t>
            </a:r>
            <a:endParaRPr lang="en-CA" altLang="en-US" sz="3000"/>
          </a:p>
        </p:txBody>
      </p:sp>
      <p:sp>
        <p:nvSpPr>
          <p:cNvPr id="8202" name="AutoShape 44"/>
          <p:cNvSpPr>
            <a:spLocks noChangeArrowheads="1"/>
          </p:cNvSpPr>
          <p:nvPr/>
        </p:nvSpPr>
        <p:spPr bwMode="auto">
          <a:xfrm>
            <a:off x="3059113" y="3835400"/>
            <a:ext cx="381000" cy="242888"/>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8203" name="Rectangle 59"/>
          <p:cNvSpPr>
            <a:spLocks noChangeArrowheads="1"/>
          </p:cNvSpPr>
          <p:nvPr/>
        </p:nvSpPr>
        <p:spPr bwMode="auto">
          <a:xfrm>
            <a:off x="3975100" y="3636963"/>
            <a:ext cx="20986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i</a:t>
            </a:r>
            <a:r>
              <a:rPr lang="en-US" altLang="en-US" sz="3000" baseline="-25000">
                <a:solidFill>
                  <a:schemeClr val="accent1"/>
                </a:solidFill>
              </a:rPr>
              <a:t>t+1</a:t>
            </a:r>
            <a:r>
              <a:rPr lang="en-US" altLang="en-US" sz="3000">
                <a:solidFill>
                  <a:schemeClr val="accent1"/>
                </a:solidFill>
              </a:rPr>
              <a:t> = i</a:t>
            </a:r>
            <a:r>
              <a:rPr lang="en-US" altLang="en-US" sz="3000" baseline="-25000">
                <a:solidFill>
                  <a:schemeClr val="accent1"/>
                </a:solidFill>
              </a:rPr>
              <a:t>t</a:t>
            </a:r>
            <a:r>
              <a:rPr lang="en-US" altLang="en-US" sz="3000" baseline="30000">
                <a:solidFill>
                  <a:schemeClr val="accent1"/>
                </a:solidFill>
              </a:rPr>
              <a:t> </a:t>
            </a:r>
            <a:r>
              <a:rPr lang="en-US" altLang="en-US" sz="3000">
                <a:solidFill>
                  <a:schemeClr val="accent1"/>
                </a:solidFill>
              </a:rPr>
              <a:t> + 1 </a:t>
            </a:r>
            <a:endParaRPr lang="en-CA" altLang="en-US" sz="3000"/>
          </a:p>
        </p:txBody>
      </p:sp>
      <p:sp>
        <p:nvSpPr>
          <p:cNvPr id="8206" name="Rectangle 62"/>
          <p:cNvSpPr>
            <a:spLocks noChangeArrowheads="1"/>
          </p:cNvSpPr>
          <p:nvPr/>
        </p:nvSpPr>
        <p:spPr bwMode="auto">
          <a:xfrm>
            <a:off x="228600" y="4835525"/>
            <a:ext cx="643096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s</a:t>
            </a:r>
            <a:r>
              <a:rPr lang="en-US" altLang="en-US" sz="3000" baseline="-25000">
                <a:solidFill>
                  <a:schemeClr val="accent1"/>
                </a:solidFill>
              </a:rPr>
              <a:t>t+1</a:t>
            </a:r>
            <a:r>
              <a:rPr lang="en-US" altLang="en-US" sz="3000">
                <a:solidFill>
                  <a:schemeClr val="accent1"/>
                </a:solidFill>
              </a:rPr>
              <a:t> </a:t>
            </a:r>
          </a:p>
          <a:p>
            <a:pPr eaLnBrk="1" hangingPunct="1">
              <a:spcBef>
                <a:spcPct val="50000"/>
              </a:spcBef>
              <a:buFontTx/>
              <a:buNone/>
            </a:pPr>
            <a:r>
              <a:rPr lang="en-US" altLang="en-US" sz="3000">
                <a:solidFill>
                  <a:schemeClr val="accent1"/>
                </a:solidFill>
              </a:rPr>
              <a:t> </a:t>
            </a:r>
          </a:p>
          <a:p>
            <a:pPr eaLnBrk="1" hangingPunct="1">
              <a:spcBef>
                <a:spcPct val="50000"/>
              </a:spcBef>
              <a:buFontTx/>
              <a:buNone/>
            </a:pPr>
            <a:r>
              <a:rPr lang="en-US" altLang="en-US" sz="3000">
                <a:solidFill>
                  <a:schemeClr val="accent1"/>
                </a:solidFill>
              </a:rPr>
              <a:t>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25000">
                <a:solidFill>
                  <a:schemeClr val="accent1"/>
                </a:solidFill>
              </a:rPr>
              <a:t>t+1</a:t>
            </a:r>
            <a:r>
              <a:rPr lang="en-US" altLang="en-US" sz="3000" baseline="30000">
                <a:solidFill>
                  <a:schemeClr val="accent1"/>
                </a:solidFill>
              </a:rPr>
              <a:t>2 </a:t>
            </a:r>
            <a:r>
              <a:rPr lang="en-US" altLang="en-US" sz="3000">
                <a:solidFill>
                  <a:schemeClr val="accent1"/>
                </a:solidFill>
              </a:rPr>
              <a:t> </a:t>
            </a:r>
            <a:endParaRPr lang="en-CA" altLang="en-US" sz="3000"/>
          </a:p>
        </p:txBody>
      </p:sp>
      <p:grpSp>
        <p:nvGrpSpPr>
          <p:cNvPr id="118795" name="Group 5"/>
          <p:cNvGrpSpPr>
            <a:grpSpLocks/>
          </p:cNvGrpSpPr>
          <p:nvPr/>
        </p:nvGrpSpPr>
        <p:grpSpPr bwMode="auto">
          <a:xfrm>
            <a:off x="152400" y="2733675"/>
            <a:ext cx="3086100" cy="1470025"/>
            <a:chOff x="152400" y="2819400"/>
            <a:chExt cx="3086100" cy="1468996"/>
          </a:xfrm>
        </p:grpSpPr>
        <p:sp>
          <p:nvSpPr>
            <p:cNvPr id="118801" name="Text Box 42"/>
            <p:cNvSpPr txBox="1">
              <a:spLocks noChangeArrowheads="1"/>
            </p:cNvSpPr>
            <p:nvPr/>
          </p:nvSpPr>
          <p:spPr bwMode="auto">
            <a:xfrm>
              <a:off x="152400" y="2819400"/>
              <a:ext cx="30861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&lt;loop-invariant</a:t>
              </a:r>
              <a:r>
                <a:rPr lang="en-CA" altLang="en-US" sz="2800" i="0" baseline="-25000">
                  <a:solidFill>
                    <a:srgbClr val="33CC33"/>
                  </a:solidFill>
                </a:rPr>
                <a:t>t</a:t>
              </a:r>
              <a:r>
                <a:rPr lang="en-CA" altLang="en-US" sz="2800" i="0">
                  <a:solidFill>
                    <a:srgbClr val="33CC33"/>
                  </a:solidFill>
                </a:rPr>
                <a:t>&gt;</a:t>
              </a:r>
            </a:p>
          </p:txBody>
        </p:sp>
        <p:sp>
          <p:nvSpPr>
            <p:cNvPr id="118802" name="Text Box 42"/>
            <p:cNvSpPr txBox="1">
              <a:spLocks noChangeArrowheads="1"/>
            </p:cNvSpPr>
            <p:nvPr/>
          </p:nvSpPr>
          <p:spPr bwMode="auto">
            <a:xfrm>
              <a:off x="274638" y="3319247"/>
              <a:ext cx="2235654"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chemeClr val="accent1"/>
                  </a:solidFill>
                  <a:cs typeface="Times New Roman" pitchFamily="18" charset="0"/>
                </a:rPr>
                <a:t>¬</a:t>
              </a:r>
              <a:r>
                <a:rPr lang="en-CA" altLang="en-US" sz="2800" i="0">
                  <a:solidFill>
                    <a:schemeClr val="accent1"/>
                  </a:solidFill>
                </a:rPr>
                <a:t>&lt;exit Cond&gt;</a:t>
              </a:r>
              <a:endParaRPr lang="en-US" altLang="en-US" sz="2800" i="0">
                <a:solidFill>
                  <a:srgbClr val="33CC33"/>
                </a:solidFill>
              </a:endParaRPr>
            </a:p>
          </p:txBody>
        </p:sp>
        <p:sp>
          <p:nvSpPr>
            <p:cNvPr id="118803" name="Text Box 42"/>
            <p:cNvSpPr txBox="1">
              <a:spLocks noChangeArrowheads="1"/>
            </p:cNvSpPr>
            <p:nvPr/>
          </p:nvSpPr>
          <p:spPr bwMode="auto">
            <a:xfrm>
              <a:off x="761370" y="3764521"/>
              <a:ext cx="2006544"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chemeClr val="accent2"/>
                  </a:solidFill>
                </a:rPr>
                <a:t>codeB:</a:t>
              </a:r>
            </a:p>
          </p:txBody>
        </p:sp>
      </p:grpSp>
      <p:sp>
        <p:nvSpPr>
          <p:cNvPr id="118796" name="Text Box 43"/>
          <p:cNvSpPr txBox="1">
            <a:spLocks noChangeArrowheads="1"/>
          </p:cNvSpPr>
          <p:nvPr/>
        </p:nvSpPr>
        <p:spPr bwMode="auto">
          <a:xfrm>
            <a:off x="5964238" y="6248400"/>
            <a:ext cx="294163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&lt;loop-invariant</a:t>
            </a:r>
            <a:r>
              <a:rPr lang="en-CA" altLang="en-US" sz="2800" i="0" baseline="-25000">
                <a:solidFill>
                  <a:srgbClr val="33CC33"/>
                </a:solidFill>
              </a:rPr>
              <a:t>t+1</a:t>
            </a:r>
            <a:r>
              <a:rPr lang="en-CA" altLang="en-US" sz="2800" i="0">
                <a:solidFill>
                  <a:srgbClr val="33CC33"/>
                </a:solidFill>
              </a:rPr>
              <a:t>&gt;</a:t>
            </a:r>
          </a:p>
          <a:p>
            <a:pPr eaLnBrk="1" hangingPunct="1">
              <a:spcBef>
                <a:spcPct val="0"/>
              </a:spcBef>
              <a:buFontTx/>
              <a:buNone/>
            </a:pPr>
            <a:endParaRPr lang="en-CA" altLang="en-US" i="0">
              <a:solidFill>
                <a:srgbClr val="33CC33"/>
              </a:solidFill>
            </a:endParaRPr>
          </a:p>
        </p:txBody>
      </p:sp>
      <p:sp>
        <p:nvSpPr>
          <p:cNvPr id="17" name="AutoShape 44"/>
          <p:cNvSpPr>
            <a:spLocks noChangeArrowheads="1"/>
          </p:cNvSpPr>
          <p:nvPr/>
        </p:nvSpPr>
        <p:spPr bwMode="auto">
          <a:xfrm>
            <a:off x="5461000" y="6399213"/>
            <a:ext cx="381000" cy="242887"/>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26" name="Text Box 43"/>
          <p:cNvSpPr txBox="1">
            <a:spLocks noChangeArrowheads="1"/>
          </p:cNvSpPr>
          <p:nvPr/>
        </p:nvSpPr>
        <p:spPr bwMode="auto">
          <a:xfrm>
            <a:off x="3962400" y="2279650"/>
            <a:ext cx="16335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i="0"/>
              <a:t>(</a:t>
            </a:r>
            <a:r>
              <a:rPr lang="en-CA" altLang="en-US" sz="1800" i="0">
                <a:solidFill>
                  <a:schemeClr val="accent2"/>
                </a:solidFill>
              </a:rPr>
              <a:t>codeB</a:t>
            </a:r>
            <a:r>
              <a:rPr lang="en-CA" altLang="en-US" sz="1800" i="0"/>
              <a:t> in loop)</a:t>
            </a:r>
          </a:p>
        </p:txBody>
      </p:sp>
      <p:sp>
        <p:nvSpPr>
          <p:cNvPr id="27" name="Text Box 43"/>
          <p:cNvSpPr txBox="1">
            <a:spLocks noChangeArrowheads="1"/>
          </p:cNvSpPr>
          <p:nvPr/>
        </p:nvSpPr>
        <p:spPr bwMode="auto">
          <a:xfrm>
            <a:off x="6291263" y="3783013"/>
            <a:ext cx="800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1800" i="0"/>
              <a:t>(math)</a:t>
            </a:r>
          </a:p>
        </p:txBody>
      </p:sp>
      <p:sp>
        <p:nvSpPr>
          <p:cNvPr id="22" name="Rectangle 1"/>
          <p:cNvSpPr>
            <a:spLocks noChangeArrowheads="1"/>
          </p:cNvSpPr>
          <p:nvPr/>
        </p:nvSpPr>
        <p:spPr bwMode="auto">
          <a:xfrm>
            <a:off x="1468438" y="5156200"/>
            <a:ext cx="3713162"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i="0"/>
              <a:t>Write down LHS/RHS</a:t>
            </a:r>
            <a:br>
              <a:rPr lang="en-US" altLang="en-US" sz="3000" i="0"/>
            </a:br>
            <a:r>
              <a:rPr lang="en-US" altLang="en-US" sz="3000" i="0"/>
              <a:t>of what we must prove</a:t>
            </a:r>
          </a:p>
        </p:txBody>
      </p:sp>
    </p:spTree>
    <p:extLst>
      <p:ext uri="{BB962C8B-B14F-4D97-AF65-F5344CB8AC3E}">
        <p14:creationId xmlns:p14="http://schemas.microsoft.com/office/powerpoint/2010/main" val="3244027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8198"/>
                                        </p:tgtEl>
                                        <p:attrNameLst>
                                          <p:attrName>style.visibility</p:attrName>
                                        </p:attrNameLst>
                                      </p:cBhvr>
                                      <p:to>
                                        <p:strVal val="visible"/>
                                      </p:to>
                                    </p:set>
                                    <p:anim calcmode="lin" valueType="num">
                                      <p:cBhvr additive="base">
                                        <p:cTn id="7" dur="500" fill="hold"/>
                                        <p:tgtEl>
                                          <p:spTgt spid="8198"/>
                                        </p:tgtEl>
                                        <p:attrNameLst>
                                          <p:attrName>ppt_x</p:attrName>
                                        </p:attrNameLst>
                                      </p:cBhvr>
                                      <p:tavLst>
                                        <p:tav tm="0">
                                          <p:val>
                                            <p:strVal val="1+#ppt_w/2"/>
                                          </p:val>
                                        </p:tav>
                                        <p:tav tm="100000">
                                          <p:val>
                                            <p:strVal val="#ppt_x"/>
                                          </p:val>
                                        </p:tav>
                                      </p:tavLst>
                                    </p:anim>
                                    <p:anim calcmode="lin" valueType="num">
                                      <p:cBhvr additive="base">
                                        <p:cTn id="8" dur="500" fill="hold"/>
                                        <p:tgtEl>
                                          <p:spTgt spid="81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8199"/>
                                        </p:tgtEl>
                                        <p:attrNameLst>
                                          <p:attrName>style.visibility</p:attrName>
                                        </p:attrNameLst>
                                      </p:cBhvr>
                                      <p:to>
                                        <p:strVal val="visible"/>
                                      </p:to>
                                    </p:set>
                                    <p:anim calcmode="lin" valueType="num">
                                      <p:cBhvr additive="base">
                                        <p:cTn id="13" dur="500" fill="hold"/>
                                        <p:tgtEl>
                                          <p:spTgt spid="8199"/>
                                        </p:tgtEl>
                                        <p:attrNameLst>
                                          <p:attrName>ppt_x</p:attrName>
                                        </p:attrNameLst>
                                      </p:cBhvr>
                                      <p:tavLst>
                                        <p:tav tm="0">
                                          <p:val>
                                            <p:strVal val="1+#ppt_w/2"/>
                                          </p:val>
                                        </p:tav>
                                        <p:tav tm="100000">
                                          <p:val>
                                            <p:strVal val="#ppt_x"/>
                                          </p:val>
                                        </p:tav>
                                      </p:tavLst>
                                    </p:anim>
                                    <p:anim calcmode="lin" valueType="num">
                                      <p:cBhvr additive="base">
                                        <p:cTn id="14" dur="500" fill="hold"/>
                                        <p:tgtEl>
                                          <p:spTgt spid="819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8200"/>
                                        </p:tgtEl>
                                        <p:attrNameLst>
                                          <p:attrName>style.visibility</p:attrName>
                                        </p:attrNameLst>
                                      </p:cBhvr>
                                      <p:to>
                                        <p:strVal val="visible"/>
                                      </p:to>
                                    </p:set>
                                    <p:anim calcmode="lin" valueType="num">
                                      <p:cBhvr additive="base">
                                        <p:cTn id="19" dur="500" fill="hold"/>
                                        <p:tgtEl>
                                          <p:spTgt spid="8200"/>
                                        </p:tgtEl>
                                        <p:attrNameLst>
                                          <p:attrName>ppt_x</p:attrName>
                                        </p:attrNameLst>
                                      </p:cBhvr>
                                      <p:tavLst>
                                        <p:tav tm="0">
                                          <p:val>
                                            <p:strVal val="1+#ppt_w/2"/>
                                          </p:val>
                                        </p:tav>
                                        <p:tav tm="100000">
                                          <p:val>
                                            <p:strVal val="#ppt_x"/>
                                          </p:val>
                                        </p:tav>
                                      </p:tavLst>
                                    </p:anim>
                                    <p:anim calcmode="lin" valueType="num">
                                      <p:cBhvr additive="base">
                                        <p:cTn id="20" dur="500" fill="hold"/>
                                        <p:tgtEl>
                                          <p:spTgt spid="8200"/>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8201"/>
                                        </p:tgtEl>
                                        <p:attrNameLst>
                                          <p:attrName>style.visibility</p:attrName>
                                        </p:attrNameLst>
                                      </p:cBhvr>
                                      <p:to>
                                        <p:strVal val="visible"/>
                                      </p:to>
                                    </p:set>
                                    <p:anim calcmode="lin" valueType="num">
                                      <p:cBhvr additive="base">
                                        <p:cTn id="25" dur="500" fill="hold"/>
                                        <p:tgtEl>
                                          <p:spTgt spid="8201"/>
                                        </p:tgtEl>
                                        <p:attrNameLst>
                                          <p:attrName>ppt_x</p:attrName>
                                        </p:attrNameLst>
                                      </p:cBhvr>
                                      <p:tavLst>
                                        <p:tav tm="0">
                                          <p:val>
                                            <p:strVal val="1+#ppt_w/2"/>
                                          </p:val>
                                        </p:tav>
                                        <p:tav tm="100000">
                                          <p:val>
                                            <p:strVal val="#ppt_x"/>
                                          </p:val>
                                        </p:tav>
                                      </p:tavLst>
                                    </p:anim>
                                    <p:anim calcmode="lin" valueType="num">
                                      <p:cBhvr additive="base">
                                        <p:cTn id="26" dur="500" fill="hold"/>
                                        <p:tgtEl>
                                          <p:spTgt spid="820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8202"/>
                                        </p:tgtEl>
                                        <p:attrNameLst>
                                          <p:attrName>style.visibility</p:attrName>
                                        </p:attrNameLst>
                                      </p:cBhvr>
                                      <p:to>
                                        <p:strVal val="visible"/>
                                      </p:to>
                                    </p:set>
                                    <p:anim calcmode="lin" valueType="num">
                                      <p:cBhvr additive="base">
                                        <p:cTn id="31" dur="500" fill="hold"/>
                                        <p:tgtEl>
                                          <p:spTgt spid="8202"/>
                                        </p:tgtEl>
                                        <p:attrNameLst>
                                          <p:attrName>ppt_x</p:attrName>
                                        </p:attrNameLst>
                                      </p:cBhvr>
                                      <p:tavLst>
                                        <p:tav tm="0">
                                          <p:val>
                                            <p:strVal val="1+#ppt_w/2"/>
                                          </p:val>
                                        </p:tav>
                                        <p:tav tm="100000">
                                          <p:val>
                                            <p:strVal val="#ppt_x"/>
                                          </p:val>
                                        </p:tav>
                                      </p:tavLst>
                                    </p:anim>
                                    <p:anim calcmode="lin" valueType="num">
                                      <p:cBhvr additive="base">
                                        <p:cTn id="32" dur="500" fill="hold"/>
                                        <p:tgtEl>
                                          <p:spTgt spid="8202"/>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500" fill="hold"/>
                                        <p:tgtEl>
                                          <p:spTgt spid="26"/>
                                        </p:tgtEl>
                                        <p:attrNameLst>
                                          <p:attrName>ppt_x</p:attrName>
                                        </p:attrNameLst>
                                      </p:cBhvr>
                                      <p:tavLst>
                                        <p:tav tm="0">
                                          <p:val>
                                            <p:strVal val="1+#ppt_w/2"/>
                                          </p:val>
                                        </p:tav>
                                        <p:tav tm="100000">
                                          <p:val>
                                            <p:strVal val="#ppt_x"/>
                                          </p:val>
                                        </p:tav>
                                      </p:tavLst>
                                    </p:anim>
                                    <p:anim calcmode="lin" valueType="num">
                                      <p:cBhvr additive="base">
                                        <p:cTn id="38"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8203"/>
                                        </p:tgtEl>
                                        <p:attrNameLst>
                                          <p:attrName>style.visibility</p:attrName>
                                        </p:attrNameLst>
                                      </p:cBhvr>
                                      <p:to>
                                        <p:strVal val="visible"/>
                                      </p:to>
                                    </p:set>
                                    <p:anim calcmode="lin" valueType="num">
                                      <p:cBhvr additive="base">
                                        <p:cTn id="43" dur="500" fill="hold"/>
                                        <p:tgtEl>
                                          <p:spTgt spid="8203"/>
                                        </p:tgtEl>
                                        <p:attrNameLst>
                                          <p:attrName>ppt_x</p:attrName>
                                        </p:attrNameLst>
                                      </p:cBhvr>
                                      <p:tavLst>
                                        <p:tav tm="0">
                                          <p:val>
                                            <p:strVal val="1+#ppt_w/2"/>
                                          </p:val>
                                        </p:tav>
                                        <p:tav tm="100000">
                                          <p:val>
                                            <p:strVal val="#ppt_x"/>
                                          </p:val>
                                        </p:tav>
                                      </p:tavLst>
                                    </p:anim>
                                    <p:anim calcmode="lin" valueType="num">
                                      <p:cBhvr additive="base">
                                        <p:cTn id="44" dur="500" fill="hold"/>
                                        <p:tgtEl>
                                          <p:spTgt spid="8203"/>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500" fill="hold"/>
                                        <p:tgtEl>
                                          <p:spTgt spid="27"/>
                                        </p:tgtEl>
                                        <p:attrNameLst>
                                          <p:attrName>ppt_x</p:attrName>
                                        </p:attrNameLst>
                                      </p:cBhvr>
                                      <p:tavLst>
                                        <p:tav tm="0">
                                          <p:val>
                                            <p:strVal val="1+#ppt_w/2"/>
                                          </p:val>
                                        </p:tav>
                                        <p:tav tm="100000">
                                          <p:val>
                                            <p:strVal val="#ppt_x"/>
                                          </p:val>
                                        </p:tav>
                                      </p:tavLst>
                                    </p:anim>
                                    <p:anim calcmode="lin" valueType="num">
                                      <p:cBhvr additive="base">
                                        <p:cTn id="48"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additive="base">
                                        <p:cTn id="53" dur="500" fill="hold"/>
                                        <p:tgtEl>
                                          <p:spTgt spid="17"/>
                                        </p:tgtEl>
                                        <p:attrNameLst>
                                          <p:attrName>ppt_x</p:attrName>
                                        </p:attrNameLst>
                                      </p:cBhvr>
                                      <p:tavLst>
                                        <p:tav tm="0">
                                          <p:val>
                                            <p:strVal val="0-#ppt_w/2"/>
                                          </p:val>
                                        </p:tav>
                                        <p:tav tm="100000">
                                          <p:val>
                                            <p:strVal val="#ppt_x"/>
                                          </p:val>
                                        </p:tav>
                                      </p:tavLst>
                                    </p:anim>
                                    <p:anim calcmode="lin" valueType="num">
                                      <p:cBhvr additive="base">
                                        <p:cTn id="54" dur="500" fill="hold"/>
                                        <p:tgtEl>
                                          <p:spTgt spid="17"/>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26"/>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27"/>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8" fill="hold" nodeType="clickEffect">
                                  <p:stCondLst>
                                    <p:cond delay="0"/>
                                  </p:stCondLst>
                                  <p:childTnLst>
                                    <p:set>
                                      <p:cBhvr>
                                        <p:cTn id="62" dur="1" fill="hold">
                                          <p:stCondLst>
                                            <p:cond delay="0"/>
                                          </p:stCondLst>
                                        </p:cTn>
                                        <p:tgtEl>
                                          <p:spTgt spid="22">
                                            <p:txEl>
                                              <p:pRg st="0" end="0"/>
                                            </p:txEl>
                                          </p:spTgt>
                                        </p:tgtEl>
                                        <p:attrNameLst>
                                          <p:attrName>style.visibility</p:attrName>
                                        </p:attrNameLst>
                                      </p:cBhvr>
                                      <p:to>
                                        <p:strVal val="visible"/>
                                      </p:to>
                                    </p:set>
                                    <p:anim calcmode="lin" valueType="num">
                                      <p:cBhvr additive="base">
                                        <p:cTn id="63"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nodeType="clickEffect">
                                  <p:stCondLst>
                                    <p:cond delay="0"/>
                                  </p:stCondLst>
                                  <p:childTnLst>
                                    <p:set>
                                      <p:cBhvr>
                                        <p:cTn id="68" dur="1" fill="hold">
                                          <p:stCondLst>
                                            <p:cond delay="0"/>
                                          </p:stCondLst>
                                        </p:cTn>
                                        <p:tgtEl>
                                          <p:spTgt spid="8206">
                                            <p:txEl>
                                              <p:pRg st="2" end="2"/>
                                            </p:txEl>
                                          </p:spTgt>
                                        </p:tgtEl>
                                        <p:attrNameLst>
                                          <p:attrName>style.visibility</p:attrName>
                                        </p:attrNameLst>
                                      </p:cBhvr>
                                      <p:to>
                                        <p:strVal val="visible"/>
                                      </p:to>
                                    </p:set>
                                    <p:anim calcmode="lin" valueType="num">
                                      <p:cBhvr additive="base">
                                        <p:cTn id="69" dur="500" fill="hold"/>
                                        <p:tgtEl>
                                          <p:spTgt spid="8206">
                                            <p:txEl>
                                              <p:pRg st="2" end="2"/>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8206">
                                            <p:txEl>
                                              <p:pRg st="2" end="2"/>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8206">
                                            <p:txEl>
                                              <p:pRg st="0" end="0"/>
                                            </p:txEl>
                                          </p:spTgt>
                                        </p:tgtEl>
                                        <p:attrNameLst>
                                          <p:attrName>style.visibility</p:attrName>
                                        </p:attrNameLst>
                                      </p:cBhvr>
                                      <p:to>
                                        <p:strVal val="visible"/>
                                      </p:to>
                                    </p:set>
                                    <p:anim calcmode="lin" valueType="num">
                                      <p:cBhvr additive="base">
                                        <p:cTn id="73" dur="500" fill="hold"/>
                                        <p:tgtEl>
                                          <p:spTgt spid="8206">
                                            <p:txEl>
                                              <p:pRg st="0" end="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820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8" grpId="0" animBg="1"/>
      <p:bldP spid="8199" grpId="0"/>
      <p:bldP spid="8200" grpId="0" animBg="1"/>
      <p:bldP spid="8201" grpId="0"/>
      <p:bldP spid="8202" grpId="0" animBg="1"/>
      <p:bldP spid="8203" grpId="0"/>
      <p:bldP spid="17" grpId="0" animBg="1"/>
      <p:bldP spid="26" grpId="0"/>
      <p:bldP spid="26" grpId="1"/>
      <p:bldP spid="27" grpId="0"/>
      <p:bldP spid="27" grpId="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19811" name="Rectangle 13"/>
          <p:cNvSpPr>
            <a:spLocks noChangeArrowheads="1"/>
          </p:cNvSpPr>
          <p:nvPr/>
        </p:nvSpPr>
        <p:spPr bwMode="auto">
          <a:xfrm>
            <a:off x="0" y="820738"/>
            <a:ext cx="90678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Precondition:  The input is an integer </a:t>
            </a:r>
            <a:r>
              <a:rPr lang="en-US" altLang="en-US" sz="3000">
                <a:solidFill>
                  <a:schemeClr val="accent1"/>
                </a:solidFill>
              </a:rPr>
              <a:t>I</a:t>
            </a:r>
            <a:r>
              <a:rPr lang="en-US" altLang="en-US" sz="3000" i="0"/>
              <a:t>.</a:t>
            </a:r>
          </a:p>
          <a:p>
            <a:pPr eaLnBrk="1" hangingPunct="1">
              <a:spcBef>
                <a:spcPct val="0"/>
              </a:spcBef>
            </a:pPr>
            <a:r>
              <a:rPr lang="en-US" altLang="en-US" sz="3000" i="0"/>
              <a:t> Postcondition: The output is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p>
          <a:p>
            <a:pPr eaLnBrk="1" hangingPunct="1">
              <a:spcBef>
                <a:spcPct val="0"/>
              </a:spcBef>
            </a:pPr>
            <a:r>
              <a:rPr lang="en-US" altLang="en-US" sz="3000" i="0" baseline="30000"/>
              <a:t> </a:t>
            </a:r>
            <a:r>
              <a:rPr lang="en-US" altLang="en-US" sz="3000" i="0"/>
              <a:t>Loop Invariant: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(1 ≤ i ≤ I)</a:t>
            </a:r>
          </a:p>
          <a:p>
            <a:pPr eaLnBrk="1" hangingPunct="1">
              <a:spcBef>
                <a:spcPct val="0"/>
              </a:spcBef>
            </a:pPr>
            <a:r>
              <a:rPr lang="en-US" altLang="en-US" sz="3000" i="0"/>
              <a:t> Partial Step:     </a:t>
            </a:r>
            <a:r>
              <a:rPr lang="en-US" altLang="en-US" sz="3000">
                <a:solidFill>
                  <a:srgbClr val="FFC000"/>
                </a:solidFill>
              </a:rPr>
              <a:t>i = i+1</a:t>
            </a:r>
          </a:p>
        </p:txBody>
      </p:sp>
      <p:sp>
        <p:nvSpPr>
          <p:cNvPr id="119812" name="AutoShape 44"/>
          <p:cNvSpPr>
            <a:spLocks noChangeArrowheads="1"/>
          </p:cNvSpPr>
          <p:nvPr/>
        </p:nvSpPr>
        <p:spPr bwMode="auto">
          <a:xfrm>
            <a:off x="3048000" y="2871788"/>
            <a:ext cx="381000" cy="242887"/>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119813" name="Rectangle 1"/>
          <p:cNvSpPr>
            <a:spLocks noChangeArrowheads="1"/>
          </p:cNvSpPr>
          <p:nvPr/>
        </p:nvSpPr>
        <p:spPr bwMode="auto">
          <a:xfrm>
            <a:off x="3975100" y="2682875"/>
            <a:ext cx="437038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s</a:t>
            </a:r>
            <a:r>
              <a:rPr lang="en-US" altLang="en-US" sz="3000" baseline="-25000">
                <a:solidFill>
                  <a:schemeClr val="accent1"/>
                </a:solidFill>
              </a:rPr>
              <a:t>t</a:t>
            </a:r>
            <a:r>
              <a:rPr lang="en-US" altLang="en-US" sz="3000">
                <a:solidFill>
                  <a:schemeClr val="accent1"/>
                </a:solidFill>
              </a:rPr>
              <a:t>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25000">
                <a:solidFill>
                  <a:schemeClr val="accent1"/>
                </a:solidFill>
              </a:rPr>
              <a:t>t</a:t>
            </a:r>
            <a:r>
              <a:rPr lang="en-US" altLang="en-US" sz="3000" baseline="30000">
                <a:solidFill>
                  <a:schemeClr val="accent1"/>
                </a:solidFill>
              </a:rPr>
              <a:t>2</a:t>
            </a:r>
            <a:r>
              <a:rPr lang="en-US" altLang="en-US" sz="3000">
                <a:solidFill>
                  <a:schemeClr val="accent1"/>
                </a:solidFill>
              </a:rPr>
              <a:t> </a:t>
            </a:r>
            <a:endParaRPr lang="en-CA" altLang="en-US" sz="3000"/>
          </a:p>
        </p:txBody>
      </p:sp>
      <p:sp>
        <p:nvSpPr>
          <p:cNvPr id="119814" name="AutoShape 44"/>
          <p:cNvSpPr>
            <a:spLocks noChangeArrowheads="1"/>
          </p:cNvSpPr>
          <p:nvPr/>
        </p:nvSpPr>
        <p:spPr bwMode="auto">
          <a:xfrm>
            <a:off x="3048000" y="3330575"/>
            <a:ext cx="381000" cy="242888"/>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119815" name="Rectangle 33"/>
          <p:cNvSpPr>
            <a:spLocks noChangeArrowheads="1"/>
          </p:cNvSpPr>
          <p:nvPr/>
        </p:nvSpPr>
        <p:spPr bwMode="auto">
          <a:xfrm>
            <a:off x="3962400" y="3141663"/>
            <a:ext cx="10699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i</a:t>
            </a:r>
            <a:r>
              <a:rPr lang="en-US" altLang="en-US" sz="3000" baseline="-25000">
                <a:solidFill>
                  <a:schemeClr val="accent1"/>
                </a:solidFill>
              </a:rPr>
              <a:t>t</a:t>
            </a:r>
            <a:r>
              <a:rPr lang="en-US" altLang="en-US" sz="3000" baseline="30000">
                <a:solidFill>
                  <a:schemeClr val="accent1"/>
                </a:solidFill>
              </a:rPr>
              <a:t>  </a:t>
            </a:r>
            <a:r>
              <a:rPr lang="en-US" altLang="en-US" sz="3000">
                <a:solidFill>
                  <a:schemeClr val="accent1"/>
                </a:solidFill>
              </a:rPr>
              <a:t>&lt; I </a:t>
            </a:r>
            <a:endParaRPr lang="en-CA" altLang="en-US" sz="3000"/>
          </a:p>
        </p:txBody>
      </p:sp>
      <p:sp>
        <p:nvSpPr>
          <p:cNvPr id="119816" name="AutoShape 44"/>
          <p:cNvSpPr>
            <a:spLocks noChangeArrowheads="1"/>
          </p:cNvSpPr>
          <p:nvPr/>
        </p:nvSpPr>
        <p:spPr bwMode="auto">
          <a:xfrm>
            <a:off x="3059113" y="3835400"/>
            <a:ext cx="381000" cy="242888"/>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119817" name="Rectangle 59"/>
          <p:cNvSpPr>
            <a:spLocks noChangeArrowheads="1"/>
          </p:cNvSpPr>
          <p:nvPr/>
        </p:nvSpPr>
        <p:spPr bwMode="auto">
          <a:xfrm>
            <a:off x="3975100" y="3636963"/>
            <a:ext cx="20986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i</a:t>
            </a:r>
            <a:r>
              <a:rPr lang="en-US" altLang="en-US" sz="3000" baseline="-25000">
                <a:solidFill>
                  <a:schemeClr val="accent1"/>
                </a:solidFill>
              </a:rPr>
              <a:t>t+1</a:t>
            </a:r>
            <a:r>
              <a:rPr lang="en-US" altLang="en-US" sz="3000">
                <a:solidFill>
                  <a:schemeClr val="accent1"/>
                </a:solidFill>
              </a:rPr>
              <a:t> = i</a:t>
            </a:r>
            <a:r>
              <a:rPr lang="en-US" altLang="en-US" sz="3000" baseline="-25000">
                <a:solidFill>
                  <a:schemeClr val="accent1"/>
                </a:solidFill>
              </a:rPr>
              <a:t>t</a:t>
            </a:r>
            <a:r>
              <a:rPr lang="en-US" altLang="en-US" sz="3000" baseline="30000">
                <a:solidFill>
                  <a:schemeClr val="accent1"/>
                </a:solidFill>
              </a:rPr>
              <a:t> </a:t>
            </a:r>
            <a:r>
              <a:rPr lang="en-US" altLang="en-US" sz="3000">
                <a:solidFill>
                  <a:schemeClr val="accent1"/>
                </a:solidFill>
              </a:rPr>
              <a:t> + 1 </a:t>
            </a:r>
            <a:endParaRPr lang="en-CA" altLang="en-US" sz="3000"/>
          </a:p>
        </p:txBody>
      </p:sp>
      <p:sp>
        <p:nvSpPr>
          <p:cNvPr id="8206" name="Rectangle 62"/>
          <p:cNvSpPr>
            <a:spLocks noChangeArrowheads="1"/>
          </p:cNvSpPr>
          <p:nvPr/>
        </p:nvSpPr>
        <p:spPr bwMode="auto">
          <a:xfrm>
            <a:off x="228600" y="4835525"/>
            <a:ext cx="643096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s</a:t>
            </a:r>
            <a:r>
              <a:rPr lang="en-US" altLang="en-US" sz="3000" baseline="-25000">
                <a:solidFill>
                  <a:schemeClr val="accent1"/>
                </a:solidFill>
              </a:rPr>
              <a:t>t+1</a:t>
            </a:r>
            <a:r>
              <a:rPr lang="en-US" altLang="en-US" sz="3000">
                <a:solidFill>
                  <a:schemeClr val="accent1"/>
                </a:solidFill>
              </a:rPr>
              <a:t> </a:t>
            </a:r>
          </a:p>
          <a:p>
            <a:pPr eaLnBrk="1" hangingPunct="1">
              <a:spcBef>
                <a:spcPct val="50000"/>
              </a:spcBef>
              <a:buFontTx/>
              <a:buNone/>
            </a:pPr>
            <a:r>
              <a:rPr lang="en-US" altLang="en-US" sz="3000">
                <a:solidFill>
                  <a:schemeClr val="accent1"/>
                </a:solidFill>
              </a:rPr>
              <a:t>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25000">
                <a:solidFill>
                  <a:schemeClr val="accent1"/>
                </a:solidFill>
              </a:rPr>
              <a:t>t</a:t>
            </a:r>
            <a:r>
              <a:rPr lang="en-US" altLang="en-US" sz="3000" baseline="30000">
                <a:solidFill>
                  <a:schemeClr val="accent1"/>
                </a:solidFill>
              </a:rPr>
              <a:t>2</a:t>
            </a:r>
            <a:r>
              <a:rPr lang="en-US" altLang="en-US" sz="3000">
                <a:solidFill>
                  <a:schemeClr val="accent1"/>
                </a:solidFill>
              </a:rPr>
              <a:t> ]+ i</a:t>
            </a:r>
            <a:r>
              <a:rPr lang="en-US" altLang="en-US" sz="3000" baseline="-25000">
                <a:solidFill>
                  <a:schemeClr val="accent1"/>
                </a:solidFill>
              </a:rPr>
              <a:t>t+1</a:t>
            </a:r>
            <a:r>
              <a:rPr lang="en-US" altLang="en-US" sz="3000" baseline="30000">
                <a:solidFill>
                  <a:schemeClr val="accent1"/>
                </a:solidFill>
              </a:rPr>
              <a:t>2 </a:t>
            </a:r>
            <a:r>
              <a:rPr lang="en-US" altLang="en-US" sz="3000">
                <a:solidFill>
                  <a:schemeClr val="accent1"/>
                </a:solidFill>
              </a:rPr>
              <a:t> </a:t>
            </a:r>
          </a:p>
          <a:p>
            <a:pPr eaLnBrk="1" hangingPunct="1">
              <a:spcBef>
                <a:spcPct val="50000"/>
              </a:spcBef>
              <a:buFontTx/>
              <a:buNone/>
            </a:pPr>
            <a:r>
              <a:rPr lang="en-US" altLang="en-US" sz="3000">
                <a:solidFill>
                  <a:schemeClr val="accent1"/>
                </a:solidFill>
              </a:rPr>
              <a:t>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25000">
                <a:solidFill>
                  <a:schemeClr val="accent1"/>
                </a:solidFill>
              </a:rPr>
              <a:t>t+1</a:t>
            </a:r>
            <a:r>
              <a:rPr lang="en-US" altLang="en-US" sz="3000" baseline="30000">
                <a:solidFill>
                  <a:schemeClr val="accent1"/>
                </a:solidFill>
              </a:rPr>
              <a:t>2 </a:t>
            </a:r>
            <a:r>
              <a:rPr lang="en-US" altLang="en-US" sz="3000">
                <a:solidFill>
                  <a:schemeClr val="accent1"/>
                </a:solidFill>
              </a:rPr>
              <a:t> </a:t>
            </a:r>
            <a:endParaRPr lang="en-CA" altLang="en-US" sz="3000"/>
          </a:p>
        </p:txBody>
      </p:sp>
      <p:sp>
        <p:nvSpPr>
          <p:cNvPr id="8207" name="Rectangle 2"/>
          <p:cNvSpPr>
            <a:spLocks noChangeArrowheads="1"/>
          </p:cNvSpPr>
          <p:nvPr/>
        </p:nvSpPr>
        <p:spPr bwMode="auto">
          <a:xfrm>
            <a:off x="904875" y="4872038"/>
            <a:ext cx="1947863"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 s</a:t>
            </a:r>
            <a:r>
              <a:rPr lang="en-US" altLang="en-US" sz="3000" baseline="-25000">
                <a:solidFill>
                  <a:schemeClr val="accent1"/>
                </a:solidFill>
              </a:rPr>
              <a:t>t </a:t>
            </a:r>
            <a:r>
              <a:rPr lang="en-US" altLang="en-US" sz="3000">
                <a:solidFill>
                  <a:schemeClr val="accent1"/>
                </a:solidFill>
              </a:rPr>
              <a:t> + i</a:t>
            </a:r>
            <a:r>
              <a:rPr lang="en-US" altLang="en-US" sz="3000" baseline="-25000">
                <a:solidFill>
                  <a:schemeClr val="accent1"/>
                </a:solidFill>
              </a:rPr>
              <a:t>t+1</a:t>
            </a:r>
            <a:r>
              <a:rPr lang="en-US" altLang="en-US" sz="3000" baseline="30000">
                <a:solidFill>
                  <a:schemeClr val="accent1"/>
                </a:solidFill>
              </a:rPr>
              <a:t>2 </a:t>
            </a:r>
            <a:endParaRPr lang="en-US" altLang="en-US" sz="3000">
              <a:solidFill>
                <a:schemeClr val="accent1"/>
              </a:solidFill>
            </a:endParaRPr>
          </a:p>
        </p:txBody>
      </p:sp>
      <p:grpSp>
        <p:nvGrpSpPr>
          <p:cNvPr id="119820" name="Group 5"/>
          <p:cNvGrpSpPr>
            <a:grpSpLocks/>
          </p:cNvGrpSpPr>
          <p:nvPr/>
        </p:nvGrpSpPr>
        <p:grpSpPr bwMode="auto">
          <a:xfrm>
            <a:off x="152400" y="2733675"/>
            <a:ext cx="3086100" cy="1470025"/>
            <a:chOff x="152400" y="2819400"/>
            <a:chExt cx="3086100" cy="1468996"/>
          </a:xfrm>
        </p:grpSpPr>
        <p:sp>
          <p:nvSpPr>
            <p:cNvPr id="119825" name="Text Box 42"/>
            <p:cNvSpPr txBox="1">
              <a:spLocks noChangeArrowheads="1"/>
            </p:cNvSpPr>
            <p:nvPr/>
          </p:nvSpPr>
          <p:spPr bwMode="auto">
            <a:xfrm>
              <a:off x="152400" y="2819400"/>
              <a:ext cx="30861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&lt;loop-invariant</a:t>
              </a:r>
              <a:r>
                <a:rPr lang="en-CA" altLang="en-US" sz="2800" i="0" baseline="-25000">
                  <a:solidFill>
                    <a:srgbClr val="33CC33"/>
                  </a:solidFill>
                </a:rPr>
                <a:t>t</a:t>
              </a:r>
              <a:r>
                <a:rPr lang="en-CA" altLang="en-US" sz="2800" i="0">
                  <a:solidFill>
                    <a:srgbClr val="33CC33"/>
                  </a:solidFill>
                </a:rPr>
                <a:t>&gt;</a:t>
              </a:r>
            </a:p>
          </p:txBody>
        </p:sp>
        <p:sp>
          <p:nvSpPr>
            <p:cNvPr id="119826" name="Text Box 42"/>
            <p:cNvSpPr txBox="1">
              <a:spLocks noChangeArrowheads="1"/>
            </p:cNvSpPr>
            <p:nvPr/>
          </p:nvSpPr>
          <p:spPr bwMode="auto">
            <a:xfrm>
              <a:off x="274638" y="3319247"/>
              <a:ext cx="2235654"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chemeClr val="accent1"/>
                  </a:solidFill>
                  <a:cs typeface="Times New Roman" pitchFamily="18" charset="0"/>
                </a:rPr>
                <a:t>¬</a:t>
              </a:r>
              <a:r>
                <a:rPr lang="en-CA" altLang="en-US" sz="2800" i="0">
                  <a:solidFill>
                    <a:schemeClr val="accent1"/>
                  </a:solidFill>
                </a:rPr>
                <a:t>&lt;exit Cond&gt;</a:t>
              </a:r>
              <a:endParaRPr lang="en-US" altLang="en-US" sz="2800" i="0">
                <a:solidFill>
                  <a:srgbClr val="33CC33"/>
                </a:solidFill>
              </a:endParaRPr>
            </a:p>
          </p:txBody>
        </p:sp>
        <p:sp>
          <p:nvSpPr>
            <p:cNvPr id="119827" name="Text Box 42"/>
            <p:cNvSpPr txBox="1">
              <a:spLocks noChangeArrowheads="1"/>
            </p:cNvSpPr>
            <p:nvPr/>
          </p:nvSpPr>
          <p:spPr bwMode="auto">
            <a:xfrm>
              <a:off x="761370" y="3764521"/>
              <a:ext cx="2006544"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chemeClr val="accent2"/>
                  </a:solidFill>
                </a:rPr>
                <a:t>codeB:</a:t>
              </a:r>
            </a:p>
          </p:txBody>
        </p:sp>
      </p:grpSp>
      <p:sp>
        <p:nvSpPr>
          <p:cNvPr id="119821" name="Text Box 43"/>
          <p:cNvSpPr txBox="1">
            <a:spLocks noChangeArrowheads="1"/>
          </p:cNvSpPr>
          <p:nvPr/>
        </p:nvSpPr>
        <p:spPr bwMode="auto">
          <a:xfrm>
            <a:off x="5964238" y="6248400"/>
            <a:ext cx="294163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&lt;loop-invariant</a:t>
            </a:r>
            <a:r>
              <a:rPr lang="en-CA" altLang="en-US" sz="2800" i="0" baseline="-25000">
                <a:solidFill>
                  <a:srgbClr val="33CC33"/>
                </a:solidFill>
              </a:rPr>
              <a:t>t+1</a:t>
            </a:r>
            <a:r>
              <a:rPr lang="en-CA" altLang="en-US" sz="2800" i="0">
                <a:solidFill>
                  <a:srgbClr val="33CC33"/>
                </a:solidFill>
              </a:rPr>
              <a:t>&gt;</a:t>
            </a:r>
          </a:p>
          <a:p>
            <a:pPr eaLnBrk="1" hangingPunct="1">
              <a:spcBef>
                <a:spcPct val="0"/>
              </a:spcBef>
              <a:buFontTx/>
              <a:buNone/>
            </a:pPr>
            <a:endParaRPr lang="en-CA" altLang="en-US" i="0">
              <a:solidFill>
                <a:srgbClr val="33CC33"/>
              </a:solidFill>
            </a:endParaRPr>
          </a:p>
        </p:txBody>
      </p:sp>
      <p:sp>
        <p:nvSpPr>
          <p:cNvPr id="119822" name="AutoShape 44"/>
          <p:cNvSpPr>
            <a:spLocks noChangeArrowheads="1"/>
          </p:cNvSpPr>
          <p:nvPr/>
        </p:nvSpPr>
        <p:spPr bwMode="auto">
          <a:xfrm>
            <a:off x="5461000" y="6399213"/>
            <a:ext cx="381000" cy="242887"/>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24" name="AutoShape 44"/>
          <p:cNvSpPr>
            <a:spLocks noChangeArrowheads="1"/>
          </p:cNvSpPr>
          <p:nvPr/>
        </p:nvSpPr>
        <p:spPr bwMode="auto">
          <a:xfrm>
            <a:off x="4114800" y="4648200"/>
            <a:ext cx="381000" cy="242888"/>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25" name="Rectangle 2"/>
          <p:cNvSpPr>
            <a:spLocks noChangeArrowheads="1"/>
          </p:cNvSpPr>
          <p:nvPr/>
        </p:nvSpPr>
        <p:spPr bwMode="auto">
          <a:xfrm>
            <a:off x="3937000" y="4064000"/>
            <a:ext cx="25654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a:solidFill>
                  <a:schemeClr val="accent1"/>
                </a:solidFill>
              </a:rPr>
              <a:t>s</a:t>
            </a:r>
            <a:r>
              <a:rPr lang="en-US" altLang="en-US" sz="3000" baseline="-25000">
                <a:solidFill>
                  <a:schemeClr val="accent1"/>
                </a:solidFill>
              </a:rPr>
              <a:t>t+1</a:t>
            </a:r>
            <a:r>
              <a:rPr lang="en-US" altLang="en-US" sz="3000">
                <a:solidFill>
                  <a:schemeClr val="accent1"/>
                </a:solidFill>
              </a:rPr>
              <a:t> = s</a:t>
            </a:r>
            <a:r>
              <a:rPr lang="en-US" altLang="en-US" sz="3000" baseline="-25000">
                <a:solidFill>
                  <a:schemeClr val="accent1"/>
                </a:solidFill>
              </a:rPr>
              <a:t>t </a:t>
            </a:r>
            <a:r>
              <a:rPr lang="en-US" altLang="en-US" sz="3000">
                <a:solidFill>
                  <a:schemeClr val="accent1"/>
                </a:solidFill>
              </a:rPr>
              <a:t> + i</a:t>
            </a:r>
            <a:r>
              <a:rPr lang="en-US" altLang="en-US" sz="3000" baseline="-25000">
                <a:solidFill>
                  <a:schemeClr val="accent1"/>
                </a:solidFill>
              </a:rPr>
              <a:t>t+1</a:t>
            </a:r>
            <a:r>
              <a:rPr lang="en-US" altLang="en-US" sz="3000" baseline="30000">
                <a:solidFill>
                  <a:schemeClr val="accent1"/>
                </a:solidFill>
              </a:rPr>
              <a:t>2 </a:t>
            </a:r>
            <a:endParaRPr lang="en-US" altLang="en-US" sz="3000">
              <a:solidFill>
                <a:schemeClr val="accent1"/>
              </a:solidFill>
            </a:endParaRPr>
          </a:p>
        </p:txBody>
      </p:sp>
    </p:spTree>
    <p:extLst>
      <p:ext uri="{BB962C8B-B14F-4D97-AF65-F5344CB8AC3E}">
        <p14:creationId xmlns:p14="http://schemas.microsoft.com/office/powerpoint/2010/main" val="10222125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8206">
                                            <p:txEl>
                                              <p:pRg st="1" end="1"/>
                                            </p:txEl>
                                          </p:spTgt>
                                        </p:tgtEl>
                                        <p:attrNameLst>
                                          <p:attrName>style.visibility</p:attrName>
                                        </p:attrNameLst>
                                      </p:cBhvr>
                                      <p:to>
                                        <p:strVal val="visible"/>
                                      </p:to>
                                    </p:set>
                                    <p:anim calcmode="lin" valueType="num">
                                      <p:cBhvr additive="base">
                                        <p:cTn id="7" dur="500" fill="hold"/>
                                        <p:tgtEl>
                                          <p:spTgt spid="8206">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20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7"/>
                                        </p:tgtEl>
                                        <p:attrNameLst>
                                          <p:attrName>style.visibility</p:attrName>
                                        </p:attrNameLst>
                                      </p:cBhvr>
                                      <p:to>
                                        <p:strVal val="visible"/>
                                      </p:to>
                                    </p:set>
                                    <p:anim calcmode="lin" valueType="num">
                                      <p:cBhvr additive="base">
                                        <p:cTn id="13" dur="500" fill="hold"/>
                                        <p:tgtEl>
                                          <p:spTgt spid="8207"/>
                                        </p:tgtEl>
                                        <p:attrNameLst>
                                          <p:attrName>ppt_x</p:attrName>
                                        </p:attrNameLst>
                                      </p:cBhvr>
                                      <p:tavLst>
                                        <p:tav tm="0">
                                          <p:val>
                                            <p:strVal val="0-#ppt_w/2"/>
                                          </p:val>
                                        </p:tav>
                                        <p:tav tm="100000">
                                          <p:val>
                                            <p:strVal val="#ppt_x"/>
                                          </p:val>
                                        </p:tav>
                                      </p:tavLst>
                                    </p:anim>
                                    <p:anim calcmode="lin" valueType="num">
                                      <p:cBhvr additive="base">
                                        <p:cTn id="14"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1+#ppt_w/2"/>
                                          </p:val>
                                        </p:tav>
                                        <p:tav tm="100000">
                                          <p:val>
                                            <p:strVal val="#ppt_x"/>
                                          </p:val>
                                        </p:tav>
                                      </p:tavLst>
                                    </p:anim>
                                    <p:anim calcmode="lin" valueType="num">
                                      <p:cBhvr additive="base">
                                        <p:cTn id="20"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1+#ppt_w/2"/>
                                          </p:val>
                                        </p:tav>
                                        <p:tav tm="100000">
                                          <p:val>
                                            <p:strVal val="#ppt_x"/>
                                          </p:val>
                                        </p:tav>
                                      </p:tavLst>
                                    </p:anim>
                                    <p:anim calcmode="lin" valueType="num">
                                      <p:cBhvr additive="base">
                                        <p:cTn id="26"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7" grpId="0"/>
      <p:bldP spid="24" grpId="0" animBg="1"/>
      <p:bldP spid="2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20835" name="Rectangle 13"/>
          <p:cNvSpPr>
            <a:spLocks noChangeArrowheads="1"/>
          </p:cNvSpPr>
          <p:nvPr/>
        </p:nvSpPr>
        <p:spPr bwMode="auto">
          <a:xfrm>
            <a:off x="0" y="820738"/>
            <a:ext cx="90678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Precondition:  The input is an integer </a:t>
            </a:r>
            <a:r>
              <a:rPr lang="en-US" altLang="en-US" sz="3000">
                <a:solidFill>
                  <a:schemeClr val="accent1"/>
                </a:solidFill>
              </a:rPr>
              <a:t>I</a:t>
            </a:r>
            <a:r>
              <a:rPr lang="en-US" altLang="en-US" sz="3000" i="0"/>
              <a:t>.</a:t>
            </a:r>
          </a:p>
          <a:p>
            <a:pPr eaLnBrk="1" hangingPunct="1">
              <a:spcBef>
                <a:spcPct val="0"/>
              </a:spcBef>
            </a:pPr>
            <a:r>
              <a:rPr lang="en-US" altLang="en-US" sz="3000" i="0"/>
              <a:t> Postcondition: The output is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p>
          <a:p>
            <a:pPr eaLnBrk="1" hangingPunct="1">
              <a:spcBef>
                <a:spcPct val="0"/>
              </a:spcBef>
            </a:pPr>
            <a:r>
              <a:rPr lang="en-US" altLang="en-US" sz="3000" i="0" baseline="30000"/>
              <a:t> </a:t>
            </a:r>
            <a:r>
              <a:rPr lang="en-US" altLang="en-US" sz="3000" i="0"/>
              <a:t>Loop Invariant: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(1 ≤ i ≤ I)</a:t>
            </a:r>
          </a:p>
          <a:p>
            <a:pPr eaLnBrk="1" hangingPunct="1">
              <a:spcBef>
                <a:spcPct val="0"/>
              </a:spcBef>
            </a:pPr>
            <a:r>
              <a:rPr lang="en-US" altLang="en-US" sz="3000" i="0"/>
              <a:t> Partial Step:     </a:t>
            </a:r>
            <a:r>
              <a:rPr lang="en-US" altLang="en-US" sz="3000">
                <a:solidFill>
                  <a:srgbClr val="FFC000"/>
                </a:solidFill>
              </a:rPr>
              <a:t>i = i+1</a:t>
            </a:r>
          </a:p>
        </p:txBody>
      </p:sp>
      <p:sp>
        <p:nvSpPr>
          <p:cNvPr id="20" name="Rectangle 2"/>
          <p:cNvSpPr>
            <a:spLocks noChangeArrowheads="1"/>
          </p:cNvSpPr>
          <p:nvPr/>
        </p:nvSpPr>
        <p:spPr bwMode="auto">
          <a:xfrm>
            <a:off x="790575" y="3657600"/>
            <a:ext cx="16859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a:solidFill>
                  <a:srgbClr val="FFC000"/>
                </a:solidFill>
              </a:rPr>
              <a:t>s = s</a:t>
            </a:r>
            <a:r>
              <a:rPr lang="en-US" altLang="en-US" sz="3000" baseline="-25000">
                <a:solidFill>
                  <a:srgbClr val="FFC000"/>
                </a:solidFill>
              </a:rPr>
              <a:t> </a:t>
            </a:r>
            <a:r>
              <a:rPr lang="en-US" altLang="en-US" sz="3000">
                <a:solidFill>
                  <a:srgbClr val="FFC000"/>
                </a:solidFill>
              </a:rPr>
              <a:t> + i</a:t>
            </a:r>
            <a:r>
              <a:rPr lang="en-US" altLang="en-US" sz="3000" baseline="30000">
                <a:solidFill>
                  <a:srgbClr val="FFC000"/>
                </a:solidFill>
              </a:rPr>
              <a:t>2</a:t>
            </a:r>
          </a:p>
          <a:p>
            <a:pPr eaLnBrk="1" hangingPunct="1">
              <a:spcBef>
                <a:spcPct val="0"/>
              </a:spcBef>
              <a:buFontTx/>
              <a:buNone/>
            </a:pPr>
            <a:r>
              <a:rPr lang="en-US" altLang="en-US" sz="3000">
                <a:solidFill>
                  <a:srgbClr val="FFC000"/>
                </a:solidFill>
              </a:rPr>
              <a:t>i = i + 1 </a:t>
            </a:r>
            <a:r>
              <a:rPr lang="en-US" altLang="en-US" sz="3000" baseline="30000">
                <a:solidFill>
                  <a:srgbClr val="FFC000"/>
                </a:solidFill>
              </a:rPr>
              <a:t> </a:t>
            </a:r>
            <a:endParaRPr lang="en-US" altLang="en-US" sz="3000">
              <a:solidFill>
                <a:srgbClr val="FFC000"/>
              </a:solidFill>
            </a:endParaRPr>
          </a:p>
        </p:txBody>
      </p:sp>
      <p:sp>
        <p:nvSpPr>
          <p:cNvPr id="120837" name="AutoShape 44"/>
          <p:cNvSpPr>
            <a:spLocks noChangeArrowheads="1"/>
          </p:cNvSpPr>
          <p:nvPr/>
        </p:nvSpPr>
        <p:spPr bwMode="auto">
          <a:xfrm>
            <a:off x="3059113" y="3835400"/>
            <a:ext cx="381000" cy="242888"/>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120838" name="Rectangle 59"/>
          <p:cNvSpPr>
            <a:spLocks noChangeArrowheads="1"/>
          </p:cNvSpPr>
          <p:nvPr/>
        </p:nvSpPr>
        <p:spPr bwMode="auto">
          <a:xfrm>
            <a:off x="3975100" y="3636963"/>
            <a:ext cx="20986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i</a:t>
            </a:r>
            <a:r>
              <a:rPr lang="en-US" altLang="en-US" sz="3000" baseline="-25000">
                <a:solidFill>
                  <a:schemeClr val="accent1"/>
                </a:solidFill>
              </a:rPr>
              <a:t>t+1</a:t>
            </a:r>
            <a:r>
              <a:rPr lang="en-US" altLang="en-US" sz="3000">
                <a:solidFill>
                  <a:schemeClr val="accent1"/>
                </a:solidFill>
              </a:rPr>
              <a:t> = i</a:t>
            </a:r>
            <a:r>
              <a:rPr lang="en-US" altLang="en-US" sz="3000" baseline="-25000">
                <a:solidFill>
                  <a:schemeClr val="accent1"/>
                </a:solidFill>
              </a:rPr>
              <a:t>t</a:t>
            </a:r>
            <a:r>
              <a:rPr lang="en-US" altLang="en-US" sz="3000" baseline="30000">
                <a:solidFill>
                  <a:schemeClr val="accent1"/>
                </a:solidFill>
              </a:rPr>
              <a:t> </a:t>
            </a:r>
            <a:r>
              <a:rPr lang="en-US" altLang="en-US" sz="3000">
                <a:solidFill>
                  <a:schemeClr val="accent1"/>
                </a:solidFill>
              </a:rPr>
              <a:t> + 1 </a:t>
            </a:r>
            <a:endParaRPr lang="en-CA" altLang="en-US" sz="3000"/>
          </a:p>
        </p:txBody>
      </p:sp>
      <p:sp>
        <p:nvSpPr>
          <p:cNvPr id="120839" name="Rectangle 2"/>
          <p:cNvSpPr>
            <a:spLocks noChangeArrowheads="1"/>
          </p:cNvSpPr>
          <p:nvPr/>
        </p:nvSpPr>
        <p:spPr bwMode="auto">
          <a:xfrm>
            <a:off x="3937000" y="4064000"/>
            <a:ext cx="25654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a:solidFill>
                  <a:schemeClr val="accent1"/>
                </a:solidFill>
              </a:rPr>
              <a:t>s</a:t>
            </a:r>
            <a:r>
              <a:rPr lang="en-US" altLang="en-US" sz="3000" baseline="-25000">
                <a:solidFill>
                  <a:schemeClr val="accent1"/>
                </a:solidFill>
              </a:rPr>
              <a:t>t+1</a:t>
            </a:r>
            <a:r>
              <a:rPr lang="en-US" altLang="en-US" sz="3000">
                <a:solidFill>
                  <a:schemeClr val="accent1"/>
                </a:solidFill>
              </a:rPr>
              <a:t> = s</a:t>
            </a:r>
            <a:r>
              <a:rPr lang="en-US" altLang="en-US" sz="3000" baseline="-25000">
                <a:solidFill>
                  <a:schemeClr val="accent1"/>
                </a:solidFill>
              </a:rPr>
              <a:t>t </a:t>
            </a:r>
            <a:r>
              <a:rPr lang="en-US" altLang="en-US" sz="3000">
                <a:solidFill>
                  <a:schemeClr val="accent1"/>
                </a:solidFill>
              </a:rPr>
              <a:t> + i</a:t>
            </a:r>
            <a:r>
              <a:rPr lang="en-US" altLang="en-US" sz="3000" baseline="-25000">
                <a:solidFill>
                  <a:schemeClr val="accent1"/>
                </a:solidFill>
              </a:rPr>
              <a:t>t+1</a:t>
            </a:r>
            <a:r>
              <a:rPr lang="en-US" altLang="en-US" sz="3000" baseline="30000">
                <a:solidFill>
                  <a:schemeClr val="accent1"/>
                </a:solidFill>
              </a:rPr>
              <a:t>2 </a:t>
            </a:r>
            <a:endParaRPr lang="en-US" altLang="en-US" sz="3000">
              <a:solidFill>
                <a:schemeClr val="accent1"/>
              </a:solidFill>
            </a:endParaRPr>
          </a:p>
        </p:txBody>
      </p:sp>
      <p:grpSp>
        <p:nvGrpSpPr>
          <p:cNvPr id="30" name="Group 65"/>
          <p:cNvGrpSpPr>
            <a:grpSpLocks/>
          </p:cNvGrpSpPr>
          <p:nvPr/>
        </p:nvGrpSpPr>
        <p:grpSpPr bwMode="auto">
          <a:xfrm>
            <a:off x="457200" y="2819400"/>
            <a:ext cx="949325" cy="847725"/>
            <a:chOff x="1829" y="3170"/>
            <a:chExt cx="907" cy="907"/>
          </a:xfrm>
        </p:grpSpPr>
        <p:sp>
          <p:nvSpPr>
            <p:cNvPr id="120862" name="Oval 66" descr="Green marble"/>
            <p:cNvSpPr>
              <a:spLocks noChangeAspect="1" noChangeArrowheads="1"/>
            </p:cNvSpPr>
            <p:nvPr/>
          </p:nvSpPr>
          <p:spPr bwMode="auto">
            <a:xfrm>
              <a:off x="1829" y="3170"/>
              <a:ext cx="907" cy="907"/>
            </a:xfrm>
            <a:prstGeom prst="ellipse">
              <a:avLst/>
            </a:prstGeom>
            <a:blipFill dpi="0" rotWithShape="0">
              <a:blip r:embed="rId3"/>
              <a:srcRect/>
              <a:tile tx="0" ty="0" sx="100000" sy="100000" flip="none" algn="tl"/>
            </a:blipFill>
            <a:ln w="63500">
              <a:solidFill>
                <a:srgbClr val="339966"/>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120863" name="Group 67"/>
            <p:cNvGrpSpPr>
              <a:grpSpLocks noChangeAspect="1"/>
            </p:cNvGrpSpPr>
            <p:nvPr/>
          </p:nvGrpSpPr>
          <p:grpSpPr bwMode="auto">
            <a:xfrm rot="-4017361">
              <a:off x="2175" y="3875"/>
              <a:ext cx="138" cy="156"/>
              <a:chOff x="1584" y="3072"/>
              <a:chExt cx="816" cy="961"/>
            </a:xfrm>
          </p:grpSpPr>
          <p:grpSp>
            <p:nvGrpSpPr>
              <p:cNvPr id="120973" name="Group 68"/>
              <p:cNvGrpSpPr>
                <a:grpSpLocks noChangeAspect="1"/>
              </p:cNvGrpSpPr>
              <p:nvPr/>
            </p:nvGrpSpPr>
            <p:grpSpPr bwMode="auto">
              <a:xfrm rot="-1717408">
                <a:off x="1584" y="3072"/>
                <a:ext cx="744" cy="912"/>
                <a:chOff x="2448" y="2064"/>
                <a:chExt cx="744" cy="912"/>
              </a:xfrm>
            </p:grpSpPr>
            <p:sp>
              <p:nvSpPr>
                <p:cNvPr id="120975" name="Freeform 69"/>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76" name="Freeform 70"/>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77" name="Freeform 7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78" name="Freeform 72"/>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79" name="Freeform 73"/>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80" name="Freeform 74"/>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974" name="Line 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0864" name="Group 76"/>
            <p:cNvGrpSpPr>
              <a:grpSpLocks noChangeAspect="1"/>
            </p:cNvGrpSpPr>
            <p:nvPr/>
          </p:nvGrpSpPr>
          <p:grpSpPr bwMode="auto">
            <a:xfrm rot="325367" flipH="1">
              <a:off x="2580" y="3601"/>
              <a:ext cx="141" cy="153"/>
              <a:chOff x="1584" y="3072"/>
              <a:chExt cx="816" cy="961"/>
            </a:xfrm>
          </p:grpSpPr>
          <p:grpSp>
            <p:nvGrpSpPr>
              <p:cNvPr id="120965" name="Group 77"/>
              <p:cNvGrpSpPr>
                <a:grpSpLocks noChangeAspect="1"/>
              </p:cNvGrpSpPr>
              <p:nvPr/>
            </p:nvGrpSpPr>
            <p:grpSpPr bwMode="auto">
              <a:xfrm rot="-1717408">
                <a:off x="1584" y="3072"/>
                <a:ext cx="744" cy="912"/>
                <a:chOff x="2448" y="2064"/>
                <a:chExt cx="744" cy="912"/>
              </a:xfrm>
            </p:grpSpPr>
            <p:sp>
              <p:nvSpPr>
                <p:cNvPr id="120967" name="Freeform 7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68" name="Freeform 7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69" name="Freeform 8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70" name="Freeform 8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71" name="Freeform 8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72" name="Freeform 8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966" name="Line 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pic>
          <p:nvPicPr>
            <p:cNvPr id="120865" name="Picture 8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67" y="3416"/>
              <a:ext cx="28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grpSp>
          <p:nvGrpSpPr>
            <p:cNvPr id="120866" name="Group 86"/>
            <p:cNvGrpSpPr>
              <a:grpSpLocks noChangeAspect="1"/>
            </p:cNvGrpSpPr>
            <p:nvPr/>
          </p:nvGrpSpPr>
          <p:grpSpPr bwMode="auto">
            <a:xfrm rot="1710829">
              <a:off x="1906" y="3427"/>
              <a:ext cx="133" cy="146"/>
              <a:chOff x="1557" y="3072"/>
              <a:chExt cx="771" cy="912"/>
            </a:xfrm>
          </p:grpSpPr>
          <p:grpSp>
            <p:nvGrpSpPr>
              <p:cNvPr id="120957" name="Group 87"/>
              <p:cNvGrpSpPr>
                <a:grpSpLocks noChangeAspect="1"/>
              </p:cNvGrpSpPr>
              <p:nvPr/>
            </p:nvGrpSpPr>
            <p:grpSpPr bwMode="auto">
              <a:xfrm rot="-1717408">
                <a:off x="1584" y="3072"/>
                <a:ext cx="744" cy="912"/>
                <a:chOff x="2448" y="2064"/>
                <a:chExt cx="744" cy="912"/>
              </a:xfrm>
            </p:grpSpPr>
            <p:sp>
              <p:nvSpPr>
                <p:cNvPr id="120959" name="Freeform 8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60" name="Freeform 8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61" name="Freeform 9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62" name="Freeform 9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63" name="Freeform 9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64" name="Freeform 9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958" name="Line 94"/>
              <p:cNvSpPr>
                <a:spLocks noChangeAspect="1" noChangeShapeType="1"/>
              </p:cNvSpPr>
              <p:nvPr/>
            </p:nvSpPr>
            <p:spPr bwMode="auto">
              <a:xfrm flipV="1">
                <a:off x="1557" y="3246"/>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0867" name="Group 95"/>
            <p:cNvGrpSpPr>
              <a:grpSpLocks noChangeAspect="1"/>
            </p:cNvGrpSpPr>
            <p:nvPr/>
          </p:nvGrpSpPr>
          <p:grpSpPr bwMode="auto">
            <a:xfrm rot="4130845" flipH="1">
              <a:off x="2370" y="3699"/>
              <a:ext cx="138" cy="156"/>
              <a:chOff x="1584" y="3072"/>
              <a:chExt cx="816" cy="961"/>
            </a:xfrm>
          </p:grpSpPr>
          <p:grpSp>
            <p:nvGrpSpPr>
              <p:cNvPr id="120949" name="Group 96"/>
              <p:cNvGrpSpPr>
                <a:grpSpLocks noChangeAspect="1"/>
              </p:cNvGrpSpPr>
              <p:nvPr/>
            </p:nvGrpSpPr>
            <p:grpSpPr bwMode="auto">
              <a:xfrm rot="-1717408">
                <a:off x="1584" y="3072"/>
                <a:ext cx="744" cy="912"/>
                <a:chOff x="2448" y="2064"/>
                <a:chExt cx="744" cy="912"/>
              </a:xfrm>
            </p:grpSpPr>
            <p:sp>
              <p:nvSpPr>
                <p:cNvPr id="120951" name="Freeform 97"/>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52" name="Freeform 98"/>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53" name="Freeform 99"/>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54" name="Freeform 100"/>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55" name="Freeform 101"/>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56" name="Freeform 102"/>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950" name="Line 103"/>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0868" name="Group 104"/>
            <p:cNvGrpSpPr>
              <a:grpSpLocks noChangeAspect="1"/>
            </p:cNvGrpSpPr>
            <p:nvPr/>
          </p:nvGrpSpPr>
          <p:grpSpPr bwMode="auto">
            <a:xfrm rot="-1335947">
              <a:off x="1986" y="3754"/>
              <a:ext cx="140" cy="154"/>
              <a:chOff x="1584" y="3072"/>
              <a:chExt cx="816" cy="961"/>
            </a:xfrm>
          </p:grpSpPr>
          <p:grpSp>
            <p:nvGrpSpPr>
              <p:cNvPr id="120941" name="Group 105"/>
              <p:cNvGrpSpPr>
                <a:grpSpLocks noChangeAspect="1"/>
              </p:cNvGrpSpPr>
              <p:nvPr/>
            </p:nvGrpSpPr>
            <p:grpSpPr bwMode="auto">
              <a:xfrm rot="-1717408">
                <a:off x="1584" y="3072"/>
                <a:ext cx="744" cy="912"/>
                <a:chOff x="2448" y="2064"/>
                <a:chExt cx="744" cy="912"/>
              </a:xfrm>
            </p:grpSpPr>
            <p:sp>
              <p:nvSpPr>
                <p:cNvPr id="120943" name="Freeform 106"/>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44" name="Freeform 107"/>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45" name="Freeform 108"/>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46" name="Freeform 109"/>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47" name="Freeform 110"/>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48" name="Freeform 111"/>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942" name="Line 112"/>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0869" name="Group 113"/>
            <p:cNvGrpSpPr>
              <a:grpSpLocks noChangeAspect="1"/>
            </p:cNvGrpSpPr>
            <p:nvPr/>
          </p:nvGrpSpPr>
          <p:grpSpPr bwMode="auto">
            <a:xfrm rot="-1480534">
              <a:off x="2158" y="3677"/>
              <a:ext cx="141" cy="154"/>
              <a:chOff x="1584" y="3072"/>
              <a:chExt cx="816" cy="961"/>
            </a:xfrm>
          </p:grpSpPr>
          <p:grpSp>
            <p:nvGrpSpPr>
              <p:cNvPr id="120933" name="Group 114"/>
              <p:cNvGrpSpPr>
                <a:grpSpLocks noChangeAspect="1"/>
              </p:cNvGrpSpPr>
              <p:nvPr/>
            </p:nvGrpSpPr>
            <p:grpSpPr bwMode="auto">
              <a:xfrm rot="-1717408">
                <a:off x="1584" y="3072"/>
                <a:ext cx="744" cy="912"/>
                <a:chOff x="2448" y="2064"/>
                <a:chExt cx="744" cy="912"/>
              </a:xfrm>
            </p:grpSpPr>
            <p:sp>
              <p:nvSpPr>
                <p:cNvPr id="120935" name="Freeform 115"/>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36" name="Freeform 116"/>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37" name="Freeform 117"/>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38" name="Freeform 118"/>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39" name="Freeform 119"/>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40" name="Freeform 120"/>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934" name="Line 121"/>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0870" name="Group 122"/>
            <p:cNvGrpSpPr>
              <a:grpSpLocks noChangeAspect="1"/>
            </p:cNvGrpSpPr>
            <p:nvPr/>
          </p:nvGrpSpPr>
          <p:grpSpPr bwMode="auto">
            <a:xfrm rot="19336688" flipH="1">
              <a:off x="2487" y="3339"/>
              <a:ext cx="140" cy="154"/>
              <a:chOff x="1584" y="3072"/>
              <a:chExt cx="816" cy="961"/>
            </a:xfrm>
          </p:grpSpPr>
          <p:grpSp>
            <p:nvGrpSpPr>
              <p:cNvPr id="120925" name="Group 123"/>
              <p:cNvGrpSpPr>
                <a:grpSpLocks noChangeAspect="1"/>
              </p:cNvGrpSpPr>
              <p:nvPr/>
            </p:nvGrpSpPr>
            <p:grpSpPr bwMode="auto">
              <a:xfrm rot="-1717408">
                <a:off x="1584" y="3072"/>
                <a:ext cx="744" cy="912"/>
                <a:chOff x="2448" y="2064"/>
                <a:chExt cx="744" cy="912"/>
              </a:xfrm>
            </p:grpSpPr>
            <p:sp>
              <p:nvSpPr>
                <p:cNvPr id="120927" name="Freeform 124"/>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28" name="Freeform 125"/>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29" name="Freeform 126"/>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30" name="Freeform 127"/>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31" name="Freeform 128"/>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32" name="Freeform 129"/>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926" name="Line 130"/>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0871" name="Group 131"/>
            <p:cNvGrpSpPr>
              <a:grpSpLocks noChangeAspect="1"/>
            </p:cNvGrpSpPr>
            <p:nvPr/>
          </p:nvGrpSpPr>
          <p:grpSpPr bwMode="auto">
            <a:xfrm rot="2850186">
              <a:off x="2041" y="3223"/>
              <a:ext cx="139" cy="156"/>
              <a:chOff x="1584" y="3072"/>
              <a:chExt cx="816" cy="961"/>
            </a:xfrm>
          </p:grpSpPr>
          <p:grpSp>
            <p:nvGrpSpPr>
              <p:cNvPr id="120917" name="Group 132"/>
              <p:cNvGrpSpPr>
                <a:grpSpLocks noChangeAspect="1"/>
              </p:cNvGrpSpPr>
              <p:nvPr/>
            </p:nvGrpSpPr>
            <p:grpSpPr bwMode="auto">
              <a:xfrm rot="-1717408">
                <a:off x="1584" y="3072"/>
                <a:ext cx="744" cy="912"/>
                <a:chOff x="2448" y="2064"/>
                <a:chExt cx="744" cy="912"/>
              </a:xfrm>
            </p:grpSpPr>
            <p:sp>
              <p:nvSpPr>
                <p:cNvPr id="120919" name="Freeform 133"/>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20" name="Freeform 134"/>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21" name="Freeform 135"/>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22" name="Freeform 136"/>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23" name="Freeform 137"/>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24" name="Freeform 138"/>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918" name="Line 13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0872" name="Group 140"/>
            <p:cNvGrpSpPr>
              <a:grpSpLocks noChangeAspect="1"/>
            </p:cNvGrpSpPr>
            <p:nvPr/>
          </p:nvGrpSpPr>
          <p:grpSpPr bwMode="auto">
            <a:xfrm rot="5158859">
              <a:off x="2276" y="3253"/>
              <a:ext cx="139" cy="157"/>
              <a:chOff x="1584" y="3072"/>
              <a:chExt cx="816" cy="961"/>
            </a:xfrm>
          </p:grpSpPr>
          <p:grpSp>
            <p:nvGrpSpPr>
              <p:cNvPr id="120909" name="Group 141"/>
              <p:cNvGrpSpPr>
                <a:grpSpLocks noChangeAspect="1"/>
              </p:cNvGrpSpPr>
              <p:nvPr/>
            </p:nvGrpSpPr>
            <p:grpSpPr bwMode="auto">
              <a:xfrm rot="-1717408">
                <a:off x="1584" y="3072"/>
                <a:ext cx="744" cy="912"/>
                <a:chOff x="2448" y="2064"/>
                <a:chExt cx="744" cy="912"/>
              </a:xfrm>
            </p:grpSpPr>
            <p:sp>
              <p:nvSpPr>
                <p:cNvPr id="120911" name="Freeform 142"/>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12" name="Freeform 143"/>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13" name="Freeform 144"/>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14" name="Freeform 145"/>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15" name="Freeform 146"/>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16" name="Freeform 147"/>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910" name="Line 14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0873" name="Group 149"/>
            <p:cNvGrpSpPr>
              <a:grpSpLocks noChangeAspect="1"/>
            </p:cNvGrpSpPr>
            <p:nvPr/>
          </p:nvGrpSpPr>
          <p:grpSpPr bwMode="auto">
            <a:xfrm rot="1981365">
              <a:off x="2095" y="3385"/>
              <a:ext cx="141" cy="153"/>
              <a:chOff x="1584" y="3072"/>
              <a:chExt cx="816" cy="961"/>
            </a:xfrm>
          </p:grpSpPr>
          <p:grpSp>
            <p:nvGrpSpPr>
              <p:cNvPr id="120901" name="Group 150"/>
              <p:cNvGrpSpPr>
                <a:grpSpLocks noChangeAspect="1"/>
              </p:cNvGrpSpPr>
              <p:nvPr/>
            </p:nvGrpSpPr>
            <p:grpSpPr bwMode="auto">
              <a:xfrm rot="-1717408">
                <a:off x="1584" y="3072"/>
                <a:ext cx="744" cy="912"/>
                <a:chOff x="2448" y="2064"/>
                <a:chExt cx="744" cy="912"/>
              </a:xfrm>
            </p:grpSpPr>
            <p:sp>
              <p:nvSpPr>
                <p:cNvPr id="120903" name="Freeform 151"/>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04" name="Freeform 152"/>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05" name="Freeform 153"/>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06" name="Freeform 154"/>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07" name="Freeform 155"/>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08" name="Freeform 156"/>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902" name="Line 157"/>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0874" name="Group 158"/>
            <p:cNvGrpSpPr>
              <a:grpSpLocks noChangeAspect="1"/>
            </p:cNvGrpSpPr>
            <p:nvPr/>
          </p:nvGrpSpPr>
          <p:grpSpPr bwMode="auto">
            <a:xfrm>
              <a:off x="1861" y="3616"/>
              <a:ext cx="141" cy="153"/>
              <a:chOff x="1584" y="3072"/>
              <a:chExt cx="816" cy="961"/>
            </a:xfrm>
          </p:grpSpPr>
          <p:grpSp>
            <p:nvGrpSpPr>
              <p:cNvPr id="120893" name="Group 159"/>
              <p:cNvGrpSpPr>
                <a:grpSpLocks noChangeAspect="1"/>
              </p:cNvGrpSpPr>
              <p:nvPr/>
            </p:nvGrpSpPr>
            <p:grpSpPr bwMode="auto">
              <a:xfrm rot="-1717408">
                <a:off x="1584" y="3072"/>
                <a:ext cx="744" cy="912"/>
                <a:chOff x="2448" y="2064"/>
                <a:chExt cx="744" cy="912"/>
              </a:xfrm>
            </p:grpSpPr>
            <p:sp>
              <p:nvSpPr>
                <p:cNvPr id="120895" name="Freeform 160"/>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96" name="Freeform 161"/>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97" name="Freeform 162"/>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98" name="Freeform 163"/>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99" name="Freeform 164"/>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900" name="Freeform 165"/>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894" name="Line 166"/>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0875" name="Group 167"/>
            <p:cNvGrpSpPr>
              <a:grpSpLocks noChangeAspect="1"/>
            </p:cNvGrpSpPr>
            <p:nvPr/>
          </p:nvGrpSpPr>
          <p:grpSpPr bwMode="auto">
            <a:xfrm>
              <a:off x="2033" y="3538"/>
              <a:ext cx="141" cy="154"/>
              <a:chOff x="1584" y="3072"/>
              <a:chExt cx="816" cy="961"/>
            </a:xfrm>
          </p:grpSpPr>
          <p:grpSp>
            <p:nvGrpSpPr>
              <p:cNvPr id="120885" name="Group 168"/>
              <p:cNvGrpSpPr>
                <a:grpSpLocks noChangeAspect="1"/>
              </p:cNvGrpSpPr>
              <p:nvPr/>
            </p:nvGrpSpPr>
            <p:grpSpPr bwMode="auto">
              <a:xfrm rot="-1717408">
                <a:off x="1584" y="3072"/>
                <a:ext cx="744" cy="912"/>
                <a:chOff x="2448" y="2064"/>
                <a:chExt cx="744" cy="912"/>
              </a:xfrm>
            </p:grpSpPr>
            <p:sp>
              <p:nvSpPr>
                <p:cNvPr id="120887" name="Freeform 169"/>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88" name="Freeform 170"/>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89" name="Freeform 17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90" name="Freeform 172"/>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91" name="Freeform 173"/>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92" name="Freeform 174"/>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886" name="Line 1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0876" name="Group 176"/>
            <p:cNvGrpSpPr>
              <a:grpSpLocks noChangeAspect="1"/>
            </p:cNvGrpSpPr>
            <p:nvPr/>
          </p:nvGrpSpPr>
          <p:grpSpPr bwMode="auto">
            <a:xfrm rot="2694288" flipH="1">
              <a:off x="2455" y="3800"/>
              <a:ext cx="141" cy="154"/>
              <a:chOff x="1584" y="3072"/>
              <a:chExt cx="816" cy="961"/>
            </a:xfrm>
          </p:grpSpPr>
          <p:grpSp>
            <p:nvGrpSpPr>
              <p:cNvPr id="120877" name="Group 177"/>
              <p:cNvGrpSpPr>
                <a:grpSpLocks noChangeAspect="1"/>
              </p:cNvGrpSpPr>
              <p:nvPr/>
            </p:nvGrpSpPr>
            <p:grpSpPr bwMode="auto">
              <a:xfrm rot="-1717408">
                <a:off x="1584" y="3072"/>
                <a:ext cx="744" cy="912"/>
                <a:chOff x="2448" y="2064"/>
                <a:chExt cx="744" cy="912"/>
              </a:xfrm>
            </p:grpSpPr>
            <p:sp>
              <p:nvSpPr>
                <p:cNvPr id="120879" name="Freeform 17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80" name="Freeform 17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81" name="Freeform 18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82" name="Freeform 18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83" name="Freeform 18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0884" name="Freeform 18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0878" name="Line 1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sp>
        <p:nvSpPr>
          <p:cNvPr id="150" name="Rectangle 2"/>
          <p:cNvSpPr>
            <a:spLocks noChangeArrowheads="1"/>
          </p:cNvSpPr>
          <p:nvPr/>
        </p:nvSpPr>
        <p:spPr bwMode="auto">
          <a:xfrm>
            <a:off x="685800" y="5003800"/>
            <a:ext cx="175101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a:solidFill>
                  <a:srgbClr val="FFC000"/>
                </a:solidFill>
              </a:rPr>
              <a:t>i = i + 1 </a:t>
            </a:r>
            <a:r>
              <a:rPr lang="en-CA" altLang="en-US" sz="3000">
                <a:solidFill>
                  <a:srgbClr val="FFC000"/>
                </a:solidFill>
              </a:rPr>
              <a:t/>
            </a:r>
            <a:br>
              <a:rPr lang="en-CA" altLang="en-US" sz="3000">
                <a:solidFill>
                  <a:srgbClr val="FFC000"/>
                </a:solidFill>
              </a:rPr>
            </a:br>
            <a:r>
              <a:rPr lang="en-US" altLang="en-US" sz="3000">
                <a:solidFill>
                  <a:srgbClr val="FFC000"/>
                </a:solidFill>
              </a:rPr>
              <a:t>s = s</a:t>
            </a:r>
            <a:r>
              <a:rPr lang="en-US" altLang="en-US" sz="3000" baseline="-25000">
                <a:solidFill>
                  <a:srgbClr val="FFC000"/>
                </a:solidFill>
              </a:rPr>
              <a:t> </a:t>
            </a:r>
            <a:r>
              <a:rPr lang="en-US" altLang="en-US" sz="3000">
                <a:solidFill>
                  <a:srgbClr val="FFC000"/>
                </a:solidFill>
              </a:rPr>
              <a:t> + i</a:t>
            </a:r>
            <a:r>
              <a:rPr lang="en-US" altLang="en-US" sz="3000" baseline="30000">
                <a:solidFill>
                  <a:srgbClr val="FFC000"/>
                </a:solidFill>
              </a:rPr>
              <a:t>2 </a:t>
            </a:r>
            <a:endParaRPr lang="en-US" altLang="en-US" sz="3000">
              <a:solidFill>
                <a:srgbClr val="FFC000"/>
              </a:solidFill>
            </a:endParaRPr>
          </a:p>
        </p:txBody>
      </p:sp>
      <p:grpSp>
        <p:nvGrpSpPr>
          <p:cNvPr id="3" name="Group 2"/>
          <p:cNvGrpSpPr>
            <a:grpSpLocks/>
          </p:cNvGrpSpPr>
          <p:nvPr/>
        </p:nvGrpSpPr>
        <p:grpSpPr bwMode="auto">
          <a:xfrm>
            <a:off x="106363" y="3835400"/>
            <a:ext cx="2370137" cy="1444625"/>
            <a:chOff x="107017" y="3835400"/>
            <a:chExt cx="2370020" cy="1444052"/>
          </a:xfrm>
        </p:grpSpPr>
        <p:grpSp>
          <p:nvGrpSpPr>
            <p:cNvPr id="120843" name="Group 44"/>
            <p:cNvGrpSpPr>
              <a:grpSpLocks/>
            </p:cNvGrpSpPr>
            <p:nvPr/>
          </p:nvGrpSpPr>
          <p:grpSpPr bwMode="auto">
            <a:xfrm>
              <a:off x="107017" y="4419600"/>
              <a:ext cx="502583" cy="859852"/>
              <a:chOff x="2065" y="1551"/>
              <a:chExt cx="1628" cy="1988"/>
            </a:xfrm>
          </p:grpSpPr>
          <p:sp>
            <p:nvSpPr>
              <p:cNvPr id="120845" name="Freeform 45"/>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46" name="Freeform 46"/>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47" name="Freeform 47"/>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48" name="Freeform 48"/>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49" name="Freeform 49"/>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0" name="Freeform 50"/>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1" name="Freeform 51"/>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2" name="Freeform 52"/>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3" name="Freeform 53"/>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4" name="Freeform 54"/>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5" name="Freeform 55"/>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6" name="Freeform 56"/>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7" name="Freeform 57"/>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8" name="Freeform 58"/>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59" name="Freeform 59"/>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0" name="Freeform 60"/>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861" name="Freeform 61"/>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cxnSp>
          <p:nvCxnSpPr>
            <p:cNvPr id="120844" name="Straight Connector 76"/>
            <p:cNvCxnSpPr>
              <a:cxnSpLocks noChangeShapeType="1"/>
            </p:cNvCxnSpPr>
            <p:nvPr/>
          </p:nvCxnSpPr>
          <p:spPr bwMode="auto">
            <a:xfrm flipV="1">
              <a:off x="782145" y="3835400"/>
              <a:ext cx="1694892" cy="740943"/>
            </a:xfrm>
            <a:prstGeom prst="line">
              <a:avLst/>
            </a:prstGeom>
            <a:noFill/>
            <a:ln w="41275" algn="ctr">
              <a:solidFill>
                <a:schemeClr val="hlink"/>
              </a:solidFill>
              <a:round/>
              <a:headEnd/>
              <a:tailEnd/>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1608345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0-#ppt_w/2"/>
                                          </p:val>
                                        </p:tav>
                                        <p:tav tm="100000">
                                          <p:val>
                                            <p:strVal val="#ppt_x"/>
                                          </p:val>
                                        </p:tav>
                                      </p:tavLst>
                                    </p:anim>
                                    <p:anim calcmode="lin" valueType="num">
                                      <p:cBhvr additive="base">
                                        <p:cTn id="14"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0-#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50"/>
                                        </p:tgtEl>
                                        <p:attrNameLst>
                                          <p:attrName>style.visibility</p:attrName>
                                        </p:attrNameLst>
                                      </p:cBhvr>
                                      <p:to>
                                        <p:strVal val="visible"/>
                                      </p:to>
                                    </p:set>
                                    <p:anim calcmode="lin" valueType="num">
                                      <p:cBhvr additive="base">
                                        <p:cTn id="25" dur="500" fill="hold"/>
                                        <p:tgtEl>
                                          <p:spTgt spid="150"/>
                                        </p:tgtEl>
                                        <p:attrNameLst>
                                          <p:attrName>ppt_x</p:attrName>
                                        </p:attrNameLst>
                                      </p:cBhvr>
                                      <p:tavLst>
                                        <p:tav tm="0">
                                          <p:val>
                                            <p:strVal val="0-#ppt_w/2"/>
                                          </p:val>
                                        </p:tav>
                                        <p:tav tm="100000">
                                          <p:val>
                                            <p:strVal val="#ppt_x"/>
                                          </p:val>
                                        </p:tav>
                                      </p:tavLst>
                                    </p:anim>
                                    <p:anim calcmode="lin" valueType="num">
                                      <p:cBhvr additive="base">
                                        <p:cTn id="26" dur="500" fill="hold"/>
                                        <p:tgtEl>
                                          <p:spTgt spid="1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15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21859" name="Rectangle 13"/>
          <p:cNvSpPr>
            <a:spLocks noChangeArrowheads="1"/>
          </p:cNvSpPr>
          <p:nvPr/>
        </p:nvSpPr>
        <p:spPr bwMode="auto">
          <a:xfrm>
            <a:off x="0" y="820738"/>
            <a:ext cx="90678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Precondition:  The input is an integer </a:t>
            </a:r>
            <a:r>
              <a:rPr lang="en-US" altLang="en-US" sz="3000">
                <a:solidFill>
                  <a:schemeClr val="accent1"/>
                </a:solidFill>
              </a:rPr>
              <a:t>I</a:t>
            </a:r>
            <a:r>
              <a:rPr lang="en-US" altLang="en-US" sz="3000" i="0"/>
              <a:t>.</a:t>
            </a:r>
          </a:p>
          <a:p>
            <a:pPr eaLnBrk="1" hangingPunct="1">
              <a:spcBef>
                <a:spcPct val="0"/>
              </a:spcBef>
            </a:pPr>
            <a:r>
              <a:rPr lang="en-US" altLang="en-US" sz="3000" i="0"/>
              <a:t> Postcondition: The output is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p>
          <a:p>
            <a:pPr eaLnBrk="1" hangingPunct="1">
              <a:spcBef>
                <a:spcPct val="0"/>
              </a:spcBef>
            </a:pPr>
            <a:r>
              <a:rPr lang="en-US" altLang="en-US" sz="3000" i="0" baseline="30000"/>
              <a:t> </a:t>
            </a:r>
            <a:r>
              <a:rPr lang="en-US" altLang="en-US" sz="3000" i="0"/>
              <a:t>Loop Invariant: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(1 ≤ i ≤ I)</a:t>
            </a:r>
          </a:p>
          <a:p>
            <a:pPr eaLnBrk="1" hangingPunct="1">
              <a:spcBef>
                <a:spcPct val="0"/>
              </a:spcBef>
            </a:pPr>
            <a:r>
              <a:rPr lang="en-US" altLang="en-US" sz="3000" i="0"/>
              <a:t> Step:                 </a:t>
            </a:r>
            <a:r>
              <a:rPr lang="en-US" altLang="en-US" sz="3000">
                <a:solidFill>
                  <a:srgbClr val="FFC000"/>
                </a:solidFill>
              </a:rPr>
              <a:t>i = i+1, s = s</a:t>
            </a:r>
            <a:r>
              <a:rPr lang="en-US" altLang="en-US" sz="3000" baseline="-25000">
                <a:solidFill>
                  <a:srgbClr val="FFC000"/>
                </a:solidFill>
              </a:rPr>
              <a:t> </a:t>
            </a:r>
            <a:r>
              <a:rPr lang="en-US" altLang="en-US" sz="3000">
                <a:solidFill>
                  <a:srgbClr val="FFC000"/>
                </a:solidFill>
              </a:rPr>
              <a:t> + i</a:t>
            </a:r>
            <a:r>
              <a:rPr lang="en-US" altLang="en-US" sz="3000" baseline="30000">
                <a:solidFill>
                  <a:srgbClr val="FFC000"/>
                </a:solidFill>
              </a:rPr>
              <a:t>2 </a:t>
            </a:r>
            <a:endParaRPr lang="en-US" altLang="en-US" sz="3000">
              <a:solidFill>
                <a:srgbClr val="FFC000"/>
              </a:solidFill>
            </a:endParaRPr>
          </a:p>
        </p:txBody>
      </p:sp>
      <p:grpSp>
        <p:nvGrpSpPr>
          <p:cNvPr id="151" name="Group 150"/>
          <p:cNvGrpSpPr>
            <a:grpSpLocks/>
          </p:cNvGrpSpPr>
          <p:nvPr/>
        </p:nvGrpSpPr>
        <p:grpSpPr bwMode="auto">
          <a:xfrm>
            <a:off x="695325" y="2989263"/>
            <a:ext cx="7753350" cy="1887537"/>
            <a:chOff x="-10" y="2592"/>
            <a:chExt cx="4884" cy="1189"/>
          </a:xfrm>
        </p:grpSpPr>
        <p:sp>
          <p:nvSpPr>
            <p:cNvPr id="121861" name="Text Box 23"/>
            <p:cNvSpPr txBox="1">
              <a:spLocks noChangeArrowheads="1"/>
            </p:cNvSpPr>
            <p:nvPr/>
          </p:nvSpPr>
          <p:spPr bwMode="auto">
            <a:xfrm>
              <a:off x="1461" y="2895"/>
              <a:ext cx="1636"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&lt;loop-invariant&gt;</a:t>
              </a:r>
            </a:p>
            <a:p>
              <a:pPr eaLnBrk="1" hangingPunct="1">
                <a:spcBef>
                  <a:spcPct val="0"/>
                </a:spcBef>
                <a:buFontTx/>
                <a:buNone/>
              </a:pPr>
              <a:r>
                <a:rPr lang="en-CA" altLang="en-US" sz="2800" i="0">
                  <a:solidFill>
                    <a:schemeClr val="accent1"/>
                  </a:solidFill>
                </a:rPr>
                <a:t>&lt;exit Cond&gt;</a:t>
              </a:r>
              <a:endParaRPr lang="en-US" altLang="en-US" sz="2800" i="0">
                <a:solidFill>
                  <a:srgbClr val="33CC33"/>
                </a:solidFill>
              </a:endParaRPr>
            </a:p>
            <a:p>
              <a:pPr eaLnBrk="1" hangingPunct="1">
                <a:spcBef>
                  <a:spcPct val="0"/>
                </a:spcBef>
                <a:buFontTx/>
                <a:buNone/>
              </a:pPr>
              <a:r>
                <a:rPr lang="en-CA" altLang="en-US" sz="2800" i="0">
                  <a:solidFill>
                    <a:schemeClr val="accent2"/>
                  </a:solidFill>
                </a:rPr>
                <a:t>code</a:t>
              </a:r>
              <a:r>
                <a:rPr lang="en-US" altLang="en-US" sz="2800" i="0">
                  <a:solidFill>
                    <a:schemeClr val="accent2"/>
                  </a:solidFill>
                </a:rPr>
                <a:t>C</a:t>
              </a:r>
              <a:endParaRPr lang="en-CA" altLang="en-US" sz="2800" i="0">
                <a:solidFill>
                  <a:schemeClr val="accent2"/>
                </a:solidFill>
              </a:endParaRPr>
            </a:p>
          </p:txBody>
        </p:sp>
        <p:sp>
          <p:nvSpPr>
            <p:cNvPr id="121862" name="Text Box 24"/>
            <p:cNvSpPr txBox="1">
              <a:spLocks noChangeArrowheads="1"/>
            </p:cNvSpPr>
            <p:nvPr/>
          </p:nvSpPr>
          <p:spPr bwMode="auto">
            <a:xfrm>
              <a:off x="3648" y="3147"/>
              <a:ext cx="1226" cy="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&lt;postCond&gt;</a:t>
              </a:r>
            </a:p>
            <a:p>
              <a:pPr eaLnBrk="1" hangingPunct="1">
                <a:spcBef>
                  <a:spcPct val="0"/>
                </a:spcBef>
                <a:buFontTx/>
                <a:buNone/>
              </a:pPr>
              <a:endParaRPr lang="en-CA" altLang="en-US" i="0">
                <a:solidFill>
                  <a:srgbClr val="33CC33"/>
                </a:solidFill>
              </a:endParaRPr>
            </a:p>
          </p:txBody>
        </p:sp>
        <p:sp>
          <p:nvSpPr>
            <p:cNvPr id="121863" name="AutoShape 25"/>
            <p:cNvSpPr>
              <a:spLocks noChangeArrowheads="1"/>
            </p:cNvSpPr>
            <p:nvPr/>
          </p:nvSpPr>
          <p:spPr bwMode="auto">
            <a:xfrm>
              <a:off x="3120" y="3167"/>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121864" name="Text Box 26"/>
            <p:cNvSpPr txBox="1">
              <a:spLocks noChangeArrowheads="1"/>
            </p:cNvSpPr>
            <p:nvPr/>
          </p:nvSpPr>
          <p:spPr bwMode="auto">
            <a:xfrm>
              <a:off x="-10" y="2592"/>
              <a:ext cx="2173" cy="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i="0"/>
                <a:t>Clean up loose ends</a:t>
              </a:r>
            </a:p>
            <a:p>
              <a:pPr eaLnBrk="1" hangingPunct="1">
                <a:spcBef>
                  <a:spcPct val="0"/>
                </a:spcBef>
                <a:buFontTx/>
                <a:buNone/>
              </a:pPr>
              <a:endParaRPr lang="en-CA" altLang="en-US" sz="1600" i="0"/>
            </a:p>
          </p:txBody>
        </p:sp>
        <p:grpSp>
          <p:nvGrpSpPr>
            <p:cNvPr id="121865" name="Group 174"/>
            <p:cNvGrpSpPr>
              <a:grpSpLocks noChangeAspect="1"/>
            </p:cNvGrpSpPr>
            <p:nvPr/>
          </p:nvGrpSpPr>
          <p:grpSpPr bwMode="auto">
            <a:xfrm>
              <a:off x="543" y="3027"/>
              <a:ext cx="705" cy="738"/>
              <a:chOff x="4641" y="2352"/>
              <a:chExt cx="735" cy="768"/>
            </a:xfrm>
          </p:grpSpPr>
          <p:sp>
            <p:nvSpPr>
              <p:cNvPr id="121866" name="Freeform 175"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121867" name="Group 176"/>
              <p:cNvGrpSpPr>
                <a:grpSpLocks noChangeAspect="1"/>
              </p:cNvGrpSpPr>
              <p:nvPr/>
            </p:nvGrpSpPr>
            <p:grpSpPr bwMode="auto">
              <a:xfrm>
                <a:off x="4703" y="2655"/>
                <a:ext cx="208" cy="170"/>
                <a:chOff x="1728" y="2064"/>
                <a:chExt cx="768" cy="672"/>
              </a:xfrm>
            </p:grpSpPr>
            <p:sp>
              <p:nvSpPr>
                <p:cNvPr id="121877" name="AutoShape 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baseline="-8000">
                      <a:solidFill>
                        <a:schemeClr val="bg2"/>
                      </a:solidFill>
                    </a:rPr>
                    <a:t>Exit</a:t>
                  </a:r>
                  <a:endParaRPr lang="en-CA" altLang="en-US" sz="2400" i="0" baseline="-8000">
                    <a:solidFill>
                      <a:schemeClr val="bg2"/>
                    </a:solidFill>
                  </a:endParaRPr>
                </a:p>
              </p:txBody>
            </p:sp>
            <p:sp>
              <p:nvSpPr>
                <p:cNvPr id="121878" name="Line 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21868" name="Oval 177"/>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pic>
            <p:nvPicPr>
              <p:cNvPr id="121869" name="Picture 17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870" name="Group 179"/>
              <p:cNvGrpSpPr>
                <a:grpSpLocks noChangeAspect="1"/>
              </p:cNvGrpSpPr>
              <p:nvPr/>
            </p:nvGrpSpPr>
            <p:grpSpPr bwMode="auto">
              <a:xfrm rot="2360341">
                <a:off x="4795" y="2352"/>
                <a:ext cx="343" cy="428"/>
                <a:chOff x="2227" y="1194"/>
                <a:chExt cx="1944" cy="2413"/>
              </a:xfrm>
            </p:grpSpPr>
            <p:sp>
              <p:nvSpPr>
                <p:cNvPr id="121871" name="Freeform 180"/>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2" name="Freeform 181"/>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3" name="Freeform 182"/>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4" name="Freeform 183"/>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5" name="Freeform 184"/>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76" name="Freeform 185"/>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Tree>
    <p:extLst>
      <p:ext uri="{BB962C8B-B14F-4D97-AF65-F5344CB8AC3E}">
        <p14:creationId xmlns:p14="http://schemas.microsoft.com/office/powerpoint/2010/main" val="21564550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1"/>
                                        </p:tgtEl>
                                        <p:attrNameLst>
                                          <p:attrName>style.visibility</p:attrName>
                                        </p:attrNameLst>
                                      </p:cBhvr>
                                      <p:to>
                                        <p:strVal val="visible"/>
                                      </p:to>
                                    </p:set>
                                    <p:anim calcmode="lin" valueType="num">
                                      <p:cBhvr additive="base">
                                        <p:cTn id="7" dur="500" fill="hold"/>
                                        <p:tgtEl>
                                          <p:spTgt spid="151"/>
                                        </p:tgtEl>
                                        <p:attrNameLst>
                                          <p:attrName>ppt_x</p:attrName>
                                        </p:attrNameLst>
                                      </p:cBhvr>
                                      <p:tavLst>
                                        <p:tav tm="0">
                                          <p:val>
                                            <p:strVal val="#ppt_x"/>
                                          </p:val>
                                        </p:tav>
                                        <p:tav tm="100000">
                                          <p:val>
                                            <p:strVal val="#ppt_x"/>
                                          </p:val>
                                        </p:tav>
                                      </p:tavLst>
                                    </p:anim>
                                    <p:anim calcmode="lin" valueType="num">
                                      <p:cBhvr additive="base">
                                        <p:cTn id="8" dur="500" fill="hold"/>
                                        <p:tgtEl>
                                          <p:spTgt spid="1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22883" name="Rectangle 13"/>
          <p:cNvSpPr>
            <a:spLocks noChangeArrowheads="1"/>
          </p:cNvSpPr>
          <p:nvPr/>
        </p:nvSpPr>
        <p:spPr bwMode="auto">
          <a:xfrm>
            <a:off x="0" y="820738"/>
            <a:ext cx="90678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Precondition:  The input is an integer </a:t>
            </a:r>
            <a:r>
              <a:rPr lang="en-US" altLang="en-US" sz="3000">
                <a:solidFill>
                  <a:schemeClr val="accent1"/>
                </a:solidFill>
              </a:rPr>
              <a:t>I</a:t>
            </a:r>
            <a:r>
              <a:rPr lang="en-US" altLang="en-US" sz="3000" i="0"/>
              <a:t>.</a:t>
            </a:r>
          </a:p>
          <a:p>
            <a:pPr eaLnBrk="1" hangingPunct="1">
              <a:spcBef>
                <a:spcPct val="0"/>
              </a:spcBef>
            </a:pPr>
            <a:r>
              <a:rPr lang="en-US" altLang="en-US" sz="3000" i="0"/>
              <a:t> Postcondition: The output is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p>
          <a:p>
            <a:pPr eaLnBrk="1" hangingPunct="1">
              <a:spcBef>
                <a:spcPct val="0"/>
              </a:spcBef>
            </a:pPr>
            <a:r>
              <a:rPr lang="en-US" altLang="en-US" sz="3000" i="0" baseline="30000"/>
              <a:t> </a:t>
            </a:r>
            <a:r>
              <a:rPr lang="en-US" altLang="en-US" sz="3000" i="0"/>
              <a:t>Loop Invariant: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(1 ≤ i ≤ I)</a:t>
            </a:r>
          </a:p>
          <a:p>
            <a:pPr eaLnBrk="1" hangingPunct="1">
              <a:spcBef>
                <a:spcPct val="0"/>
              </a:spcBef>
            </a:pPr>
            <a:r>
              <a:rPr lang="en-US" altLang="en-US" sz="3000" i="0"/>
              <a:t> Step:                 </a:t>
            </a:r>
            <a:r>
              <a:rPr lang="en-US" altLang="en-US" sz="3000">
                <a:solidFill>
                  <a:srgbClr val="FFC000"/>
                </a:solidFill>
              </a:rPr>
              <a:t>i = i+1, s = s</a:t>
            </a:r>
            <a:r>
              <a:rPr lang="en-US" altLang="en-US" sz="3000" baseline="-25000">
                <a:solidFill>
                  <a:srgbClr val="FFC000"/>
                </a:solidFill>
              </a:rPr>
              <a:t> </a:t>
            </a:r>
            <a:r>
              <a:rPr lang="en-US" altLang="en-US" sz="3000">
                <a:solidFill>
                  <a:srgbClr val="FFC000"/>
                </a:solidFill>
              </a:rPr>
              <a:t> + i</a:t>
            </a:r>
            <a:r>
              <a:rPr lang="en-US" altLang="en-US" sz="3000" baseline="30000">
                <a:solidFill>
                  <a:srgbClr val="FFC000"/>
                </a:solidFill>
              </a:rPr>
              <a:t>2 </a:t>
            </a:r>
            <a:endParaRPr lang="en-US" altLang="en-US" sz="3000">
              <a:solidFill>
                <a:srgbClr val="FFC000"/>
              </a:solidFill>
            </a:endParaRPr>
          </a:p>
        </p:txBody>
      </p:sp>
      <p:sp>
        <p:nvSpPr>
          <p:cNvPr id="23" name="AutoShape 44"/>
          <p:cNvSpPr>
            <a:spLocks noChangeArrowheads="1"/>
          </p:cNvSpPr>
          <p:nvPr/>
        </p:nvSpPr>
        <p:spPr bwMode="auto">
          <a:xfrm>
            <a:off x="3048000" y="2998788"/>
            <a:ext cx="381000" cy="242887"/>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24" name="Rectangle 1"/>
          <p:cNvSpPr>
            <a:spLocks noChangeArrowheads="1"/>
          </p:cNvSpPr>
          <p:nvPr/>
        </p:nvSpPr>
        <p:spPr bwMode="auto">
          <a:xfrm>
            <a:off x="3975100" y="2809875"/>
            <a:ext cx="437038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a:t>
            </a:r>
            <a:endParaRPr lang="en-CA" altLang="en-US" sz="3000"/>
          </a:p>
        </p:txBody>
      </p:sp>
      <p:sp>
        <p:nvSpPr>
          <p:cNvPr id="25" name="AutoShape 44"/>
          <p:cNvSpPr>
            <a:spLocks noChangeArrowheads="1"/>
          </p:cNvSpPr>
          <p:nvPr/>
        </p:nvSpPr>
        <p:spPr bwMode="auto">
          <a:xfrm>
            <a:off x="3048000" y="3457575"/>
            <a:ext cx="381000" cy="242888"/>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26" name="Rectangle 33"/>
          <p:cNvSpPr>
            <a:spLocks noChangeArrowheads="1"/>
          </p:cNvSpPr>
          <p:nvPr/>
        </p:nvSpPr>
        <p:spPr bwMode="auto">
          <a:xfrm>
            <a:off x="3962400" y="3268663"/>
            <a:ext cx="9683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i = I </a:t>
            </a:r>
            <a:endParaRPr lang="en-CA" altLang="en-US" sz="3000"/>
          </a:p>
        </p:txBody>
      </p:sp>
      <p:sp>
        <p:nvSpPr>
          <p:cNvPr id="27" name="AutoShape 44"/>
          <p:cNvSpPr>
            <a:spLocks noChangeArrowheads="1"/>
          </p:cNvSpPr>
          <p:nvPr/>
        </p:nvSpPr>
        <p:spPr bwMode="auto">
          <a:xfrm>
            <a:off x="3059113" y="3962400"/>
            <a:ext cx="381000" cy="242888"/>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28" name="Rectangle 59"/>
          <p:cNvSpPr>
            <a:spLocks noChangeArrowheads="1"/>
          </p:cNvSpPr>
          <p:nvPr/>
        </p:nvSpPr>
        <p:spPr bwMode="auto">
          <a:xfrm>
            <a:off x="3924300" y="3802063"/>
            <a:ext cx="9779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S = s</a:t>
            </a:r>
            <a:endParaRPr lang="en-CA" altLang="en-US" sz="3000"/>
          </a:p>
        </p:txBody>
      </p:sp>
      <p:sp>
        <p:nvSpPr>
          <p:cNvPr id="29" name="Rectangle 62"/>
          <p:cNvSpPr>
            <a:spLocks noChangeArrowheads="1"/>
          </p:cNvSpPr>
          <p:nvPr/>
        </p:nvSpPr>
        <p:spPr bwMode="auto">
          <a:xfrm>
            <a:off x="1295400" y="6303963"/>
            <a:ext cx="45720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S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 </a:t>
            </a:r>
            <a:r>
              <a:rPr lang="en-US" altLang="en-US" sz="3000">
                <a:solidFill>
                  <a:schemeClr val="accent1"/>
                </a:solidFill>
              </a:rPr>
              <a:t> </a:t>
            </a:r>
            <a:endParaRPr lang="en-CA" altLang="en-US" sz="3000"/>
          </a:p>
        </p:txBody>
      </p:sp>
      <p:grpSp>
        <p:nvGrpSpPr>
          <p:cNvPr id="31" name="Group 30"/>
          <p:cNvGrpSpPr>
            <a:grpSpLocks/>
          </p:cNvGrpSpPr>
          <p:nvPr/>
        </p:nvGrpSpPr>
        <p:grpSpPr bwMode="auto">
          <a:xfrm>
            <a:off x="152400" y="2860675"/>
            <a:ext cx="3086100" cy="1470025"/>
            <a:chOff x="152400" y="2819400"/>
            <a:chExt cx="3086100" cy="1468996"/>
          </a:xfrm>
        </p:grpSpPr>
        <p:sp>
          <p:nvSpPr>
            <p:cNvPr id="122896" name="Text Box 42"/>
            <p:cNvSpPr txBox="1">
              <a:spLocks noChangeArrowheads="1"/>
            </p:cNvSpPr>
            <p:nvPr/>
          </p:nvSpPr>
          <p:spPr bwMode="auto">
            <a:xfrm>
              <a:off x="152400" y="2819400"/>
              <a:ext cx="30861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&lt;loop-invariant&gt;</a:t>
              </a:r>
            </a:p>
          </p:txBody>
        </p:sp>
        <p:sp>
          <p:nvSpPr>
            <p:cNvPr id="122897" name="Text Box 42"/>
            <p:cNvSpPr txBox="1">
              <a:spLocks noChangeArrowheads="1"/>
            </p:cNvSpPr>
            <p:nvPr/>
          </p:nvSpPr>
          <p:spPr bwMode="auto">
            <a:xfrm>
              <a:off x="355146" y="3319247"/>
              <a:ext cx="2235654"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chemeClr val="accent1"/>
                  </a:solidFill>
                </a:rPr>
                <a:t>&lt;exit Cond&gt;</a:t>
              </a:r>
              <a:endParaRPr lang="en-US" altLang="en-US" sz="2800" i="0">
                <a:solidFill>
                  <a:srgbClr val="33CC33"/>
                </a:solidFill>
              </a:endParaRPr>
            </a:p>
          </p:txBody>
        </p:sp>
        <p:sp>
          <p:nvSpPr>
            <p:cNvPr id="122898" name="Text Box 42"/>
            <p:cNvSpPr txBox="1">
              <a:spLocks noChangeArrowheads="1"/>
            </p:cNvSpPr>
            <p:nvPr/>
          </p:nvSpPr>
          <p:spPr bwMode="auto">
            <a:xfrm>
              <a:off x="761370" y="3764521"/>
              <a:ext cx="2006544"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chemeClr val="accent2"/>
                  </a:solidFill>
                </a:rPr>
                <a:t>codeC:</a:t>
              </a:r>
            </a:p>
          </p:txBody>
        </p:sp>
      </p:grpSp>
      <p:sp>
        <p:nvSpPr>
          <p:cNvPr id="35" name="Text Box 43"/>
          <p:cNvSpPr txBox="1">
            <a:spLocks noChangeArrowheads="1"/>
          </p:cNvSpPr>
          <p:nvPr/>
        </p:nvSpPr>
        <p:spPr bwMode="auto">
          <a:xfrm>
            <a:off x="6723063" y="6375400"/>
            <a:ext cx="19637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&lt;postCond&gt;</a:t>
            </a:r>
          </a:p>
        </p:txBody>
      </p:sp>
      <p:sp>
        <p:nvSpPr>
          <p:cNvPr id="36" name="AutoShape 44"/>
          <p:cNvSpPr>
            <a:spLocks noChangeArrowheads="1"/>
          </p:cNvSpPr>
          <p:nvPr/>
        </p:nvSpPr>
        <p:spPr bwMode="auto">
          <a:xfrm>
            <a:off x="6172200" y="6526213"/>
            <a:ext cx="381000" cy="242887"/>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37" name="AutoShape 44"/>
          <p:cNvSpPr>
            <a:spLocks noChangeArrowheads="1"/>
          </p:cNvSpPr>
          <p:nvPr/>
        </p:nvSpPr>
        <p:spPr bwMode="auto">
          <a:xfrm>
            <a:off x="4114800" y="4775200"/>
            <a:ext cx="381000" cy="242888"/>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41" name="Rectangle 33"/>
          <p:cNvSpPr>
            <a:spLocks noChangeArrowheads="1"/>
          </p:cNvSpPr>
          <p:nvPr/>
        </p:nvSpPr>
        <p:spPr bwMode="auto">
          <a:xfrm>
            <a:off x="7569200" y="3200400"/>
            <a:ext cx="53816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chemeClr val="accent1"/>
                </a:solidFill>
              </a:rPr>
              <a:t>I</a:t>
            </a:r>
            <a:r>
              <a:rPr lang="en-US" altLang="en-US" sz="3000" baseline="30000">
                <a:solidFill>
                  <a:schemeClr val="accent1"/>
                </a:solidFill>
              </a:rPr>
              <a:t>2</a:t>
            </a:r>
            <a:r>
              <a:rPr lang="en-US" altLang="en-US" sz="3000">
                <a:solidFill>
                  <a:schemeClr val="accent1"/>
                </a:solidFill>
              </a:rPr>
              <a:t> </a:t>
            </a:r>
            <a:endParaRPr lang="en-CA" altLang="en-US" sz="3000"/>
          </a:p>
        </p:txBody>
      </p:sp>
    </p:spTree>
    <p:extLst>
      <p:ext uri="{BB962C8B-B14F-4D97-AF65-F5344CB8AC3E}">
        <p14:creationId xmlns:p14="http://schemas.microsoft.com/office/powerpoint/2010/main" val="8860598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ppt_x"/>
                                          </p:val>
                                        </p:tav>
                                        <p:tav tm="100000">
                                          <p:val>
                                            <p:strVal val="#ppt_x"/>
                                          </p:val>
                                        </p:tav>
                                      </p:tavLst>
                                    </p:anim>
                                    <p:anim calcmode="lin" valueType="num">
                                      <p:cBhvr additive="base">
                                        <p:cTn id="12" dur="500" fill="hold"/>
                                        <p:tgtEl>
                                          <p:spTgt spid="3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1+#ppt_w/2"/>
                                          </p:val>
                                        </p:tav>
                                        <p:tav tm="100000">
                                          <p:val>
                                            <p:strVal val="#ppt_x"/>
                                          </p:val>
                                        </p:tav>
                                      </p:tavLst>
                                    </p:anim>
                                    <p:anim calcmode="lin" valueType="num">
                                      <p:cBhvr additive="base">
                                        <p:cTn id="2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500" fill="hold"/>
                                        <p:tgtEl>
                                          <p:spTgt spid="24"/>
                                        </p:tgtEl>
                                        <p:attrNameLst>
                                          <p:attrName>ppt_x</p:attrName>
                                        </p:attrNameLst>
                                      </p:cBhvr>
                                      <p:tavLst>
                                        <p:tav tm="0">
                                          <p:val>
                                            <p:strVal val="1+#ppt_w/2"/>
                                          </p:val>
                                        </p:tav>
                                        <p:tav tm="100000">
                                          <p:val>
                                            <p:strVal val="#ppt_x"/>
                                          </p:val>
                                        </p:tav>
                                      </p:tavLst>
                                    </p:anim>
                                    <p:anim calcmode="lin" valueType="num">
                                      <p:cBhvr additive="base">
                                        <p:cTn id="2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500" fill="hold"/>
                                        <p:tgtEl>
                                          <p:spTgt spid="25"/>
                                        </p:tgtEl>
                                        <p:attrNameLst>
                                          <p:attrName>ppt_x</p:attrName>
                                        </p:attrNameLst>
                                      </p:cBhvr>
                                      <p:tavLst>
                                        <p:tav tm="0">
                                          <p:val>
                                            <p:strVal val="1+#ppt_w/2"/>
                                          </p:val>
                                        </p:tav>
                                        <p:tav tm="100000">
                                          <p:val>
                                            <p:strVal val="#ppt_x"/>
                                          </p:val>
                                        </p:tav>
                                      </p:tavLst>
                                    </p:anim>
                                    <p:anim calcmode="lin" valueType="num">
                                      <p:cBhvr additive="base">
                                        <p:cTn id="34"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1+#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additive="base">
                                        <p:cTn id="45" dur="500" fill="hold"/>
                                        <p:tgtEl>
                                          <p:spTgt spid="41"/>
                                        </p:tgtEl>
                                        <p:attrNameLst>
                                          <p:attrName>ppt_x</p:attrName>
                                        </p:attrNameLst>
                                      </p:cBhvr>
                                      <p:tavLst>
                                        <p:tav tm="0">
                                          <p:val>
                                            <p:strVal val="1+#ppt_w/2"/>
                                          </p:val>
                                        </p:tav>
                                        <p:tav tm="100000">
                                          <p:val>
                                            <p:strVal val="#ppt_x"/>
                                          </p:val>
                                        </p:tav>
                                      </p:tavLst>
                                    </p:anim>
                                    <p:anim calcmode="lin" valueType="num">
                                      <p:cBhvr additive="base">
                                        <p:cTn id="46"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additive="base">
                                        <p:cTn id="51" dur="500" fill="hold"/>
                                        <p:tgtEl>
                                          <p:spTgt spid="36"/>
                                        </p:tgtEl>
                                        <p:attrNameLst>
                                          <p:attrName>ppt_x</p:attrName>
                                        </p:attrNameLst>
                                      </p:cBhvr>
                                      <p:tavLst>
                                        <p:tav tm="0">
                                          <p:val>
                                            <p:strVal val="0-#ppt_w/2"/>
                                          </p:val>
                                        </p:tav>
                                        <p:tav tm="100000">
                                          <p:val>
                                            <p:strVal val="#ppt_x"/>
                                          </p:val>
                                        </p:tav>
                                      </p:tavLst>
                                    </p:anim>
                                    <p:anim calcmode="lin" valueType="num">
                                      <p:cBhvr additive="base">
                                        <p:cTn id="52"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nodeType="clickEffect">
                                  <p:stCondLst>
                                    <p:cond delay="0"/>
                                  </p:stCondLst>
                                  <p:childTnLst>
                                    <p:set>
                                      <p:cBhvr>
                                        <p:cTn id="56" dur="1" fill="hold">
                                          <p:stCondLst>
                                            <p:cond delay="0"/>
                                          </p:stCondLst>
                                        </p:cTn>
                                        <p:tgtEl>
                                          <p:spTgt spid="29">
                                            <p:txEl>
                                              <p:pRg st="0" end="0"/>
                                            </p:txEl>
                                          </p:spTgt>
                                        </p:tgtEl>
                                        <p:attrNameLst>
                                          <p:attrName>style.visibility</p:attrName>
                                        </p:attrNameLst>
                                      </p:cBhvr>
                                      <p:to>
                                        <p:strVal val="visible"/>
                                      </p:to>
                                    </p:set>
                                    <p:anim calcmode="lin" valueType="num">
                                      <p:cBhvr additive="base">
                                        <p:cTn id="57"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2" fill="hold" grpId="0" nodeType="click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500" fill="hold"/>
                                        <p:tgtEl>
                                          <p:spTgt spid="27"/>
                                        </p:tgtEl>
                                        <p:attrNameLst>
                                          <p:attrName>ppt_x</p:attrName>
                                        </p:attrNameLst>
                                      </p:cBhvr>
                                      <p:tavLst>
                                        <p:tav tm="0">
                                          <p:val>
                                            <p:strVal val="1+#ppt_w/2"/>
                                          </p:val>
                                        </p:tav>
                                        <p:tav tm="100000">
                                          <p:val>
                                            <p:strVal val="#ppt_x"/>
                                          </p:val>
                                        </p:tav>
                                      </p:tavLst>
                                    </p:anim>
                                    <p:anim calcmode="lin" valueType="num">
                                      <p:cBhvr additive="base">
                                        <p:cTn id="64"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5" grpId="0" animBg="1"/>
      <p:bldP spid="26" grpId="0"/>
      <p:bldP spid="27" grpId="0" animBg="1"/>
      <p:bldP spid="28" grpId="0"/>
      <p:bldP spid="35" grpId="0"/>
      <p:bldP spid="36" grpId="0" animBg="1"/>
      <p:bldP spid="37" grpId="0" animBg="1"/>
      <p:bldP spid="4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11"/>
          <p:cNvSpPr txBox="1">
            <a:spLocks noChangeArrowheads="1"/>
          </p:cNvSpPr>
          <p:nvPr/>
        </p:nvSpPr>
        <p:spPr bwMode="auto">
          <a:xfrm>
            <a:off x="3301824" y="58738"/>
            <a:ext cx="3286477"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dirty="0" smtClean="0">
                <a:solidFill>
                  <a:schemeClr val="tx2"/>
                </a:solidFill>
              </a:rPr>
              <a:t>Code from LI</a:t>
            </a:r>
            <a:endParaRPr lang="en-US" altLang="en-US" sz="4400" i="0" dirty="0">
              <a:solidFill>
                <a:schemeClr val="tx2"/>
              </a:solidFill>
            </a:endParaRPr>
          </a:p>
        </p:txBody>
      </p:sp>
      <p:sp>
        <p:nvSpPr>
          <p:cNvPr id="123907" name="Rectangle 13"/>
          <p:cNvSpPr>
            <a:spLocks noChangeArrowheads="1"/>
          </p:cNvSpPr>
          <p:nvPr/>
        </p:nvSpPr>
        <p:spPr bwMode="auto">
          <a:xfrm>
            <a:off x="0" y="820738"/>
            <a:ext cx="90678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3000" i="0"/>
              <a:t> Precondition:  The input is an integer </a:t>
            </a:r>
            <a:r>
              <a:rPr lang="en-US" altLang="en-US" sz="3000">
                <a:solidFill>
                  <a:schemeClr val="accent1"/>
                </a:solidFill>
              </a:rPr>
              <a:t>I</a:t>
            </a:r>
            <a:r>
              <a:rPr lang="en-US" altLang="en-US" sz="3000" i="0"/>
              <a:t>.</a:t>
            </a:r>
          </a:p>
          <a:p>
            <a:pPr eaLnBrk="1" hangingPunct="1">
              <a:spcBef>
                <a:spcPct val="0"/>
              </a:spcBef>
            </a:pPr>
            <a:r>
              <a:rPr lang="en-US" altLang="en-US" sz="3000" i="0"/>
              <a:t> Postcondition: The output is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p>
          <a:p>
            <a:pPr eaLnBrk="1" hangingPunct="1">
              <a:spcBef>
                <a:spcPct val="0"/>
              </a:spcBef>
            </a:pPr>
            <a:r>
              <a:rPr lang="en-US" altLang="en-US" sz="3000" i="0" baseline="30000"/>
              <a:t> </a:t>
            </a:r>
            <a:r>
              <a:rPr lang="en-US" altLang="en-US" sz="3000" i="0"/>
              <a:t>Loop Invariant: </a:t>
            </a:r>
            <a:r>
              <a:rPr lang="en-US" altLang="en-US" sz="3000">
                <a:solidFill>
                  <a:schemeClr val="accent1"/>
                </a:solidFill>
              </a:rPr>
              <a:t>s = 1</a:t>
            </a:r>
            <a:r>
              <a:rPr lang="en-US" altLang="en-US" sz="3000" baseline="30000">
                <a:solidFill>
                  <a:schemeClr val="accent1"/>
                </a:solidFill>
              </a:rPr>
              <a:t>2</a:t>
            </a:r>
            <a:r>
              <a:rPr lang="en-US" altLang="en-US" sz="3000">
                <a:solidFill>
                  <a:schemeClr val="accent1"/>
                </a:solidFill>
              </a:rPr>
              <a:t> + 2</a:t>
            </a:r>
            <a:r>
              <a:rPr lang="en-US" altLang="en-US" sz="3000" baseline="30000">
                <a:solidFill>
                  <a:schemeClr val="accent1"/>
                </a:solidFill>
              </a:rPr>
              <a:t>2</a:t>
            </a:r>
            <a:r>
              <a:rPr lang="en-US" altLang="en-US" sz="3000">
                <a:solidFill>
                  <a:schemeClr val="accent1"/>
                </a:solidFill>
              </a:rPr>
              <a:t> + 3</a:t>
            </a:r>
            <a:r>
              <a:rPr lang="en-US" altLang="en-US" sz="3000" baseline="30000">
                <a:solidFill>
                  <a:schemeClr val="accent1"/>
                </a:solidFill>
              </a:rPr>
              <a:t>2</a:t>
            </a:r>
            <a:r>
              <a:rPr lang="en-US" altLang="en-US" sz="3000">
                <a:solidFill>
                  <a:schemeClr val="accent1"/>
                </a:solidFill>
              </a:rPr>
              <a:t> + … + i</a:t>
            </a:r>
            <a:r>
              <a:rPr lang="en-US" altLang="en-US" sz="3000" baseline="30000">
                <a:solidFill>
                  <a:schemeClr val="accent1"/>
                </a:solidFill>
              </a:rPr>
              <a:t>2</a:t>
            </a:r>
            <a:r>
              <a:rPr lang="en-US" altLang="en-US" sz="3000">
                <a:solidFill>
                  <a:schemeClr val="accent1"/>
                </a:solidFill>
              </a:rPr>
              <a:t>     (1 ≤ i ≤ I)</a:t>
            </a:r>
          </a:p>
          <a:p>
            <a:pPr eaLnBrk="1" hangingPunct="1">
              <a:spcBef>
                <a:spcPct val="0"/>
              </a:spcBef>
            </a:pPr>
            <a:r>
              <a:rPr lang="en-US" altLang="en-US" sz="3000" i="0"/>
              <a:t> Step:                 </a:t>
            </a:r>
            <a:r>
              <a:rPr lang="en-US" altLang="en-US" sz="3000">
                <a:solidFill>
                  <a:srgbClr val="FFC000"/>
                </a:solidFill>
              </a:rPr>
              <a:t>i = i+1, s = s</a:t>
            </a:r>
            <a:r>
              <a:rPr lang="en-US" altLang="en-US" sz="3000" baseline="-25000">
                <a:solidFill>
                  <a:srgbClr val="FFC000"/>
                </a:solidFill>
              </a:rPr>
              <a:t> </a:t>
            </a:r>
            <a:r>
              <a:rPr lang="en-US" altLang="en-US" sz="3000">
                <a:solidFill>
                  <a:srgbClr val="FFC000"/>
                </a:solidFill>
              </a:rPr>
              <a:t> + i</a:t>
            </a:r>
            <a:r>
              <a:rPr lang="en-US" altLang="en-US" sz="3000" baseline="30000">
                <a:solidFill>
                  <a:srgbClr val="FFC000"/>
                </a:solidFill>
              </a:rPr>
              <a:t>2 </a:t>
            </a:r>
            <a:endParaRPr lang="en-US" altLang="en-US" sz="3000">
              <a:solidFill>
                <a:srgbClr val="FFC000"/>
              </a:solidFill>
            </a:endParaRPr>
          </a:p>
        </p:txBody>
      </p:sp>
      <p:grpSp>
        <p:nvGrpSpPr>
          <p:cNvPr id="189" name="Group 188"/>
          <p:cNvGrpSpPr>
            <a:grpSpLocks/>
          </p:cNvGrpSpPr>
          <p:nvPr/>
        </p:nvGrpSpPr>
        <p:grpSpPr bwMode="auto">
          <a:xfrm>
            <a:off x="381000" y="2895600"/>
            <a:ext cx="8385175" cy="1866900"/>
            <a:chOff x="2" y="396"/>
            <a:chExt cx="5282" cy="1176"/>
          </a:xfrm>
        </p:grpSpPr>
        <p:grpSp>
          <p:nvGrpSpPr>
            <p:cNvPr id="123941" name="Group 189"/>
            <p:cNvGrpSpPr>
              <a:grpSpLocks/>
            </p:cNvGrpSpPr>
            <p:nvPr/>
          </p:nvGrpSpPr>
          <p:grpSpPr bwMode="auto">
            <a:xfrm>
              <a:off x="534" y="771"/>
              <a:ext cx="737" cy="801"/>
              <a:chOff x="144" y="610"/>
              <a:chExt cx="737" cy="801"/>
            </a:xfrm>
          </p:grpSpPr>
          <p:grpSp>
            <p:nvGrpSpPr>
              <p:cNvPr id="123946" name="Group 194"/>
              <p:cNvGrpSpPr>
                <a:grpSpLocks noChangeAspect="1"/>
              </p:cNvGrpSpPr>
              <p:nvPr/>
            </p:nvGrpSpPr>
            <p:grpSpPr bwMode="auto">
              <a:xfrm>
                <a:off x="144" y="610"/>
                <a:ext cx="737" cy="738"/>
                <a:chOff x="2976" y="2352"/>
                <a:chExt cx="907" cy="907"/>
              </a:xfrm>
            </p:grpSpPr>
            <p:sp>
              <p:nvSpPr>
                <p:cNvPr id="123954" name="Freeform 202"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123955" name="Oval 203"/>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pic>
              <p:nvPicPr>
                <p:cNvPr id="123956" name="Picture 20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3947" name="Group 195"/>
              <p:cNvGrpSpPr>
                <a:grpSpLocks noChangeAspect="1"/>
              </p:cNvGrpSpPr>
              <p:nvPr/>
            </p:nvGrpSpPr>
            <p:grpSpPr bwMode="auto">
              <a:xfrm rot="2360341">
                <a:off x="375" y="983"/>
                <a:ext cx="343" cy="428"/>
                <a:chOff x="2227" y="1194"/>
                <a:chExt cx="1944" cy="2413"/>
              </a:xfrm>
            </p:grpSpPr>
            <p:sp>
              <p:nvSpPr>
                <p:cNvPr id="123948" name="Freeform 196"/>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49" name="Freeform 197"/>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50" name="Freeform 198"/>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51" name="Freeform 199"/>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52" name="Freeform 200"/>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53" name="Freeform 201"/>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23942" name="Text Box 18"/>
            <p:cNvSpPr txBox="1">
              <a:spLocks noChangeArrowheads="1"/>
            </p:cNvSpPr>
            <p:nvPr/>
          </p:nvSpPr>
          <p:spPr bwMode="auto">
            <a:xfrm>
              <a:off x="1461" y="865"/>
              <a:ext cx="1139"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a:t>
              </a:r>
              <a:r>
                <a:rPr lang="en-US" altLang="en-US" sz="2800" i="0">
                  <a:solidFill>
                    <a:srgbClr val="33CC33"/>
                  </a:solidFill>
                </a:rPr>
                <a:t>preCond</a:t>
              </a:r>
              <a:r>
                <a:rPr lang="en-CA" altLang="en-US" sz="2800" i="0">
                  <a:solidFill>
                    <a:srgbClr val="33CC33"/>
                  </a:solidFill>
                </a:rPr>
                <a:t>&gt;</a:t>
              </a:r>
              <a:endParaRPr lang="en-US" altLang="en-US" sz="2800" i="0">
                <a:solidFill>
                  <a:srgbClr val="33CC33"/>
                </a:solidFill>
              </a:endParaRPr>
            </a:p>
            <a:p>
              <a:pPr eaLnBrk="1" hangingPunct="1">
                <a:spcBef>
                  <a:spcPct val="0"/>
                </a:spcBef>
                <a:buFontTx/>
                <a:buNone/>
              </a:pPr>
              <a:r>
                <a:rPr lang="en-CA" altLang="en-US" sz="2800" i="0">
                  <a:solidFill>
                    <a:schemeClr val="accent2"/>
                  </a:solidFill>
                </a:rPr>
                <a:t>cod</a:t>
              </a:r>
              <a:r>
                <a:rPr lang="en-US" altLang="en-US" sz="2800" i="0">
                  <a:solidFill>
                    <a:schemeClr val="accent2"/>
                  </a:solidFill>
                </a:rPr>
                <a:t>eA</a:t>
              </a:r>
              <a:endParaRPr lang="en-CA" altLang="en-US" sz="2800" i="0" baseline="-25000">
                <a:solidFill>
                  <a:schemeClr val="accent2"/>
                </a:solidFill>
              </a:endParaRPr>
            </a:p>
          </p:txBody>
        </p:sp>
        <p:sp>
          <p:nvSpPr>
            <p:cNvPr id="123943" name="Text Box 19"/>
            <p:cNvSpPr txBox="1">
              <a:spLocks noChangeArrowheads="1"/>
            </p:cNvSpPr>
            <p:nvPr/>
          </p:nvSpPr>
          <p:spPr bwMode="auto">
            <a:xfrm>
              <a:off x="3648" y="993"/>
              <a:ext cx="163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33CC33"/>
                  </a:solidFill>
                </a:rPr>
                <a:t>&lt;loop-invariant&gt;</a:t>
              </a:r>
            </a:p>
          </p:txBody>
        </p:sp>
        <p:sp>
          <p:nvSpPr>
            <p:cNvPr id="123944" name="AutoShape 20"/>
            <p:cNvSpPr>
              <a:spLocks noChangeArrowheads="1"/>
            </p:cNvSpPr>
            <p:nvPr/>
          </p:nvSpPr>
          <p:spPr bwMode="auto">
            <a:xfrm>
              <a:off x="3120" y="1013"/>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solidFill>
                  <a:schemeClr val="hlink"/>
                </a:solidFill>
              </a:endParaRPr>
            </a:p>
          </p:txBody>
        </p:sp>
        <p:sp>
          <p:nvSpPr>
            <p:cNvPr id="123945" name="Text Box 21"/>
            <p:cNvSpPr txBox="1">
              <a:spLocks noChangeArrowheads="1"/>
            </p:cNvSpPr>
            <p:nvPr/>
          </p:nvSpPr>
          <p:spPr bwMode="auto">
            <a:xfrm>
              <a:off x="2" y="396"/>
              <a:ext cx="2974"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t>Establishing Loop Invariant</a:t>
              </a:r>
              <a:endParaRPr lang="en-CA" altLang="en-US" i="0"/>
            </a:p>
            <a:p>
              <a:pPr eaLnBrk="1" hangingPunct="1">
                <a:spcBef>
                  <a:spcPct val="0"/>
                </a:spcBef>
                <a:buFontTx/>
                <a:buNone/>
              </a:pPr>
              <a:endParaRPr lang="en-CA" altLang="en-US" sz="2400" i="0"/>
            </a:p>
          </p:txBody>
        </p:sp>
      </p:grpSp>
      <p:graphicFrame>
        <p:nvGraphicFramePr>
          <p:cNvPr id="2" name="Table 1"/>
          <p:cNvGraphicFramePr>
            <a:graphicFrameLocks noGrp="1"/>
          </p:cNvGraphicFramePr>
          <p:nvPr/>
        </p:nvGraphicFramePr>
        <p:xfrm>
          <a:off x="3657600" y="4705350"/>
          <a:ext cx="2276475" cy="2457449"/>
        </p:xfrm>
        <a:graphic>
          <a:graphicData uri="http://schemas.openxmlformats.org/drawingml/2006/table">
            <a:tbl>
              <a:tblPr firstRow="1" bandRow="1">
                <a:tableStyleId>{5C22544A-7EE6-4342-B048-85BDC9FD1C3A}</a:tableStyleId>
              </a:tblPr>
              <a:tblGrid>
                <a:gridCol w="864732">
                  <a:extLst>
                    <a:ext uri="{9D8B030D-6E8A-4147-A177-3AD203B41FA5}">
                      <a16:colId xmlns:a16="http://schemas.microsoft.com/office/drawing/2014/main" val="20000"/>
                    </a:ext>
                  </a:extLst>
                </a:gridCol>
                <a:gridCol w="1411743">
                  <a:extLst>
                    <a:ext uri="{9D8B030D-6E8A-4147-A177-3AD203B41FA5}">
                      <a16:colId xmlns:a16="http://schemas.microsoft.com/office/drawing/2014/main" val="20001"/>
                    </a:ext>
                  </a:extLst>
                </a:gridCol>
              </a:tblGrid>
              <a:tr h="404889">
                <a:tc>
                  <a:txBody>
                    <a:bodyPr/>
                    <a:lstStyle/>
                    <a:p>
                      <a:pPr algn="ctr"/>
                      <a:r>
                        <a:rPr lang="en-US" sz="1900" dirty="0" err="1" smtClean="0"/>
                        <a:t>i</a:t>
                      </a:r>
                      <a:endParaRPr lang="en-US" sz="1900" dirty="0"/>
                    </a:p>
                  </a:txBody>
                  <a:tcPr marL="94334" marR="94334" marT="47184" marB="47184"/>
                </a:tc>
                <a:tc>
                  <a:txBody>
                    <a:bodyPr/>
                    <a:lstStyle/>
                    <a:p>
                      <a:pPr algn="ctr"/>
                      <a:r>
                        <a:rPr lang="en-US" sz="1900" dirty="0" smtClean="0"/>
                        <a:t>s</a:t>
                      </a:r>
                      <a:endParaRPr lang="en-US" sz="1900" dirty="0"/>
                    </a:p>
                  </a:txBody>
                  <a:tcPr marL="94334" marR="94334" marT="47184" marB="47184"/>
                </a:tc>
                <a:extLst>
                  <a:ext uri="{0D108BD9-81ED-4DB2-BD59-A6C34878D82A}">
                    <a16:rowId xmlns:a16="http://schemas.microsoft.com/office/drawing/2014/main" val="10000"/>
                  </a:ext>
                </a:extLst>
              </a:tr>
              <a:tr h="410512">
                <a:tc>
                  <a:txBody>
                    <a:bodyPr/>
                    <a:lstStyle/>
                    <a:p>
                      <a:pPr algn="ctr"/>
                      <a:endParaRPr lang="en-US" sz="1900" dirty="0"/>
                    </a:p>
                  </a:txBody>
                  <a:tcPr marL="94334" marR="94334" marT="47184" marB="47184"/>
                </a:tc>
                <a:tc>
                  <a:txBody>
                    <a:bodyPr/>
                    <a:lstStyle/>
                    <a:p>
                      <a:pPr algn="ctr"/>
                      <a:endParaRPr lang="en-US" sz="1900" dirty="0"/>
                    </a:p>
                  </a:txBody>
                  <a:tcPr marL="94334" marR="94334" marT="47184" marB="47184"/>
                </a:tc>
                <a:extLst>
                  <a:ext uri="{0D108BD9-81ED-4DB2-BD59-A6C34878D82A}">
                    <a16:rowId xmlns:a16="http://schemas.microsoft.com/office/drawing/2014/main" val="10001"/>
                  </a:ext>
                </a:extLst>
              </a:tr>
              <a:tr h="410512">
                <a:tc>
                  <a:txBody>
                    <a:bodyPr/>
                    <a:lstStyle/>
                    <a:p>
                      <a:pPr algn="ctr"/>
                      <a:endParaRPr lang="en-US" sz="1900" dirty="0"/>
                    </a:p>
                  </a:txBody>
                  <a:tcPr marL="94334" marR="94334" marT="47184" marB="47184"/>
                </a:tc>
                <a:tc>
                  <a:txBody>
                    <a:bodyPr/>
                    <a:lstStyle/>
                    <a:p>
                      <a:pPr algn="ctr"/>
                      <a:endParaRPr lang="en-US" sz="1900" dirty="0"/>
                    </a:p>
                  </a:txBody>
                  <a:tcPr marL="94334" marR="94334" marT="47184" marB="47184"/>
                </a:tc>
                <a:extLst>
                  <a:ext uri="{0D108BD9-81ED-4DB2-BD59-A6C34878D82A}">
                    <a16:rowId xmlns:a16="http://schemas.microsoft.com/office/drawing/2014/main" val="10002"/>
                  </a:ext>
                </a:extLst>
              </a:tr>
              <a:tr h="410512">
                <a:tc>
                  <a:txBody>
                    <a:bodyPr/>
                    <a:lstStyle/>
                    <a:p>
                      <a:pPr algn="ctr"/>
                      <a:endParaRPr lang="en-US" sz="1900" dirty="0"/>
                    </a:p>
                  </a:txBody>
                  <a:tcPr marL="94334" marR="94334" marT="47184" marB="47184"/>
                </a:tc>
                <a:tc>
                  <a:txBody>
                    <a:bodyPr/>
                    <a:lstStyle/>
                    <a:p>
                      <a:pPr algn="ctr"/>
                      <a:endParaRPr lang="en-US" sz="1900" dirty="0"/>
                    </a:p>
                  </a:txBody>
                  <a:tcPr marL="94334" marR="94334" marT="47184" marB="47184"/>
                </a:tc>
                <a:extLst>
                  <a:ext uri="{0D108BD9-81ED-4DB2-BD59-A6C34878D82A}">
                    <a16:rowId xmlns:a16="http://schemas.microsoft.com/office/drawing/2014/main" val="10003"/>
                  </a:ext>
                </a:extLst>
              </a:tr>
              <a:tr h="410512">
                <a:tc>
                  <a:txBody>
                    <a:bodyPr/>
                    <a:lstStyle/>
                    <a:p>
                      <a:pPr algn="ctr"/>
                      <a:endParaRPr lang="en-US" sz="1900" dirty="0"/>
                    </a:p>
                  </a:txBody>
                  <a:tcPr marL="94334" marR="94334" marT="47184" marB="47184"/>
                </a:tc>
                <a:tc>
                  <a:txBody>
                    <a:bodyPr/>
                    <a:lstStyle/>
                    <a:p>
                      <a:pPr algn="ctr"/>
                      <a:endParaRPr lang="en-US" sz="1900" dirty="0"/>
                    </a:p>
                  </a:txBody>
                  <a:tcPr marL="94334" marR="94334" marT="47184" marB="47184"/>
                </a:tc>
                <a:extLst>
                  <a:ext uri="{0D108BD9-81ED-4DB2-BD59-A6C34878D82A}">
                    <a16:rowId xmlns:a16="http://schemas.microsoft.com/office/drawing/2014/main" val="10004"/>
                  </a:ext>
                </a:extLst>
              </a:tr>
              <a:tr h="410512">
                <a:tc>
                  <a:txBody>
                    <a:bodyPr/>
                    <a:lstStyle/>
                    <a:p>
                      <a:pPr algn="ctr"/>
                      <a:endParaRPr lang="en-US" sz="1900" dirty="0"/>
                    </a:p>
                  </a:txBody>
                  <a:tcPr marL="94334" marR="94334" marT="47184" marB="47184"/>
                </a:tc>
                <a:tc>
                  <a:txBody>
                    <a:bodyPr/>
                    <a:lstStyle/>
                    <a:p>
                      <a:pPr algn="ctr"/>
                      <a:endParaRPr lang="en-US" sz="1900" dirty="0"/>
                    </a:p>
                  </a:txBody>
                  <a:tcPr marL="94334" marR="94334" marT="47184" marB="47184"/>
                </a:tc>
                <a:extLst>
                  <a:ext uri="{0D108BD9-81ED-4DB2-BD59-A6C34878D82A}">
                    <a16:rowId xmlns:a16="http://schemas.microsoft.com/office/drawing/2014/main" val="10005"/>
                  </a:ext>
                </a:extLst>
              </a:tr>
            </a:tbl>
          </a:graphicData>
        </a:graphic>
      </p:graphicFrame>
      <p:sp>
        <p:nvSpPr>
          <p:cNvPr id="4" name="Rectangle 3"/>
          <p:cNvSpPr>
            <a:spLocks noChangeArrowheads="1"/>
          </p:cNvSpPr>
          <p:nvPr/>
        </p:nvSpPr>
        <p:spPr bwMode="auto">
          <a:xfrm>
            <a:off x="3911600" y="5105400"/>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solidFill>
                  <a:schemeClr val="bg2"/>
                </a:solidFill>
              </a:rPr>
              <a:t>0</a:t>
            </a:r>
          </a:p>
        </p:txBody>
      </p:sp>
      <p:sp>
        <p:nvSpPr>
          <p:cNvPr id="44" name="Rectangle 43"/>
          <p:cNvSpPr>
            <a:spLocks noChangeArrowheads="1"/>
          </p:cNvSpPr>
          <p:nvPr/>
        </p:nvSpPr>
        <p:spPr bwMode="auto">
          <a:xfrm>
            <a:off x="3886200" y="5507038"/>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solidFill>
                  <a:schemeClr val="bg2"/>
                </a:solidFill>
              </a:rPr>
              <a:t>1</a:t>
            </a:r>
          </a:p>
        </p:txBody>
      </p:sp>
      <p:sp>
        <p:nvSpPr>
          <p:cNvPr id="45" name="Rectangle 44"/>
          <p:cNvSpPr>
            <a:spLocks noChangeArrowheads="1"/>
          </p:cNvSpPr>
          <p:nvPr/>
        </p:nvSpPr>
        <p:spPr bwMode="auto">
          <a:xfrm>
            <a:off x="3873500" y="591026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solidFill>
                  <a:schemeClr val="bg2"/>
                </a:solidFill>
              </a:rPr>
              <a:t>2</a:t>
            </a:r>
          </a:p>
        </p:txBody>
      </p:sp>
      <p:sp>
        <p:nvSpPr>
          <p:cNvPr id="46" name="Rectangle 45"/>
          <p:cNvSpPr>
            <a:spLocks noChangeArrowheads="1"/>
          </p:cNvSpPr>
          <p:nvPr/>
        </p:nvSpPr>
        <p:spPr bwMode="auto">
          <a:xfrm>
            <a:off x="3860800" y="6311900"/>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solidFill>
                  <a:schemeClr val="bg2"/>
                </a:solidFill>
              </a:rPr>
              <a:t>3</a:t>
            </a:r>
          </a:p>
        </p:txBody>
      </p:sp>
      <p:sp>
        <p:nvSpPr>
          <p:cNvPr id="47" name="Rectangle 46"/>
          <p:cNvSpPr>
            <a:spLocks noChangeArrowheads="1"/>
          </p:cNvSpPr>
          <p:nvPr/>
        </p:nvSpPr>
        <p:spPr bwMode="auto">
          <a:xfrm>
            <a:off x="4518025" y="6386513"/>
            <a:ext cx="13446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000">
                <a:solidFill>
                  <a:schemeClr val="bg2"/>
                </a:solidFill>
              </a:rPr>
              <a:t>1+4+9=14</a:t>
            </a:r>
          </a:p>
        </p:txBody>
      </p:sp>
      <p:sp>
        <p:nvSpPr>
          <p:cNvPr id="48" name="Rectangle 47"/>
          <p:cNvSpPr>
            <a:spLocks noChangeArrowheads="1"/>
          </p:cNvSpPr>
          <p:nvPr/>
        </p:nvSpPr>
        <p:spPr bwMode="auto">
          <a:xfrm>
            <a:off x="4591050" y="5918200"/>
            <a:ext cx="1062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solidFill>
                  <a:schemeClr val="bg2"/>
                </a:solidFill>
              </a:rPr>
              <a:t>1+4=5</a:t>
            </a:r>
          </a:p>
        </p:txBody>
      </p:sp>
      <p:sp>
        <p:nvSpPr>
          <p:cNvPr id="49" name="Rectangle 48"/>
          <p:cNvSpPr>
            <a:spLocks noChangeArrowheads="1"/>
          </p:cNvSpPr>
          <p:nvPr/>
        </p:nvSpPr>
        <p:spPr bwMode="auto">
          <a:xfrm>
            <a:off x="4960938" y="5524500"/>
            <a:ext cx="3381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solidFill>
                  <a:schemeClr val="bg2"/>
                </a:solidFill>
              </a:rPr>
              <a:t>1</a:t>
            </a:r>
          </a:p>
        </p:txBody>
      </p:sp>
      <p:sp>
        <p:nvSpPr>
          <p:cNvPr id="50" name="Rectangle 49"/>
          <p:cNvSpPr>
            <a:spLocks noChangeArrowheads="1"/>
          </p:cNvSpPr>
          <p:nvPr/>
        </p:nvSpPr>
        <p:spPr bwMode="auto">
          <a:xfrm>
            <a:off x="4968875" y="5091113"/>
            <a:ext cx="3381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solidFill>
                  <a:schemeClr val="bg2"/>
                </a:solidFill>
              </a:rPr>
              <a:t>0</a:t>
            </a:r>
          </a:p>
        </p:txBody>
      </p:sp>
      <p:sp>
        <p:nvSpPr>
          <p:cNvPr id="5" name="Rectangle 4"/>
          <p:cNvSpPr>
            <a:spLocks noChangeArrowheads="1"/>
          </p:cNvSpPr>
          <p:nvPr/>
        </p:nvSpPr>
        <p:spPr bwMode="auto">
          <a:xfrm>
            <a:off x="2085975" y="4702175"/>
            <a:ext cx="1042988"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a:solidFill>
                  <a:srgbClr val="FFC000"/>
                </a:solidFill>
              </a:rPr>
              <a:t>i = 0</a:t>
            </a:r>
            <a:br>
              <a:rPr lang="en-US" altLang="en-US" sz="3000">
                <a:solidFill>
                  <a:srgbClr val="FFC000"/>
                </a:solidFill>
              </a:rPr>
            </a:br>
            <a:r>
              <a:rPr lang="en-US" altLang="en-US" sz="3000">
                <a:solidFill>
                  <a:srgbClr val="FFC000"/>
                </a:solidFill>
              </a:rPr>
              <a:t>s = 0</a:t>
            </a:r>
            <a:r>
              <a:rPr lang="en-US" altLang="en-US" sz="3000" baseline="30000">
                <a:solidFill>
                  <a:srgbClr val="FFC000"/>
                </a:solidFill>
              </a:rPr>
              <a:t> </a:t>
            </a:r>
            <a:endParaRPr lang="en-US" altLang="en-US" sz="3000">
              <a:solidFill>
                <a:srgbClr val="FFC000"/>
              </a:solidFill>
            </a:endParaRPr>
          </a:p>
        </p:txBody>
      </p:sp>
    </p:spTree>
    <p:extLst>
      <p:ext uri="{BB962C8B-B14F-4D97-AF65-F5344CB8AC3E}">
        <p14:creationId xmlns:p14="http://schemas.microsoft.com/office/powerpoint/2010/main" val="17349674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9"/>
                                        </p:tgtEl>
                                        <p:attrNameLst>
                                          <p:attrName>style.visibility</p:attrName>
                                        </p:attrNameLst>
                                      </p:cBhvr>
                                      <p:to>
                                        <p:strVal val="visible"/>
                                      </p:to>
                                    </p:set>
                                    <p:anim calcmode="lin" valueType="num">
                                      <p:cBhvr additive="base">
                                        <p:cTn id="7" dur="500" fill="hold"/>
                                        <p:tgtEl>
                                          <p:spTgt spid="189"/>
                                        </p:tgtEl>
                                        <p:attrNameLst>
                                          <p:attrName>ppt_x</p:attrName>
                                        </p:attrNameLst>
                                      </p:cBhvr>
                                      <p:tavLst>
                                        <p:tav tm="0">
                                          <p:val>
                                            <p:strVal val="#ppt_x"/>
                                          </p:val>
                                        </p:tav>
                                        <p:tav tm="100000">
                                          <p:val>
                                            <p:strVal val="#ppt_x"/>
                                          </p:val>
                                        </p:tav>
                                      </p:tavLst>
                                    </p:anim>
                                    <p:anim calcmode="lin" valueType="num">
                                      <p:cBhvr additive="base">
                                        <p:cTn id="8" dur="500" fill="hold"/>
                                        <p:tgtEl>
                                          <p:spTgt spid="18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additive="base">
                                        <p:cTn id="19" dur="500" fill="hold"/>
                                        <p:tgtEl>
                                          <p:spTgt spid="44"/>
                                        </p:tgtEl>
                                        <p:attrNameLst>
                                          <p:attrName>ppt_x</p:attrName>
                                        </p:attrNameLst>
                                      </p:cBhvr>
                                      <p:tavLst>
                                        <p:tav tm="0">
                                          <p:val>
                                            <p:strVal val="#ppt_x"/>
                                          </p:val>
                                        </p:tav>
                                        <p:tav tm="100000">
                                          <p:val>
                                            <p:strVal val="#ppt_x"/>
                                          </p:val>
                                        </p:tav>
                                      </p:tavLst>
                                    </p:anim>
                                    <p:anim calcmode="lin" valueType="num">
                                      <p:cBhvr additive="base">
                                        <p:cTn id="20"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anim calcmode="lin" valueType="num">
                                      <p:cBhvr additive="base">
                                        <p:cTn id="25" dur="500" fill="hold"/>
                                        <p:tgtEl>
                                          <p:spTgt spid="49"/>
                                        </p:tgtEl>
                                        <p:attrNameLst>
                                          <p:attrName>ppt_x</p:attrName>
                                        </p:attrNameLst>
                                      </p:cBhvr>
                                      <p:tavLst>
                                        <p:tav tm="0">
                                          <p:val>
                                            <p:strVal val="#ppt_x"/>
                                          </p:val>
                                        </p:tav>
                                        <p:tav tm="100000">
                                          <p:val>
                                            <p:strVal val="#ppt_x"/>
                                          </p:val>
                                        </p:tav>
                                      </p:tavLst>
                                    </p:anim>
                                    <p:anim calcmode="lin" valueType="num">
                                      <p:cBhvr additive="base">
                                        <p:cTn id="2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5"/>
                                        </p:tgtEl>
                                        <p:attrNameLst>
                                          <p:attrName>style.visibility</p:attrName>
                                        </p:attrNameLst>
                                      </p:cBhvr>
                                      <p:to>
                                        <p:strVal val="visible"/>
                                      </p:to>
                                    </p:set>
                                    <p:anim calcmode="lin" valueType="num">
                                      <p:cBhvr additive="base">
                                        <p:cTn id="31" dur="500" fill="hold"/>
                                        <p:tgtEl>
                                          <p:spTgt spid="45"/>
                                        </p:tgtEl>
                                        <p:attrNameLst>
                                          <p:attrName>ppt_x</p:attrName>
                                        </p:attrNameLst>
                                      </p:cBhvr>
                                      <p:tavLst>
                                        <p:tav tm="0">
                                          <p:val>
                                            <p:strVal val="#ppt_x"/>
                                          </p:val>
                                        </p:tav>
                                        <p:tav tm="100000">
                                          <p:val>
                                            <p:strVal val="#ppt_x"/>
                                          </p:val>
                                        </p:tav>
                                      </p:tavLst>
                                    </p:anim>
                                    <p:anim calcmode="lin" valueType="num">
                                      <p:cBhvr additive="base">
                                        <p:cTn id="3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 calcmode="lin" valueType="num">
                                      <p:cBhvr additive="base">
                                        <p:cTn id="37" dur="500" fill="hold"/>
                                        <p:tgtEl>
                                          <p:spTgt spid="48"/>
                                        </p:tgtEl>
                                        <p:attrNameLst>
                                          <p:attrName>ppt_x</p:attrName>
                                        </p:attrNameLst>
                                      </p:cBhvr>
                                      <p:tavLst>
                                        <p:tav tm="0">
                                          <p:val>
                                            <p:strVal val="#ppt_x"/>
                                          </p:val>
                                        </p:tav>
                                        <p:tav tm="100000">
                                          <p:val>
                                            <p:strVal val="#ppt_x"/>
                                          </p:val>
                                        </p:tav>
                                      </p:tavLst>
                                    </p:anim>
                                    <p:anim calcmode="lin" valueType="num">
                                      <p:cBhvr additive="base">
                                        <p:cTn id="38"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6"/>
                                        </p:tgtEl>
                                        <p:attrNameLst>
                                          <p:attrName>style.visibility</p:attrName>
                                        </p:attrNameLst>
                                      </p:cBhvr>
                                      <p:to>
                                        <p:strVal val="visible"/>
                                      </p:to>
                                    </p:set>
                                    <p:anim calcmode="lin" valueType="num">
                                      <p:cBhvr additive="base">
                                        <p:cTn id="43" dur="500" fill="hold"/>
                                        <p:tgtEl>
                                          <p:spTgt spid="46"/>
                                        </p:tgtEl>
                                        <p:attrNameLst>
                                          <p:attrName>ppt_x</p:attrName>
                                        </p:attrNameLst>
                                      </p:cBhvr>
                                      <p:tavLst>
                                        <p:tav tm="0">
                                          <p:val>
                                            <p:strVal val="#ppt_x"/>
                                          </p:val>
                                        </p:tav>
                                        <p:tav tm="100000">
                                          <p:val>
                                            <p:strVal val="#ppt_x"/>
                                          </p:val>
                                        </p:tav>
                                      </p:tavLst>
                                    </p:anim>
                                    <p:anim calcmode="lin" valueType="num">
                                      <p:cBhvr additive="base">
                                        <p:cTn id="44"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47"/>
                                        </p:tgtEl>
                                        <p:attrNameLst>
                                          <p:attrName>style.visibility</p:attrName>
                                        </p:attrNameLst>
                                      </p:cBhvr>
                                      <p:to>
                                        <p:strVal val="visible"/>
                                      </p:to>
                                    </p:set>
                                    <p:anim calcmode="lin" valueType="num">
                                      <p:cBhvr additive="base">
                                        <p:cTn id="49" dur="500" fill="hold"/>
                                        <p:tgtEl>
                                          <p:spTgt spid="47"/>
                                        </p:tgtEl>
                                        <p:attrNameLst>
                                          <p:attrName>ppt_x</p:attrName>
                                        </p:attrNameLst>
                                      </p:cBhvr>
                                      <p:tavLst>
                                        <p:tav tm="0">
                                          <p:val>
                                            <p:strVal val="#ppt_x"/>
                                          </p:val>
                                        </p:tav>
                                        <p:tav tm="100000">
                                          <p:val>
                                            <p:strVal val="#ppt_x"/>
                                          </p:val>
                                        </p:tav>
                                      </p:tavLst>
                                    </p:anim>
                                    <p:anim calcmode="lin" valueType="num">
                                      <p:cBhvr additive="base">
                                        <p:cTn id="50"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4"/>
                                        </p:tgtEl>
                                        <p:attrNameLst>
                                          <p:attrName>style.visibility</p:attrName>
                                        </p:attrNameLst>
                                      </p:cBhvr>
                                      <p:to>
                                        <p:strVal val="visible"/>
                                      </p:to>
                                    </p:set>
                                    <p:anim calcmode="lin" valueType="num">
                                      <p:cBhvr additive="base">
                                        <p:cTn id="55" dur="500" fill="hold"/>
                                        <p:tgtEl>
                                          <p:spTgt spid="4"/>
                                        </p:tgtEl>
                                        <p:attrNameLst>
                                          <p:attrName>ppt_x</p:attrName>
                                        </p:attrNameLst>
                                      </p:cBhvr>
                                      <p:tavLst>
                                        <p:tav tm="0">
                                          <p:val>
                                            <p:strVal val="#ppt_x"/>
                                          </p:val>
                                        </p:tav>
                                        <p:tav tm="100000">
                                          <p:val>
                                            <p:strVal val="#ppt_x"/>
                                          </p:val>
                                        </p:tav>
                                      </p:tavLst>
                                    </p:anim>
                                    <p:anim calcmode="lin" valueType="num">
                                      <p:cBhvr additive="base">
                                        <p:cTn id="5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50"/>
                                        </p:tgtEl>
                                        <p:attrNameLst>
                                          <p:attrName>style.visibility</p:attrName>
                                        </p:attrNameLst>
                                      </p:cBhvr>
                                      <p:to>
                                        <p:strVal val="visible"/>
                                      </p:to>
                                    </p:set>
                                    <p:anim calcmode="lin" valueType="num">
                                      <p:cBhvr additive="base">
                                        <p:cTn id="61" dur="500" fill="hold"/>
                                        <p:tgtEl>
                                          <p:spTgt spid="50"/>
                                        </p:tgtEl>
                                        <p:attrNameLst>
                                          <p:attrName>ppt_x</p:attrName>
                                        </p:attrNameLst>
                                      </p:cBhvr>
                                      <p:tavLst>
                                        <p:tav tm="0">
                                          <p:val>
                                            <p:strVal val="#ppt_x"/>
                                          </p:val>
                                        </p:tav>
                                        <p:tav tm="100000">
                                          <p:val>
                                            <p:strVal val="#ppt_x"/>
                                          </p:val>
                                        </p:tav>
                                      </p:tavLst>
                                    </p:anim>
                                    <p:anim calcmode="lin" valueType="num">
                                      <p:cBhvr additive="base">
                                        <p:cTn id="62"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5"/>
                                        </p:tgtEl>
                                        <p:attrNameLst>
                                          <p:attrName>style.visibility</p:attrName>
                                        </p:attrNameLst>
                                      </p:cBhvr>
                                      <p:to>
                                        <p:strVal val="visible"/>
                                      </p:to>
                                    </p:set>
                                    <p:anim calcmode="lin" valueType="num">
                                      <p:cBhvr additive="base">
                                        <p:cTn id="67" dur="500" fill="hold"/>
                                        <p:tgtEl>
                                          <p:spTgt spid="5"/>
                                        </p:tgtEl>
                                        <p:attrNameLst>
                                          <p:attrName>ppt_x</p:attrName>
                                        </p:attrNameLst>
                                      </p:cBhvr>
                                      <p:tavLst>
                                        <p:tav tm="0">
                                          <p:val>
                                            <p:strVal val="#ppt_x"/>
                                          </p:val>
                                        </p:tav>
                                        <p:tav tm="100000">
                                          <p:val>
                                            <p:strVal val="#ppt_x"/>
                                          </p:val>
                                        </p:tav>
                                      </p:tavLst>
                                    </p:anim>
                                    <p:anim calcmode="lin" valueType="num">
                                      <p:cBhvr additive="base">
                                        <p:cTn id="6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4" grpId="0"/>
      <p:bldP spid="45" grpId="0"/>
      <p:bldP spid="46" grpId="0"/>
      <p:bldP spid="47" grpId="0"/>
      <p:bldP spid="48" grpId="0"/>
      <p:bldP spid="49" grpId="0"/>
      <p:bldP spid="50" grpId="0"/>
      <p:bldP spid="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1708150" y="0"/>
            <a:ext cx="57562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chemeClr val="tx2"/>
                </a:solidFill>
              </a:rPr>
              <a:t>Designing an Algorithm </a:t>
            </a:r>
          </a:p>
        </p:txBody>
      </p:sp>
      <p:graphicFrame>
        <p:nvGraphicFramePr>
          <p:cNvPr id="280579" name="Group 3"/>
          <p:cNvGraphicFramePr>
            <a:graphicFrameLocks noGrp="1"/>
          </p:cNvGraphicFramePr>
          <p:nvPr/>
        </p:nvGraphicFramePr>
        <p:xfrm>
          <a:off x="152400" y="762000"/>
          <a:ext cx="8839200" cy="5943600"/>
        </p:xfrm>
        <a:graphic>
          <a:graphicData uri="http://schemas.openxmlformats.org/drawingml/2006/table">
            <a:tbl>
              <a:tblPr/>
              <a:tblGrid>
                <a:gridCol w="2946400">
                  <a:extLst>
                    <a:ext uri="{9D8B030D-6E8A-4147-A177-3AD203B41FA5}">
                      <a16:colId xmlns:a16="http://schemas.microsoft.com/office/drawing/2014/main" val="20000"/>
                    </a:ext>
                  </a:extLst>
                </a:gridCol>
                <a:gridCol w="2946400">
                  <a:extLst>
                    <a:ext uri="{9D8B030D-6E8A-4147-A177-3AD203B41FA5}">
                      <a16:colId xmlns:a16="http://schemas.microsoft.com/office/drawing/2014/main" val="20001"/>
                    </a:ext>
                  </a:extLst>
                </a:gridCol>
                <a:gridCol w="2946400">
                  <a:extLst>
                    <a:ext uri="{9D8B030D-6E8A-4147-A177-3AD203B41FA5}">
                      <a16:colId xmlns:a16="http://schemas.microsoft.com/office/drawing/2014/main" val="20002"/>
                    </a:ext>
                  </a:extLst>
                </a:gridCol>
              </a:tblGrid>
              <a:tr h="1981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600" b="0" i="0" u="none" strike="noStrike" cap="none" normalizeH="0" baseline="0" dirty="0" smtClean="0">
                          <a:ln>
                            <a:noFill/>
                          </a:ln>
                          <a:solidFill>
                            <a:schemeClr val="tx1"/>
                          </a:solidFill>
                          <a:effectLst/>
                          <a:latin typeface="Times New Roman" pitchFamily="18" charset="0"/>
                        </a:rPr>
                        <a:t>Define Problem</a:t>
                      </a:r>
                      <a:endParaRPr kumimoji="0" lang="en-CA" sz="2600" b="0" i="0" u="none" strike="noStrike" cap="none" normalizeH="0" baseline="0" dirty="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600" b="0" i="0" u="none" strike="noStrike" cap="none" normalizeH="0" baseline="0" smtClean="0">
                          <a:ln>
                            <a:noFill/>
                          </a:ln>
                          <a:solidFill>
                            <a:schemeClr val="tx1"/>
                          </a:solidFill>
                          <a:effectLst/>
                          <a:latin typeface="Times New Roman" pitchFamily="18" charset="0"/>
                        </a:rPr>
                        <a:t>Define Loop Invariants</a:t>
                      </a:r>
                      <a:endParaRPr kumimoji="0" lang="en-CA" sz="2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Measure of Progress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81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Step</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Exit Condition</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Maintain Loop Inv</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81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rPr>
                        <a:t>Make Progress</a:t>
                      </a:r>
                      <a:endParaRPr kumimoji="0" lang="en-CA" sz="2400" b="0" i="0" u="none" strike="noStrike" cap="none" normalizeH="0" baseline="0" dirty="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Initial Conditions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rPr>
                        <a:t>Ending</a:t>
                      </a:r>
                      <a:endParaRPr kumimoji="0" lang="en-CA" sz="2400" b="0" i="0" u="none" strike="noStrike" cap="none" normalizeH="0" baseline="0" dirty="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124949" name="Group 21"/>
          <p:cNvGrpSpPr>
            <a:grpSpLocks noChangeAspect="1"/>
          </p:cNvGrpSpPr>
          <p:nvPr/>
        </p:nvGrpSpPr>
        <p:grpSpPr bwMode="auto">
          <a:xfrm>
            <a:off x="4648200" y="5232400"/>
            <a:ext cx="1166813" cy="1168400"/>
            <a:chOff x="3408" y="1200"/>
            <a:chExt cx="907" cy="907"/>
          </a:xfrm>
        </p:grpSpPr>
        <p:grpSp>
          <p:nvGrpSpPr>
            <p:cNvPr id="125157" name="Group 22"/>
            <p:cNvGrpSpPr>
              <a:grpSpLocks noChangeAspect="1"/>
            </p:cNvGrpSpPr>
            <p:nvPr/>
          </p:nvGrpSpPr>
          <p:grpSpPr bwMode="auto">
            <a:xfrm>
              <a:off x="3533" y="1582"/>
              <a:ext cx="256" cy="210"/>
              <a:chOff x="1728" y="2064"/>
              <a:chExt cx="768" cy="672"/>
            </a:xfrm>
          </p:grpSpPr>
          <p:sp>
            <p:nvSpPr>
              <p:cNvPr id="125163" name="AutoShape 23"/>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400" i="0" baseline="-8000">
                  <a:solidFill>
                    <a:schemeClr val="bg2"/>
                  </a:solidFill>
                </a:endParaRPr>
              </a:p>
            </p:txBody>
          </p:sp>
          <p:sp>
            <p:nvSpPr>
              <p:cNvPr id="125164" name="Line 24"/>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pic>
          <p:nvPicPr>
            <p:cNvPr id="125158" name="Picture 2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88" y="1488"/>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25159" name="Object 26"/>
            <p:cNvGraphicFramePr>
              <a:graphicFrameLocks noChangeAspect="1"/>
            </p:cNvGraphicFramePr>
            <p:nvPr/>
          </p:nvGraphicFramePr>
          <p:xfrm>
            <a:off x="3504" y="1584"/>
            <a:ext cx="336" cy="174"/>
          </p:xfrm>
          <a:graphic>
            <a:graphicData uri="http://schemas.openxmlformats.org/presentationml/2006/ole">
              <mc:AlternateContent xmlns:mc="http://schemas.openxmlformats.org/markup-compatibility/2006">
                <mc:Choice xmlns:v="urn:schemas-microsoft-com:vml" Requires="v">
                  <p:oleObj spid="_x0000_s57349" name="Equation" r:id="rId5" imgW="342603" imgH="177646" progId="Equation.3">
                    <p:embed/>
                  </p:oleObj>
                </mc:Choice>
                <mc:Fallback>
                  <p:oleObj name="Equation" r:id="rId5" imgW="342603" imgH="177646" progId="Equation.3">
                    <p:embed/>
                    <p:pic>
                      <p:nvPicPr>
                        <p:cNvPr id="125159" name="Object 2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04" y="1584"/>
                          <a:ext cx="336" cy="1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25160" name="Group 27"/>
            <p:cNvGrpSpPr>
              <a:grpSpLocks noChangeAspect="1"/>
            </p:cNvGrpSpPr>
            <p:nvPr/>
          </p:nvGrpSpPr>
          <p:grpSpPr bwMode="auto">
            <a:xfrm>
              <a:off x="3408" y="1200"/>
              <a:ext cx="907" cy="907"/>
              <a:chOff x="4704" y="3120"/>
              <a:chExt cx="907" cy="907"/>
            </a:xfrm>
          </p:grpSpPr>
          <p:sp>
            <p:nvSpPr>
              <p:cNvPr id="125161" name="Oval 28"/>
              <p:cNvSpPr>
                <a:spLocks noChangeAspect="1" noChangeArrowheads="1"/>
              </p:cNvSpPr>
              <p:nvPr/>
            </p:nvSpPr>
            <p:spPr bwMode="auto">
              <a:xfrm>
                <a:off x="4704" y="3120"/>
                <a:ext cx="907" cy="907"/>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125162" name="Line 29"/>
              <p:cNvSpPr>
                <a:spLocks noChangeAspect="1" noChangeShapeType="1"/>
              </p:cNvSpPr>
              <p:nvPr/>
            </p:nvSpPr>
            <p:spPr bwMode="auto">
              <a:xfrm flipV="1">
                <a:off x="4896" y="3216"/>
                <a:ext cx="528" cy="720"/>
              </a:xfrm>
              <a:prstGeom prst="line">
                <a:avLst/>
              </a:prstGeom>
              <a:noFill/>
              <a:ln w="635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24950" name="Group 30"/>
          <p:cNvGrpSpPr>
            <a:grpSpLocks noChangeAspect="1"/>
          </p:cNvGrpSpPr>
          <p:nvPr/>
        </p:nvGrpSpPr>
        <p:grpSpPr bwMode="auto">
          <a:xfrm>
            <a:off x="3276600" y="5257800"/>
            <a:ext cx="1169988" cy="1169988"/>
            <a:chOff x="3077" y="2352"/>
            <a:chExt cx="907" cy="907"/>
          </a:xfrm>
        </p:grpSpPr>
        <p:grpSp>
          <p:nvGrpSpPr>
            <p:cNvPr id="125146" name="Group 31"/>
            <p:cNvGrpSpPr>
              <a:grpSpLocks noChangeAspect="1"/>
            </p:cNvGrpSpPr>
            <p:nvPr/>
          </p:nvGrpSpPr>
          <p:grpSpPr bwMode="auto">
            <a:xfrm>
              <a:off x="3077" y="2352"/>
              <a:ext cx="907" cy="907"/>
              <a:chOff x="2976" y="2352"/>
              <a:chExt cx="907" cy="907"/>
            </a:xfrm>
          </p:grpSpPr>
          <p:sp>
            <p:nvSpPr>
              <p:cNvPr id="125154" name="Freeform 32"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sp>
            <p:nvSpPr>
              <p:cNvPr id="125155" name="Oval 33"/>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pic>
            <p:nvPicPr>
              <p:cNvPr id="125156" name="Picture 3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5147" name="Group 35"/>
            <p:cNvGrpSpPr>
              <a:grpSpLocks noChangeAspect="1"/>
            </p:cNvGrpSpPr>
            <p:nvPr/>
          </p:nvGrpSpPr>
          <p:grpSpPr bwMode="auto">
            <a:xfrm rot="2360341">
              <a:off x="3360" y="2401"/>
              <a:ext cx="421" cy="527"/>
              <a:chOff x="2227" y="1194"/>
              <a:chExt cx="1944" cy="2413"/>
            </a:xfrm>
          </p:grpSpPr>
          <p:sp>
            <p:nvSpPr>
              <p:cNvPr id="125148" name="Freeform 36"/>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149" name="Freeform 37"/>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150" name="Freeform 38"/>
              <p:cNvSpPr>
                <a:spLocks noChangeAspect="1"/>
              </p:cNvSpPr>
              <p:nvPr/>
            </p:nvSpPr>
            <p:spPr bwMode="auto">
              <a:xfrm rot="-2705309">
                <a:off x="3504" y="2064"/>
                <a:ext cx="812" cy="523"/>
              </a:xfrm>
              <a:custGeom>
                <a:avLst/>
                <a:gdLst>
                  <a:gd name="T0" fmla="*/ 0 w 782"/>
                  <a:gd name="T1" fmla="*/ 1 h 808"/>
                  <a:gd name="T2" fmla="*/ 164 w 782"/>
                  <a:gd name="T3" fmla="*/ 0 h 808"/>
                  <a:gd name="T4" fmla="*/ 401 w 782"/>
                  <a:gd name="T5" fmla="*/ 0 h 808"/>
                  <a:gd name="T6" fmla="*/ 845 w 782"/>
                  <a:gd name="T7" fmla="*/ 1 h 808"/>
                  <a:gd name="T8" fmla="*/ 1371 w 782"/>
                  <a:gd name="T9" fmla="*/ 1 h 808"/>
                  <a:gd name="T10" fmla="*/ 1566 w 782"/>
                  <a:gd name="T11" fmla="*/ 1 h 808"/>
                  <a:gd name="T12" fmla="*/ 1656 w 782"/>
                  <a:gd name="T13" fmla="*/ 1 h 808"/>
                  <a:gd name="T14" fmla="*/ 1670 w 782"/>
                  <a:gd name="T15" fmla="*/ 1 h 808"/>
                  <a:gd name="T16" fmla="*/ 1612 w 782"/>
                  <a:gd name="T17" fmla="*/ 1 h 808"/>
                  <a:gd name="T18" fmla="*/ 1451 w 782"/>
                  <a:gd name="T19" fmla="*/ 1 h 808"/>
                  <a:gd name="T20" fmla="*/ 1241 w 782"/>
                  <a:gd name="T21" fmla="*/ 1 h 808"/>
                  <a:gd name="T22" fmla="*/ 1088 w 782"/>
                  <a:gd name="T23" fmla="*/ 1 h 808"/>
                  <a:gd name="T24" fmla="*/ 1018 w 782"/>
                  <a:gd name="T25" fmla="*/ 1 h 808"/>
                  <a:gd name="T26" fmla="*/ 974 w 782"/>
                  <a:gd name="T27" fmla="*/ 1 h 808"/>
                  <a:gd name="T28" fmla="*/ 987 w 782"/>
                  <a:gd name="T29" fmla="*/ 1 h 808"/>
                  <a:gd name="T30" fmla="*/ 999 w 782"/>
                  <a:gd name="T31" fmla="*/ 1 h 808"/>
                  <a:gd name="T32" fmla="*/ 1187 w 782"/>
                  <a:gd name="T33" fmla="*/ 1 h 808"/>
                  <a:gd name="T34" fmla="*/ 1485 w 782"/>
                  <a:gd name="T35" fmla="*/ 1 h 808"/>
                  <a:gd name="T36" fmla="*/ 1670 w 782"/>
                  <a:gd name="T37" fmla="*/ 1 h 808"/>
                  <a:gd name="T38" fmla="*/ 1868 w 782"/>
                  <a:gd name="T39" fmla="*/ 1 h 808"/>
                  <a:gd name="T40" fmla="*/ 1931 w 782"/>
                  <a:gd name="T41" fmla="*/ 1 h 808"/>
                  <a:gd name="T42" fmla="*/ 1868 w 782"/>
                  <a:gd name="T43" fmla="*/ 1 h 808"/>
                  <a:gd name="T44" fmla="*/ 1790 w 782"/>
                  <a:gd name="T45" fmla="*/ 1 h 808"/>
                  <a:gd name="T46" fmla="*/ 1656 w 782"/>
                  <a:gd name="T47" fmla="*/ 1 h 808"/>
                  <a:gd name="T48" fmla="*/ 1478 w 782"/>
                  <a:gd name="T49" fmla="*/ 1 h 808"/>
                  <a:gd name="T50" fmla="*/ 1283 w 782"/>
                  <a:gd name="T51" fmla="*/ 1 h 808"/>
                  <a:gd name="T52" fmla="*/ 974 w 782"/>
                  <a:gd name="T53" fmla="*/ 1 h 808"/>
                  <a:gd name="T54" fmla="*/ 876 w 782"/>
                  <a:gd name="T55" fmla="*/ 1 h 808"/>
                  <a:gd name="T56" fmla="*/ 823 w 782"/>
                  <a:gd name="T57" fmla="*/ 1 h 808"/>
                  <a:gd name="T58" fmla="*/ 823 w 782"/>
                  <a:gd name="T59" fmla="*/ 1 h 808"/>
                  <a:gd name="T60" fmla="*/ 823 w 782"/>
                  <a:gd name="T61" fmla="*/ 1 h 808"/>
                  <a:gd name="T62" fmla="*/ 957 w 782"/>
                  <a:gd name="T63" fmla="*/ 1 h 808"/>
                  <a:gd name="T64" fmla="*/ 1157 w 782"/>
                  <a:gd name="T65" fmla="*/ 1 h 808"/>
                  <a:gd name="T66" fmla="*/ 1332 w 782"/>
                  <a:gd name="T67" fmla="*/ 1 h 808"/>
                  <a:gd name="T68" fmla="*/ 1442 w 782"/>
                  <a:gd name="T69" fmla="*/ 1 h 808"/>
                  <a:gd name="T70" fmla="*/ 1498 w 782"/>
                  <a:gd name="T71" fmla="*/ 1 h 808"/>
                  <a:gd name="T72" fmla="*/ 1478 w 782"/>
                  <a:gd name="T73" fmla="*/ 1 h 808"/>
                  <a:gd name="T74" fmla="*/ 1396 w 782"/>
                  <a:gd name="T75" fmla="*/ 1 h 808"/>
                  <a:gd name="T76" fmla="*/ 1283 w 782"/>
                  <a:gd name="T77" fmla="*/ 1 h 808"/>
                  <a:gd name="T78" fmla="*/ 1157 w 782"/>
                  <a:gd name="T79" fmla="*/ 1 h 808"/>
                  <a:gd name="T80" fmla="*/ 883 w 782"/>
                  <a:gd name="T81" fmla="*/ 1 h 808"/>
                  <a:gd name="T82" fmla="*/ 478 w 782"/>
                  <a:gd name="T83" fmla="*/ 1 h 808"/>
                  <a:gd name="T84" fmla="*/ 172 w 782"/>
                  <a:gd name="T85" fmla="*/ 1 h 808"/>
                  <a:gd name="T86" fmla="*/ 48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151" name="Freeform 39"/>
              <p:cNvSpPr>
                <a:spLocks noChangeAspect="1"/>
              </p:cNvSpPr>
              <p:nvPr/>
            </p:nvSpPr>
            <p:spPr bwMode="auto">
              <a:xfrm rot="-4121048">
                <a:off x="2675" y="2797"/>
                <a:ext cx="1159" cy="461"/>
              </a:xfrm>
              <a:custGeom>
                <a:avLst/>
                <a:gdLst>
                  <a:gd name="T0" fmla="*/ 33821 w 992"/>
                  <a:gd name="T1" fmla="*/ 1 h 770"/>
                  <a:gd name="T2" fmla="*/ 34459 w 992"/>
                  <a:gd name="T3" fmla="*/ 1 h 770"/>
                  <a:gd name="T4" fmla="*/ 36826 w 992"/>
                  <a:gd name="T5" fmla="*/ 1 h 770"/>
                  <a:gd name="T6" fmla="*/ 39761 w 992"/>
                  <a:gd name="T7" fmla="*/ 1 h 770"/>
                  <a:gd name="T8" fmla="*/ 41500 w 992"/>
                  <a:gd name="T9" fmla="*/ 1 h 770"/>
                  <a:gd name="T10" fmla="*/ 40738 w 992"/>
                  <a:gd name="T11" fmla="*/ 1 h 770"/>
                  <a:gd name="T12" fmla="*/ 39119 w 992"/>
                  <a:gd name="T13" fmla="*/ 1 h 770"/>
                  <a:gd name="T14" fmla="*/ 35871 w 992"/>
                  <a:gd name="T15" fmla="*/ 1 h 770"/>
                  <a:gd name="T16" fmla="*/ 31863 w 992"/>
                  <a:gd name="T17" fmla="*/ 1 h 770"/>
                  <a:gd name="T18" fmla="*/ 28524 w 992"/>
                  <a:gd name="T19" fmla="*/ 1 h 770"/>
                  <a:gd name="T20" fmla="*/ 24777 w 992"/>
                  <a:gd name="T21" fmla="*/ 1 h 770"/>
                  <a:gd name="T22" fmla="*/ 21207 w 992"/>
                  <a:gd name="T23" fmla="*/ 1 h 770"/>
                  <a:gd name="T24" fmla="*/ 18496 w 992"/>
                  <a:gd name="T25" fmla="*/ 1 h 770"/>
                  <a:gd name="T26" fmla="*/ 17509 w 992"/>
                  <a:gd name="T27" fmla="*/ 1 h 770"/>
                  <a:gd name="T28" fmla="*/ 16411 w 992"/>
                  <a:gd name="T29" fmla="*/ 1 h 770"/>
                  <a:gd name="T30" fmla="*/ 15116 w 992"/>
                  <a:gd name="T31" fmla="*/ 1 h 770"/>
                  <a:gd name="T32" fmla="*/ 14152 w 992"/>
                  <a:gd name="T33" fmla="*/ 1 h 770"/>
                  <a:gd name="T34" fmla="*/ 14152 w 992"/>
                  <a:gd name="T35" fmla="*/ 1 h 770"/>
                  <a:gd name="T36" fmla="*/ 13486 w 992"/>
                  <a:gd name="T37" fmla="*/ 1 h 770"/>
                  <a:gd name="T38" fmla="*/ 11634 w 992"/>
                  <a:gd name="T39" fmla="*/ 1 h 770"/>
                  <a:gd name="T40" fmla="*/ 9350 w 992"/>
                  <a:gd name="T41" fmla="*/ 1 h 770"/>
                  <a:gd name="T42" fmla="*/ 7226 w 992"/>
                  <a:gd name="T43" fmla="*/ 1 h 770"/>
                  <a:gd name="T44" fmla="*/ 4794 w 992"/>
                  <a:gd name="T45" fmla="*/ 1 h 770"/>
                  <a:gd name="T46" fmla="*/ 1109 w 992"/>
                  <a:gd name="T47" fmla="*/ 1 h 770"/>
                  <a:gd name="T48" fmla="*/ 0 w 992"/>
                  <a:gd name="T49" fmla="*/ 1 h 770"/>
                  <a:gd name="T50" fmla="*/ 0 w 992"/>
                  <a:gd name="T51" fmla="*/ 1 h 770"/>
                  <a:gd name="T52" fmla="*/ 1652 w 992"/>
                  <a:gd name="T53" fmla="*/ 1 h 770"/>
                  <a:gd name="T54" fmla="*/ 3423 w 992"/>
                  <a:gd name="T55" fmla="*/ 1 h 770"/>
                  <a:gd name="T56" fmla="*/ 4955 w 992"/>
                  <a:gd name="T57" fmla="*/ 1 h 770"/>
                  <a:gd name="T58" fmla="*/ 7903 w 992"/>
                  <a:gd name="T59" fmla="*/ 1 h 770"/>
                  <a:gd name="T60" fmla="*/ 10762 w 992"/>
                  <a:gd name="T61" fmla="*/ 1 h 770"/>
                  <a:gd name="T62" fmla="*/ 13486 w 992"/>
                  <a:gd name="T63" fmla="*/ 1 h 770"/>
                  <a:gd name="T64" fmla="*/ 17369 w 992"/>
                  <a:gd name="T65" fmla="*/ 0 h 770"/>
                  <a:gd name="T66" fmla="*/ 17509 w 992"/>
                  <a:gd name="T67" fmla="*/ 1 h 770"/>
                  <a:gd name="T68" fmla="*/ 16629 w 992"/>
                  <a:gd name="T69" fmla="*/ 1 h 770"/>
                  <a:gd name="T70" fmla="*/ 16411 w 992"/>
                  <a:gd name="T71" fmla="*/ 1 h 770"/>
                  <a:gd name="T72" fmla="*/ 17509 w 992"/>
                  <a:gd name="T73" fmla="*/ 1 h 770"/>
                  <a:gd name="T74" fmla="*/ 19341 w 992"/>
                  <a:gd name="T75" fmla="*/ 1 h 770"/>
                  <a:gd name="T76" fmla="*/ 20896 w 992"/>
                  <a:gd name="T77" fmla="*/ 1 h 770"/>
                  <a:gd name="T78" fmla="*/ 23354 w 992"/>
                  <a:gd name="T79" fmla="*/ 1 h 770"/>
                  <a:gd name="T80" fmla="*/ 25734 w 992"/>
                  <a:gd name="T81" fmla="*/ 1 h 770"/>
                  <a:gd name="T82" fmla="*/ 28167 w 992"/>
                  <a:gd name="T83" fmla="*/ 1 h 770"/>
                  <a:gd name="T84" fmla="*/ 31369 w 992"/>
                  <a:gd name="T85" fmla="*/ 1 h 770"/>
                  <a:gd name="T86" fmla="*/ 33482 w 992"/>
                  <a:gd name="T87" fmla="*/ 1 h 770"/>
                  <a:gd name="T88" fmla="*/ 33821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152" name="Freeform 40"/>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153" name="Freeform 41"/>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pic>
        <p:nvPicPr>
          <p:cNvPr id="124951" name="Picture 4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1993900" y="1592263"/>
            <a:ext cx="56832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52" name="Picture 4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85800" y="1447800"/>
            <a:ext cx="4699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53" name="Freeform 44"/>
          <p:cNvSpPr>
            <a:spLocks/>
          </p:cNvSpPr>
          <p:nvPr/>
        </p:nvSpPr>
        <p:spPr bwMode="auto">
          <a:xfrm>
            <a:off x="914400" y="2133600"/>
            <a:ext cx="1371600" cy="165100"/>
          </a:xfrm>
          <a:custGeom>
            <a:avLst/>
            <a:gdLst>
              <a:gd name="T0" fmla="*/ 0 w 864"/>
              <a:gd name="T1" fmla="*/ 2147483647 h 104"/>
              <a:gd name="T2" fmla="*/ 2147483647 w 864"/>
              <a:gd name="T3" fmla="*/ 2147483647 h 104"/>
              <a:gd name="T4" fmla="*/ 2147483647 w 864"/>
              <a:gd name="T5" fmla="*/ 0 h 104"/>
              <a:gd name="T6" fmla="*/ 2147483647 w 864"/>
              <a:gd name="T7" fmla="*/ 2147483647 h 104"/>
              <a:gd name="T8" fmla="*/ 2147483647 w 864"/>
              <a:gd name="T9" fmla="*/ 0 h 104"/>
              <a:gd name="T10" fmla="*/ 0 60000 65536"/>
              <a:gd name="T11" fmla="*/ 0 60000 65536"/>
              <a:gd name="T12" fmla="*/ 0 60000 65536"/>
              <a:gd name="T13" fmla="*/ 0 60000 65536"/>
              <a:gd name="T14" fmla="*/ 0 60000 65536"/>
              <a:gd name="T15" fmla="*/ 0 w 864"/>
              <a:gd name="T16" fmla="*/ 0 h 104"/>
              <a:gd name="T17" fmla="*/ 864 w 864"/>
              <a:gd name="T18" fmla="*/ 104 h 104"/>
            </a:gdLst>
            <a:ahLst/>
            <a:cxnLst>
              <a:cxn ang="T10">
                <a:pos x="T0" y="T1"/>
              </a:cxn>
              <a:cxn ang="T11">
                <a:pos x="T2" y="T3"/>
              </a:cxn>
              <a:cxn ang="T12">
                <a:pos x="T4" y="T5"/>
              </a:cxn>
              <a:cxn ang="T13">
                <a:pos x="T6" y="T7"/>
              </a:cxn>
              <a:cxn ang="T14">
                <a:pos x="T8" y="T9"/>
              </a:cxn>
            </a:cxnLst>
            <a:rect l="T15" t="T16" r="T17" b="T18"/>
            <a:pathLst>
              <a:path w="864" h="104">
                <a:moveTo>
                  <a:pt x="0" y="48"/>
                </a:moveTo>
                <a:cubicBezTo>
                  <a:pt x="80" y="76"/>
                  <a:pt x="160" y="104"/>
                  <a:pt x="240" y="96"/>
                </a:cubicBezTo>
                <a:cubicBezTo>
                  <a:pt x="320" y="88"/>
                  <a:pt x="392" y="0"/>
                  <a:pt x="480" y="0"/>
                </a:cubicBezTo>
                <a:cubicBezTo>
                  <a:pt x="568" y="0"/>
                  <a:pt x="704" y="96"/>
                  <a:pt x="768" y="96"/>
                </a:cubicBezTo>
                <a:cubicBezTo>
                  <a:pt x="832" y="96"/>
                  <a:pt x="848" y="48"/>
                  <a:pt x="864" y="0"/>
                </a:cubicBezTo>
              </a:path>
            </a:pathLst>
          </a:cu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24954" name="Group 45"/>
          <p:cNvGrpSpPr>
            <a:grpSpLocks/>
          </p:cNvGrpSpPr>
          <p:nvPr/>
        </p:nvGrpSpPr>
        <p:grpSpPr bwMode="auto">
          <a:xfrm>
            <a:off x="3733800" y="1676400"/>
            <a:ext cx="1676400" cy="914400"/>
            <a:chOff x="3456" y="2677"/>
            <a:chExt cx="773" cy="390"/>
          </a:xfrm>
        </p:grpSpPr>
        <p:sp>
          <p:nvSpPr>
            <p:cNvPr id="125144" name="Freeform 46" descr="Green marble"/>
            <p:cNvSpPr>
              <a:spLocks noChangeAspect="1"/>
            </p:cNvSpPr>
            <p:nvPr/>
          </p:nvSpPr>
          <p:spPr bwMode="auto">
            <a:xfrm rot="2360341">
              <a:off x="3456" y="2677"/>
              <a:ext cx="493" cy="39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sp>
          <p:nvSpPr>
            <p:cNvPr id="125145" name="Freeform 47" descr="Green marble"/>
            <p:cNvSpPr>
              <a:spLocks noChangeAspect="1"/>
            </p:cNvSpPr>
            <p:nvPr/>
          </p:nvSpPr>
          <p:spPr bwMode="auto">
            <a:xfrm rot="2360341">
              <a:off x="3945" y="2719"/>
              <a:ext cx="284" cy="283"/>
            </a:xfrm>
            <a:custGeom>
              <a:avLst/>
              <a:gdLst>
                <a:gd name="T0" fmla="*/ 0 w 1312"/>
                <a:gd name="T1" fmla="*/ 0 h 1296"/>
                <a:gd name="T2" fmla="*/ 0 w 1312"/>
                <a:gd name="T3" fmla="*/ 0 h 1296"/>
                <a:gd name="T4" fmla="*/ 0 w 1312"/>
                <a:gd name="T5" fmla="*/ 0 h 1296"/>
                <a:gd name="T6" fmla="*/ 0 w 1312"/>
                <a:gd name="T7" fmla="*/ 0 h 1296"/>
                <a:gd name="T8" fmla="*/ 0 w 1312"/>
                <a:gd name="T9" fmla="*/ 0 h 1296"/>
                <a:gd name="T10" fmla="*/ 0 w 1312"/>
                <a:gd name="T11" fmla="*/ 0 h 1296"/>
                <a:gd name="T12" fmla="*/ 0 w 1312"/>
                <a:gd name="T13" fmla="*/ 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grpSp>
      <p:grpSp>
        <p:nvGrpSpPr>
          <p:cNvPr id="124955" name="Group 48"/>
          <p:cNvGrpSpPr>
            <a:grpSpLocks/>
          </p:cNvGrpSpPr>
          <p:nvPr/>
        </p:nvGrpSpPr>
        <p:grpSpPr bwMode="auto">
          <a:xfrm>
            <a:off x="7010400" y="1524000"/>
            <a:ext cx="1219200" cy="1066800"/>
            <a:chOff x="1584" y="2256"/>
            <a:chExt cx="768" cy="672"/>
          </a:xfrm>
        </p:grpSpPr>
        <p:sp>
          <p:nvSpPr>
            <p:cNvPr id="125142" name="AutoShape 49"/>
            <p:cNvSpPr>
              <a:spLocks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baseline="-8000" dirty="0">
                  <a:solidFill>
                    <a:schemeClr val="bg2"/>
                  </a:solidFill>
                </a:rPr>
                <a:t>79 km </a:t>
              </a:r>
            </a:p>
          </p:txBody>
        </p:sp>
        <p:sp>
          <p:nvSpPr>
            <p:cNvPr id="125143" name="Line 50"/>
            <p:cNvSpPr>
              <a:spLocks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24956" name="Group 51"/>
          <p:cNvGrpSpPr>
            <a:grpSpLocks noChangeAspect="1"/>
          </p:cNvGrpSpPr>
          <p:nvPr/>
        </p:nvGrpSpPr>
        <p:grpSpPr bwMode="auto">
          <a:xfrm>
            <a:off x="7620000" y="5181600"/>
            <a:ext cx="1119188" cy="1169988"/>
            <a:chOff x="4641" y="2352"/>
            <a:chExt cx="735" cy="768"/>
          </a:xfrm>
        </p:grpSpPr>
        <p:sp>
          <p:nvSpPr>
            <p:cNvPr id="125129" name="Freeform 52"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grpSp>
          <p:nvGrpSpPr>
            <p:cNvPr id="125130" name="Group 53"/>
            <p:cNvGrpSpPr>
              <a:grpSpLocks noChangeAspect="1"/>
            </p:cNvGrpSpPr>
            <p:nvPr/>
          </p:nvGrpSpPr>
          <p:grpSpPr bwMode="auto">
            <a:xfrm>
              <a:off x="4703" y="2655"/>
              <a:ext cx="208" cy="170"/>
              <a:chOff x="1728" y="2064"/>
              <a:chExt cx="768" cy="672"/>
            </a:xfrm>
          </p:grpSpPr>
          <p:sp>
            <p:nvSpPr>
              <p:cNvPr id="125140" name="AutoShape 54"/>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Exit</a:t>
                </a:r>
                <a:endParaRPr lang="en-CA" altLang="en-US" sz="1400" i="0" baseline="-8000">
                  <a:solidFill>
                    <a:schemeClr val="bg2"/>
                  </a:solidFill>
                </a:endParaRPr>
              </a:p>
            </p:txBody>
          </p:sp>
          <p:sp>
            <p:nvSpPr>
              <p:cNvPr id="125141" name="Line 55"/>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25131" name="Oval 56"/>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pic>
          <p:nvPicPr>
            <p:cNvPr id="125132" name="Picture 57"/>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5133" name="Group 58"/>
            <p:cNvGrpSpPr>
              <a:grpSpLocks noChangeAspect="1"/>
            </p:cNvGrpSpPr>
            <p:nvPr/>
          </p:nvGrpSpPr>
          <p:grpSpPr bwMode="auto">
            <a:xfrm rot="2360341">
              <a:off x="4794" y="2352"/>
              <a:ext cx="342" cy="428"/>
              <a:chOff x="2227" y="1194"/>
              <a:chExt cx="1944" cy="2413"/>
            </a:xfrm>
          </p:grpSpPr>
          <p:sp>
            <p:nvSpPr>
              <p:cNvPr id="125134" name="Freeform 59"/>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135" name="Freeform 60"/>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136" name="Freeform 61"/>
              <p:cNvSpPr>
                <a:spLocks noChangeAspect="1"/>
              </p:cNvSpPr>
              <p:nvPr/>
            </p:nvSpPr>
            <p:spPr bwMode="auto">
              <a:xfrm rot="-2705309">
                <a:off x="3504" y="2064"/>
                <a:ext cx="812" cy="523"/>
              </a:xfrm>
              <a:custGeom>
                <a:avLst/>
                <a:gdLst>
                  <a:gd name="T0" fmla="*/ 0 w 782"/>
                  <a:gd name="T1" fmla="*/ 1 h 808"/>
                  <a:gd name="T2" fmla="*/ 164 w 782"/>
                  <a:gd name="T3" fmla="*/ 0 h 808"/>
                  <a:gd name="T4" fmla="*/ 401 w 782"/>
                  <a:gd name="T5" fmla="*/ 0 h 808"/>
                  <a:gd name="T6" fmla="*/ 845 w 782"/>
                  <a:gd name="T7" fmla="*/ 1 h 808"/>
                  <a:gd name="T8" fmla="*/ 1371 w 782"/>
                  <a:gd name="T9" fmla="*/ 1 h 808"/>
                  <a:gd name="T10" fmla="*/ 1566 w 782"/>
                  <a:gd name="T11" fmla="*/ 1 h 808"/>
                  <a:gd name="T12" fmla="*/ 1656 w 782"/>
                  <a:gd name="T13" fmla="*/ 1 h 808"/>
                  <a:gd name="T14" fmla="*/ 1670 w 782"/>
                  <a:gd name="T15" fmla="*/ 1 h 808"/>
                  <a:gd name="T16" fmla="*/ 1612 w 782"/>
                  <a:gd name="T17" fmla="*/ 1 h 808"/>
                  <a:gd name="T18" fmla="*/ 1451 w 782"/>
                  <a:gd name="T19" fmla="*/ 1 h 808"/>
                  <a:gd name="T20" fmla="*/ 1241 w 782"/>
                  <a:gd name="T21" fmla="*/ 1 h 808"/>
                  <a:gd name="T22" fmla="*/ 1088 w 782"/>
                  <a:gd name="T23" fmla="*/ 1 h 808"/>
                  <a:gd name="T24" fmla="*/ 1018 w 782"/>
                  <a:gd name="T25" fmla="*/ 1 h 808"/>
                  <a:gd name="T26" fmla="*/ 974 w 782"/>
                  <a:gd name="T27" fmla="*/ 1 h 808"/>
                  <a:gd name="T28" fmla="*/ 987 w 782"/>
                  <a:gd name="T29" fmla="*/ 1 h 808"/>
                  <a:gd name="T30" fmla="*/ 999 w 782"/>
                  <a:gd name="T31" fmla="*/ 1 h 808"/>
                  <a:gd name="T32" fmla="*/ 1187 w 782"/>
                  <a:gd name="T33" fmla="*/ 1 h 808"/>
                  <a:gd name="T34" fmla="*/ 1485 w 782"/>
                  <a:gd name="T35" fmla="*/ 1 h 808"/>
                  <a:gd name="T36" fmla="*/ 1670 w 782"/>
                  <a:gd name="T37" fmla="*/ 1 h 808"/>
                  <a:gd name="T38" fmla="*/ 1868 w 782"/>
                  <a:gd name="T39" fmla="*/ 1 h 808"/>
                  <a:gd name="T40" fmla="*/ 1931 w 782"/>
                  <a:gd name="T41" fmla="*/ 1 h 808"/>
                  <a:gd name="T42" fmla="*/ 1868 w 782"/>
                  <a:gd name="T43" fmla="*/ 1 h 808"/>
                  <a:gd name="T44" fmla="*/ 1790 w 782"/>
                  <a:gd name="T45" fmla="*/ 1 h 808"/>
                  <a:gd name="T46" fmla="*/ 1656 w 782"/>
                  <a:gd name="T47" fmla="*/ 1 h 808"/>
                  <a:gd name="T48" fmla="*/ 1478 w 782"/>
                  <a:gd name="T49" fmla="*/ 1 h 808"/>
                  <a:gd name="T50" fmla="*/ 1283 w 782"/>
                  <a:gd name="T51" fmla="*/ 1 h 808"/>
                  <a:gd name="T52" fmla="*/ 974 w 782"/>
                  <a:gd name="T53" fmla="*/ 1 h 808"/>
                  <a:gd name="T54" fmla="*/ 876 w 782"/>
                  <a:gd name="T55" fmla="*/ 1 h 808"/>
                  <a:gd name="T56" fmla="*/ 823 w 782"/>
                  <a:gd name="T57" fmla="*/ 1 h 808"/>
                  <a:gd name="T58" fmla="*/ 823 w 782"/>
                  <a:gd name="T59" fmla="*/ 1 h 808"/>
                  <a:gd name="T60" fmla="*/ 823 w 782"/>
                  <a:gd name="T61" fmla="*/ 1 h 808"/>
                  <a:gd name="T62" fmla="*/ 957 w 782"/>
                  <a:gd name="T63" fmla="*/ 1 h 808"/>
                  <a:gd name="T64" fmla="*/ 1157 w 782"/>
                  <a:gd name="T65" fmla="*/ 1 h 808"/>
                  <a:gd name="T66" fmla="*/ 1332 w 782"/>
                  <a:gd name="T67" fmla="*/ 1 h 808"/>
                  <a:gd name="T68" fmla="*/ 1442 w 782"/>
                  <a:gd name="T69" fmla="*/ 1 h 808"/>
                  <a:gd name="T70" fmla="*/ 1498 w 782"/>
                  <a:gd name="T71" fmla="*/ 1 h 808"/>
                  <a:gd name="T72" fmla="*/ 1478 w 782"/>
                  <a:gd name="T73" fmla="*/ 1 h 808"/>
                  <a:gd name="T74" fmla="*/ 1396 w 782"/>
                  <a:gd name="T75" fmla="*/ 1 h 808"/>
                  <a:gd name="T76" fmla="*/ 1283 w 782"/>
                  <a:gd name="T77" fmla="*/ 1 h 808"/>
                  <a:gd name="T78" fmla="*/ 1157 w 782"/>
                  <a:gd name="T79" fmla="*/ 1 h 808"/>
                  <a:gd name="T80" fmla="*/ 883 w 782"/>
                  <a:gd name="T81" fmla="*/ 1 h 808"/>
                  <a:gd name="T82" fmla="*/ 478 w 782"/>
                  <a:gd name="T83" fmla="*/ 1 h 808"/>
                  <a:gd name="T84" fmla="*/ 172 w 782"/>
                  <a:gd name="T85" fmla="*/ 1 h 808"/>
                  <a:gd name="T86" fmla="*/ 48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137" name="Freeform 62"/>
              <p:cNvSpPr>
                <a:spLocks noChangeAspect="1"/>
              </p:cNvSpPr>
              <p:nvPr/>
            </p:nvSpPr>
            <p:spPr bwMode="auto">
              <a:xfrm rot="-4121048">
                <a:off x="2675" y="2797"/>
                <a:ext cx="1159" cy="461"/>
              </a:xfrm>
              <a:custGeom>
                <a:avLst/>
                <a:gdLst>
                  <a:gd name="T0" fmla="*/ 33821 w 992"/>
                  <a:gd name="T1" fmla="*/ 1 h 770"/>
                  <a:gd name="T2" fmla="*/ 34459 w 992"/>
                  <a:gd name="T3" fmla="*/ 1 h 770"/>
                  <a:gd name="T4" fmla="*/ 36826 w 992"/>
                  <a:gd name="T5" fmla="*/ 1 h 770"/>
                  <a:gd name="T6" fmla="*/ 39761 w 992"/>
                  <a:gd name="T7" fmla="*/ 1 h 770"/>
                  <a:gd name="T8" fmla="*/ 41500 w 992"/>
                  <a:gd name="T9" fmla="*/ 1 h 770"/>
                  <a:gd name="T10" fmla="*/ 40738 w 992"/>
                  <a:gd name="T11" fmla="*/ 1 h 770"/>
                  <a:gd name="T12" fmla="*/ 39119 w 992"/>
                  <a:gd name="T13" fmla="*/ 1 h 770"/>
                  <a:gd name="T14" fmla="*/ 35871 w 992"/>
                  <a:gd name="T15" fmla="*/ 1 h 770"/>
                  <a:gd name="T16" fmla="*/ 31863 w 992"/>
                  <a:gd name="T17" fmla="*/ 1 h 770"/>
                  <a:gd name="T18" fmla="*/ 28524 w 992"/>
                  <a:gd name="T19" fmla="*/ 1 h 770"/>
                  <a:gd name="T20" fmla="*/ 24777 w 992"/>
                  <a:gd name="T21" fmla="*/ 1 h 770"/>
                  <a:gd name="T22" fmla="*/ 21207 w 992"/>
                  <a:gd name="T23" fmla="*/ 1 h 770"/>
                  <a:gd name="T24" fmla="*/ 18496 w 992"/>
                  <a:gd name="T25" fmla="*/ 1 h 770"/>
                  <a:gd name="T26" fmla="*/ 17509 w 992"/>
                  <a:gd name="T27" fmla="*/ 1 h 770"/>
                  <a:gd name="T28" fmla="*/ 16411 w 992"/>
                  <a:gd name="T29" fmla="*/ 1 h 770"/>
                  <a:gd name="T30" fmla="*/ 15116 w 992"/>
                  <a:gd name="T31" fmla="*/ 1 h 770"/>
                  <a:gd name="T32" fmla="*/ 14152 w 992"/>
                  <a:gd name="T33" fmla="*/ 1 h 770"/>
                  <a:gd name="T34" fmla="*/ 14152 w 992"/>
                  <a:gd name="T35" fmla="*/ 1 h 770"/>
                  <a:gd name="T36" fmla="*/ 13486 w 992"/>
                  <a:gd name="T37" fmla="*/ 1 h 770"/>
                  <a:gd name="T38" fmla="*/ 11634 w 992"/>
                  <a:gd name="T39" fmla="*/ 1 h 770"/>
                  <a:gd name="T40" fmla="*/ 9350 w 992"/>
                  <a:gd name="T41" fmla="*/ 1 h 770"/>
                  <a:gd name="T42" fmla="*/ 7226 w 992"/>
                  <a:gd name="T43" fmla="*/ 1 h 770"/>
                  <a:gd name="T44" fmla="*/ 4794 w 992"/>
                  <a:gd name="T45" fmla="*/ 1 h 770"/>
                  <a:gd name="T46" fmla="*/ 1109 w 992"/>
                  <a:gd name="T47" fmla="*/ 1 h 770"/>
                  <a:gd name="T48" fmla="*/ 0 w 992"/>
                  <a:gd name="T49" fmla="*/ 1 h 770"/>
                  <a:gd name="T50" fmla="*/ 0 w 992"/>
                  <a:gd name="T51" fmla="*/ 1 h 770"/>
                  <a:gd name="T52" fmla="*/ 1652 w 992"/>
                  <a:gd name="T53" fmla="*/ 1 h 770"/>
                  <a:gd name="T54" fmla="*/ 3423 w 992"/>
                  <a:gd name="T55" fmla="*/ 1 h 770"/>
                  <a:gd name="T56" fmla="*/ 4955 w 992"/>
                  <a:gd name="T57" fmla="*/ 1 h 770"/>
                  <a:gd name="T58" fmla="*/ 7903 w 992"/>
                  <a:gd name="T59" fmla="*/ 1 h 770"/>
                  <a:gd name="T60" fmla="*/ 10762 w 992"/>
                  <a:gd name="T61" fmla="*/ 1 h 770"/>
                  <a:gd name="T62" fmla="*/ 13486 w 992"/>
                  <a:gd name="T63" fmla="*/ 1 h 770"/>
                  <a:gd name="T64" fmla="*/ 17369 w 992"/>
                  <a:gd name="T65" fmla="*/ 0 h 770"/>
                  <a:gd name="T66" fmla="*/ 17509 w 992"/>
                  <a:gd name="T67" fmla="*/ 1 h 770"/>
                  <a:gd name="T68" fmla="*/ 16629 w 992"/>
                  <a:gd name="T69" fmla="*/ 1 h 770"/>
                  <a:gd name="T70" fmla="*/ 16411 w 992"/>
                  <a:gd name="T71" fmla="*/ 1 h 770"/>
                  <a:gd name="T72" fmla="*/ 17509 w 992"/>
                  <a:gd name="T73" fmla="*/ 1 h 770"/>
                  <a:gd name="T74" fmla="*/ 19341 w 992"/>
                  <a:gd name="T75" fmla="*/ 1 h 770"/>
                  <a:gd name="T76" fmla="*/ 20896 w 992"/>
                  <a:gd name="T77" fmla="*/ 1 h 770"/>
                  <a:gd name="T78" fmla="*/ 23354 w 992"/>
                  <a:gd name="T79" fmla="*/ 1 h 770"/>
                  <a:gd name="T80" fmla="*/ 25734 w 992"/>
                  <a:gd name="T81" fmla="*/ 1 h 770"/>
                  <a:gd name="T82" fmla="*/ 28167 w 992"/>
                  <a:gd name="T83" fmla="*/ 1 h 770"/>
                  <a:gd name="T84" fmla="*/ 31369 w 992"/>
                  <a:gd name="T85" fmla="*/ 1 h 770"/>
                  <a:gd name="T86" fmla="*/ 33482 w 992"/>
                  <a:gd name="T87" fmla="*/ 1 h 770"/>
                  <a:gd name="T88" fmla="*/ 33821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138" name="Freeform 63"/>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139" name="Freeform 64"/>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24957" name="Group 65"/>
          <p:cNvGrpSpPr>
            <a:grpSpLocks/>
          </p:cNvGrpSpPr>
          <p:nvPr/>
        </p:nvGrpSpPr>
        <p:grpSpPr bwMode="auto">
          <a:xfrm>
            <a:off x="846138" y="3200400"/>
            <a:ext cx="1439862" cy="1439863"/>
            <a:chOff x="1829" y="3170"/>
            <a:chExt cx="907" cy="907"/>
          </a:xfrm>
        </p:grpSpPr>
        <p:sp>
          <p:nvSpPr>
            <p:cNvPr id="125010" name="Oval 66" descr="Green marble"/>
            <p:cNvSpPr>
              <a:spLocks noChangeAspect="1" noChangeArrowheads="1"/>
            </p:cNvSpPr>
            <p:nvPr/>
          </p:nvSpPr>
          <p:spPr bwMode="auto">
            <a:xfrm>
              <a:off x="1829" y="3170"/>
              <a:ext cx="907" cy="907"/>
            </a:xfrm>
            <a:prstGeom prst="ellipse">
              <a:avLst/>
            </a:prstGeom>
            <a:blipFill dpi="0" rotWithShape="0">
              <a:blip r:embed="rId7"/>
              <a:srcRect/>
              <a:tile tx="0" ty="0" sx="100000" sy="100000" flip="none" algn="tl"/>
            </a:blipFill>
            <a:ln w="63500">
              <a:solidFill>
                <a:srgbClr val="339966"/>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125011" name="Group 67"/>
            <p:cNvGrpSpPr>
              <a:grpSpLocks noChangeAspect="1"/>
            </p:cNvGrpSpPr>
            <p:nvPr/>
          </p:nvGrpSpPr>
          <p:grpSpPr bwMode="auto">
            <a:xfrm rot="-4017361">
              <a:off x="2175" y="3875"/>
              <a:ext cx="138" cy="156"/>
              <a:chOff x="1584" y="3072"/>
              <a:chExt cx="816" cy="961"/>
            </a:xfrm>
          </p:grpSpPr>
          <p:grpSp>
            <p:nvGrpSpPr>
              <p:cNvPr id="125121" name="Group 68"/>
              <p:cNvGrpSpPr>
                <a:grpSpLocks noChangeAspect="1"/>
              </p:cNvGrpSpPr>
              <p:nvPr/>
            </p:nvGrpSpPr>
            <p:grpSpPr bwMode="auto">
              <a:xfrm rot="-1717408">
                <a:off x="1584" y="3072"/>
                <a:ext cx="744" cy="912"/>
                <a:chOff x="2448" y="2064"/>
                <a:chExt cx="744" cy="912"/>
              </a:xfrm>
            </p:grpSpPr>
            <p:sp>
              <p:nvSpPr>
                <p:cNvPr id="125123" name="Freeform 69"/>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24" name="Freeform 70"/>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25" name="Freeform 7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26" name="Freeform 72"/>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27" name="Freeform 73"/>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28" name="Freeform 74"/>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122" name="Line 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5012" name="Group 76"/>
            <p:cNvGrpSpPr>
              <a:grpSpLocks noChangeAspect="1"/>
            </p:cNvGrpSpPr>
            <p:nvPr/>
          </p:nvGrpSpPr>
          <p:grpSpPr bwMode="auto">
            <a:xfrm rot="325367" flipH="1">
              <a:off x="2580" y="3601"/>
              <a:ext cx="141" cy="153"/>
              <a:chOff x="1584" y="3072"/>
              <a:chExt cx="816" cy="961"/>
            </a:xfrm>
          </p:grpSpPr>
          <p:grpSp>
            <p:nvGrpSpPr>
              <p:cNvPr id="125113" name="Group 77"/>
              <p:cNvGrpSpPr>
                <a:grpSpLocks noChangeAspect="1"/>
              </p:cNvGrpSpPr>
              <p:nvPr/>
            </p:nvGrpSpPr>
            <p:grpSpPr bwMode="auto">
              <a:xfrm rot="-1717408">
                <a:off x="1584" y="3072"/>
                <a:ext cx="744" cy="912"/>
                <a:chOff x="2448" y="2064"/>
                <a:chExt cx="744" cy="912"/>
              </a:xfrm>
            </p:grpSpPr>
            <p:sp>
              <p:nvSpPr>
                <p:cNvPr id="125115" name="Freeform 7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16" name="Freeform 7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17" name="Freeform 8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18" name="Freeform 8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19" name="Freeform 8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20" name="Freeform 8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114" name="Line 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pic>
          <p:nvPicPr>
            <p:cNvPr id="125013" name="Picture 85"/>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267" y="3416"/>
              <a:ext cx="28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grpSp>
          <p:nvGrpSpPr>
            <p:cNvPr id="125014" name="Group 86"/>
            <p:cNvGrpSpPr>
              <a:grpSpLocks noChangeAspect="1"/>
            </p:cNvGrpSpPr>
            <p:nvPr/>
          </p:nvGrpSpPr>
          <p:grpSpPr bwMode="auto">
            <a:xfrm rot="1710829">
              <a:off x="1908" y="3431"/>
              <a:ext cx="141" cy="154"/>
              <a:chOff x="1584" y="3072"/>
              <a:chExt cx="816" cy="961"/>
            </a:xfrm>
          </p:grpSpPr>
          <p:grpSp>
            <p:nvGrpSpPr>
              <p:cNvPr id="125105" name="Group 87"/>
              <p:cNvGrpSpPr>
                <a:grpSpLocks noChangeAspect="1"/>
              </p:cNvGrpSpPr>
              <p:nvPr/>
            </p:nvGrpSpPr>
            <p:grpSpPr bwMode="auto">
              <a:xfrm rot="-1717408">
                <a:off x="1584" y="3072"/>
                <a:ext cx="744" cy="912"/>
                <a:chOff x="2448" y="2064"/>
                <a:chExt cx="744" cy="912"/>
              </a:xfrm>
            </p:grpSpPr>
            <p:sp>
              <p:nvSpPr>
                <p:cNvPr id="125107" name="Freeform 8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08" name="Freeform 8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09" name="Freeform 9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10" name="Freeform 9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11" name="Freeform 9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12" name="Freeform 9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106" name="Line 9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5015" name="Group 95"/>
            <p:cNvGrpSpPr>
              <a:grpSpLocks noChangeAspect="1"/>
            </p:cNvGrpSpPr>
            <p:nvPr/>
          </p:nvGrpSpPr>
          <p:grpSpPr bwMode="auto">
            <a:xfrm rot="4130845" flipH="1">
              <a:off x="2370" y="3699"/>
              <a:ext cx="138" cy="156"/>
              <a:chOff x="1584" y="3072"/>
              <a:chExt cx="816" cy="961"/>
            </a:xfrm>
          </p:grpSpPr>
          <p:grpSp>
            <p:nvGrpSpPr>
              <p:cNvPr id="125097" name="Group 96"/>
              <p:cNvGrpSpPr>
                <a:grpSpLocks noChangeAspect="1"/>
              </p:cNvGrpSpPr>
              <p:nvPr/>
            </p:nvGrpSpPr>
            <p:grpSpPr bwMode="auto">
              <a:xfrm rot="-1717408">
                <a:off x="1584" y="3072"/>
                <a:ext cx="744" cy="912"/>
                <a:chOff x="2448" y="2064"/>
                <a:chExt cx="744" cy="912"/>
              </a:xfrm>
            </p:grpSpPr>
            <p:sp>
              <p:nvSpPr>
                <p:cNvPr id="125099" name="Freeform 97"/>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00" name="Freeform 98"/>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01" name="Freeform 99"/>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02" name="Freeform 100"/>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03" name="Freeform 101"/>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104" name="Freeform 102"/>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098" name="Line 103"/>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5016" name="Group 104"/>
            <p:cNvGrpSpPr>
              <a:grpSpLocks noChangeAspect="1"/>
            </p:cNvGrpSpPr>
            <p:nvPr/>
          </p:nvGrpSpPr>
          <p:grpSpPr bwMode="auto">
            <a:xfrm rot="-1335947">
              <a:off x="1986" y="3754"/>
              <a:ext cx="140" cy="154"/>
              <a:chOff x="1584" y="3072"/>
              <a:chExt cx="816" cy="961"/>
            </a:xfrm>
          </p:grpSpPr>
          <p:grpSp>
            <p:nvGrpSpPr>
              <p:cNvPr id="125089" name="Group 105"/>
              <p:cNvGrpSpPr>
                <a:grpSpLocks noChangeAspect="1"/>
              </p:cNvGrpSpPr>
              <p:nvPr/>
            </p:nvGrpSpPr>
            <p:grpSpPr bwMode="auto">
              <a:xfrm rot="-1717408">
                <a:off x="1584" y="3072"/>
                <a:ext cx="744" cy="912"/>
                <a:chOff x="2448" y="2064"/>
                <a:chExt cx="744" cy="912"/>
              </a:xfrm>
            </p:grpSpPr>
            <p:sp>
              <p:nvSpPr>
                <p:cNvPr id="125091" name="Freeform 106"/>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92" name="Freeform 107"/>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93" name="Freeform 108"/>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94" name="Freeform 109"/>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95" name="Freeform 110"/>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96" name="Freeform 111"/>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090" name="Line 112"/>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5017" name="Group 113"/>
            <p:cNvGrpSpPr>
              <a:grpSpLocks noChangeAspect="1"/>
            </p:cNvGrpSpPr>
            <p:nvPr/>
          </p:nvGrpSpPr>
          <p:grpSpPr bwMode="auto">
            <a:xfrm rot="-1480534">
              <a:off x="2158" y="3677"/>
              <a:ext cx="141" cy="154"/>
              <a:chOff x="1584" y="3072"/>
              <a:chExt cx="816" cy="961"/>
            </a:xfrm>
          </p:grpSpPr>
          <p:grpSp>
            <p:nvGrpSpPr>
              <p:cNvPr id="125081" name="Group 114"/>
              <p:cNvGrpSpPr>
                <a:grpSpLocks noChangeAspect="1"/>
              </p:cNvGrpSpPr>
              <p:nvPr/>
            </p:nvGrpSpPr>
            <p:grpSpPr bwMode="auto">
              <a:xfrm rot="-1717408">
                <a:off x="1584" y="3072"/>
                <a:ext cx="744" cy="912"/>
                <a:chOff x="2448" y="2064"/>
                <a:chExt cx="744" cy="912"/>
              </a:xfrm>
            </p:grpSpPr>
            <p:sp>
              <p:nvSpPr>
                <p:cNvPr id="125083" name="Freeform 115"/>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84" name="Freeform 116"/>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85" name="Freeform 117"/>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86" name="Freeform 118"/>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87" name="Freeform 119"/>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88" name="Freeform 120"/>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082" name="Line 121"/>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5018" name="Group 122"/>
            <p:cNvGrpSpPr>
              <a:grpSpLocks noChangeAspect="1"/>
            </p:cNvGrpSpPr>
            <p:nvPr/>
          </p:nvGrpSpPr>
          <p:grpSpPr bwMode="auto">
            <a:xfrm rot="19336688" flipH="1">
              <a:off x="2487" y="3339"/>
              <a:ext cx="140" cy="154"/>
              <a:chOff x="1584" y="3072"/>
              <a:chExt cx="816" cy="961"/>
            </a:xfrm>
          </p:grpSpPr>
          <p:grpSp>
            <p:nvGrpSpPr>
              <p:cNvPr id="125073" name="Group 123"/>
              <p:cNvGrpSpPr>
                <a:grpSpLocks noChangeAspect="1"/>
              </p:cNvGrpSpPr>
              <p:nvPr/>
            </p:nvGrpSpPr>
            <p:grpSpPr bwMode="auto">
              <a:xfrm rot="-1717408">
                <a:off x="1584" y="3072"/>
                <a:ext cx="744" cy="912"/>
                <a:chOff x="2448" y="2064"/>
                <a:chExt cx="744" cy="912"/>
              </a:xfrm>
            </p:grpSpPr>
            <p:sp>
              <p:nvSpPr>
                <p:cNvPr id="125075" name="Freeform 124"/>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76" name="Freeform 125"/>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77" name="Freeform 126"/>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78" name="Freeform 127"/>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79" name="Freeform 128"/>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80" name="Freeform 129"/>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074" name="Line 130"/>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5019" name="Group 131"/>
            <p:cNvGrpSpPr>
              <a:grpSpLocks noChangeAspect="1"/>
            </p:cNvGrpSpPr>
            <p:nvPr/>
          </p:nvGrpSpPr>
          <p:grpSpPr bwMode="auto">
            <a:xfrm rot="2850186">
              <a:off x="2041" y="3223"/>
              <a:ext cx="139" cy="156"/>
              <a:chOff x="1584" y="3072"/>
              <a:chExt cx="816" cy="961"/>
            </a:xfrm>
          </p:grpSpPr>
          <p:grpSp>
            <p:nvGrpSpPr>
              <p:cNvPr id="125065" name="Group 132"/>
              <p:cNvGrpSpPr>
                <a:grpSpLocks noChangeAspect="1"/>
              </p:cNvGrpSpPr>
              <p:nvPr/>
            </p:nvGrpSpPr>
            <p:grpSpPr bwMode="auto">
              <a:xfrm rot="-1717408">
                <a:off x="1584" y="3072"/>
                <a:ext cx="744" cy="912"/>
                <a:chOff x="2448" y="2064"/>
                <a:chExt cx="744" cy="912"/>
              </a:xfrm>
            </p:grpSpPr>
            <p:sp>
              <p:nvSpPr>
                <p:cNvPr id="125067" name="Freeform 133"/>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68" name="Freeform 134"/>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69" name="Freeform 135"/>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70" name="Freeform 136"/>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71" name="Freeform 137"/>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72" name="Freeform 138"/>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066" name="Line 13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5020" name="Group 140"/>
            <p:cNvGrpSpPr>
              <a:grpSpLocks noChangeAspect="1"/>
            </p:cNvGrpSpPr>
            <p:nvPr/>
          </p:nvGrpSpPr>
          <p:grpSpPr bwMode="auto">
            <a:xfrm rot="5158859">
              <a:off x="2276" y="3253"/>
              <a:ext cx="139" cy="157"/>
              <a:chOff x="1584" y="3072"/>
              <a:chExt cx="816" cy="961"/>
            </a:xfrm>
          </p:grpSpPr>
          <p:grpSp>
            <p:nvGrpSpPr>
              <p:cNvPr id="125057" name="Group 141"/>
              <p:cNvGrpSpPr>
                <a:grpSpLocks noChangeAspect="1"/>
              </p:cNvGrpSpPr>
              <p:nvPr/>
            </p:nvGrpSpPr>
            <p:grpSpPr bwMode="auto">
              <a:xfrm rot="-1717408">
                <a:off x="1584" y="3072"/>
                <a:ext cx="744" cy="912"/>
                <a:chOff x="2448" y="2064"/>
                <a:chExt cx="744" cy="912"/>
              </a:xfrm>
            </p:grpSpPr>
            <p:sp>
              <p:nvSpPr>
                <p:cNvPr id="125059" name="Freeform 142"/>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60" name="Freeform 143"/>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61" name="Freeform 144"/>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62" name="Freeform 145"/>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63" name="Freeform 146"/>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64" name="Freeform 147"/>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058" name="Line 14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5021" name="Group 149"/>
            <p:cNvGrpSpPr>
              <a:grpSpLocks noChangeAspect="1"/>
            </p:cNvGrpSpPr>
            <p:nvPr/>
          </p:nvGrpSpPr>
          <p:grpSpPr bwMode="auto">
            <a:xfrm rot="1981365">
              <a:off x="2095" y="3385"/>
              <a:ext cx="141" cy="153"/>
              <a:chOff x="1584" y="3072"/>
              <a:chExt cx="816" cy="961"/>
            </a:xfrm>
          </p:grpSpPr>
          <p:grpSp>
            <p:nvGrpSpPr>
              <p:cNvPr id="125049" name="Group 150"/>
              <p:cNvGrpSpPr>
                <a:grpSpLocks noChangeAspect="1"/>
              </p:cNvGrpSpPr>
              <p:nvPr/>
            </p:nvGrpSpPr>
            <p:grpSpPr bwMode="auto">
              <a:xfrm rot="-1717408">
                <a:off x="1584" y="3072"/>
                <a:ext cx="744" cy="912"/>
                <a:chOff x="2448" y="2064"/>
                <a:chExt cx="744" cy="912"/>
              </a:xfrm>
            </p:grpSpPr>
            <p:sp>
              <p:nvSpPr>
                <p:cNvPr id="125051" name="Freeform 151"/>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52" name="Freeform 152"/>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53" name="Freeform 153"/>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54" name="Freeform 154"/>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55" name="Freeform 155"/>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56" name="Freeform 156"/>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050" name="Line 157"/>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5022" name="Group 158"/>
            <p:cNvGrpSpPr>
              <a:grpSpLocks noChangeAspect="1"/>
            </p:cNvGrpSpPr>
            <p:nvPr/>
          </p:nvGrpSpPr>
          <p:grpSpPr bwMode="auto">
            <a:xfrm>
              <a:off x="1861" y="3616"/>
              <a:ext cx="141" cy="153"/>
              <a:chOff x="1584" y="3072"/>
              <a:chExt cx="816" cy="961"/>
            </a:xfrm>
          </p:grpSpPr>
          <p:grpSp>
            <p:nvGrpSpPr>
              <p:cNvPr id="125041" name="Group 159"/>
              <p:cNvGrpSpPr>
                <a:grpSpLocks noChangeAspect="1"/>
              </p:cNvGrpSpPr>
              <p:nvPr/>
            </p:nvGrpSpPr>
            <p:grpSpPr bwMode="auto">
              <a:xfrm rot="-1717408">
                <a:off x="1584" y="3072"/>
                <a:ext cx="744" cy="912"/>
                <a:chOff x="2448" y="2064"/>
                <a:chExt cx="744" cy="912"/>
              </a:xfrm>
            </p:grpSpPr>
            <p:sp>
              <p:nvSpPr>
                <p:cNvPr id="125043" name="Freeform 160"/>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44" name="Freeform 161"/>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45" name="Freeform 162"/>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46" name="Freeform 163"/>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47" name="Freeform 164"/>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48" name="Freeform 165"/>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042" name="Line 166"/>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5023" name="Group 167"/>
            <p:cNvGrpSpPr>
              <a:grpSpLocks noChangeAspect="1"/>
            </p:cNvGrpSpPr>
            <p:nvPr/>
          </p:nvGrpSpPr>
          <p:grpSpPr bwMode="auto">
            <a:xfrm>
              <a:off x="2033" y="3538"/>
              <a:ext cx="141" cy="154"/>
              <a:chOff x="1584" y="3072"/>
              <a:chExt cx="816" cy="961"/>
            </a:xfrm>
          </p:grpSpPr>
          <p:grpSp>
            <p:nvGrpSpPr>
              <p:cNvPr id="125033" name="Group 168"/>
              <p:cNvGrpSpPr>
                <a:grpSpLocks noChangeAspect="1"/>
              </p:cNvGrpSpPr>
              <p:nvPr/>
            </p:nvGrpSpPr>
            <p:grpSpPr bwMode="auto">
              <a:xfrm rot="-1717408">
                <a:off x="1584" y="3072"/>
                <a:ext cx="744" cy="912"/>
                <a:chOff x="2448" y="2064"/>
                <a:chExt cx="744" cy="912"/>
              </a:xfrm>
            </p:grpSpPr>
            <p:sp>
              <p:nvSpPr>
                <p:cNvPr id="125035" name="Freeform 169"/>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36" name="Freeform 170"/>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37" name="Freeform 171"/>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38" name="Freeform 172"/>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39" name="Freeform 173"/>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40" name="Freeform 174"/>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034" name="Line 1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nvGrpSpPr>
            <p:cNvPr id="125024" name="Group 176"/>
            <p:cNvGrpSpPr>
              <a:grpSpLocks noChangeAspect="1"/>
            </p:cNvGrpSpPr>
            <p:nvPr/>
          </p:nvGrpSpPr>
          <p:grpSpPr bwMode="auto">
            <a:xfrm rot="2694288" flipH="1">
              <a:off x="2455" y="3800"/>
              <a:ext cx="141" cy="154"/>
              <a:chOff x="1584" y="3072"/>
              <a:chExt cx="816" cy="961"/>
            </a:xfrm>
          </p:grpSpPr>
          <p:grpSp>
            <p:nvGrpSpPr>
              <p:cNvPr id="125025" name="Group 177"/>
              <p:cNvGrpSpPr>
                <a:grpSpLocks noChangeAspect="1"/>
              </p:cNvGrpSpPr>
              <p:nvPr/>
            </p:nvGrpSpPr>
            <p:grpSpPr bwMode="auto">
              <a:xfrm rot="-1717408">
                <a:off x="1584" y="3072"/>
                <a:ext cx="744" cy="912"/>
                <a:chOff x="2448" y="2064"/>
                <a:chExt cx="744" cy="912"/>
              </a:xfrm>
            </p:grpSpPr>
            <p:sp>
              <p:nvSpPr>
                <p:cNvPr id="125027" name="Freeform 178"/>
                <p:cNvSpPr>
                  <a:spLocks noChangeAspect="1"/>
                </p:cNvSpPr>
                <p:nvPr/>
              </p:nvSpPr>
              <p:spPr bwMode="auto">
                <a:xfrm>
                  <a:off x="2810"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28" name="Freeform 179"/>
                <p:cNvSpPr>
                  <a:spLocks noChangeAspect="1"/>
                </p:cNvSpPr>
                <p:nvPr/>
              </p:nvSpPr>
              <p:spPr bwMode="auto">
                <a:xfrm>
                  <a:off x="2712"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29" name="Freeform 180"/>
                <p:cNvSpPr>
                  <a:spLocks noChangeAspect="1"/>
                </p:cNvSpPr>
                <p:nvPr/>
              </p:nvSpPr>
              <p:spPr bwMode="auto">
                <a:xfrm>
                  <a:off x="2726"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30" name="Freeform 181"/>
                <p:cNvSpPr>
                  <a:spLocks noChangeAspect="1"/>
                </p:cNvSpPr>
                <p:nvPr/>
              </p:nvSpPr>
              <p:spPr bwMode="auto">
                <a:xfrm>
                  <a:off x="2448"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31" name="Freeform 182"/>
                <p:cNvSpPr>
                  <a:spLocks noChangeAspect="1"/>
                </p:cNvSpPr>
                <p:nvPr/>
              </p:nvSpPr>
              <p:spPr bwMode="auto">
                <a:xfrm>
                  <a:off x="2605"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sp>
              <p:nvSpPr>
                <p:cNvPr id="125032" name="Freeform 183"/>
                <p:cNvSpPr>
                  <a:spLocks noChangeAspect="1"/>
                </p:cNvSpPr>
                <p:nvPr/>
              </p:nvSpPr>
              <p:spPr bwMode="auto">
                <a:xfrm>
                  <a:off x="2887"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p>
                  <a:endParaRPr lang="en-US"/>
                </a:p>
              </p:txBody>
            </p:sp>
          </p:grpSp>
          <p:sp>
            <p:nvSpPr>
              <p:cNvPr id="125026" name="Line 1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endParaRPr lang="en-US"/>
              </a:p>
            </p:txBody>
          </p:sp>
        </p:grpSp>
      </p:grpSp>
      <p:grpSp>
        <p:nvGrpSpPr>
          <p:cNvPr id="124958" name="Group 185"/>
          <p:cNvGrpSpPr>
            <a:grpSpLocks/>
          </p:cNvGrpSpPr>
          <p:nvPr/>
        </p:nvGrpSpPr>
        <p:grpSpPr bwMode="auto">
          <a:xfrm>
            <a:off x="6858000" y="3200400"/>
            <a:ext cx="1447800" cy="1447800"/>
            <a:chOff x="4320" y="2016"/>
            <a:chExt cx="912" cy="912"/>
          </a:xfrm>
        </p:grpSpPr>
        <p:grpSp>
          <p:nvGrpSpPr>
            <p:cNvPr id="124992" name="Group 186"/>
            <p:cNvGrpSpPr>
              <a:grpSpLocks/>
            </p:cNvGrpSpPr>
            <p:nvPr/>
          </p:nvGrpSpPr>
          <p:grpSpPr bwMode="auto">
            <a:xfrm>
              <a:off x="4320" y="2016"/>
              <a:ext cx="912" cy="912"/>
              <a:chOff x="2496" y="1104"/>
              <a:chExt cx="912" cy="912"/>
            </a:xfrm>
          </p:grpSpPr>
          <p:grpSp>
            <p:nvGrpSpPr>
              <p:cNvPr id="124999" name="Group 187"/>
              <p:cNvGrpSpPr>
                <a:grpSpLocks noChangeAspect="1"/>
              </p:cNvGrpSpPr>
              <p:nvPr/>
            </p:nvGrpSpPr>
            <p:grpSpPr bwMode="auto">
              <a:xfrm rot="2360341">
                <a:off x="2592" y="1248"/>
                <a:ext cx="680" cy="680"/>
                <a:chOff x="1224" y="1212"/>
                <a:chExt cx="3144" cy="3112"/>
              </a:xfrm>
            </p:grpSpPr>
            <p:sp>
              <p:nvSpPr>
                <p:cNvPr id="125001" name="Freeform 188"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sp>
              <p:nvSpPr>
                <p:cNvPr id="125002" name="Freeform 189"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US"/>
                </a:p>
              </p:txBody>
            </p:sp>
            <p:grpSp>
              <p:nvGrpSpPr>
                <p:cNvPr id="125003" name="Group 190"/>
                <p:cNvGrpSpPr>
                  <a:grpSpLocks noChangeAspect="1"/>
                </p:cNvGrpSpPr>
                <p:nvPr/>
              </p:nvGrpSpPr>
              <p:grpSpPr bwMode="auto">
                <a:xfrm>
                  <a:off x="1776" y="1212"/>
                  <a:ext cx="1944" cy="2413"/>
                  <a:chOff x="2227" y="1194"/>
                  <a:chExt cx="1944" cy="2413"/>
                </a:xfrm>
              </p:grpSpPr>
              <p:sp>
                <p:nvSpPr>
                  <p:cNvPr id="125004" name="Freeform 191"/>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005" name="Freeform 192"/>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006" name="Freeform 193"/>
                  <p:cNvSpPr>
                    <a:spLocks noChangeAspect="1"/>
                  </p:cNvSpPr>
                  <p:nvPr/>
                </p:nvSpPr>
                <p:spPr bwMode="auto">
                  <a:xfrm rot="-2705309">
                    <a:off x="3504" y="2064"/>
                    <a:ext cx="812" cy="523"/>
                  </a:xfrm>
                  <a:custGeom>
                    <a:avLst/>
                    <a:gdLst>
                      <a:gd name="T0" fmla="*/ 0 w 782"/>
                      <a:gd name="T1" fmla="*/ 1 h 808"/>
                      <a:gd name="T2" fmla="*/ 164 w 782"/>
                      <a:gd name="T3" fmla="*/ 0 h 808"/>
                      <a:gd name="T4" fmla="*/ 401 w 782"/>
                      <a:gd name="T5" fmla="*/ 0 h 808"/>
                      <a:gd name="T6" fmla="*/ 845 w 782"/>
                      <a:gd name="T7" fmla="*/ 1 h 808"/>
                      <a:gd name="T8" fmla="*/ 1371 w 782"/>
                      <a:gd name="T9" fmla="*/ 1 h 808"/>
                      <a:gd name="T10" fmla="*/ 1566 w 782"/>
                      <a:gd name="T11" fmla="*/ 1 h 808"/>
                      <a:gd name="T12" fmla="*/ 1656 w 782"/>
                      <a:gd name="T13" fmla="*/ 1 h 808"/>
                      <a:gd name="T14" fmla="*/ 1670 w 782"/>
                      <a:gd name="T15" fmla="*/ 1 h 808"/>
                      <a:gd name="T16" fmla="*/ 1612 w 782"/>
                      <a:gd name="T17" fmla="*/ 1 h 808"/>
                      <a:gd name="T18" fmla="*/ 1451 w 782"/>
                      <a:gd name="T19" fmla="*/ 1 h 808"/>
                      <a:gd name="T20" fmla="*/ 1241 w 782"/>
                      <a:gd name="T21" fmla="*/ 1 h 808"/>
                      <a:gd name="T22" fmla="*/ 1088 w 782"/>
                      <a:gd name="T23" fmla="*/ 1 h 808"/>
                      <a:gd name="T24" fmla="*/ 1018 w 782"/>
                      <a:gd name="T25" fmla="*/ 1 h 808"/>
                      <a:gd name="T26" fmla="*/ 974 w 782"/>
                      <a:gd name="T27" fmla="*/ 1 h 808"/>
                      <a:gd name="T28" fmla="*/ 987 w 782"/>
                      <a:gd name="T29" fmla="*/ 1 h 808"/>
                      <a:gd name="T30" fmla="*/ 999 w 782"/>
                      <a:gd name="T31" fmla="*/ 1 h 808"/>
                      <a:gd name="T32" fmla="*/ 1187 w 782"/>
                      <a:gd name="T33" fmla="*/ 1 h 808"/>
                      <a:gd name="T34" fmla="*/ 1485 w 782"/>
                      <a:gd name="T35" fmla="*/ 1 h 808"/>
                      <a:gd name="T36" fmla="*/ 1670 w 782"/>
                      <a:gd name="T37" fmla="*/ 1 h 808"/>
                      <a:gd name="T38" fmla="*/ 1868 w 782"/>
                      <a:gd name="T39" fmla="*/ 1 h 808"/>
                      <a:gd name="T40" fmla="*/ 1931 w 782"/>
                      <a:gd name="T41" fmla="*/ 1 h 808"/>
                      <a:gd name="T42" fmla="*/ 1868 w 782"/>
                      <a:gd name="T43" fmla="*/ 1 h 808"/>
                      <a:gd name="T44" fmla="*/ 1790 w 782"/>
                      <a:gd name="T45" fmla="*/ 1 h 808"/>
                      <a:gd name="T46" fmla="*/ 1656 w 782"/>
                      <a:gd name="T47" fmla="*/ 1 h 808"/>
                      <a:gd name="T48" fmla="*/ 1478 w 782"/>
                      <a:gd name="T49" fmla="*/ 1 h 808"/>
                      <a:gd name="T50" fmla="*/ 1283 w 782"/>
                      <a:gd name="T51" fmla="*/ 1 h 808"/>
                      <a:gd name="T52" fmla="*/ 974 w 782"/>
                      <a:gd name="T53" fmla="*/ 1 h 808"/>
                      <a:gd name="T54" fmla="*/ 876 w 782"/>
                      <a:gd name="T55" fmla="*/ 1 h 808"/>
                      <a:gd name="T56" fmla="*/ 823 w 782"/>
                      <a:gd name="T57" fmla="*/ 1 h 808"/>
                      <a:gd name="T58" fmla="*/ 823 w 782"/>
                      <a:gd name="T59" fmla="*/ 1 h 808"/>
                      <a:gd name="T60" fmla="*/ 823 w 782"/>
                      <a:gd name="T61" fmla="*/ 1 h 808"/>
                      <a:gd name="T62" fmla="*/ 957 w 782"/>
                      <a:gd name="T63" fmla="*/ 1 h 808"/>
                      <a:gd name="T64" fmla="*/ 1157 w 782"/>
                      <a:gd name="T65" fmla="*/ 1 h 808"/>
                      <a:gd name="T66" fmla="*/ 1332 w 782"/>
                      <a:gd name="T67" fmla="*/ 1 h 808"/>
                      <a:gd name="T68" fmla="*/ 1442 w 782"/>
                      <a:gd name="T69" fmla="*/ 1 h 808"/>
                      <a:gd name="T70" fmla="*/ 1498 w 782"/>
                      <a:gd name="T71" fmla="*/ 1 h 808"/>
                      <a:gd name="T72" fmla="*/ 1478 w 782"/>
                      <a:gd name="T73" fmla="*/ 1 h 808"/>
                      <a:gd name="T74" fmla="*/ 1396 w 782"/>
                      <a:gd name="T75" fmla="*/ 1 h 808"/>
                      <a:gd name="T76" fmla="*/ 1283 w 782"/>
                      <a:gd name="T77" fmla="*/ 1 h 808"/>
                      <a:gd name="T78" fmla="*/ 1157 w 782"/>
                      <a:gd name="T79" fmla="*/ 1 h 808"/>
                      <a:gd name="T80" fmla="*/ 883 w 782"/>
                      <a:gd name="T81" fmla="*/ 1 h 808"/>
                      <a:gd name="T82" fmla="*/ 478 w 782"/>
                      <a:gd name="T83" fmla="*/ 1 h 808"/>
                      <a:gd name="T84" fmla="*/ 172 w 782"/>
                      <a:gd name="T85" fmla="*/ 1 h 808"/>
                      <a:gd name="T86" fmla="*/ 48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007" name="Freeform 194"/>
                  <p:cNvSpPr>
                    <a:spLocks noChangeAspect="1"/>
                  </p:cNvSpPr>
                  <p:nvPr/>
                </p:nvSpPr>
                <p:spPr bwMode="auto">
                  <a:xfrm rot="-4121048">
                    <a:off x="2675" y="2797"/>
                    <a:ext cx="1159" cy="461"/>
                  </a:xfrm>
                  <a:custGeom>
                    <a:avLst/>
                    <a:gdLst>
                      <a:gd name="T0" fmla="*/ 33821 w 992"/>
                      <a:gd name="T1" fmla="*/ 1 h 770"/>
                      <a:gd name="T2" fmla="*/ 34459 w 992"/>
                      <a:gd name="T3" fmla="*/ 1 h 770"/>
                      <a:gd name="T4" fmla="*/ 36826 w 992"/>
                      <a:gd name="T5" fmla="*/ 1 h 770"/>
                      <a:gd name="T6" fmla="*/ 39761 w 992"/>
                      <a:gd name="T7" fmla="*/ 1 h 770"/>
                      <a:gd name="T8" fmla="*/ 41500 w 992"/>
                      <a:gd name="T9" fmla="*/ 1 h 770"/>
                      <a:gd name="T10" fmla="*/ 40738 w 992"/>
                      <a:gd name="T11" fmla="*/ 1 h 770"/>
                      <a:gd name="T12" fmla="*/ 39119 w 992"/>
                      <a:gd name="T13" fmla="*/ 1 h 770"/>
                      <a:gd name="T14" fmla="*/ 35871 w 992"/>
                      <a:gd name="T15" fmla="*/ 1 h 770"/>
                      <a:gd name="T16" fmla="*/ 31863 w 992"/>
                      <a:gd name="T17" fmla="*/ 1 h 770"/>
                      <a:gd name="T18" fmla="*/ 28524 w 992"/>
                      <a:gd name="T19" fmla="*/ 1 h 770"/>
                      <a:gd name="T20" fmla="*/ 24777 w 992"/>
                      <a:gd name="T21" fmla="*/ 1 h 770"/>
                      <a:gd name="T22" fmla="*/ 21207 w 992"/>
                      <a:gd name="T23" fmla="*/ 1 h 770"/>
                      <a:gd name="T24" fmla="*/ 18496 w 992"/>
                      <a:gd name="T25" fmla="*/ 1 h 770"/>
                      <a:gd name="T26" fmla="*/ 17509 w 992"/>
                      <a:gd name="T27" fmla="*/ 1 h 770"/>
                      <a:gd name="T28" fmla="*/ 16411 w 992"/>
                      <a:gd name="T29" fmla="*/ 1 h 770"/>
                      <a:gd name="T30" fmla="*/ 15116 w 992"/>
                      <a:gd name="T31" fmla="*/ 1 h 770"/>
                      <a:gd name="T32" fmla="*/ 14152 w 992"/>
                      <a:gd name="T33" fmla="*/ 1 h 770"/>
                      <a:gd name="T34" fmla="*/ 14152 w 992"/>
                      <a:gd name="T35" fmla="*/ 1 h 770"/>
                      <a:gd name="T36" fmla="*/ 13486 w 992"/>
                      <a:gd name="T37" fmla="*/ 1 h 770"/>
                      <a:gd name="T38" fmla="*/ 11634 w 992"/>
                      <a:gd name="T39" fmla="*/ 1 h 770"/>
                      <a:gd name="T40" fmla="*/ 9350 w 992"/>
                      <a:gd name="T41" fmla="*/ 1 h 770"/>
                      <a:gd name="T42" fmla="*/ 7226 w 992"/>
                      <a:gd name="T43" fmla="*/ 1 h 770"/>
                      <a:gd name="T44" fmla="*/ 4794 w 992"/>
                      <a:gd name="T45" fmla="*/ 1 h 770"/>
                      <a:gd name="T46" fmla="*/ 1109 w 992"/>
                      <a:gd name="T47" fmla="*/ 1 h 770"/>
                      <a:gd name="T48" fmla="*/ 0 w 992"/>
                      <a:gd name="T49" fmla="*/ 1 h 770"/>
                      <a:gd name="T50" fmla="*/ 0 w 992"/>
                      <a:gd name="T51" fmla="*/ 1 h 770"/>
                      <a:gd name="T52" fmla="*/ 1652 w 992"/>
                      <a:gd name="T53" fmla="*/ 1 h 770"/>
                      <a:gd name="T54" fmla="*/ 3423 w 992"/>
                      <a:gd name="T55" fmla="*/ 1 h 770"/>
                      <a:gd name="T56" fmla="*/ 4955 w 992"/>
                      <a:gd name="T57" fmla="*/ 1 h 770"/>
                      <a:gd name="T58" fmla="*/ 7903 w 992"/>
                      <a:gd name="T59" fmla="*/ 1 h 770"/>
                      <a:gd name="T60" fmla="*/ 10762 w 992"/>
                      <a:gd name="T61" fmla="*/ 1 h 770"/>
                      <a:gd name="T62" fmla="*/ 13486 w 992"/>
                      <a:gd name="T63" fmla="*/ 1 h 770"/>
                      <a:gd name="T64" fmla="*/ 17369 w 992"/>
                      <a:gd name="T65" fmla="*/ 0 h 770"/>
                      <a:gd name="T66" fmla="*/ 17509 w 992"/>
                      <a:gd name="T67" fmla="*/ 1 h 770"/>
                      <a:gd name="T68" fmla="*/ 16629 w 992"/>
                      <a:gd name="T69" fmla="*/ 1 h 770"/>
                      <a:gd name="T70" fmla="*/ 16411 w 992"/>
                      <a:gd name="T71" fmla="*/ 1 h 770"/>
                      <a:gd name="T72" fmla="*/ 17509 w 992"/>
                      <a:gd name="T73" fmla="*/ 1 h 770"/>
                      <a:gd name="T74" fmla="*/ 19341 w 992"/>
                      <a:gd name="T75" fmla="*/ 1 h 770"/>
                      <a:gd name="T76" fmla="*/ 20896 w 992"/>
                      <a:gd name="T77" fmla="*/ 1 h 770"/>
                      <a:gd name="T78" fmla="*/ 23354 w 992"/>
                      <a:gd name="T79" fmla="*/ 1 h 770"/>
                      <a:gd name="T80" fmla="*/ 25734 w 992"/>
                      <a:gd name="T81" fmla="*/ 1 h 770"/>
                      <a:gd name="T82" fmla="*/ 28167 w 992"/>
                      <a:gd name="T83" fmla="*/ 1 h 770"/>
                      <a:gd name="T84" fmla="*/ 31369 w 992"/>
                      <a:gd name="T85" fmla="*/ 1 h 770"/>
                      <a:gd name="T86" fmla="*/ 33482 w 992"/>
                      <a:gd name="T87" fmla="*/ 1 h 770"/>
                      <a:gd name="T88" fmla="*/ 33821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008" name="Freeform 195"/>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009" name="Freeform 196"/>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25000" name="Oval 197"/>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nvGrpSpPr>
            <p:cNvPr id="124993" name="Group 198"/>
            <p:cNvGrpSpPr>
              <a:grpSpLocks/>
            </p:cNvGrpSpPr>
            <p:nvPr/>
          </p:nvGrpSpPr>
          <p:grpSpPr bwMode="auto">
            <a:xfrm>
              <a:off x="4368" y="2112"/>
              <a:ext cx="432" cy="240"/>
              <a:chOff x="-1152" y="3504"/>
              <a:chExt cx="432" cy="240"/>
            </a:xfrm>
          </p:grpSpPr>
          <p:grpSp>
            <p:nvGrpSpPr>
              <p:cNvPr id="124994" name="Group 199"/>
              <p:cNvGrpSpPr>
                <a:grpSpLocks noChangeAspect="1"/>
              </p:cNvGrpSpPr>
              <p:nvPr/>
            </p:nvGrpSpPr>
            <p:grpSpPr bwMode="auto">
              <a:xfrm>
                <a:off x="-1075" y="3504"/>
                <a:ext cx="256" cy="210"/>
                <a:chOff x="1728" y="2064"/>
                <a:chExt cx="768" cy="672"/>
              </a:xfrm>
            </p:grpSpPr>
            <p:sp>
              <p:nvSpPr>
                <p:cNvPr id="124997" name="AutoShape 20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Exit</a:t>
                  </a:r>
                  <a:endParaRPr lang="en-CA" altLang="en-US" sz="1400" i="0" baseline="-8000">
                    <a:solidFill>
                      <a:schemeClr val="bg2"/>
                    </a:solidFill>
                  </a:endParaRPr>
                </a:p>
              </p:txBody>
            </p:sp>
            <p:sp>
              <p:nvSpPr>
                <p:cNvPr id="124998" name="Line 20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24995" name="Line 202"/>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96" name="Line 203"/>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24959" name="Group 204"/>
          <p:cNvGrpSpPr>
            <a:grpSpLocks/>
          </p:cNvGrpSpPr>
          <p:nvPr/>
        </p:nvGrpSpPr>
        <p:grpSpPr bwMode="auto">
          <a:xfrm>
            <a:off x="838200" y="5181600"/>
            <a:ext cx="1439863" cy="1439863"/>
            <a:chOff x="528" y="3264"/>
            <a:chExt cx="907" cy="907"/>
          </a:xfrm>
        </p:grpSpPr>
        <p:grpSp>
          <p:nvGrpSpPr>
            <p:cNvPr id="124972" name="Group 205"/>
            <p:cNvGrpSpPr>
              <a:grpSpLocks/>
            </p:cNvGrpSpPr>
            <p:nvPr/>
          </p:nvGrpSpPr>
          <p:grpSpPr bwMode="auto">
            <a:xfrm>
              <a:off x="528" y="3264"/>
              <a:ext cx="907" cy="907"/>
              <a:chOff x="3120" y="1872"/>
              <a:chExt cx="907" cy="907"/>
            </a:xfrm>
          </p:grpSpPr>
          <p:sp>
            <p:nvSpPr>
              <p:cNvPr id="124979" name="Freeform 206"/>
              <p:cNvSpPr>
                <a:spLocks noChangeAspect="1"/>
              </p:cNvSpPr>
              <p:nvPr/>
            </p:nvSpPr>
            <p:spPr bwMode="auto">
              <a:xfrm>
                <a:off x="3453" y="2386"/>
                <a:ext cx="225" cy="63"/>
              </a:xfrm>
              <a:custGeom>
                <a:avLst/>
                <a:gdLst>
                  <a:gd name="T0" fmla="*/ 0 w 672"/>
                  <a:gd name="T1" fmla="*/ 0 h 200"/>
                  <a:gd name="T2" fmla="*/ 0 w 672"/>
                  <a:gd name="T3" fmla="*/ 0 h 200"/>
                  <a:gd name="T4" fmla="*/ 0 w 672"/>
                  <a:gd name="T5" fmla="*/ 0 h 200"/>
                  <a:gd name="T6" fmla="*/ 0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24980" name="Group 207"/>
              <p:cNvGrpSpPr>
                <a:grpSpLocks/>
              </p:cNvGrpSpPr>
              <p:nvPr/>
            </p:nvGrpSpPr>
            <p:grpSpPr bwMode="auto">
              <a:xfrm>
                <a:off x="3469" y="2146"/>
                <a:ext cx="249" cy="285"/>
                <a:chOff x="3469" y="2146"/>
                <a:chExt cx="249" cy="285"/>
              </a:xfrm>
            </p:grpSpPr>
            <p:sp>
              <p:nvSpPr>
                <p:cNvPr id="124986" name="Freeform 208"/>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987" name="Freeform 209"/>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988" name="Freeform 210"/>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989" name="Freeform 211"/>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990" name="Freeform 212"/>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991" name="Freeform 213"/>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24981" name="AutoShape 214"/>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dirty="0">
                    <a:solidFill>
                      <a:schemeClr val="bg2"/>
                    </a:solidFill>
                  </a:rPr>
                  <a:t>79 km</a:t>
                </a:r>
                <a:endParaRPr lang="en-CA" altLang="en-US" sz="1400" i="0" baseline="-8000" dirty="0">
                  <a:solidFill>
                    <a:schemeClr val="bg2"/>
                  </a:solidFill>
                </a:endParaRPr>
              </a:p>
            </p:txBody>
          </p:sp>
          <p:sp>
            <p:nvSpPr>
              <p:cNvPr id="124982" name="Line 215"/>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983" name="AutoShape 216"/>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75 km</a:t>
                </a:r>
                <a:endParaRPr lang="en-CA" altLang="en-US" sz="1400" i="0" baseline="-8000">
                  <a:solidFill>
                    <a:schemeClr val="bg2"/>
                  </a:solidFill>
                </a:endParaRPr>
              </a:p>
            </p:txBody>
          </p:sp>
          <p:sp>
            <p:nvSpPr>
              <p:cNvPr id="124984" name="Line 217"/>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985" name="Oval 218"/>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nvGrpSpPr>
            <p:cNvPr id="124973" name="Group 219"/>
            <p:cNvGrpSpPr>
              <a:grpSpLocks/>
            </p:cNvGrpSpPr>
            <p:nvPr/>
          </p:nvGrpSpPr>
          <p:grpSpPr bwMode="auto">
            <a:xfrm>
              <a:off x="624" y="3312"/>
              <a:ext cx="432" cy="240"/>
              <a:chOff x="-1152" y="3504"/>
              <a:chExt cx="432" cy="240"/>
            </a:xfrm>
          </p:grpSpPr>
          <p:grpSp>
            <p:nvGrpSpPr>
              <p:cNvPr id="124974" name="Group 220"/>
              <p:cNvGrpSpPr>
                <a:grpSpLocks noChangeAspect="1"/>
              </p:cNvGrpSpPr>
              <p:nvPr/>
            </p:nvGrpSpPr>
            <p:grpSpPr bwMode="auto">
              <a:xfrm>
                <a:off x="-1075" y="3504"/>
                <a:ext cx="256" cy="210"/>
                <a:chOff x="1728" y="2064"/>
                <a:chExt cx="768" cy="672"/>
              </a:xfrm>
            </p:grpSpPr>
            <p:sp>
              <p:nvSpPr>
                <p:cNvPr id="124977" name="AutoShape 22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Exit</a:t>
                  </a:r>
                  <a:endParaRPr lang="en-CA" altLang="en-US" sz="1400" i="0" baseline="-8000">
                    <a:solidFill>
                      <a:schemeClr val="bg2"/>
                    </a:solidFill>
                  </a:endParaRPr>
                </a:p>
              </p:txBody>
            </p:sp>
            <p:sp>
              <p:nvSpPr>
                <p:cNvPr id="124978" name="Line 22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24975" name="Line 223"/>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976" name="Line 224"/>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24960" name="Group 225"/>
          <p:cNvGrpSpPr>
            <a:grpSpLocks/>
          </p:cNvGrpSpPr>
          <p:nvPr/>
        </p:nvGrpSpPr>
        <p:grpSpPr bwMode="auto">
          <a:xfrm>
            <a:off x="3962400" y="3200400"/>
            <a:ext cx="1219200" cy="1066800"/>
            <a:chOff x="1584" y="2256"/>
            <a:chExt cx="768" cy="672"/>
          </a:xfrm>
        </p:grpSpPr>
        <p:sp>
          <p:nvSpPr>
            <p:cNvPr id="124970" name="AutoShape 226"/>
            <p:cNvSpPr>
              <a:spLocks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4400" i="0" baseline="-8000">
                  <a:solidFill>
                    <a:schemeClr val="bg2"/>
                  </a:solidFill>
                </a:rPr>
                <a:t>Exit</a:t>
              </a:r>
              <a:endParaRPr lang="en-CA" altLang="en-US" sz="4400" i="0" baseline="-8000">
                <a:solidFill>
                  <a:schemeClr val="bg2"/>
                </a:solidFill>
              </a:endParaRPr>
            </a:p>
          </p:txBody>
        </p:sp>
        <p:sp>
          <p:nvSpPr>
            <p:cNvPr id="124971" name="Line 227"/>
            <p:cNvSpPr>
              <a:spLocks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24961" name="Group 228"/>
          <p:cNvGrpSpPr>
            <a:grpSpLocks/>
          </p:cNvGrpSpPr>
          <p:nvPr/>
        </p:nvGrpSpPr>
        <p:grpSpPr bwMode="auto">
          <a:xfrm>
            <a:off x="6224588" y="5232400"/>
            <a:ext cx="1166812" cy="1168400"/>
            <a:chOff x="1824" y="2928"/>
            <a:chExt cx="735" cy="736"/>
          </a:xfrm>
        </p:grpSpPr>
        <p:grpSp>
          <p:nvGrpSpPr>
            <p:cNvPr id="124962" name="Group 229"/>
            <p:cNvGrpSpPr>
              <a:grpSpLocks noChangeAspect="1"/>
            </p:cNvGrpSpPr>
            <p:nvPr/>
          </p:nvGrpSpPr>
          <p:grpSpPr bwMode="auto">
            <a:xfrm>
              <a:off x="1886" y="3216"/>
              <a:ext cx="208" cy="170"/>
              <a:chOff x="1728" y="2064"/>
              <a:chExt cx="768" cy="672"/>
            </a:xfrm>
          </p:grpSpPr>
          <p:sp>
            <p:nvSpPr>
              <p:cNvPr id="124968" name="AutoShape 2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0 km</a:t>
                </a:r>
                <a:endParaRPr lang="en-CA" altLang="en-US" sz="1400" i="0" baseline="-8000">
                  <a:solidFill>
                    <a:schemeClr val="bg2"/>
                  </a:solidFill>
                </a:endParaRPr>
              </a:p>
            </p:txBody>
          </p:sp>
          <p:sp>
            <p:nvSpPr>
              <p:cNvPr id="124969" name="Line 2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24963" name="Oval 232"/>
            <p:cNvSpPr>
              <a:spLocks noChangeAspect="1" noChangeArrowheads="1"/>
            </p:cNvSpPr>
            <p:nvPr/>
          </p:nvSpPr>
          <p:spPr bwMode="auto">
            <a:xfrm>
              <a:off x="1824" y="2928"/>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124964" name="Group 233"/>
            <p:cNvGrpSpPr>
              <a:grpSpLocks noChangeAspect="1"/>
            </p:cNvGrpSpPr>
            <p:nvPr/>
          </p:nvGrpSpPr>
          <p:grpSpPr bwMode="auto">
            <a:xfrm>
              <a:off x="2288" y="3216"/>
              <a:ext cx="208" cy="170"/>
              <a:chOff x="1728" y="2064"/>
              <a:chExt cx="768" cy="672"/>
            </a:xfrm>
          </p:grpSpPr>
          <p:sp>
            <p:nvSpPr>
              <p:cNvPr id="124966" name="AutoShape 234"/>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i="0" baseline="-8000">
                    <a:solidFill>
                      <a:schemeClr val="bg2"/>
                    </a:solidFill>
                  </a:rPr>
                  <a:t>Exit</a:t>
                </a:r>
                <a:endParaRPr lang="en-CA" altLang="en-US" sz="1400" i="0" baseline="-8000">
                  <a:solidFill>
                    <a:schemeClr val="bg2"/>
                  </a:solidFill>
                </a:endParaRPr>
              </a:p>
            </p:txBody>
          </p:sp>
          <p:sp>
            <p:nvSpPr>
              <p:cNvPr id="124967" name="Line 235"/>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24965" name="AutoShape 236"/>
            <p:cNvSpPr>
              <a:spLocks noChangeArrowheads="1"/>
            </p:cNvSpPr>
            <p:nvPr/>
          </p:nvSpPr>
          <p:spPr bwMode="auto">
            <a:xfrm>
              <a:off x="2112" y="3264"/>
              <a:ext cx="144" cy="48"/>
            </a:xfrm>
            <a:prstGeom prst="rightArrow">
              <a:avLst>
                <a:gd name="adj1" fmla="val 50000"/>
                <a:gd name="adj2" fmla="val 75000"/>
              </a:avLst>
            </a:prstGeom>
            <a:solidFill>
              <a:schemeClr val="hlink"/>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spTree>
    <p:extLst>
      <p:ext uri="{BB962C8B-B14F-4D97-AF65-F5344CB8AC3E}">
        <p14:creationId xmlns:p14="http://schemas.microsoft.com/office/powerpoint/2010/main" val="1149325600"/>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2"/>
          <p:cNvSpPr>
            <a:spLocks noGrp="1" noChangeArrowheads="1"/>
          </p:cNvSpPr>
          <p:nvPr>
            <p:ph type="title"/>
          </p:nvPr>
        </p:nvSpPr>
        <p:spPr>
          <a:xfrm>
            <a:off x="685800" y="-152400"/>
            <a:ext cx="7772400" cy="1143000"/>
          </a:xfrm>
        </p:spPr>
        <p:txBody>
          <a:bodyPr/>
          <a:lstStyle/>
          <a:p>
            <a:pPr eaLnBrk="1" hangingPunct="1"/>
            <a:r>
              <a:rPr lang="en-US" altLang="en-US" smtClean="0"/>
              <a:t>Typical Types of Loop Invariants</a:t>
            </a:r>
          </a:p>
        </p:txBody>
      </p:sp>
      <p:sp>
        <p:nvSpPr>
          <p:cNvPr id="218115" name="Rectangle 3"/>
          <p:cNvSpPr>
            <a:spLocks noGrp="1" noChangeArrowheads="1"/>
          </p:cNvSpPr>
          <p:nvPr>
            <p:ph type="body" idx="1"/>
          </p:nvPr>
        </p:nvSpPr>
        <p:spPr>
          <a:xfrm>
            <a:off x="685800" y="762000"/>
            <a:ext cx="7772400" cy="4114800"/>
          </a:xfrm>
        </p:spPr>
        <p:txBody>
          <a:bodyPr/>
          <a:lstStyle/>
          <a:p>
            <a:pPr eaLnBrk="1" hangingPunct="1">
              <a:defRPr/>
            </a:pPr>
            <a:r>
              <a:rPr lang="en-US" altLang="en-US" dirty="0" smtClean="0"/>
              <a:t>Fairy God Mother</a:t>
            </a:r>
          </a:p>
          <a:p>
            <a:pPr eaLnBrk="1" hangingPunct="1">
              <a:defRPr/>
            </a:pPr>
            <a:r>
              <a:rPr lang="en-US" altLang="en-US" dirty="0" smtClean="0"/>
              <a:t>More of the input</a:t>
            </a:r>
          </a:p>
          <a:p>
            <a:pPr eaLnBrk="1" hangingPunct="1">
              <a:defRPr/>
            </a:pPr>
            <a:r>
              <a:rPr lang="en-US" altLang="en-US" dirty="0" smtClean="0"/>
              <a:t>More of the output</a:t>
            </a:r>
          </a:p>
          <a:p>
            <a:pPr eaLnBrk="1" hangingPunct="1">
              <a:defRPr/>
            </a:pPr>
            <a:r>
              <a:rPr lang="en-US" altLang="en-US" dirty="0" err="1" smtClean="0"/>
              <a:t>Narowing</a:t>
            </a:r>
            <a:r>
              <a:rPr lang="en-US" altLang="en-US" dirty="0" smtClean="0"/>
              <a:t> </a:t>
            </a:r>
            <a:r>
              <a:rPr lang="en-US" altLang="en-US" dirty="0" smtClean="0"/>
              <a:t>the search space</a:t>
            </a:r>
          </a:p>
          <a:p>
            <a:pPr eaLnBrk="1" hangingPunct="1">
              <a:defRPr/>
            </a:pPr>
            <a:r>
              <a:rPr lang="en-US" altLang="en-US" dirty="0" smtClean="0"/>
              <a:t>Shrinking Input Instance</a:t>
            </a:r>
          </a:p>
          <a:p>
            <a:pPr eaLnBrk="1" hangingPunct="1">
              <a:defRPr/>
            </a:pPr>
            <a:r>
              <a:rPr lang="en-US" altLang="en-US" dirty="0" smtClean="0"/>
              <a:t>Data Structure (System) Invariant</a:t>
            </a:r>
          </a:p>
          <a:p>
            <a:pPr marL="0" indent="0" eaLnBrk="1" hangingPunct="1">
              <a:buFontTx/>
              <a:buNone/>
              <a:defRPr/>
            </a:pPr>
            <a:endParaRPr lang="en-US" altLang="en-US" sz="2800" dirty="0" smtClean="0"/>
          </a:p>
          <a:p>
            <a:pPr eaLnBrk="1" hangingPunct="1">
              <a:defRPr/>
            </a:pPr>
            <a:endParaRPr lang="en-US" altLang="en-US" sz="2800" dirty="0" smtClean="0"/>
          </a:p>
        </p:txBody>
      </p:sp>
      <p:sp>
        <p:nvSpPr>
          <p:cNvPr id="218116" name="Line 4"/>
          <p:cNvSpPr>
            <a:spLocks noChangeShapeType="1"/>
          </p:cNvSpPr>
          <p:nvPr/>
        </p:nvSpPr>
        <p:spPr bwMode="auto">
          <a:xfrm>
            <a:off x="381000" y="1066800"/>
            <a:ext cx="609600" cy="0"/>
          </a:xfrm>
          <a:prstGeom prst="line">
            <a:avLst/>
          </a:prstGeom>
          <a:noFill/>
          <a:ln w="50800">
            <a:solidFill>
              <a:schemeClr va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221189" name="Picture 6" descr="http://www.cen.ulaval.ca/pingualuit/CraterLakeRF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325" y="-5462588"/>
            <a:ext cx="7620000" cy="503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240853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18116"/>
                                        </p:tgtEl>
                                        <p:attrNameLst>
                                          <p:attrName>style.visibility</p:attrName>
                                        </p:attrNameLst>
                                      </p:cBhvr>
                                      <p:to>
                                        <p:strVal val="visible"/>
                                      </p:to>
                                    </p:set>
                                    <p:anim calcmode="lin" valueType="num">
                                      <p:cBhvr additive="base">
                                        <p:cTn id="7" dur="500" fill="hold"/>
                                        <p:tgtEl>
                                          <p:spTgt spid="218116"/>
                                        </p:tgtEl>
                                        <p:attrNameLst>
                                          <p:attrName>ppt_x</p:attrName>
                                        </p:attrNameLst>
                                      </p:cBhvr>
                                      <p:tavLst>
                                        <p:tav tm="0">
                                          <p:val>
                                            <p:strVal val="#ppt_x"/>
                                          </p:val>
                                        </p:tav>
                                        <p:tav tm="100000">
                                          <p:val>
                                            <p:strVal val="#ppt_x"/>
                                          </p:val>
                                        </p:tav>
                                      </p:tavLst>
                                    </p:anim>
                                    <p:anim calcmode="lin" valueType="num">
                                      <p:cBhvr additive="base">
                                        <p:cTn id="8" dur="500" fill="hold"/>
                                        <p:tgtEl>
                                          <p:spTgt spid="218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11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
          <p:cNvSpPr>
            <a:spLocks noGrp="1" noChangeArrowheads="1"/>
          </p:cNvSpPr>
          <p:nvPr>
            <p:ph type="title"/>
          </p:nvPr>
        </p:nvSpPr>
        <p:spPr>
          <a:xfrm>
            <a:off x="685800" y="-152400"/>
            <a:ext cx="7772400" cy="1143000"/>
          </a:xfrm>
        </p:spPr>
        <p:txBody>
          <a:bodyPr/>
          <a:lstStyle/>
          <a:p>
            <a:pPr eaLnBrk="1" hangingPunct="1"/>
            <a:r>
              <a:rPr lang="en-US" altLang="en-US" smtClean="0"/>
              <a:t>Typical Types of Loop Invariants</a:t>
            </a:r>
          </a:p>
        </p:txBody>
      </p:sp>
      <p:sp>
        <p:nvSpPr>
          <p:cNvPr id="218115" name="Rectangle 3"/>
          <p:cNvSpPr>
            <a:spLocks noGrp="1" noChangeArrowheads="1"/>
          </p:cNvSpPr>
          <p:nvPr>
            <p:ph type="body" idx="1"/>
          </p:nvPr>
        </p:nvSpPr>
        <p:spPr>
          <a:xfrm>
            <a:off x="685800" y="762000"/>
            <a:ext cx="7772400" cy="4114800"/>
          </a:xfrm>
        </p:spPr>
        <p:txBody>
          <a:bodyPr/>
          <a:lstStyle/>
          <a:p>
            <a:pPr eaLnBrk="1" hangingPunct="1">
              <a:defRPr/>
            </a:pPr>
            <a:r>
              <a:rPr lang="en-US" altLang="en-US" dirty="0" smtClean="0"/>
              <a:t>Fairy God Mother</a:t>
            </a:r>
          </a:p>
          <a:p>
            <a:pPr lvl="1" eaLnBrk="1" hangingPunct="1">
              <a:defRPr/>
            </a:pPr>
            <a:r>
              <a:rPr lang="en-US" altLang="en-US" dirty="0" smtClean="0"/>
              <a:t>I have arrived from Mars, some amount of progress has been made already and my Fairy God Mother has set the state of the computation to be just what I want so that I feel as comfortable as I could be given the amount of progress that has been made.</a:t>
            </a:r>
          </a:p>
          <a:p>
            <a:pPr eaLnBrk="1" hangingPunct="1">
              <a:defRPr/>
            </a:pPr>
            <a:r>
              <a:rPr lang="en-US" altLang="en-US" dirty="0" smtClean="0"/>
              <a:t>More of the input</a:t>
            </a:r>
          </a:p>
          <a:p>
            <a:pPr eaLnBrk="1" hangingPunct="1">
              <a:defRPr/>
            </a:pPr>
            <a:r>
              <a:rPr lang="en-US" altLang="en-US" dirty="0" smtClean="0"/>
              <a:t>More of the output</a:t>
            </a:r>
          </a:p>
          <a:p>
            <a:pPr eaLnBrk="1" hangingPunct="1">
              <a:defRPr/>
            </a:pPr>
            <a:r>
              <a:rPr lang="en-US" altLang="en-US" dirty="0" err="1" smtClean="0"/>
              <a:t>Narowing</a:t>
            </a:r>
            <a:r>
              <a:rPr lang="en-US" altLang="en-US" dirty="0" smtClean="0"/>
              <a:t> </a:t>
            </a:r>
            <a:r>
              <a:rPr lang="en-US" altLang="en-US" dirty="0" smtClean="0"/>
              <a:t>the search space</a:t>
            </a:r>
          </a:p>
          <a:p>
            <a:pPr eaLnBrk="1" hangingPunct="1">
              <a:defRPr/>
            </a:pPr>
            <a:r>
              <a:rPr lang="en-US" altLang="en-US" dirty="0" smtClean="0"/>
              <a:t>Shrinking Input Instance</a:t>
            </a:r>
          </a:p>
          <a:p>
            <a:pPr eaLnBrk="1" hangingPunct="1">
              <a:defRPr/>
            </a:pPr>
            <a:r>
              <a:rPr lang="en-US" altLang="en-US" dirty="0" smtClean="0"/>
              <a:t>Data Structure (System) Invariant</a:t>
            </a:r>
          </a:p>
          <a:p>
            <a:pPr marL="0" indent="0" eaLnBrk="1" hangingPunct="1">
              <a:buFontTx/>
              <a:buNone/>
              <a:defRPr/>
            </a:pPr>
            <a:endParaRPr lang="en-US" altLang="en-US" sz="2800" dirty="0" smtClean="0"/>
          </a:p>
          <a:p>
            <a:pPr eaLnBrk="1" hangingPunct="1">
              <a:defRPr/>
            </a:pPr>
            <a:endParaRPr lang="en-US" altLang="en-US" sz="2800" dirty="0" smtClean="0"/>
          </a:p>
        </p:txBody>
      </p:sp>
      <p:sp>
        <p:nvSpPr>
          <p:cNvPr id="222212" name="Line 4"/>
          <p:cNvSpPr>
            <a:spLocks noChangeShapeType="1"/>
          </p:cNvSpPr>
          <p:nvPr/>
        </p:nvSpPr>
        <p:spPr bwMode="auto">
          <a:xfrm>
            <a:off x="381000" y="1066800"/>
            <a:ext cx="609600" cy="0"/>
          </a:xfrm>
          <a:prstGeom prst="line">
            <a:avLst/>
          </a:prstGeom>
          <a:noFill/>
          <a:ln w="50800">
            <a:solidFill>
              <a:schemeClr va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222213" name="Picture 6" descr="http://www.cen.ulaval.ca/pingualuit/CraterLakeRF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325" y="-5462588"/>
            <a:ext cx="7620000" cy="503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7035114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6" descr="http://www.cen.ulaval.ca/pingualuit/CraterLakeRF2.jpg"/>
          <p:cNvPicPr>
            <a:picLocks noChangeAspect="1" noChangeArrowheads="1"/>
          </p:cNvPicPr>
          <p:nvPr/>
        </p:nvPicPr>
        <p:blipFill>
          <a:blip r:embed="rId3" cstate="print">
            <a:extLst>
              <a:ext uri="{28A0092B-C50C-407E-A947-70E740481C1C}">
                <a14:useLocalDpi xmlns:a14="http://schemas.microsoft.com/office/drawing/2010/main" val="0"/>
              </a:ext>
            </a:extLst>
          </a:blip>
          <a:srcRect l="15245" t="26462" r="9944" b="10146"/>
          <a:stretch>
            <a:fillRect/>
          </a:stretch>
        </p:blipFill>
        <p:spPr bwMode="auto">
          <a:xfrm>
            <a:off x="198438" y="1689100"/>
            <a:ext cx="8834437" cy="494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115" name="Picture 13" descr="C:\Users\home\Document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75730">
            <a:off x="4551363" y="3630613"/>
            <a:ext cx="754062"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6" name="Rectangle 2"/>
          <p:cNvSpPr>
            <a:spLocks noGrp="1" noChangeArrowheads="1"/>
          </p:cNvSpPr>
          <p:nvPr>
            <p:ph type="title"/>
          </p:nvPr>
        </p:nvSpPr>
        <p:spPr>
          <a:xfrm>
            <a:off x="685800" y="152400"/>
            <a:ext cx="7772400" cy="1143000"/>
          </a:xfrm>
        </p:spPr>
        <p:txBody>
          <a:bodyPr/>
          <a:lstStyle/>
          <a:p>
            <a:pPr eaLnBrk="1" hangingPunct="1"/>
            <a:r>
              <a:rPr lang="en-US" altLang="en-US" dirty="0" smtClean="0"/>
              <a:t>Fairy God Mother</a:t>
            </a:r>
            <a:br>
              <a:rPr lang="en-US" altLang="en-US" dirty="0" smtClean="0"/>
            </a:br>
            <a:r>
              <a:rPr lang="en-US" altLang="en-US" dirty="0" smtClean="0"/>
              <a:t>Loop Invariants</a:t>
            </a:r>
          </a:p>
        </p:txBody>
      </p:sp>
      <p:pic>
        <p:nvPicPr>
          <p:cNvPr id="223237" name="Picture 2"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7325" y="-6735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238" name="Picture 4"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9725" y="-65833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239" name="Picture 6"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2125" y="-64309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240" name="Picture 8"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4525" y="-62785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241" name="Picture 10"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6925" y="-61261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242" name="Picture 12"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49325" y="-5973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5550" name="Picture 14" descr="C:\Users\home\Documents\image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43200" y="2233613"/>
            <a:ext cx="8382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233" name="Rounded Rectangular Callout 8"/>
          <p:cNvSpPr>
            <a:spLocks noChangeArrowheads="1"/>
          </p:cNvSpPr>
          <p:nvPr/>
        </p:nvSpPr>
        <p:spPr bwMode="auto">
          <a:xfrm>
            <a:off x="3733800" y="1752600"/>
            <a:ext cx="5181600" cy="1295400"/>
          </a:xfrm>
          <a:prstGeom prst="wedgeRoundRectCallout">
            <a:avLst>
              <a:gd name="adj1" fmla="val -22380"/>
              <a:gd name="adj2" fmla="val 87403"/>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a:t>I run infinitely faster than the monster.</a:t>
            </a:r>
            <a:br>
              <a:rPr lang="en-US" altLang="en-US" sz="2400" i="0"/>
            </a:br>
            <a:r>
              <a:rPr lang="en-US" altLang="en-US" sz="2400" i="0"/>
              <a:t>so my only goal is to get to </a:t>
            </a:r>
            <a:br>
              <a:rPr lang="en-US" altLang="en-US" sz="2400" i="0"/>
            </a:br>
            <a:r>
              <a:rPr lang="en-US" altLang="en-US" sz="2400" i="0"/>
              <a:t>shore without him there.</a:t>
            </a:r>
          </a:p>
        </p:txBody>
      </p:sp>
      <p:sp>
        <p:nvSpPr>
          <p:cNvPr id="146" name="Rounded Rectangular Callout 145"/>
          <p:cNvSpPr>
            <a:spLocks noChangeArrowheads="1"/>
          </p:cNvSpPr>
          <p:nvPr/>
        </p:nvSpPr>
        <p:spPr bwMode="auto">
          <a:xfrm>
            <a:off x="3352800" y="4495800"/>
            <a:ext cx="4800600" cy="914400"/>
          </a:xfrm>
          <a:prstGeom prst="wedgeRoundRectCallout">
            <a:avLst>
              <a:gd name="adj1" fmla="val -13421"/>
              <a:gd name="adj2" fmla="val -111852"/>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a:t>The only problem is that </a:t>
            </a:r>
          </a:p>
          <a:p>
            <a:pPr algn="ctr" eaLnBrk="1" hangingPunct="1">
              <a:spcBef>
                <a:spcPct val="0"/>
              </a:spcBef>
              <a:buFontTx/>
              <a:buNone/>
            </a:pPr>
            <a:r>
              <a:rPr lang="en-US" altLang="en-US" sz="2400" i="0"/>
              <a:t>he runs 4 times faster than I swim.</a:t>
            </a:r>
          </a:p>
        </p:txBody>
      </p:sp>
      <p:sp>
        <p:nvSpPr>
          <p:cNvPr id="124" name="Rounded Rectangular Callout 123"/>
          <p:cNvSpPr>
            <a:spLocks noChangeArrowheads="1"/>
          </p:cNvSpPr>
          <p:nvPr/>
        </p:nvSpPr>
        <p:spPr bwMode="auto">
          <a:xfrm>
            <a:off x="2514600" y="5486400"/>
            <a:ext cx="5562600" cy="1152525"/>
          </a:xfrm>
          <a:prstGeom prst="wedgeRoundRectCallout">
            <a:avLst>
              <a:gd name="adj1" fmla="val -8940"/>
              <a:gd name="adj2" fmla="val -78259"/>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t>Me: Radius 1, speed 1, time 1.</a:t>
            </a:r>
            <a:br>
              <a:rPr lang="en-US" altLang="en-US" sz="2400" i="0"/>
            </a:br>
            <a:r>
              <a:rPr lang="en-US" altLang="en-US" sz="2400" i="0"/>
              <a:t>Him: Half circ., speed 4, time = 3.14/4 &lt; 1</a:t>
            </a:r>
            <a:br>
              <a:rPr lang="en-US" altLang="en-US" sz="2400" i="0"/>
            </a:br>
            <a:r>
              <a:rPr lang="en-US" altLang="en-US" sz="2400" i="0"/>
              <a:t>He wins.</a:t>
            </a:r>
          </a:p>
        </p:txBody>
      </p:sp>
    </p:spTree>
    <p:extLst>
      <p:ext uri="{BB962C8B-B14F-4D97-AF65-F5344CB8AC3E}">
        <p14:creationId xmlns:p14="http://schemas.microsoft.com/office/powerpoint/2010/main" val="31863769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8233"/>
                                        </p:tgtEl>
                                        <p:attrNameLst>
                                          <p:attrName>style.visibility</p:attrName>
                                        </p:attrNameLst>
                                      </p:cBhvr>
                                      <p:to>
                                        <p:strVal val="visible"/>
                                      </p:to>
                                    </p:set>
                                    <p:anim calcmode="lin" valueType="num">
                                      <p:cBhvr additive="base">
                                        <p:cTn id="7" dur="500" fill="hold"/>
                                        <p:tgtEl>
                                          <p:spTgt spid="218233"/>
                                        </p:tgtEl>
                                        <p:attrNameLst>
                                          <p:attrName>ppt_x</p:attrName>
                                        </p:attrNameLst>
                                      </p:cBhvr>
                                      <p:tavLst>
                                        <p:tav tm="0">
                                          <p:val>
                                            <p:strVal val="#ppt_x"/>
                                          </p:val>
                                        </p:tav>
                                        <p:tav tm="100000">
                                          <p:val>
                                            <p:strVal val="#ppt_x"/>
                                          </p:val>
                                        </p:tav>
                                      </p:tavLst>
                                    </p:anim>
                                    <p:anim calcmode="lin" valueType="num">
                                      <p:cBhvr additive="base">
                                        <p:cTn id="8" dur="500" fill="hold"/>
                                        <p:tgtEl>
                                          <p:spTgt spid="21823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2" presetClass="path" presetSubtype="0" accel="50000" decel="50000" fill="hold" nodeType="clickEffect">
                                  <p:stCondLst>
                                    <p:cond delay="0"/>
                                  </p:stCondLst>
                                  <p:childTnLst>
                                    <p:animMotion origin="layout" path="M 1.11111E-6 4.84736E-6 L 0.09444 -0.0303 " pathEditMode="relative" rAng="0" ptsTypes="AA">
                                      <p:cBhvr>
                                        <p:cTn id="12" dur="2000" fill="hold"/>
                                        <p:tgtEl>
                                          <p:spTgt spid="218115"/>
                                        </p:tgtEl>
                                        <p:attrNameLst>
                                          <p:attrName>ppt_x</p:attrName>
                                          <p:attrName>ppt_y</p:attrName>
                                        </p:attrNameLst>
                                      </p:cBhvr>
                                      <p:rCtr x="4722" y="-1526"/>
                                    </p:animMotion>
                                  </p:childTnLst>
                                </p:cTn>
                              </p:par>
                            </p:childTnLst>
                          </p:cTn>
                        </p:par>
                      </p:childTnLst>
                    </p:cTn>
                  </p:par>
                  <p:par>
                    <p:cTn id="13" fill="hold" nodeType="clickPar">
                      <p:stCondLst>
                        <p:cond delay="indefinite"/>
                      </p:stCondLst>
                      <p:childTnLst>
                        <p:par>
                          <p:cTn id="14" fill="hold" nodeType="withGroup">
                            <p:stCondLst>
                              <p:cond delay="0"/>
                            </p:stCondLst>
                            <p:childTnLst>
                              <p:par>
                                <p:cTn id="15" presetID="37" presetClass="path" presetSubtype="0" accel="50000" decel="50000" fill="hold" nodeType="clickEffect">
                                  <p:stCondLst>
                                    <p:cond delay="0"/>
                                  </p:stCondLst>
                                  <p:childTnLst>
                                    <p:animMotion origin="layout" path="M -3.33333E-6 2.77521E-8 L 0.13368 0.00786 C 0.16615 0.00648 0.22743 0.01688 0.26059 0.03145 C 0.29618 0.0636 0.34236 0.05481 0.35677 0.08302 " pathEditMode="relative" rAng="0" ptsTypes="FffF">
                                      <p:cBhvr>
                                        <p:cTn id="16" dur="2000" fill="hold"/>
                                        <p:tgtEl>
                                          <p:spTgt spid="705550"/>
                                        </p:tgtEl>
                                        <p:attrNameLst>
                                          <p:attrName>ppt_x</p:attrName>
                                          <p:attrName>ppt_y</p:attrName>
                                        </p:attrNameLst>
                                      </p:cBhvr>
                                      <p:rCtr x="17830" y="4140"/>
                                    </p:animMotion>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46"/>
                                        </p:tgtEl>
                                        <p:attrNameLst>
                                          <p:attrName>style.visibility</p:attrName>
                                        </p:attrNameLst>
                                      </p:cBhvr>
                                      <p:to>
                                        <p:strVal val="visible"/>
                                      </p:to>
                                    </p:set>
                                    <p:anim calcmode="lin" valueType="num">
                                      <p:cBhvr additive="base">
                                        <p:cTn id="21" dur="500" fill="hold"/>
                                        <p:tgtEl>
                                          <p:spTgt spid="146"/>
                                        </p:tgtEl>
                                        <p:attrNameLst>
                                          <p:attrName>ppt_x</p:attrName>
                                        </p:attrNameLst>
                                      </p:cBhvr>
                                      <p:tavLst>
                                        <p:tav tm="0">
                                          <p:val>
                                            <p:strVal val="#ppt_x"/>
                                          </p:val>
                                        </p:tav>
                                        <p:tav tm="100000">
                                          <p:val>
                                            <p:strVal val="#ppt_x"/>
                                          </p:val>
                                        </p:tav>
                                      </p:tavLst>
                                    </p:anim>
                                    <p:anim calcmode="lin" valueType="num">
                                      <p:cBhvr additive="base">
                                        <p:cTn id="22" dur="500" fill="hold"/>
                                        <p:tgtEl>
                                          <p:spTgt spid="146"/>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500" fill="hold"/>
                                        <p:tgtEl>
                                          <p:spTgt spid="124"/>
                                        </p:tgtEl>
                                        <p:attrNameLst>
                                          <p:attrName>ppt_x</p:attrName>
                                        </p:attrNameLst>
                                      </p:cBhvr>
                                      <p:tavLst>
                                        <p:tav tm="0">
                                          <p:val>
                                            <p:strVal val="#ppt_x"/>
                                          </p:val>
                                        </p:tav>
                                        <p:tav tm="100000">
                                          <p:val>
                                            <p:strVal val="#ppt_x"/>
                                          </p:val>
                                        </p:tav>
                                      </p:tavLst>
                                    </p:anim>
                                    <p:anim calcmode="lin" valueType="num">
                                      <p:cBhvr additive="base">
                                        <p:cTn id="28" dur="500" fill="hold"/>
                                        <p:tgtEl>
                                          <p:spTgt spid="1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233" grpId="0" animBg="1"/>
      <p:bldP spid="146" grpId="0" animBg="1"/>
      <p:bldP spid="12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r>
              <a:rPr lang="en-US" altLang="en-US" sz="4800" smtClean="0"/>
              <a:t>Definition of Assertions</a:t>
            </a:r>
            <a:endParaRPr lang="en-CA" altLang="en-US" sz="4800" smtClean="0"/>
          </a:p>
        </p:txBody>
      </p:sp>
      <p:sp>
        <p:nvSpPr>
          <p:cNvPr id="948227" name="Rectangle 3"/>
          <p:cNvSpPr>
            <a:spLocks noGrp="1" noChangeArrowheads="1"/>
          </p:cNvSpPr>
          <p:nvPr>
            <p:ph type="body" idx="1"/>
          </p:nvPr>
        </p:nvSpPr>
        <p:spPr/>
        <p:txBody>
          <a:bodyPr/>
          <a:lstStyle/>
          <a:p>
            <a:pPr algn="ctr" eaLnBrk="1" hangingPunct="1">
              <a:lnSpc>
                <a:spcPct val="90000"/>
              </a:lnSpc>
              <a:buFontTx/>
              <a:buNone/>
            </a:pPr>
            <a:r>
              <a:rPr lang="en-CA" altLang="en-US" sz="3600" smtClean="0"/>
              <a:t>An assertion is a statement </a:t>
            </a:r>
            <a:endParaRPr lang="en-US" altLang="en-US" sz="3600" smtClean="0"/>
          </a:p>
          <a:p>
            <a:pPr algn="ctr" eaLnBrk="1" hangingPunct="1">
              <a:lnSpc>
                <a:spcPct val="90000"/>
              </a:lnSpc>
              <a:buFontTx/>
              <a:buNone/>
            </a:pPr>
            <a:r>
              <a:rPr lang="en-CA" altLang="en-US" sz="3600" smtClean="0"/>
              <a:t>about the current state of the data structure that is either true or false. </a:t>
            </a:r>
            <a:endParaRPr lang="en-US" altLang="en-US" sz="3600" smtClean="0"/>
          </a:p>
          <a:p>
            <a:pPr algn="ctr" eaLnBrk="1" hangingPunct="1">
              <a:lnSpc>
                <a:spcPct val="90000"/>
              </a:lnSpc>
              <a:buFontTx/>
              <a:buNone/>
            </a:pPr>
            <a:endParaRPr lang="en-US" altLang="en-US" sz="3600" smtClean="0"/>
          </a:p>
          <a:p>
            <a:pPr algn="ctr" eaLnBrk="1" hangingPunct="1">
              <a:lnSpc>
                <a:spcPct val="90000"/>
              </a:lnSpc>
              <a:buFontTx/>
              <a:buNone/>
            </a:pPr>
            <a:r>
              <a:rPr lang="en-US" altLang="en-US" sz="3600" smtClean="0"/>
              <a:t>eg. </a:t>
            </a:r>
            <a:r>
              <a:rPr lang="en-CA" altLang="en-US" sz="3600" smtClean="0"/>
              <a:t>the amount in your bank account </a:t>
            </a:r>
            <a:endParaRPr lang="en-US" altLang="en-US" sz="3600" smtClean="0"/>
          </a:p>
          <a:p>
            <a:pPr algn="ctr" eaLnBrk="1" hangingPunct="1">
              <a:lnSpc>
                <a:spcPct val="90000"/>
              </a:lnSpc>
              <a:buFontTx/>
              <a:buNone/>
            </a:pPr>
            <a:r>
              <a:rPr lang="en-CA" altLang="en-US" sz="3600" smtClean="0"/>
              <a:t>is not</a:t>
            </a:r>
            <a:r>
              <a:rPr lang="en-US" altLang="en-US" sz="3600" smtClean="0"/>
              <a:t> </a:t>
            </a:r>
            <a:r>
              <a:rPr lang="en-CA" altLang="en-US" sz="3600" smtClean="0"/>
              <a:t>negative.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48227">
                                            <p:txEl>
                                              <p:pRg st="0" end="0"/>
                                            </p:txEl>
                                          </p:spTgt>
                                        </p:tgtEl>
                                        <p:attrNameLst>
                                          <p:attrName>style.visibility</p:attrName>
                                        </p:attrNameLst>
                                      </p:cBhvr>
                                      <p:to>
                                        <p:strVal val="visible"/>
                                      </p:to>
                                    </p:set>
                                    <p:anim calcmode="lin" valueType="num">
                                      <p:cBhvr additive="base">
                                        <p:cTn id="7" dur="500" fill="hold"/>
                                        <p:tgtEl>
                                          <p:spTgt spid="9482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482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48227">
                                            <p:txEl>
                                              <p:pRg st="1" end="1"/>
                                            </p:txEl>
                                          </p:spTgt>
                                        </p:tgtEl>
                                        <p:attrNameLst>
                                          <p:attrName>style.visibility</p:attrName>
                                        </p:attrNameLst>
                                      </p:cBhvr>
                                      <p:to>
                                        <p:strVal val="visible"/>
                                      </p:to>
                                    </p:set>
                                    <p:anim calcmode="lin" valueType="num">
                                      <p:cBhvr additive="base">
                                        <p:cTn id="11" dur="500" fill="hold"/>
                                        <p:tgtEl>
                                          <p:spTgt spid="94822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48227">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8227">
                                            <p:txEl>
                                              <p:pRg st="3" end="3"/>
                                            </p:txEl>
                                          </p:spTgt>
                                        </p:tgtEl>
                                        <p:attrNameLst>
                                          <p:attrName>style.visibility</p:attrName>
                                        </p:attrNameLst>
                                      </p:cBhvr>
                                      <p:to>
                                        <p:strVal val="visible"/>
                                      </p:to>
                                    </p:set>
                                    <p:anim calcmode="lin" valueType="num">
                                      <p:cBhvr additive="base">
                                        <p:cTn id="15" dur="500" fill="hold"/>
                                        <p:tgtEl>
                                          <p:spTgt spid="948227">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948227">
                                            <p:txEl>
                                              <p:pRg st="3" end="3"/>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48227">
                                            <p:txEl>
                                              <p:pRg st="4" end="4"/>
                                            </p:txEl>
                                          </p:spTgt>
                                        </p:tgtEl>
                                        <p:attrNameLst>
                                          <p:attrName>style.visibility</p:attrName>
                                        </p:attrNameLst>
                                      </p:cBhvr>
                                      <p:to>
                                        <p:strVal val="visible"/>
                                      </p:to>
                                    </p:set>
                                    <p:anim calcmode="lin" valueType="num">
                                      <p:cBhvr additive="base">
                                        <p:cTn id="19" dur="500" fill="hold"/>
                                        <p:tgtEl>
                                          <p:spTgt spid="948227">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48227">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8227"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8" name="Picture 6" descr="http://www.cen.ulaval.ca/pingualuit/CraterLakeRF2.jpg"/>
          <p:cNvPicPr>
            <a:picLocks noChangeAspect="1" noChangeArrowheads="1"/>
          </p:cNvPicPr>
          <p:nvPr/>
        </p:nvPicPr>
        <p:blipFill>
          <a:blip r:embed="rId3" cstate="print">
            <a:extLst>
              <a:ext uri="{28A0092B-C50C-407E-A947-70E740481C1C}">
                <a14:useLocalDpi xmlns:a14="http://schemas.microsoft.com/office/drawing/2010/main" val="0"/>
              </a:ext>
            </a:extLst>
          </a:blip>
          <a:srcRect l="15245" t="26462" r="9944" b="10146"/>
          <a:stretch>
            <a:fillRect/>
          </a:stretch>
        </p:blipFill>
        <p:spPr bwMode="auto">
          <a:xfrm>
            <a:off x="198438" y="1689100"/>
            <a:ext cx="8834437" cy="494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59" name="Picture 13" descr="C:\Users\home\Document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75730">
            <a:off x="4551363" y="3630613"/>
            <a:ext cx="754062"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60" name="Rectangle 2"/>
          <p:cNvSpPr>
            <a:spLocks noGrp="1" noChangeArrowheads="1"/>
          </p:cNvSpPr>
          <p:nvPr>
            <p:ph type="title"/>
          </p:nvPr>
        </p:nvSpPr>
        <p:spPr>
          <a:xfrm>
            <a:off x="685800" y="152400"/>
            <a:ext cx="7772400" cy="1143000"/>
          </a:xfrm>
        </p:spPr>
        <p:txBody>
          <a:bodyPr/>
          <a:lstStyle/>
          <a:p>
            <a:pPr eaLnBrk="1" hangingPunct="1"/>
            <a:r>
              <a:rPr lang="en-US" altLang="en-US" smtClean="0"/>
              <a:t>Fairy God Mother</a:t>
            </a:r>
            <a:br>
              <a:rPr lang="en-US" altLang="en-US" smtClean="0"/>
            </a:br>
            <a:r>
              <a:rPr lang="en-US" altLang="en-US" smtClean="0"/>
              <a:t>Loop Invariants</a:t>
            </a:r>
          </a:p>
        </p:txBody>
      </p:sp>
      <p:pic>
        <p:nvPicPr>
          <p:cNvPr id="224261" name="Picture 2"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7325" y="-6735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62" name="Picture 4"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9725" y="-65833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63" name="Picture 6"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2125" y="-64309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64" name="Picture 8"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4525" y="-62785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65" name="Picture 10"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6925" y="-61261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66" name="Picture 12"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49325" y="-5973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67" name="Picture 14" descr="C:\Users\home\Documents\image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43200" y="2233613"/>
            <a:ext cx="8382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Rounded Rectangular Callout 122"/>
          <p:cNvSpPr>
            <a:spLocks noChangeArrowheads="1"/>
          </p:cNvSpPr>
          <p:nvPr/>
        </p:nvSpPr>
        <p:spPr bwMode="auto">
          <a:xfrm>
            <a:off x="3162300" y="4191000"/>
            <a:ext cx="5486400" cy="1219200"/>
          </a:xfrm>
          <a:prstGeom prst="wedgeRoundRectCallout">
            <a:avLst>
              <a:gd name="adj1" fmla="val -15588"/>
              <a:gd name="adj2" fmla="val -58606"/>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a:t>He runs back and forth to catch me.</a:t>
            </a:r>
            <a:br>
              <a:rPr lang="en-US" altLang="en-US" sz="2400" i="0"/>
            </a:br>
            <a:r>
              <a:rPr lang="en-US" altLang="en-US" sz="2400" i="0"/>
              <a:t>And I change my direction to avoid him.</a:t>
            </a:r>
            <a:br>
              <a:rPr lang="en-US" altLang="en-US" sz="2400" i="0"/>
            </a:br>
            <a:r>
              <a:rPr lang="en-US" altLang="en-US" sz="2400" i="0"/>
              <a:t>Can I get away?</a:t>
            </a:r>
          </a:p>
        </p:txBody>
      </p:sp>
    </p:spTree>
    <p:extLst>
      <p:ext uri="{BB962C8B-B14F-4D97-AF65-F5344CB8AC3E}">
        <p14:creationId xmlns:p14="http://schemas.microsoft.com/office/powerpoint/2010/main" val="14237340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3"/>
                                        </p:tgtEl>
                                        <p:attrNameLst>
                                          <p:attrName>style.visibility</p:attrName>
                                        </p:attrNameLst>
                                      </p:cBhvr>
                                      <p:to>
                                        <p:strVal val="visible"/>
                                      </p:to>
                                    </p:set>
                                    <p:anim calcmode="lin" valueType="num">
                                      <p:cBhvr additive="base">
                                        <p:cTn id="7" dur="500" fill="hold"/>
                                        <p:tgtEl>
                                          <p:spTgt spid="123"/>
                                        </p:tgtEl>
                                        <p:attrNameLst>
                                          <p:attrName>ppt_x</p:attrName>
                                        </p:attrNameLst>
                                      </p:cBhvr>
                                      <p:tavLst>
                                        <p:tav tm="0">
                                          <p:val>
                                            <p:strVal val="#ppt_x"/>
                                          </p:val>
                                        </p:tav>
                                        <p:tav tm="100000">
                                          <p:val>
                                            <p:strVal val="#ppt_x"/>
                                          </p:val>
                                        </p:tav>
                                      </p:tavLst>
                                    </p:anim>
                                    <p:anim calcmode="lin" valueType="num">
                                      <p:cBhvr additive="base">
                                        <p:cTn id="8" dur="500" fill="hold"/>
                                        <p:tgtEl>
                                          <p:spTgt spid="123"/>
                                        </p:tgtEl>
                                        <p:attrNameLst>
                                          <p:attrName>ppt_y</p:attrName>
                                        </p:attrNameLst>
                                      </p:cBhvr>
                                      <p:tavLst>
                                        <p:tav tm="0">
                                          <p:val>
                                            <p:strVal val="1+#ppt_h/2"/>
                                          </p:val>
                                        </p:tav>
                                        <p:tav tm="100000">
                                          <p:val>
                                            <p:strVal val="#ppt_y"/>
                                          </p:val>
                                        </p:tav>
                                      </p:tavLst>
                                    </p:anim>
                                  </p:childTnLst>
                                </p:cTn>
                              </p:par>
                              <p:par>
                                <p:cTn id="9" presetID="0" presetClass="path" presetSubtype="0" accel="50000" decel="50000" fill="hold" nodeType="withEffect">
                                  <p:stCondLst>
                                    <p:cond delay="0"/>
                                  </p:stCondLst>
                                  <p:childTnLst>
                                    <p:animMotion origin="layout" path="M 5.55556E-6 -1.40477E-6 C 0.01529 -0.00093 0.0297 -0.00208 0.04497 -0.00116 C 0.05886 -0.00185 0.07119 -0.00046 0.0849 0.00116 C 0.09167 0.00324 0.09289 0.0037 0.1014 0.00416 C 0.11164 0.00532 0.1198 0.0074 0.13056 0.00787 C 0.13334 0.00833 0.13299 0.00949 0.13508 0.01088 C 0.13768 0.01273 0.14081 0.0118 0.14358 0.0125 C 0.14914 0.01365 0.15331 0.01504 0.15921 0.0155 C 0.1632 0.0199 0.15886 0.0155 0.17101 0.01736 C 0.17744 0.01828 0.18334 0.01944 0.19029 0.01967 C 0.21095 0.02198 0.23143 0.02314 0.25209 0.02569 C 0.2573 0.02754 0.2606 0.02985 0.26598 0.03055 C 0.27744 0.03425 0.25765 0.02731 0.26772 0.03286 C 0.27709 0.03818 0.28803 0.03379 0.29827 0.03402 C 0.30053 0.03541 0.30226 0.03633 0.30452 0.03703 C 0.3073 0.03888 0.30869 0.03957 0.31129 0.04073 C 0.31286 0.04281 0.31372 0.04281 0.31581 0.04374 C 0.31754 0.04582 0.31893 0.04605 0.32119 0.04675 C 0.32345 0.04814 0.32553 0.04906 0.32796 0.04976 C 0.33074 0.05161 0.33386 0.05346 0.33681 0.05438 C 0.33803 0.05485 0.34046 0.05554 0.34046 0.05554 C 0.34306 0.05809 0.34393 0.06086 0.34723 0.06156 C 0.35088 0.06503 0.34931 0.06364 0.35174 0.06572 C 0.34636 0.07174 0.33959 0.06711 0.3323 0.06688 C 0.32605 0.06503 0.32032 0.06248 0.31407 0.0604 C 0.30956 0.0567 0.30331 0.05531 0.29827 0.05392 C 0.28577 0.04374 0.27015 0.03471 0.25574 0.02985 C 0.25036 0.0243 0.23751 0.02013 0.23108 0.01921 C 0.2264 0.01643 0.22084 0.01666 0.21581 0.0162 C 0.19306 0.01782 0.17101 0.02152 0.14845 0.02453 C 0.14376 0.02777 0.1356 0.03101 0.13022 0.0324 C 0.12935 0.03309 0.12692 0.03356 0.12744 0.0324 C 0.129 0.02893 0.14862 0.02823 0.14897 0.02823 C 0.16928 0.02939 0.18803 0.03309 0.20869 0.03356 C 0.22292 0.03448 0.23716 0.03541 0.25122 0.03772 C 0.25661 0.0398 0.26216 0.03957 0.26772 0.04073 C 0.27084 0.04328 0.27258 0.04304 0.2764 0.04374 C 0.28161 0.04698 0.28855 0.04814 0.29428 0.04837 C 0.29758 0.04929 0.30018 0.05091 0.30365 0.05138 C 0.30661 0.05462 0.31112 0.0567 0.31494 0.05739 C 0.31945 0.05971 0.32414 0.06086 0.32883 0.06156 C 0.33525 0.06387 0.34167 0.06619 0.3481 0.06873 C 0.35001 0.07128 0.35174 0.07244 0.35435 0.07359 C 0.35661 0.07753 0.35834 0.07868 0.36199 0.07961 C 0.36303 0.0803 0.36424 0.08054 0.36511 0.08123 C 0.36702 0.08285 0.36563 0.08401 0.36824 0.08493 C 0.3698 0.08702 0.37084 0.08702 0.37275 0.0884 C 0.3764 0.09095 0.37709 0.09326 0.38126 0.09442 C 0.38386 0.10229 0.38022 0.09974 0.37414 0.09859 C 0.36997 0.09604 0.36615 0.0935 0.36147 0.0928 C 0.35522 0.09002 0.34931 0.08609 0.34272 0.08493 C 0.33629 0.08169 0.32935 0.07915 0.32292 0.07544 C 0.31685 0.07197 0.31129 0.06734 0.30504 0.06457 C 0.29671 0.06086 0.28699 0.05971 0.27848 0.05693 C 0.2731 0.05346 0.2665 0.05091 0.2606 0.04906 C 0.25695 0.04582 0.25331 0.04536 0.24897 0.0449 C 0.24324 0.04119 0.23681 0.04004 0.23056 0.03957 C 0.2132 0.03078 0.18629 0.03332 0.16997 0.03286 C 0.1639 0.03078 0.14046 0.03656 0.15036 0.02939 C 0.16286 0.03101 0.17449 0.03541 0.18664 0.03772 C 0.19358 0.04513 0.2073 0.04721 0.21581 0.04906 C 0.22188 0.05045 0.22726 0.05392 0.23334 0.05554 C 0.24688 0.06572 0.26581 0.06503 0.28074 0.06758 C 0.28143 0.07012 0.28664 0.07058 0.28664 0.07058 C 0.29254 0.07429 0.29254 0.07475 0.30001 0.07544 C 0.30313 0.07868 0.30608 0.07776 0.30956 0.07961 C 0.31025 0.08239 0.31233 0.08216 0.31442 0.08262 C 0.31424 0.08331 0.31459 0.0847 0.31407 0.08493 C 0.3099 0.08609 0.30522 0.07892 0.3014 0.07776 C 0.30001 0.07429 0.29983 0.07313 0.29688 0.07174 C 0.29532 0.06734 0.28976 0.06688 0.28664 0.06572 C 0.28161 0.06387 0.27726 0.05994 0.27223 0.05809 C 0.26424 0.05508 0.25574 0.05253 0.24758 0.05091 C 0.24393 0.0479 0.24167 0.04675 0.23733 0.04605 C 0.23108 0.04374 0.22935 0.04258 0.22206 0.04189 C 0.21216 0.03772 0.22345 0.04189 0.20643 0.03957 C 0.20192 0.03888 0.1981 0.03656 0.19376 0.03587 C 0.19167 0.03263 0.19358 0.03471 0.18924 0.03356 C 0.18334 0.03194 0.17726 0.02939 0.17136 0.02823 C 0.16442 0.02476 0.1573 0.02569 0.14983 0.02569 " pathEditMode="relative" ptsTypes="fffffffffffffffffffffffffffffffffffffffffffffffffffffffffffffffffffffffffffffffA">
                                      <p:cBhvr>
                                        <p:cTn id="10" dur="2000" fill="hold"/>
                                        <p:tgtEl>
                                          <p:spTgt spid="224267"/>
                                        </p:tgtEl>
                                        <p:attrNameLst>
                                          <p:attrName>ppt_x</p:attrName>
                                          <p:attrName>ppt_y</p:attrName>
                                        </p:attrNameLst>
                                      </p:cBhvr>
                                    </p:animMotion>
                                  </p:childTnLst>
                                </p:cTn>
                              </p:par>
                              <p:par>
                                <p:cTn id="11" presetID="0" presetClass="path" presetSubtype="0" accel="50000" decel="50000" fill="hold" nodeType="withEffect">
                                  <p:stCondLst>
                                    <p:cond delay="0"/>
                                  </p:stCondLst>
                                  <p:childTnLst>
                                    <p:animMotion origin="layout" path="M -3.88889E-6 -2.82342E-6 C 0.02101 -0.00069 0.04184 0.00046 0.06285 0.00116 C 0.06736 0.00347 0.07205 0.00347 0.07674 0.00417 C 0.08056 0.00602 0.08351 0.00671 0.0875 0.00718 C 0.0915 0.00903 0.09549 0.01111 0.09966 0.01204 C 0.10278 0.01389 0.10313 0.01134 0.10191 0.01736 C 0.09219 0.0125 0.08229 0.00787 0.07275 0.00255 C 0.06684 -0.00069 0.06163 -0.00764 0.05573 -0.01064 C 0.05157 -0.01273 0.04723 -0.01458 0.04306 -0.01666 C 0.03907 -0.01851 0.03473 -0.01712 0.03056 -0.01736 C 0.01493 -0.02083 0.00035 -0.01898 -0.01562 -0.01782 C -0.02691 -0.01574 -0.0375 -0.01134 -0.04878 -0.00949 C -0.05729 -0.00648 -0.04618 -0.01018 -0.06996 -0.00764 C -0.07673 -0.00694 -0.08333 -0.0037 -0.0901 -0.00162 C -0.09583 0.00023 -0.10764 0.0007 -0.10764 0.0007 C -0.10659 0.00093 -0.10555 0.0007 -0.10451 0.00116 C -0.10156 0.00278 -0.10521 0.0037 -0.10225 0.00255 C -0.10104 -0.00092 -0.10052 -0.00139 -0.09774 -0.00231 C -0.08923 -0.01111 -0.08611 -0.00602 -0.07343 -0.00301 C -0.05937 -0.00578 -0.04496 -0.0044 -0.03142 -0.00949 C -0.02812 -0.01273 -0.0092 -0.00833 -0.00399 -0.00717 C 0.00417 -0.00347 0.00816 -0.00416 0.01841 -0.00347 C 0.02361 -0.00069 0.02865 0.00116 0.0342 0.00301 C 0.03577 0.00347 0.03698 0.00509 0.03854 0.00556 C 0.0441 0.00694 0.05 0.00671 0.05573 0.00718 C 0.06632 0.01157 0.05209 0.00602 0.06823 0.00972 C 0.0691 0.00995 0.06962 0.01111 0.07049 0.01134 C 0.07153 0.0118 0.07275 0.0118 0.07396 0.01204 C 0.07587 0.01296 0.07604 0.01435 0.07813 0.01504 C 0.08004 0.0169 0.08195 0.01921 0.08386 0.02106 C 0.08611 0.02708 0.08282 0.01967 0.08698 0.02453 C 0.09028 0.02847 0.08525 0.02638 0.08976 0.02754 C 0.09184 0.02986 0.09393 0.03263 0.09653 0.03356 C 0.09809 0.03911 0.10157 0.04004 0.09688 0.0486 C 0.09341 0.04768 0.09115 0.04582 0.08785 0.0442 C 0.08733 0.04143 0.08542 0.04189 0.08351 0.04143 C 0.08177 0.03911 0.07848 0.03703 0.07622 0.03657 C 0.06702 0.03796 0.0592 0.04073 0.05035 0.04258 C 0.03663 0.04906 0.02396 0.04814 0.00938 0.0486 C 0.00608 0.04953 0.00365 0.05068 0.00052 0.04906 C -0.00104 0.04374 0.00139 0.05068 -0.00139 0.04606 C -0.0026 0.04397 -0.00173 0.04305 -0.00399 0.04189 C -0.00555 0.04027 -0.00868 0.03703 -0.01024 0.03657 C -0.01076 0.03286 -0.01076 0.03055 -0.0125 0.02754 C -0.01319 0.02314 -0.0125 0.01574 -0.01527 0.01204 C -0.01684 0.00995 -0.02968 0.00625 -0.03177 0.00602 C -0.03871 0.0037 -0.03524 0.0044 -0.04218 0.0037 C -0.04566 0.00232 -0.04218 0.00394 -0.04618 0.0007 C -0.04809 -0.00092 -0.05243 -0.00139 -0.05382 -0.00162 C -0.05434 -0.00116 -0.05955 0.00139 -0.05503 0.00301 C -0.05364 0.00347 -0.05243 0.00139 -0.05104 0.00116 C -0.04913 0.0007 -0.04722 0.00093 -0.04531 0.0007 C -0.03663 -0.00116 -0.02795 -0.00046 -0.01927 -0.00231 C -0.00816 -0.00208 0.00591 -0.00324 0.01754 -0.00162 C 0.02153 0.00023 0.02587 -2.82342E-6 0.03004 0.00116 C 0.03212 0.00324 0.03229 0.0037 0.03229 0.00718 " pathEditMode="relative" ptsTypes="fffffffffffffffffffffffffffffffffffffffffffffffffffffffA">
                                      <p:cBhvr>
                                        <p:cTn id="12" dur="2000" fill="hold"/>
                                        <p:tgtEl>
                                          <p:spTgt spid="22425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2" name="Picture 6" descr="http://www.cen.ulaval.ca/pingualuit/CraterLakeRF2.jpg"/>
          <p:cNvPicPr>
            <a:picLocks noChangeAspect="1" noChangeArrowheads="1"/>
          </p:cNvPicPr>
          <p:nvPr/>
        </p:nvPicPr>
        <p:blipFill>
          <a:blip r:embed="rId3" cstate="print">
            <a:extLst>
              <a:ext uri="{28A0092B-C50C-407E-A947-70E740481C1C}">
                <a14:useLocalDpi xmlns:a14="http://schemas.microsoft.com/office/drawing/2010/main" val="0"/>
              </a:ext>
            </a:extLst>
          </a:blip>
          <a:srcRect l="15245" t="26462" r="9944" b="10146"/>
          <a:stretch>
            <a:fillRect/>
          </a:stretch>
        </p:blipFill>
        <p:spPr bwMode="auto">
          <a:xfrm>
            <a:off x="198438" y="1689100"/>
            <a:ext cx="8834437" cy="494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83" name="Picture 13" descr="C:\Users\home\Document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75730">
            <a:off x="4551363" y="3630613"/>
            <a:ext cx="754062"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4" name="Rectangle 2"/>
          <p:cNvSpPr>
            <a:spLocks noGrp="1" noChangeArrowheads="1"/>
          </p:cNvSpPr>
          <p:nvPr>
            <p:ph type="title"/>
          </p:nvPr>
        </p:nvSpPr>
        <p:spPr>
          <a:xfrm>
            <a:off x="685800" y="152400"/>
            <a:ext cx="7772400" cy="1143000"/>
          </a:xfrm>
        </p:spPr>
        <p:txBody>
          <a:bodyPr/>
          <a:lstStyle/>
          <a:p>
            <a:pPr eaLnBrk="1" hangingPunct="1"/>
            <a:r>
              <a:rPr lang="en-US" altLang="en-US" smtClean="0"/>
              <a:t>Fairy God Mother</a:t>
            </a:r>
            <a:br>
              <a:rPr lang="en-US" altLang="en-US" smtClean="0"/>
            </a:br>
            <a:r>
              <a:rPr lang="en-US" altLang="en-US" smtClean="0"/>
              <a:t>Loop Invariants</a:t>
            </a:r>
          </a:p>
        </p:txBody>
      </p:sp>
      <p:cxnSp>
        <p:nvCxnSpPr>
          <p:cNvPr id="8" name="Straight Arrow Connector 7"/>
          <p:cNvCxnSpPr>
            <a:cxnSpLocks noChangeShapeType="1"/>
          </p:cNvCxnSpPr>
          <p:nvPr/>
        </p:nvCxnSpPr>
        <p:spPr bwMode="auto">
          <a:xfrm flipH="1">
            <a:off x="1371600" y="3962400"/>
            <a:ext cx="2743200" cy="53340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pic>
        <p:nvPicPr>
          <p:cNvPr id="225286" name="Picture 2"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7325" y="-6735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87" name="Picture 4"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9725" y="-65833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88" name="Picture 6"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2125" y="-64309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89" name="Picture 8"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4525" y="-62785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90" name="Picture 10"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6925" y="-61261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91" name="Picture 12"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49325" y="-5973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5550" name="Picture 14" descr="C:\Users\home\Documents\image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43200" y="2233613"/>
            <a:ext cx="8382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p:cNvGrpSpPr>
            <a:grpSpLocks/>
          </p:cNvGrpSpPr>
          <p:nvPr/>
        </p:nvGrpSpPr>
        <p:grpSpPr bwMode="auto">
          <a:xfrm>
            <a:off x="3124200" y="2057400"/>
            <a:ext cx="4114800" cy="2133600"/>
            <a:chOff x="3124200" y="2057400"/>
            <a:chExt cx="4114800" cy="2133600"/>
          </a:xfrm>
        </p:grpSpPr>
        <p:sp>
          <p:nvSpPr>
            <p:cNvPr id="225399" name="Oval 2"/>
            <p:cNvSpPr>
              <a:spLocks noChangeArrowheads="1"/>
            </p:cNvSpPr>
            <p:nvPr/>
          </p:nvSpPr>
          <p:spPr bwMode="auto">
            <a:xfrm>
              <a:off x="3124200" y="3733800"/>
              <a:ext cx="1981200" cy="4572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cxnSp>
          <p:nvCxnSpPr>
            <p:cNvPr id="225400" name="Straight Arrow Connector 4"/>
            <p:cNvCxnSpPr>
              <a:cxnSpLocks noChangeShapeType="1"/>
              <a:endCxn id="225399" idx="7"/>
            </p:cNvCxnSpPr>
            <p:nvPr/>
          </p:nvCxnSpPr>
          <p:spPr bwMode="auto">
            <a:xfrm flipV="1">
              <a:off x="4114800" y="3800755"/>
              <a:ext cx="700460" cy="161645"/>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25401" name="Rounded Rectangular Callout 8"/>
            <p:cNvSpPr>
              <a:spLocks noChangeArrowheads="1"/>
            </p:cNvSpPr>
            <p:nvPr/>
          </p:nvSpPr>
          <p:spPr bwMode="auto">
            <a:xfrm>
              <a:off x="3733800" y="2057400"/>
              <a:ext cx="3505200" cy="685800"/>
            </a:xfrm>
            <a:prstGeom prst="wedgeRoundRectCallout">
              <a:avLst>
                <a:gd name="adj1" fmla="val -16648"/>
                <a:gd name="adj2" fmla="val 149741"/>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a:t>My progress is the distance </a:t>
              </a:r>
              <a:br>
                <a:rPr lang="en-US" altLang="en-US" sz="2400" i="0"/>
              </a:br>
              <a:r>
                <a:rPr lang="en-US" altLang="en-US" sz="2400" i="0"/>
                <a:t>swum from the center. </a:t>
              </a:r>
            </a:p>
          </p:txBody>
        </p:sp>
      </p:grpSp>
      <p:grpSp>
        <p:nvGrpSpPr>
          <p:cNvPr id="3" name="Group 9"/>
          <p:cNvGrpSpPr>
            <a:grpSpLocks/>
          </p:cNvGrpSpPr>
          <p:nvPr/>
        </p:nvGrpSpPr>
        <p:grpSpPr bwMode="auto">
          <a:xfrm>
            <a:off x="5943600" y="2819400"/>
            <a:ext cx="2674938" cy="2405063"/>
            <a:chOff x="5943600" y="2819400"/>
            <a:chExt cx="2674865" cy="2405403"/>
          </a:xfrm>
        </p:grpSpPr>
        <p:grpSp>
          <p:nvGrpSpPr>
            <p:cNvPr id="4" name="Group 40"/>
            <p:cNvGrpSpPr>
              <a:grpSpLocks/>
            </p:cNvGrpSpPr>
            <p:nvPr/>
          </p:nvGrpSpPr>
          <p:grpSpPr bwMode="auto">
            <a:xfrm flipH="1">
              <a:off x="7509596" y="3786528"/>
              <a:ext cx="804069" cy="1438275"/>
              <a:chOff x="3915" y="446"/>
              <a:chExt cx="678" cy="1433"/>
            </a:xfrm>
          </p:grpSpPr>
          <p:sp>
            <p:nvSpPr>
              <p:cNvPr id="225298" name="Rectangle 41"/>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US" altLang="en-US"/>
              </a:p>
            </p:txBody>
          </p:sp>
          <p:sp>
            <p:nvSpPr>
              <p:cNvPr id="225299" name="Freeform 42"/>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00" name="Freeform 43"/>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01" name="Freeform 44"/>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02" name="Freeform 45"/>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03" name="Freeform 46"/>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04" name="Freeform 47"/>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05" name="Freeform 48"/>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06" name="Freeform 49"/>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07" name="Freeform 50"/>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08" name="Freeform 51"/>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09" name="Freeform 52"/>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0" name="Freeform 53"/>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1" name="Freeform 54"/>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2" name="Freeform 55"/>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3" name="Freeform 56"/>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4" name="Freeform 57"/>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5" name="Freeform 58"/>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6" name="Freeform 59"/>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7" name="Freeform 60"/>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8" name="Freeform 61"/>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19" name="Freeform 62"/>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0" name="Freeform 63"/>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1" name="Freeform 64"/>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2" name="Freeform 65"/>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3" name="Freeform 66"/>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4" name="Freeform 67"/>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5" name="Freeform 68"/>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6" name="Freeform 69"/>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7" name="Freeform 70"/>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8" name="Freeform 71"/>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29" name="Freeform 72"/>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30" name="Freeform 73"/>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31" name="Freeform 74"/>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32" name="Freeform 75"/>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33" name="Freeform 76"/>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34" name="Freeform 77"/>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35" name="Freeform 78"/>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36" name="Freeform 79"/>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37" name="Freeform 80"/>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38" name="Freeform 81"/>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39" name="Freeform 82"/>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40" name="Freeform 83"/>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41" name="Freeform 84"/>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42" name="Freeform 85"/>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43" name="Freeform 86"/>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44" name="Freeform 87"/>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45" name="Freeform 88"/>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46" name="Freeform 89"/>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47" name="Freeform 90"/>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48" name="Freeform 91"/>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49" name="Freeform 92"/>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0" name="Freeform 93"/>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1" name="Freeform 94"/>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2" name="Freeform 95"/>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3" name="Freeform 96"/>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4" name="Freeform 97"/>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5" name="Freeform 98"/>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6" name="Freeform 99"/>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7" name="Freeform 100"/>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8" name="Freeform 101"/>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59" name="Freeform 102"/>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60" name="Freeform 103"/>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61" name="Freeform 104"/>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62" name="Freeform 105"/>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63" name="Freeform 106"/>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64" name="Freeform 107"/>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65" name="Freeform 108"/>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66" name="Freeform 109"/>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67" name="Freeform 110"/>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68" name="Freeform 111"/>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69" name="Freeform 112"/>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0" name="Freeform 113"/>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1" name="Freeform 114"/>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2" name="Freeform 115"/>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3" name="Freeform 116"/>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4" name="Freeform 117"/>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5" name="Freeform 118"/>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6" name="Freeform 119"/>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7" name="Freeform 120"/>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8" name="Freeform 121"/>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9" name="Freeform 122"/>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0" name="Freeform 123"/>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1" name="Freeform 124"/>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2" name="Freeform 125"/>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3" name="Freeform 126"/>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4" name="Freeform 127"/>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5" name="Freeform 128"/>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6" name="Freeform 129"/>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7" name="Freeform 130"/>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8" name="Freeform 131"/>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9" name="Freeform 132"/>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90" name="Freeform 133"/>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91" name="Freeform 134"/>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92" name="Freeform 135"/>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93" name="Freeform 136"/>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94" name="Freeform 137"/>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95" name="Freeform 138"/>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96" name="Freeform 139"/>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97" name="Freeform 140"/>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98" name="Freeform 141"/>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25297" name="Rounded Rectangular Callout 142"/>
            <p:cNvSpPr>
              <a:spLocks noChangeArrowheads="1"/>
            </p:cNvSpPr>
            <p:nvPr/>
          </p:nvSpPr>
          <p:spPr bwMode="auto">
            <a:xfrm>
              <a:off x="5943600" y="2819400"/>
              <a:ext cx="2674865" cy="644794"/>
            </a:xfrm>
            <a:prstGeom prst="wedgeRoundRectCallout">
              <a:avLst>
                <a:gd name="adj1" fmla="val 21301"/>
                <a:gd name="adj2" fmla="val 151625"/>
                <a:gd name="adj3" fmla="val 16667"/>
              </a:avLst>
            </a:prstGeom>
            <a:noFill/>
            <a:ln w="254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400" i="0"/>
                <a:t>What is your wish?</a:t>
              </a:r>
            </a:p>
          </p:txBody>
        </p:sp>
      </p:grpSp>
      <p:sp>
        <p:nvSpPr>
          <p:cNvPr id="146" name="Rounded Rectangular Callout 145"/>
          <p:cNvSpPr/>
          <p:nvPr/>
        </p:nvSpPr>
        <p:spPr bwMode="auto">
          <a:xfrm>
            <a:off x="3581400" y="4460875"/>
            <a:ext cx="3810000" cy="1787525"/>
          </a:xfrm>
          <a:prstGeom prst="wedgeRoundRectCallout">
            <a:avLst>
              <a:gd name="adj1" fmla="val -8942"/>
              <a:gd name="adj2" fmla="val -78258"/>
              <a:gd name="adj3" fmla="val 16667"/>
            </a:avLst>
          </a:prstGeom>
          <a:noFill/>
          <a:ln w="25400" cap="flat" cmpd="sng" algn="ctr">
            <a:solidFill>
              <a:schemeClr val="tx2"/>
            </a:solidFill>
            <a:prstDash val="solid"/>
            <a:round/>
            <a:headEnd type="none" w="med" len="med"/>
            <a:tailEnd type="none" w="med" len="med"/>
          </a:ln>
          <a:effectLst/>
        </p:spPr>
        <p:txBody>
          <a:bodyPr wrap="none" anchor="ctr"/>
          <a:lstStyle/>
          <a:p>
            <a:pPr>
              <a:spcBef>
                <a:spcPts val="0"/>
              </a:spcBef>
              <a:defRPr/>
            </a:pPr>
            <a:r>
              <a:rPr lang="en-US" sz="2400" i="0" dirty="0"/>
              <a:t>It is my job to </a:t>
            </a:r>
          </a:p>
          <a:p>
            <a:pPr marL="342900" indent="-342900">
              <a:spcBef>
                <a:spcPts val="0"/>
              </a:spcBef>
              <a:buFont typeface="Arial" pitchFamily="34" charset="0"/>
              <a:buChar char="•"/>
              <a:defRPr/>
            </a:pPr>
            <a:r>
              <a:rPr lang="en-US" sz="2400" i="0" dirty="0"/>
              <a:t>establish</a:t>
            </a:r>
          </a:p>
          <a:p>
            <a:pPr marL="342900" indent="-342900">
              <a:spcBef>
                <a:spcPts val="0"/>
              </a:spcBef>
              <a:buFont typeface="Arial" pitchFamily="34" charset="0"/>
              <a:buChar char="•"/>
              <a:defRPr/>
            </a:pPr>
            <a:r>
              <a:rPr lang="en-US" sz="2400" i="0" dirty="0"/>
              <a:t>maintain</a:t>
            </a:r>
          </a:p>
          <a:p>
            <a:pPr marL="342900" indent="-342900">
              <a:spcBef>
                <a:spcPts val="0"/>
              </a:spcBef>
              <a:buFont typeface="Arial" pitchFamily="34" charset="0"/>
              <a:buChar char="•"/>
              <a:defRPr/>
            </a:pPr>
            <a:r>
              <a:rPr lang="en-US" sz="2400" i="0" dirty="0"/>
              <a:t>and get the post condition</a:t>
            </a:r>
          </a:p>
          <a:p>
            <a:pPr>
              <a:spcBef>
                <a:spcPts val="0"/>
              </a:spcBef>
              <a:defRPr/>
            </a:pPr>
            <a:r>
              <a:rPr lang="en-US" sz="2400" i="0" dirty="0"/>
              <a:t>from this loop invariant</a:t>
            </a:r>
          </a:p>
        </p:txBody>
      </p:sp>
    </p:spTree>
    <p:extLst>
      <p:ext uri="{BB962C8B-B14F-4D97-AF65-F5344CB8AC3E}">
        <p14:creationId xmlns:p14="http://schemas.microsoft.com/office/powerpoint/2010/main" val="32759086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37" presetClass="path" presetSubtype="0" accel="50000" decel="50000" fill="hold" nodeType="clickEffect">
                                  <p:stCondLst>
                                    <p:cond delay="0"/>
                                  </p:stCondLst>
                                  <p:childTnLst>
                                    <p:animMotion origin="layout" path="M -0.00139 -0.01156 L -0.09514 2.77521E-8 C -0.11788 -0.00185 -0.16076 0.01318 -0.18402 0.03446 C -0.21093 0.05735 -0.22951 0.11078 -0.23715 0.13969 L -0.24461 0.2796 " pathEditMode="relative" rAng="0" ptsTypes="FffFF">
                                      <p:cBhvr>
                                        <p:cTn id="18" dur="2000" fill="hold"/>
                                        <p:tgtEl>
                                          <p:spTgt spid="705550"/>
                                        </p:tgtEl>
                                        <p:attrNameLst>
                                          <p:attrName>ppt_x</p:attrName>
                                          <p:attrName>ppt_y</p:attrName>
                                        </p:attrNameLst>
                                      </p:cBhvr>
                                      <p:rCtr x="-12170" y="14547"/>
                                    </p:animMotion>
                                  </p:childTnLst>
                                </p:cTn>
                              </p:par>
                              <p:par>
                                <p:cTn id="19" presetID="2" presetClass="entr" presetSubtype="3"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1+#ppt_w/2"/>
                                          </p:val>
                                        </p:tav>
                                        <p:tav tm="100000">
                                          <p:val>
                                            <p:strVal val="#ppt_x"/>
                                          </p:val>
                                        </p:tav>
                                      </p:tavLst>
                                    </p:anim>
                                    <p:anim calcmode="lin" valueType="num">
                                      <p:cBhvr additive="base">
                                        <p:cTn id="2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46"/>
                                        </p:tgtEl>
                                        <p:attrNameLst>
                                          <p:attrName>style.visibility</p:attrName>
                                        </p:attrNameLst>
                                      </p:cBhvr>
                                      <p:to>
                                        <p:strVal val="visible"/>
                                      </p:to>
                                    </p:set>
                                    <p:anim calcmode="lin" valueType="num">
                                      <p:cBhvr additive="base">
                                        <p:cTn id="27" dur="500" fill="hold"/>
                                        <p:tgtEl>
                                          <p:spTgt spid="146"/>
                                        </p:tgtEl>
                                        <p:attrNameLst>
                                          <p:attrName>ppt_x</p:attrName>
                                        </p:attrNameLst>
                                      </p:cBhvr>
                                      <p:tavLst>
                                        <p:tav tm="0">
                                          <p:val>
                                            <p:strVal val="#ppt_x"/>
                                          </p:val>
                                        </p:tav>
                                        <p:tav tm="100000">
                                          <p:val>
                                            <p:strVal val="#ppt_x"/>
                                          </p:val>
                                        </p:tav>
                                      </p:tavLst>
                                    </p:anim>
                                    <p:anim calcmode="lin" valueType="num">
                                      <p:cBhvr additive="base">
                                        <p:cTn id="28" dur="500" fill="hold"/>
                                        <p:tgtEl>
                                          <p:spTgt spid="1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6306" name="Picture 6" descr="http://www.cen.ulaval.ca/pingualuit/CraterLakeRF2.jpg"/>
          <p:cNvPicPr>
            <a:picLocks noChangeAspect="1" noChangeArrowheads="1"/>
          </p:cNvPicPr>
          <p:nvPr/>
        </p:nvPicPr>
        <p:blipFill>
          <a:blip r:embed="rId3" cstate="print">
            <a:extLst>
              <a:ext uri="{28A0092B-C50C-407E-A947-70E740481C1C}">
                <a14:useLocalDpi xmlns:a14="http://schemas.microsoft.com/office/drawing/2010/main" val="0"/>
              </a:ext>
            </a:extLst>
          </a:blip>
          <a:srcRect l="15245" t="26462" r="9944" b="10146"/>
          <a:stretch>
            <a:fillRect/>
          </a:stretch>
        </p:blipFill>
        <p:spPr bwMode="auto">
          <a:xfrm>
            <a:off x="198438" y="1689100"/>
            <a:ext cx="8834437" cy="494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115" name="Picture 13" descr="C:\Users\home\Document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75730">
            <a:off x="1755775" y="4070350"/>
            <a:ext cx="754063"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26309" name="Straight Arrow Connector 7"/>
          <p:cNvCxnSpPr>
            <a:cxnSpLocks noChangeShapeType="1"/>
          </p:cNvCxnSpPr>
          <p:nvPr/>
        </p:nvCxnSpPr>
        <p:spPr bwMode="auto">
          <a:xfrm flipH="1">
            <a:off x="1371600" y="3962400"/>
            <a:ext cx="2743200" cy="53340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pic>
        <p:nvPicPr>
          <p:cNvPr id="226316" name="Picture 14" descr="C:\Users\home\Documents\image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3400" y="4121150"/>
            <a:ext cx="8382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p:cNvGrpSpPr>
            <a:grpSpLocks/>
          </p:cNvGrpSpPr>
          <p:nvPr/>
        </p:nvGrpSpPr>
        <p:grpSpPr bwMode="auto">
          <a:xfrm>
            <a:off x="3124200" y="3733800"/>
            <a:ext cx="1981200" cy="457200"/>
            <a:chOff x="3124200" y="3733800"/>
            <a:chExt cx="1981200" cy="457200"/>
          </a:xfrm>
        </p:grpSpPr>
        <p:sp>
          <p:nvSpPr>
            <p:cNvPr id="226320" name="Oval 2"/>
            <p:cNvSpPr>
              <a:spLocks noChangeArrowheads="1"/>
            </p:cNvSpPr>
            <p:nvPr/>
          </p:nvSpPr>
          <p:spPr bwMode="auto">
            <a:xfrm>
              <a:off x="3124200" y="3733800"/>
              <a:ext cx="1981200" cy="4572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cxnSp>
          <p:nvCxnSpPr>
            <p:cNvPr id="226321" name="Straight Arrow Connector 4"/>
            <p:cNvCxnSpPr>
              <a:cxnSpLocks noChangeShapeType="1"/>
              <a:endCxn id="226320" idx="7"/>
            </p:cNvCxnSpPr>
            <p:nvPr/>
          </p:nvCxnSpPr>
          <p:spPr bwMode="auto">
            <a:xfrm flipV="1">
              <a:off x="4114800" y="3800755"/>
              <a:ext cx="700460" cy="161645"/>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46" name="Rounded Rectangular Callout 145"/>
          <p:cNvSpPr>
            <a:spLocks noChangeArrowheads="1"/>
          </p:cNvSpPr>
          <p:nvPr/>
        </p:nvSpPr>
        <p:spPr bwMode="auto">
          <a:xfrm>
            <a:off x="2133600" y="4419600"/>
            <a:ext cx="3709988" cy="609600"/>
          </a:xfrm>
          <a:prstGeom prst="wedgeRoundRectCallout">
            <a:avLst>
              <a:gd name="adj1" fmla="val -8940"/>
              <a:gd name="adj2" fmla="val -78259"/>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a:t>Moving to the center.</a:t>
            </a:r>
          </a:p>
        </p:txBody>
      </p:sp>
      <p:sp>
        <p:nvSpPr>
          <p:cNvPr id="18" name="Rounded Rectangular Callout 17"/>
          <p:cNvSpPr>
            <a:spLocks noChangeArrowheads="1"/>
          </p:cNvSpPr>
          <p:nvPr/>
        </p:nvSpPr>
        <p:spPr bwMode="auto">
          <a:xfrm>
            <a:off x="1676400" y="1828800"/>
            <a:ext cx="6400800" cy="1295400"/>
          </a:xfrm>
          <a:prstGeom prst="wedgeRoundRectCallout">
            <a:avLst>
              <a:gd name="adj1" fmla="val -39119"/>
              <a:gd name="adj2" fmla="val 111237"/>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dirty="0" smtClean="0"/>
              <a:t>My goal now is not to </a:t>
            </a:r>
            <a:r>
              <a:rPr lang="en-US" altLang="en-US" sz="2400" i="0" dirty="0" err="1" smtClean="0"/>
              <a:t>excape</a:t>
            </a:r>
            <a:r>
              <a:rPr lang="en-US" altLang="en-US" sz="2400" i="0" dirty="0"/>
              <a:t> </a:t>
            </a:r>
            <a:r>
              <a:rPr lang="en-US" altLang="en-US" sz="2400" i="0" dirty="0" smtClean="0"/>
              <a:t>or to make progress.</a:t>
            </a:r>
            <a:br>
              <a:rPr lang="en-US" altLang="en-US" sz="2400" i="0" dirty="0" smtClean="0"/>
            </a:br>
            <a:r>
              <a:rPr lang="en-US" altLang="en-US" sz="2400" i="0" dirty="0" smtClean="0"/>
              <a:t>My only goal is to </a:t>
            </a:r>
            <a:r>
              <a:rPr lang="en-US" altLang="en-US" sz="2400" i="0" dirty="0" err="1" smtClean="0"/>
              <a:t>extablish</a:t>
            </a:r>
            <a:r>
              <a:rPr lang="en-US" altLang="en-US" sz="2400" i="0" dirty="0" smtClean="0"/>
              <a:t> the loop invariant by ..?</a:t>
            </a:r>
            <a:endParaRPr lang="en-US" altLang="en-US" sz="2400" i="0" dirty="0"/>
          </a:p>
        </p:txBody>
      </p:sp>
      <p:sp>
        <p:nvSpPr>
          <p:cNvPr id="22" name="Rectangle 2"/>
          <p:cNvSpPr>
            <a:spLocks noGrp="1" noChangeArrowheads="1"/>
          </p:cNvSpPr>
          <p:nvPr>
            <p:ph type="title"/>
          </p:nvPr>
        </p:nvSpPr>
        <p:spPr>
          <a:xfrm>
            <a:off x="685800" y="152400"/>
            <a:ext cx="7772400" cy="1143000"/>
          </a:xfrm>
        </p:spPr>
        <p:txBody>
          <a:bodyPr/>
          <a:lstStyle/>
          <a:p>
            <a:pPr eaLnBrk="1" hangingPunct="1"/>
            <a:r>
              <a:rPr lang="en-US" altLang="en-US" smtClean="0"/>
              <a:t>Fairy God Mother</a:t>
            </a:r>
            <a:br>
              <a:rPr lang="en-US" altLang="en-US" smtClean="0"/>
            </a:br>
            <a:r>
              <a:rPr lang="en-US" altLang="en-US" smtClean="0"/>
              <a:t>Loop Invariants</a:t>
            </a:r>
          </a:p>
        </p:txBody>
      </p:sp>
    </p:spTree>
    <p:extLst>
      <p:ext uri="{BB962C8B-B14F-4D97-AF65-F5344CB8AC3E}">
        <p14:creationId xmlns:p14="http://schemas.microsoft.com/office/powerpoint/2010/main" val="38212283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6"/>
                                        </p:tgtEl>
                                        <p:attrNameLst>
                                          <p:attrName>style.visibility</p:attrName>
                                        </p:attrNameLst>
                                      </p:cBhvr>
                                      <p:to>
                                        <p:strVal val="visible"/>
                                      </p:to>
                                    </p:set>
                                    <p:anim calcmode="lin" valueType="num">
                                      <p:cBhvr additive="base">
                                        <p:cTn id="13" dur="500" fill="hold"/>
                                        <p:tgtEl>
                                          <p:spTgt spid="146"/>
                                        </p:tgtEl>
                                        <p:attrNameLst>
                                          <p:attrName>ppt_x</p:attrName>
                                        </p:attrNameLst>
                                      </p:cBhvr>
                                      <p:tavLst>
                                        <p:tav tm="0">
                                          <p:val>
                                            <p:strVal val="#ppt_x"/>
                                          </p:val>
                                        </p:tav>
                                        <p:tav tm="100000">
                                          <p:val>
                                            <p:strVal val="#ppt_x"/>
                                          </p:val>
                                        </p:tav>
                                      </p:tavLst>
                                    </p:anim>
                                    <p:anim calcmode="lin" valueType="num">
                                      <p:cBhvr additive="base">
                                        <p:cTn id="14" dur="500" fill="hold"/>
                                        <p:tgtEl>
                                          <p:spTgt spid="146"/>
                                        </p:tgtEl>
                                        <p:attrNameLst>
                                          <p:attrName>ppt_y</p:attrName>
                                        </p:attrNameLst>
                                      </p:cBhvr>
                                      <p:tavLst>
                                        <p:tav tm="0">
                                          <p:val>
                                            <p:strVal val="1+#ppt_h/2"/>
                                          </p:val>
                                        </p:tav>
                                        <p:tav tm="100000">
                                          <p:val>
                                            <p:strVal val="#ppt_y"/>
                                          </p:val>
                                        </p:tav>
                                      </p:tavLst>
                                    </p:anim>
                                  </p:childTnLst>
                                </p:cTn>
                              </p:par>
                              <p:par>
                                <p:cTn id="15" presetID="42" presetClass="path" presetSubtype="0" accel="50000" decel="50000" fill="hold" nodeType="withEffect">
                                  <p:stCondLst>
                                    <p:cond delay="0"/>
                                  </p:stCondLst>
                                  <p:childTnLst>
                                    <p:animMotion origin="layout" path="M 2.77778E-7 3.79278E-6 L 0.21684 -0.03886 " pathEditMode="relative" rAng="0" ptsTypes="AA">
                                      <p:cBhvr>
                                        <p:cTn id="16" dur="2000" fill="hold"/>
                                        <p:tgtEl>
                                          <p:spTgt spid="218115"/>
                                        </p:tgtEl>
                                        <p:attrNameLst>
                                          <p:attrName>ppt_x</p:attrName>
                                          <p:attrName>ppt_y</p:attrName>
                                        </p:attrNameLst>
                                      </p:cBhvr>
                                      <p:rCtr x="10833" y="-194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6" descr="http://www.cen.ulaval.ca/pingualuit/CraterLakeRF2.jpg"/>
          <p:cNvPicPr>
            <a:picLocks noChangeAspect="1" noChangeArrowheads="1"/>
          </p:cNvPicPr>
          <p:nvPr/>
        </p:nvPicPr>
        <p:blipFill>
          <a:blip r:embed="rId3" cstate="print">
            <a:extLst>
              <a:ext uri="{28A0092B-C50C-407E-A947-70E740481C1C}">
                <a14:useLocalDpi xmlns:a14="http://schemas.microsoft.com/office/drawing/2010/main" val="0"/>
              </a:ext>
            </a:extLst>
          </a:blip>
          <a:srcRect l="15245" t="26462" r="9944" b="10146"/>
          <a:stretch>
            <a:fillRect/>
          </a:stretch>
        </p:blipFill>
        <p:spPr bwMode="auto">
          <a:xfrm>
            <a:off x="204910" y="1716087"/>
            <a:ext cx="8834437" cy="494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115" name="Picture 13" descr="C:\Users\home\Document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75730">
            <a:off x="4551363" y="3630613"/>
            <a:ext cx="754062"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332" name="Rectangle 2"/>
          <p:cNvSpPr>
            <a:spLocks noGrp="1" noChangeArrowheads="1"/>
          </p:cNvSpPr>
          <p:nvPr>
            <p:ph type="title"/>
          </p:nvPr>
        </p:nvSpPr>
        <p:spPr>
          <a:xfrm>
            <a:off x="685800" y="152400"/>
            <a:ext cx="7772400" cy="1143000"/>
          </a:xfrm>
        </p:spPr>
        <p:txBody>
          <a:bodyPr/>
          <a:lstStyle/>
          <a:p>
            <a:pPr eaLnBrk="1" hangingPunct="1"/>
            <a:r>
              <a:rPr lang="en-US" altLang="en-US" dirty="0" smtClean="0"/>
              <a:t>Fairy God Mother</a:t>
            </a:r>
            <a:br>
              <a:rPr lang="en-US" altLang="en-US" dirty="0" smtClean="0"/>
            </a:br>
            <a:r>
              <a:rPr lang="en-US" altLang="en-US" dirty="0" smtClean="0"/>
              <a:t>Loop Invariants</a:t>
            </a:r>
          </a:p>
        </p:txBody>
      </p:sp>
      <p:cxnSp>
        <p:nvCxnSpPr>
          <p:cNvPr id="227333" name="Straight Arrow Connector 7"/>
          <p:cNvCxnSpPr>
            <a:cxnSpLocks noChangeShapeType="1"/>
          </p:cNvCxnSpPr>
          <p:nvPr/>
        </p:nvCxnSpPr>
        <p:spPr bwMode="auto">
          <a:xfrm flipH="1">
            <a:off x="1371600" y="3962400"/>
            <a:ext cx="2743200" cy="53340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pic>
        <p:nvPicPr>
          <p:cNvPr id="227334" name="Picture 2"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7325" y="-6735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5" name="Picture 4"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9725" y="-65833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6" name="Picture 6"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2125" y="-64309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7" name="Picture 8"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4525" y="-62785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8" name="Picture 10"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6925" y="-61261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9" name="Picture 12"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49325" y="-5973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5550" name="Picture 14" descr="C:\Users\home\Documents\image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3400" y="4121150"/>
            <a:ext cx="8382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p:cNvGrpSpPr>
            <a:grpSpLocks/>
          </p:cNvGrpSpPr>
          <p:nvPr/>
        </p:nvGrpSpPr>
        <p:grpSpPr bwMode="auto">
          <a:xfrm>
            <a:off x="3124200" y="3733800"/>
            <a:ext cx="1981200" cy="457200"/>
            <a:chOff x="3124200" y="3733800"/>
            <a:chExt cx="1981200" cy="457200"/>
          </a:xfrm>
        </p:grpSpPr>
        <p:sp>
          <p:nvSpPr>
            <p:cNvPr id="227345" name="Oval 2"/>
            <p:cNvSpPr>
              <a:spLocks noChangeArrowheads="1"/>
            </p:cNvSpPr>
            <p:nvPr/>
          </p:nvSpPr>
          <p:spPr bwMode="auto">
            <a:xfrm>
              <a:off x="3124200" y="3733800"/>
              <a:ext cx="1981200" cy="4572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cxnSp>
          <p:nvCxnSpPr>
            <p:cNvPr id="227346" name="Straight Arrow Connector 4"/>
            <p:cNvCxnSpPr>
              <a:cxnSpLocks noChangeShapeType="1"/>
              <a:endCxn id="227345" idx="7"/>
            </p:cNvCxnSpPr>
            <p:nvPr/>
          </p:nvCxnSpPr>
          <p:spPr bwMode="auto">
            <a:xfrm flipV="1">
              <a:off x="4114800" y="3800755"/>
              <a:ext cx="700460" cy="161645"/>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ounded Rectangular Callout 19"/>
          <p:cNvSpPr>
            <a:spLocks noChangeArrowheads="1"/>
          </p:cNvSpPr>
          <p:nvPr/>
        </p:nvSpPr>
        <p:spPr bwMode="auto">
          <a:xfrm>
            <a:off x="1676400" y="1828800"/>
            <a:ext cx="6324600" cy="1295400"/>
          </a:xfrm>
          <a:prstGeom prst="wedgeRoundRectCallout">
            <a:avLst>
              <a:gd name="adj1" fmla="val -3464"/>
              <a:gd name="adj2" fmla="val 88884"/>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dirty="0" smtClean="0"/>
              <a:t>My goal now is not to </a:t>
            </a:r>
            <a:r>
              <a:rPr lang="en-US" altLang="en-US" sz="2400" i="0" dirty="0" err="1" smtClean="0"/>
              <a:t>excape</a:t>
            </a:r>
            <a:r>
              <a:rPr lang="en-US" altLang="en-US" sz="2400" i="0" dirty="0"/>
              <a:t> </a:t>
            </a:r>
            <a:r>
              <a:rPr lang="en-US" altLang="en-US" sz="2400" i="0" dirty="0" smtClean="0"/>
              <a:t>or to make progress.</a:t>
            </a:r>
            <a:br>
              <a:rPr lang="en-US" altLang="en-US" sz="2400" i="0" dirty="0" smtClean="0"/>
            </a:br>
            <a:r>
              <a:rPr lang="en-US" altLang="en-US" sz="2400" i="0" dirty="0" smtClean="0"/>
              <a:t>My only goal is to maintain </a:t>
            </a:r>
            <a:r>
              <a:rPr lang="en-US" altLang="en-US" sz="2400" i="0" dirty="0"/>
              <a:t>the loop </a:t>
            </a:r>
            <a:r>
              <a:rPr lang="en-US" altLang="en-US" sz="2400" i="0" dirty="0" smtClean="0"/>
              <a:t>invariant</a:t>
            </a:r>
            <a:r>
              <a:rPr lang="en-US" altLang="en-US" sz="2400" i="0" dirty="0"/>
              <a:t/>
            </a:r>
            <a:br>
              <a:rPr lang="en-US" altLang="en-US" sz="2400" i="0" dirty="0"/>
            </a:br>
            <a:r>
              <a:rPr lang="en-US" altLang="en-US" sz="2400" i="0" dirty="0"/>
              <a:t>by </a:t>
            </a:r>
            <a:r>
              <a:rPr lang="en-US" altLang="en-US" sz="2400" i="0" dirty="0" smtClean="0"/>
              <a:t>..?</a:t>
            </a:r>
            <a:endParaRPr lang="en-US" altLang="en-US" sz="2400" i="0" dirty="0"/>
          </a:p>
        </p:txBody>
      </p:sp>
      <p:sp>
        <p:nvSpPr>
          <p:cNvPr id="22" name="Rounded Rectangular Callout 21"/>
          <p:cNvSpPr>
            <a:spLocks noChangeArrowheads="1"/>
          </p:cNvSpPr>
          <p:nvPr/>
        </p:nvSpPr>
        <p:spPr bwMode="auto">
          <a:xfrm>
            <a:off x="2133600" y="4419599"/>
            <a:ext cx="4953000" cy="720725"/>
          </a:xfrm>
          <a:prstGeom prst="wedgeRoundRectCallout">
            <a:avLst>
              <a:gd name="adj1" fmla="val -8940"/>
              <a:gd name="adj2" fmla="val -78259"/>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dirty="0"/>
              <a:t>by moving opposite him in my circle.</a:t>
            </a:r>
          </a:p>
        </p:txBody>
      </p:sp>
      <p:sp>
        <p:nvSpPr>
          <p:cNvPr id="24" name="Rounded Rectangular Callout 23"/>
          <p:cNvSpPr>
            <a:spLocks noChangeArrowheads="1"/>
          </p:cNvSpPr>
          <p:nvPr/>
        </p:nvSpPr>
        <p:spPr bwMode="auto">
          <a:xfrm>
            <a:off x="2133600" y="5451475"/>
            <a:ext cx="5105400" cy="1349095"/>
          </a:xfrm>
          <a:prstGeom prst="wedgeRoundRectCallout">
            <a:avLst>
              <a:gd name="adj1" fmla="val -8940"/>
              <a:gd name="adj2" fmla="val -78259"/>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dirty="0" smtClean="0"/>
              <a:t>But </a:t>
            </a:r>
            <a:r>
              <a:rPr lang="en-US" altLang="en-US" sz="2400" i="0" dirty="0" smtClean="0"/>
              <a:t>he moves 4 times faster</a:t>
            </a:r>
            <a:r>
              <a:rPr lang="en-US" altLang="en-US" sz="2400" i="0" dirty="0" smtClean="0"/>
              <a:t>!!!</a:t>
            </a:r>
          </a:p>
          <a:p>
            <a:pPr algn="ctr" eaLnBrk="1" hangingPunct="1">
              <a:spcBef>
                <a:spcPct val="0"/>
              </a:spcBef>
              <a:buFontTx/>
              <a:buNone/>
            </a:pPr>
            <a:endParaRPr lang="en-US" altLang="en-US" sz="2400" i="0" dirty="0"/>
          </a:p>
          <a:p>
            <a:pPr algn="ctr" eaLnBrk="1" hangingPunct="1">
              <a:spcBef>
                <a:spcPct val="0"/>
              </a:spcBef>
              <a:buFontTx/>
              <a:buNone/>
            </a:pPr>
            <a:endParaRPr lang="en-US" altLang="en-US" sz="2400" i="0" dirty="0"/>
          </a:p>
        </p:txBody>
      </p:sp>
      <p:sp>
        <p:nvSpPr>
          <p:cNvPr id="3" name="Rectangle 2"/>
          <p:cNvSpPr/>
          <p:nvPr/>
        </p:nvSpPr>
        <p:spPr>
          <a:xfrm>
            <a:off x="2286000" y="5939135"/>
            <a:ext cx="4572000" cy="830997"/>
          </a:xfrm>
          <a:prstGeom prst="rect">
            <a:avLst/>
          </a:prstGeom>
        </p:spPr>
        <p:txBody>
          <a:bodyPr>
            <a:spAutoFit/>
          </a:bodyPr>
          <a:lstStyle/>
          <a:p>
            <a:pPr algn="ctr" eaLnBrk="1" hangingPunct="1">
              <a:spcBef>
                <a:spcPct val="0"/>
              </a:spcBef>
              <a:buFontTx/>
              <a:buNone/>
            </a:pPr>
            <a:r>
              <a:rPr lang="en-US" altLang="en-US" sz="2400" i="0" dirty="0" smtClean="0"/>
              <a:t>So the circumference of your circle must be </a:t>
            </a:r>
            <a:r>
              <a:rPr lang="en-US" altLang="en-US" sz="2400" i="0" dirty="0"/>
              <a:t>¼ </a:t>
            </a:r>
            <a:r>
              <a:rPr lang="en-US" altLang="en-US" sz="2400" i="0" dirty="0" smtClean="0"/>
              <a:t>of his.</a:t>
            </a:r>
            <a:endParaRPr lang="en-US" altLang="en-US" sz="2400" i="0" dirty="0"/>
          </a:p>
        </p:txBody>
      </p:sp>
    </p:spTree>
    <p:extLst>
      <p:ext uri="{BB962C8B-B14F-4D97-AF65-F5344CB8AC3E}">
        <p14:creationId xmlns:p14="http://schemas.microsoft.com/office/powerpoint/2010/main" val="3646899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par>
                                <p:cTn id="15" presetID="0" presetClass="path" presetSubtype="0" accel="50000" decel="50000" fill="hold" nodeType="withEffect">
                                  <p:stCondLst>
                                    <p:cond delay="0"/>
                                  </p:stCondLst>
                                  <p:childTnLst>
                                    <p:animMotion origin="layout" path="M -5.27778E-6 -1.12858E-6 C 0.00555 0.00971 0.0118 0.01919 0.01822 0.02775 C 0.02083 0.037 0.02326 0.04625 0.02603 0.05527 C 0.02638 0.07077 0.02621 0.08649 0.02725 0.10199 C 0.02742 0.10384 0.02864 0.09875 0.02864 0.0969 C 0.02864 0.09505 0.02777 0.09343 0.02725 0.09158 C 0.0269 0.08765 0.02725 0.08325 0.02603 0.07955 C 0.02482 0.07539 0.02117 0.07308 0.01961 0.06915 C 0.01162 0.04764 0.0151 0.02844 -0.00522 0.01896 C -0.01563 0.00509 -0.01077 -0.0155 -0.00643 -0.03284 C -0.01233 -0.04487 -0.01147 -0.0451 -0.00782 -0.01041 C -0.00713 -0.0037 -0.00417 0.00624 -0.00122 0.01202 C 0.00121 0.02266 0.00537 0.02868 0.01301 0.03284 C 0.01909 0.04486 0.01562 0.04093 0.02204 0.04671 C 0.02083 0.05411 0.01701 0.06683 0.02204 0.07447 C 0.02343 0.07678 0.02638 0.07562 0.02864 0.07608 C 0.03037 0.07794 0.03246 0.07932 0.03385 0.0814 C 0.03593 0.08441 0.03905 0.09158 0.03905 0.09158 C 0.04062 0.09852 0.04478 0.12118 0.04808 0.12627 C 0.04895 0.12766 0.05069 0.1272 0.05208 0.12789 C 0.05468 0.12905 0.05711 0.1302 0.05971 0.13136 C 0.07829 0.12488 0.09374 0.12488 0.11301 0.12627 C 0.12308 0.13043 0.13315 0.13506 0.14426 0.12627 C 0.15034 0.12141 0.13037 0.12396 0.12343 0.1228 C 0.10468 0.10499 0.12482 0.12511 0.1026 0.09852 C 0.09409 0.08834 0.07673 0.06915 0.07673 0.06915 C 0.06701 0.04394 0.04878 0.01942 0.03124 0.00347 C 0.02638 -0.00648 0.02135 -0.0081 0.01301 -0.01041 C 0.0078 -0.01503 0.00503 -0.01642 0.00138 -0.02243 C -0.00226 -0.02822 -0.00157 -0.03192 -0.00643 -0.03631 C -0.01129 -0.04926 -0.01199 -0.06221 -0.00383 -0.07262 C -0.00348 -0.07493 -0.00365 -0.07771 -0.00261 -0.07956 C -0.00018 -0.08441 0.0052 -0.08465 0.0052 -0.09182 L -5.27778E-6 -1.12858E-6 Z " pathEditMode="relative" ptsTypes="ffffffffffffffffffffffffffffffffAf">
                                      <p:cBhvr>
                                        <p:cTn id="16" dur="2000" fill="hold"/>
                                        <p:tgtEl>
                                          <p:spTgt spid="705550"/>
                                        </p:tgtEl>
                                        <p:attrNameLst>
                                          <p:attrName>ppt_x</p:attrName>
                                          <p:attrName>ppt_y</p:attrName>
                                        </p:attrNameLst>
                                      </p:cBhvr>
                                    </p:animMotion>
                                  </p:childTnLst>
                                </p:cTn>
                              </p:par>
                              <p:par>
                                <p:cTn id="17" presetID="0" presetClass="path" presetSubtype="0" accel="50000" decel="50000" fill="hold" nodeType="withEffect">
                                  <p:stCondLst>
                                    <p:cond delay="0"/>
                                  </p:stCondLst>
                                  <p:childTnLst>
                                    <p:animMotion origin="layout" path="M 1.11111E-6 -7.12303E-7 C -0.00712 -0.01087 -0.01354 -0.02036 -0.02205 -0.02938 C -0.02327 -0.03053 -0.02934 -0.03678 -0.03125 -0.03793 C -0.03247 -0.03886 -0.03386 -0.03886 -0.03507 -0.03978 C -0.03646 -0.04071 -0.04063 -0.04279 -0.03906 -0.04325 C -0.03559 -0.04418 -0.03212 -0.04209 -0.02865 -0.0414 C -0.02066 -0.02036 -0.01129 -0.00047 0.00521 0.0104 C 0.02031 0.03099 0.025 0.03445 0.02083 0.07099 C 0.02014 0.07701 0.01927 0.05874 0.01684 0.05365 C 0.01371 0.04671 0.00503 0.04116 0.00121 0.03469 C -0.01962 0.00023 -0.01025 0.00855 -0.03125 -0.02244 C -0.03802 -0.03238 -0.04531 -0.0414 -0.05191 -0.05181 C -0.05486 -0.05643 -0.05643 -0.06198 -0.0559 -0.06222 C -0.05209 -0.0636 -0.04809 -0.06106 -0.0441 -0.06036 C -0.03351 -0.04626 -0.03854 -0.05158 -0.02986 -0.04325 C -0.02813 -0.03585 -0.02656 -0.0303 -0.02084 -0.02752 C -0.01684 -0.0155 -0.01302 -0.00324 -0.00903 0.00878 C -0.00764 0.01341 -0.00261 0.02081 -0.00261 0.02081 C -0.00035 0.03052 0.0033 0.03584 0.00903 0.04162 C 0.00955 0.04324 0.00955 0.04532 0.01041 0.04671 C 0.01146 0.04833 0.01475 0.05203 0.01423 0.05018 C 0.01302 0.04556 0.00434 0.03168 0.00121 0.02775 C -0.00209 0.01364 -0.00886 -0.00024 -0.01302 -0.01365 C -0.01372 -0.01573 -0.01372 -0.01827 -0.01424 -0.02059 C -0.01459 -0.02244 -0.01563 -0.02776 -0.01563 -0.02591 C -0.01563 -0.01804 -0.01337 -0.01804 -0.00903 -0.01365 C -0.00643 -0.00463 -0.00695 -0.00394 -0.00139 0.00346 C 0.00607 0.01318 0.00104 0.003 1.11111E-6 -7.12303E-7 Z " pathEditMode="relative" ptsTypes="ffffffffffffffffffffffffffff">
                                      <p:cBhvr>
                                        <p:cTn id="18" dur="2000" fill="hold"/>
                                        <p:tgtEl>
                                          <p:spTgt spid="218115"/>
                                        </p:tgtEl>
                                        <p:attrNameLst>
                                          <p:attrName>ppt_x</p:attrName>
                                          <p:attrName>ppt_y</p:attrName>
                                        </p:attrNameLst>
                                      </p:cBhvr>
                                    </p:animMotion>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500" fill="hold"/>
                                        <p:tgtEl>
                                          <p:spTgt spid="24"/>
                                        </p:tgtEl>
                                        <p:attrNameLst>
                                          <p:attrName>ppt_x</p:attrName>
                                        </p:attrNameLst>
                                      </p:cBhvr>
                                      <p:tavLst>
                                        <p:tav tm="0">
                                          <p:val>
                                            <p:strVal val="#ppt_x"/>
                                          </p:val>
                                        </p:tav>
                                        <p:tav tm="100000">
                                          <p:val>
                                            <p:strVal val="#ppt_x"/>
                                          </p:val>
                                        </p:tav>
                                      </p:tavLst>
                                    </p:anim>
                                    <p:anim calcmode="lin" valueType="num">
                                      <p:cBhvr additive="base">
                                        <p:cTn id="2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2" grpId="0" animBg="1"/>
      <p:bldP spid="24" grpId="0" animBg="1"/>
      <p:bldP spid="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2" name="Rectangle 2"/>
          <p:cNvSpPr>
            <a:spLocks noGrp="1" noChangeArrowheads="1"/>
          </p:cNvSpPr>
          <p:nvPr>
            <p:ph type="title"/>
          </p:nvPr>
        </p:nvSpPr>
        <p:spPr>
          <a:xfrm>
            <a:off x="685800" y="152400"/>
            <a:ext cx="7772400" cy="1143000"/>
          </a:xfrm>
        </p:spPr>
        <p:txBody>
          <a:bodyPr/>
          <a:lstStyle/>
          <a:p>
            <a:pPr eaLnBrk="1" hangingPunct="1"/>
            <a:r>
              <a:rPr lang="en-US" altLang="en-US" dirty="0" smtClean="0"/>
              <a:t>Fairy God Mother</a:t>
            </a:r>
            <a:br>
              <a:rPr lang="en-US" altLang="en-US" dirty="0" smtClean="0"/>
            </a:br>
            <a:r>
              <a:rPr lang="en-US" altLang="en-US" dirty="0" smtClean="0"/>
              <a:t>Loop Invariants</a:t>
            </a:r>
          </a:p>
        </p:txBody>
      </p:sp>
      <p:pic>
        <p:nvPicPr>
          <p:cNvPr id="227334" name="Picture 2" descr="http://bestclipartblog.com/clipart-pics/swimming-clip-art-4.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7325" y="-6735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5" name="Picture 4" descr="http://bestclipartblog.com/clipart-pics/swimming-clip-art-4.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9725" y="-65833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6" name="Picture 6" descr="http://bestclipartblog.com/clipart-pics/swimming-clip-art-4.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2125" y="-64309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7" name="Picture 8" descr="http://bestclipartblog.com/clipart-pics/swimming-clip-art-4.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4525" y="-62785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8" name="Picture 10" descr="http://bestclipartblog.com/clipart-pics/swimming-clip-art-4.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6925" y="-61261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9" name="Picture 12" descr="http://bestclipartblog.com/clipart-pics/swimming-clip-art-4.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9325" y="-5973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5550" name="Picture 14" descr="C:\Users\home\Documents\images.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3400" y="4121150"/>
            <a:ext cx="8382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2"/>
          <p:cNvGrpSpPr/>
          <p:nvPr/>
        </p:nvGrpSpPr>
        <p:grpSpPr>
          <a:xfrm>
            <a:off x="1371600" y="1752600"/>
            <a:ext cx="5861304" cy="4320000"/>
            <a:chOff x="1371600" y="1752600"/>
            <a:chExt cx="5861304" cy="4320000"/>
          </a:xfrm>
        </p:grpSpPr>
        <p:cxnSp>
          <p:nvCxnSpPr>
            <p:cNvPr id="227333" name="Straight Arrow Connector 7"/>
            <p:cNvCxnSpPr>
              <a:cxnSpLocks noChangeShapeType="1"/>
            </p:cNvCxnSpPr>
            <p:nvPr/>
          </p:nvCxnSpPr>
          <p:spPr bwMode="auto">
            <a:xfrm flipH="1">
              <a:off x="1638300" y="3851910"/>
              <a:ext cx="2640330" cy="539750"/>
            </a:xfrm>
            <a:prstGeom prst="straightConnector1">
              <a:avLst/>
            </a:prstGeom>
            <a:noFill/>
            <a:ln w="25400" algn="ctr">
              <a:solidFill>
                <a:schemeClr val="hlink"/>
              </a:solidFill>
              <a:round/>
              <a:headEnd type="arrow"/>
              <a:tailEnd type="arrow" w="med" len="med"/>
            </a:ln>
            <a:extLst>
              <a:ext uri="{909E8E84-426E-40DD-AFC4-6F175D3DCCD1}">
                <a14:hiddenFill xmlns:a14="http://schemas.microsoft.com/office/drawing/2010/main">
                  <a:noFill/>
                </a14:hiddenFill>
              </a:ext>
            </a:extLst>
          </p:spPr>
        </p:cxnSp>
        <p:sp>
          <p:nvSpPr>
            <p:cNvPr id="227345" name="Oval 2"/>
            <p:cNvSpPr>
              <a:spLocks noChangeArrowheads="1"/>
            </p:cNvSpPr>
            <p:nvPr/>
          </p:nvSpPr>
          <p:spPr bwMode="auto">
            <a:xfrm>
              <a:off x="3382830" y="3505200"/>
              <a:ext cx="900000" cy="900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 name="Oval 2"/>
            <p:cNvSpPr>
              <a:spLocks noChangeArrowheads="1"/>
            </p:cNvSpPr>
            <p:nvPr/>
          </p:nvSpPr>
          <p:spPr bwMode="auto">
            <a:xfrm>
              <a:off x="1600200" y="1752600"/>
              <a:ext cx="4320000" cy="43200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cxnSp>
          <p:nvCxnSpPr>
            <p:cNvPr id="28" name="Straight Arrow Connector 7"/>
            <p:cNvCxnSpPr>
              <a:cxnSpLocks noChangeShapeType="1"/>
            </p:cNvCxnSpPr>
            <p:nvPr/>
          </p:nvCxnSpPr>
          <p:spPr bwMode="auto">
            <a:xfrm flipH="1" flipV="1">
              <a:off x="1619250" y="3859110"/>
              <a:ext cx="2671200" cy="103290"/>
            </a:xfrm>
            <a:prstGeom prst="straightConnector1">
              <a:avLst/>
            </a:prstGeom>
            <a:noFill/>
            <a:ln w="25400" algn="ctr">
              <a:solidFill>
                <a:schemeClr val="hlink"/>
              </a:solidFill>
              <a:round/>
              <a:headEnd type="arrow"/>
              <a:tailEnd type="arrow" w="med" len="med"/>
            </a:ln>
            <a:extLst>
              <a:ext uri="{909E8E84-426E-40DD-AFC4-6F175D3DCCD1}">
                <a14:hiddenFill xmlns:a14="http://schemas.microsoft.com/office/drawing/2010/main">
                  <a:noFill/>
                </a14:hiddenFill>
              </a:ext>
            </a:extLst>
          </p:spPr>
        </p:cxnSp>
        <p:grpSp>
          <p:nvGrpSpPr>
            <p:cNvPr id="15" name="Group 14"/>
            <p:cNvGrpSpPr/>
            <p:nvPr/>
          </p:nvGrpSpPr>
          <p:grpSpPr>
            <a:xfrm>
              <a:off x="1371600" y="3581400"/>
              <a:ext cx="3400867" cy="837565"/>
              <a:chOff x="1371600" y="3581400"/>
              <a:chExt cx="3400867" cy="837565"/>
            </a:xfrm>
          </p:grpSpPr>
          <p:cxnSp>
            <p:nvCxnSpPr>
              <p:cNvPr id="32" name="Straight Arrow Connector 7"/>
              <p:cNvCxnSpPr>
                <a:cxnSpLocks noChangeShapeType="1"/>
              </p:cNvCxnSpPr>
              <p:nvPr/>
            </p:nvCxnSpPr>
            <p:spPr bwMode="auto">
              <a:xfrm flipH="1" flipV="1">
                <a:off x="1638300" y="3859110"/>
                <a:ext cx="57150" cy="559855"/>
              </a:xfrm>
              <a:prstGeom prst="straightConnector1">
                <a:avLst/>
              </a:prstGeom>
              <a:noFill/>
              <a:ln w="25400" algn="ctr">
                <a:solidFill>
                  <a:srgbClr val="FFFF00"/>
                </a:solidFill>
                <a:round/>
                <a:headEnd type="arrow"/>
                <a:tailEnd type="arrow" w="med" len="med"/>
              </a:ln>
              <a:extLst>
                <a:ext uri="{909E8E84-426E-40DD-AFC4-6F175D3DCCD1}">
                  <a14:hiddenFill xmlns:a14="http://schemas.microsoft.com/office/drawing/2010/main">
                    <a:noFill/>
                  </a14:hiddenFill>
                </a:ext>
              </a:extLst>
            </p:spPr>
          </p:cxnSp>
          <p:sp>
            <p:nvSpPr>
              <p:cNvPr id="14" name="Rectangle 13"/>
              <p:cNvSpPr/>
              <p:nvPr/>
            </p:nvSpPr>
            <p:spPr>
              <a:xfrm>
                <a:off x="1371600" y="3886200"/>
                <a:ext cx="338554" cy="461665"/>
              </a:xfrm>
              <a:prstGeom prst="rect">
                <a:avLst/>
              </a:prstGeom>
            </p:spPr>
            <p:txBody>
              <a:bodyPr wrap="none">
                <a:spAutoFit/>
              </a:bodyPr>
              <a:lstStyle/>
              <a:p>
                <a:r>
                  <a:rPr lang="en-US" altLang="en-US" i="0" dirty="0" smtClean="0">
                    <a:solidFill>
                      <a:schemeClr val="tx2"/>
                    </a:solidFill>
                  </a:rPr>
                  <a:t>d</a:t>
                </a:r>
                <a:endParaRPr lang="en-CA" dirty="0">
                  <a:solidFill>
                    <a:schemeClr val="tx2"/>
                  </a:solidFill>
                </a:endParaRPr>
              </a:p>
            </p:txBody>
          </p:sp>
          <p:sp>
            <p:nvSpPr>
              <p:cNvPr id="33" name="Rectangle 32"/>
              <p:cNvSpPr/>
              <p:nvPr/>
            </p:nvSpPr>
            <p:spPr>
              <a:xfrm>
                <a:off x="4267200" y="3581400"/>
                <a:ext cx="505267" cy="553998"/>
              </a:xfrm>
              <a:prstGeom prst="rect">
                <a:avLst/>
              </a:prstGeom>
            </p:spPr>
            <p:txBody>
              <a:bodyPr wrap="none">
                <a:spAutoFit/>
              </a:bodyPr>
              <a:lstStyle/>
              <a:p>
                <a:r>
                  <a:rPr lang="en-US" altLang="en-US" i="0" dirty="0" err="1" smtClean="0">
                    <a:solidFill>
                      <a:schemeClr val="tx2"/>
                    </a:solidFill>
                  </a:rPr>
                  <a:t>rd</a:t>
                </a:r>
                <a:endParaRPr lang="en-CA" dirty="0">
                  <a:solidFill>
                    <a:schemeClr val="tx2"/>
                  </a:solidFill>
                </a:endParaRPr>
              </a:p>
            </p:txBody>
          </p:sp>
        </p:grpSp>
        <p:pic>
          <p:nvPicPr>
            <p:cNvPr id="37" name="Picture 13" descr="C:\Users\home\Documents\swimming-clip-art-4.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0724270">
              <a:off x="4704501" y="3630613"/>
              <a:ext cx="754062"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8" name="Straight Arrow Connector 7"/>
            <p:cNvCxnSpPr>
              <a:cxnSpLocks noChangeAspect="1" noChangeShapeType="1"/>
            </p:cNvCxnSpPr>
            <p:nvPr/>
          </p:nvCxnSpPr>
          <p:spPr bwMode="auto">
            <a:xfrm flipH="1" flipV="1">
              <a:off x="4263390" y="3810000"/>
              <a:ext cx="21432" cy="209946"/>
            </a:xfrm>
            <a:prstGeom prst="straightConnector1">
              <a:avLst/>
            </a:prstGeom>
            <a:noFill/>
            <a:ln w="25400" algn="ctr">
              <a:solidFill>
                <a:srgbClr val="FFFF00"/>
              </a:solidFill>
              <a:round/>
              <a:headEnd type="arrow" w="sm" len="sm"/>
              <a:tailEnd type="arrow" w="sm" len="sm"/>
            </a:ln>
            <a:extLst>
              <a:ext uri="{909E8E84-426E-40DD-AFC4-6F175D3DCCD1}">
                <a14:hiddenFill xmlns:a14="http://schemas.microsoft.com/office/drawing/2010/main">
                  <a:noFill/>
                </a14:hiddenFill>
              </a:ext>
            </a:extLst>
          </p:spPr>
        </p:cxnSp>
        <p:sp>
          <p:nvSpPr>
            <p:cNvPr id="40" name="Rectangle 39"/>
            <p:cNvSpPr/>
            <p:nvPr/>
          </p:nvSpPr>
          <p:spPr>
            <a:xfrm>
              <a:off x="2404646" y="3505200"/>
              <a:ext cx="338554" cy="461665"/>
            </a:xfrm>
            <a:prstGeom prst="rect">
              <a:avLst/>
            </a:prstGeom>
          </p:spPr>
          <p:txBody>
            <a:bodyPr wrap="none">
              <a:spAutoFit/>
            </a:bodyPr>
            <a:lstStyle/>
            <a:p>
              <a:r>
                <a:rPr lang="en-US" altLang="en-US" i="0" dirty="0" smtClean="0">
                  <a:solidFill>
                    <a:schemeClr val="tx2"/>
                  </a:solidFill>
                </a:rPr>
                <a:t>1</a:t>
              </a:r>
              <a:endParaRPr lang="en-CA" dirty="0">
                <a:solidFill>
                  <a:schemeClr val="tx2"/>
                </a:solidFill>
              </a:endParaRPr>
            </a:p>
          </p:txBody>
        </p:sp>
        <p:sp>
          <p:nvSpPr>
            <p:cNvPr id="41" name="Rectangle 40"/>
            <p:cNvSpPr/>
            <p:nvPr/>
          </p:nvSpPr>
          <p:spPr>
            <a:xfrm>
              <a:off x="3852446" y="3505200"/>
              <a:ext cx="287258" cy="461665"/>
            </a:xfrm>
            <a:prstGeom prst="rect">
              <a:avLst/>
            </a:prstGeom>
          </p:spPr>
          <p:txBody>
            <a:bodyPr wrap="none">
              <a:spAutoFit/>
            </a:bodyPr>
            <a:lstStyle/>
            <a:p>
              <a:r>
                <a:rPr lang="en-US" i="0" dirty="0">
                  <a:solidFill>
                    <a:schemeClr val="tx2"/>
                  </a:solidFill>
                </a:rPr>
                <a:t>r</a:t>
              </a:r>
              <a:endParaRPr lang="en-CA" dirty="0">
                <a:solidFill>
                  <a:schemeClr val="tx2"/>
                </a:solidFill>
              </a:endParaRPr>
            </a:p>
          </p:txBody>
        </p:sp>
        <p:sp>
          <p:nvSpPr>
            <p:cNvPr id="45" name="Rectangle 44"/>
            <p:cNvSpPr/>
            <p:nvPr/>
          </p:nvSpPr>
          <p:spPr>
            <a:xfrm>
              <a:off x="6072009" y="3576935"/>
              <a:ext cx="1160895" cy="461665"/>
            </a:xfrm>
            <a:prstGeom prst="rect">
              <a:avLst/>
            </a:prstGeom>
          </p:spPr>
          <p:txBody>
            <a:bodyPr wrap="none">
              <a:spAutoFit/>
            </a:bodyPr>
            <a:lstStyle/>
            <a:p>
              <a:pPr>
                <a:spcBef>
                  <a:spcPts val="0"/>
                </a:spcBef>
              </a:pPr>
              <a:r>
                <a:rPr lang="en-US" altLang="en-US" i="0" dirty="0" err="1">
                  <a:solidFill>
                    <a:schemeClr val="tx2"/>
                  </a:solidFill>
                </a:rPr>
                <a:t>r</a:t>
              </a:r>
              <a:r>
                <a:rPr lang="en-US" altLang="en-US" i="0" dirty="0" err="1" smtClean="0">
                  <a:solidFill>
                    <a:schemeClr val="tx2"/>
                  </a:solidFill>
                </a:rPr>
                <a:t>d</a:t>
              </a:r>
              <a:r>
                <a:rPr lang="en-US" altLang="en-US" i="0" dirty="0" smtClean="0">
                  <a:solidFill>
                    <a:schemeClr val="tx2"/>
                  </a:solidFill>
                </a:rPr>
                <a:t> &lt; d/4</a:t>
              </a:r>
              <a:endParaRPr lang="en-CA" altLang="en-US" dirty="0" smtClean="0">
                <a:solidFill>
                  <a:schemeClr val="tx2"/>
                </a:solidFill>
              </a:endParaRPr>
            </a:p>
          </p:txBody>
        </p:sp>
        <p:sp>
          <p:nvSpPr>
            <p:cNvPr id="46" name="Rectangle 45"/>
            <p:cNvSpPr/>
            <p:nvPr/>
          </p:nvSpPr>
          <p:spPr>
            <a:xfrm>
              <a:off x="6216753" y="3881735"/>
              <a:ext cx="1007007" cy="461665"/>
            </a:xfrm>
            <a:prstGeom prst="rect">
              <a:avLst/>
            </a:prstGeom>
          </p:spPr>
          <p:txBody>
            <a:bodyPr wrap="none">
              <a:spAutoFit/>
            </a:bodyPr>
            <a:lstStyle/>
            <a:p>
              <a:pPr>
                <a:spcBef>
                  <a:spcPts val="0"/>
                </a:spcBef>
              </a:pPr>
              <a:r>
                <a:rPr lang="en-US" altLang="en-US" i="0" dirty="0">
                  <a:solidFill>
                    <a:schemeClr val="tx2"/>
                  </a:solidFill>
                </a:rPr>
                <a:t>r</a:t>
              </a:r>
              <a:r>
                <a:rPr lang="en-US" altLang="en-US" i="0" dirty="0" smtClean="0">
                  <a:solidFill>
                    <a:schemeClr val="tx2"/>
                  </a:solidFill>
                </a:rPr>
                <a:t> &lt; </a:t>
              </a:r>
              <a:r>
                <a:rPr lang="en-US" altLang="en-US" i="0" dirty="0">
                  <a:solidFill>
                    <a:schemeClr val="tx2"/>
                  </a:solidFill>
                </a:rPr>
                <a:t>1</a:t>
              </a:r>
              <a:r>
                <a:rPr lang="en-US" altLang="en-US" i="0" dirty="0" smtClean="0">
                  <a:solidFill>
                    <a:schemeClr val="tx2"/>
                  </a:solidFill>
                </a:rPr>
                <a:t>/4</a:t>
              </a:r>
              <a:endParaRPr lang="en-CA" altLang="en-US" dirty="0" smtClean="0">
                <a:solidFill>
                  <a:schemeClr val="tx2"/>
                </a:solidFill>
              </a:endParaRPr>
            </a:p>
          </p:txBody>
        </p:sp>
      </p:grpSp>
      <p:sp>
        <p:nvSpPr>
          <p:cNvPr id="29" name="Rounded Rectangular Callout 28"/>
          <p:cNvSpPr>
            <a:spLocks noChangeArrowheads="1"/>
          </p:cNvSpPr>
          <p:nvPr/>
        </p:nvSpPr>
        <p:spPr bwMode="auto">
          <a:xfrm>
            <a:off x="2133600" y="5451475"/>
            <a:ext cx="5105400" cy="1349095"/>
          </a:xfrm>
          <a:prstGeom prst="wedgeRoundRectCallout">
            <a:avLst>
              <a:gd name="adj1" fmla="val -8940"/>
              <a:gd name="adj2" fmla="val -78259"/>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dirty="0" smtClean="0"/>
              <a:t>But </a:t>
            </a:r>
            <a:r>
              <a:rPr lang="en-US" altLang="en-US" sz="2400" i="0" dirty="0" smtClean="0"/>
              <a:t>he moves 4 times faster</a:t>
            </a:r>
            <a:r>
              <a:rPr lang="en-US" altLang="en-US" sz="2400" i="0" dirty="0" smtClean="0"/>
              <a:t>!!!</a:t>
            </a:r>
          </a:p>
          <a:p>
            <a:pPr algn="ctr" eaLnBrk="1" hangingPunct="1">
              <a:spcBef>
                <a:spcPct val="0"/>
              </a:spcBef>
              <a:buFontTx/>
              <a:buNone/>
            </a:pPr>
            <a:endParaRPr lang="en-US" altLang="en-US" sz="2400" i="0" dirty="0"/>
          </a:p>
          <a:p>
            <a:pPr algn="ctr" eaLnBrk="1" hangingPunct="1">
              <a:spcBef>
                <a:spcPct val="0"/>
              </a:spcBef>
              <a:buFontTx/>
              <a:buNone/>
            </a:pPr>
            <a:endParaRPr lang="en-US" altLang="en-US" sz="2400" i="0" dirty="0"/>
          </a:p>
        </p:txBody>
      </p:sp>
      <p:sp>
        <p:nvSpPr>
          <p:cNvPr id="30" name="Rectangle 29"/>
          <p:cNvSpPr/>
          <p:nvPr/>
        </p:nvSpPr>
        <p:spPr>
          <a:xfrm>
            <a:off x="2286000" y="5939135"/>
            <a:ext cx="4572000" cy="830997"/>
          </a:xfrm>
          <a:prstGeom prst="rect">
            <a:avLst/>
          </a:prstGeom>
        </p:spPr>
        <p:txBody>
          <a:bodyPr>
            <a:spAutoFit/>
          </a:bodyPr>
          <a:lstStyle/>
          <a:p>
            <a:pPr algn="ctr" eaLnBrk="1" hangingPunct="1">
              <a:spcBef>
                <a:spcPct val="0"/>
              </a:spcBef>
              <a:buFontTx/>
              <a:buNone/>
            </a:pPr>
            <a:r>
              <a:rPr lang="en-US" altLang="en-US" sz="2400" i="0" dirty="0" smtClean="0"/>
              <a:t>So the circumference of your circle must be </a:t>
            </a:r>
            <a:r>
              <a:rPr lang="en-US" altLang="en-US" sz="2400" i="0" dirty="0"/>
              <a:t>¼ </a:t>
            </a:r>
            <a:r>
              <a:rPr lang="en-US" altLang="en-US" sz="2400" i="0" dirty="0" smtClean="0"/>
              <a:t>of his.</a:t>
            </a:r>
            <a:endParaRPr lang="en-US" altLang="en-US" sz="2400" i="0" dirty="0"/>
          </a:p>
        </p:txBody>
      </p:sp>
    </p:spTree>
    <p:extLst>
      <p:ext uri="{BB962C8B-B14F-4D97-AF65-F5344CB8AC3E}">
        <p14:creationId xmlns:p14="http://schemas.microsoft.com/office/powerpoint/2010/main" val="288567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330" name="Picture 6" descr="http://www.cen.ulaval.ca/pingualuit/CraterLakeRF2.jpg"/>
          <p:cNvPicPr>
            <a:picLocks noChangeAspect="1" noChangeArrowheads="1"/>
          </p:cNvPicPr>
          <p:nvPr/>
        </p:nvPicPr>
        <p:blipFill>
          <a:blip r:embed="rId3" cstate="print">
            <a:extLst>
              <a:ext uri="{28A0092B-C50C-407E-A947-70E740481C1C}">
                <a14:useLocalDpi xmlns:a14="http://schemas.microsoft.com/office/drawing/2010/main" val="0"/>
              </a:ext>
            </a:extLst>
          </a:blip>
          <a:srcRect l="15245" t="26462" r="9944" b="10146"/>
          <a:stretch>
            <a:fillRect/>
          </a:stretch>
        </p:blipFill>
        <p:spPr bwMode="auto">
          <a:xfrm>
            <a:off x="198438" y="1689100"/>
            <a:ext cx="8834437" cy="494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115" name="Picture 13" descr="C:\Users\home\Document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75730">
            <a:off x="4551363" y="3630613"/>
            <a:ext cx="754062"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332" name="Rectangle 2"/>
          <p:cNvSpPr>
            <a:spLocks noGrp="1" noChangeArrowheads="1"/>
          </p:cNvSpPr>
          <p:nvPr>
            <p:ph type="title"/>
          </p:nvPr>
        </p:nvSpPr>
        <p:spPr>
          <a:xfrm>
            <a:off x="685800" y="152400"/>
            <a:ext cx="7772400" cy="1143000"/>
          </a:xfrm>
        </p:spPr>
        <p:txBody>
          <a:bodyPr/>
          <a:lstStyle/>
          <a:p>
            <a:pPr eaLnBrk="1" hangingPunct="1"/>
            <a:r>
              <a:rPr lang="en-US" altLang="en-US" smtClean="0"/>
              <a:t>Fairy God Mother</a:t>
            </a:r>
            <a:br>
              <a:rPr lang="en-US" altLang="en-US" smtClean="0"/>
            </a:br>
            <a:r>
              <a:rPr lang="en-US" altLang="en-US" smtClean="0"/>
              <a:t>Loop Invariants</a:t>
            </a:r>
          </a:p>
        </p:txBody>
      </p:sp>
      <p:cxnSp>
        <p:nvCxnSpPr>
          <p:cNvPr id="227333" name="Straight Arrow Connector 7"/>
          <p:cNvCxnSpPr>
            <a:cxnSpLocks noChangeShapeType="1"/>
          </p:cNvCxnSpPr>
          <p:nvPr/>
        </p:nvCxnSpPr>
        <p:spPr bwMode="auto">
          <a:xfrm flipH="1">
            <a:off x="1371600" y="3962400"/>
            <a:ext cx="2743200" cy="53340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pic>
        <p:nvPicPr>
          <p:cNvPr id="227334" name="Picture 2"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7325" y="-6735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5" name="Picture 4"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9725" y="-65833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6" name="Picture 6"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2125" y="-64309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7" name="Picture 8"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4525" y="-62785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8" name="Picture 10"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6925" y="-61261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9" name="Picture 12" descr="http://bestclipartblog.com/clipart-pic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49325" y="-5973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5550" name="Picture 14" descr="C:\Users\home\Documents\image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3400" y="4121150"/>
            <a:ext cx="8382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p:cNvGrpSpPr>
            <a:grpSpLocks/>
          </p:cNvGrpSpPr>
          <p:nvPr/>
        </p:nvGrpSpPr>
        <p:grpSpPr bwMode="auto">
          <a:xfrm>
            <a:off x="3124200" y="3733800"/>
            <a:ext cx="1981200" cy="457200"/>
            <a:chOff x="3124200" y="3733800"/>
            <a:chExt cx="1981200" cy="457200"/>
          </a:xfrm>
        </p:grpSpPr>
        <p:sp>
          <p:nvSpPr>
            <p:cNvPr id="227345" name="Oval 2"/>
            <p:cNvSpPr>
              <a:spLocks noChangeArrowheads="1"/>
            </p:cNvSpPr>
            <p:nvPr/>
          </p:nvSpPr>
          <p:spPr bwMode="auto">
            <a:xfrm>
              <a:off x="3124200" y="3733800"/>
              <a:ext cx="1981200" cy="4572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cxnSp>
          <p:nvCxnSpPr>
            <p:cNvPr id="227346" name="Straight Arrow Connector 4"/>
            <p:cNvCxnSpPr>
              <a:cxnSpLocks noChangeShapeType="1"/>
              <a:endCxn id="227345" idx="7"/>
            </p:cNvCxnSpPr>
            <p:nvPr/>
          </p:nvCxnSpPr>
          <p:spPr bwMode="auto">
            <a:xfrm flipV="1">
              <a:off x="4114800" y="3800755"/>
              <a:ext cx="700460" cy="161645"/>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46" name="Rounded Rectangular Callout 145"/>
          <p:cNvSpPr>
            <a:spLocks noChangeArrowheads="1"/>
          </p:cNvSpPr>
          <p:nvPr/>
        </p:nvSpPr>
        <p:spPr bwMode="auto">
          <a:xfrm>
            <a:off x="2854325" y="4419600"/>
            <a:ext cx="5375275" cy="990600"/>
          </a:xfrm>
          <a:prstGeom prst="wedgeRoundRectCallout">
            <a:avLst>
              <a:gd name="adj1" fmla="val -8940"/>
              <a:gd name="adj2" fmla="val -78259"/>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dirty="0"/>
              <a:t>Hence, I can maintain the loop invariant,</a:t>
            </a:r>
            <a:br>
              <a:rPr lang="en-US" altLang="en-US" sz="2400" i="0" dirty="0"/>
            </a:br>
            <a:r>
              <a:rPr lang="en-US" altLang="en-US" sz="2400" i="0" dirty="0"/>
              <a:t>by moving opposite him</a:t>
            </a:r>
          </a:p>
        </p:txBody>
      </p:sp>
      <p:sp>
        <p:nvSpPr>
          <p:cNvPr id="122" name="Rounded Rectangular Callout 121"/>
          <p:cNvSpPr>
            <a:spLocks noChangeArrowheads="1"/>
          </p:cNvSpPr>
          <p:nvPr/>
        </p:nvSpPr>
        <p:spPr bwMode="auto">
          <a:xfrm>
            <a:off x="3006725" y="1676400"/>
            <a:ext cx="5451475" cy="1676400"/>
          </a:xfrm>
          <a:prstGeom prst="wedgeRoundRectCallout">
            <a:avLst>
              <a:gd name="adj1" fmla="val -15912"/>
              <a:gd name="adj2" fmla="val 62000"/>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dirty="0"/>
              <a:t>If I am less than ¼ from the middle,</a:t>
            </a:r>
            <a:br>
              <a:rPr lang="en-US" altLang="en-US" sz="2400" i="0" dirty="0"/>
            </a:br>
            <a:r>
              <a:rPr lang="en-US" altLang="en-US" sz="2400" i="0" dirty="0"/>
              <a:t>then I can swim my circle faster </a:t>
            </a:r>
            <a:br>
              <a:rPr lang="en-US" altLang="en-US" sz="2400" i="0" dirty="0"/>
            </a:br>
            <a:r>
              <a:rPr lang="en-US" altLang="en-US" sz="2400" i="0" dirty="0"/>
              <a:t>than he can run his.</a:t>
            </a:r>
            <a:br>
              <a:rPr lang="en-US" altLang="en-US" sz="2400" i="0" dirty="0"/>
            </a:br>
            <a:r>
              <a:rPr lang="en-US" altLang="en-US" sz="2400" i="0" dirty="0"/>
              <a:t>(Even though he swims 4 times faster.)</a:t>
            </a:r>
          </a:p>
        </p:txBody>
      </p:sp>
      <p:sp>
        <p:nvSpPr>
          <p:cNvPr id="124" name="Rounded Rectangular Callout 123"/>
          <p:cNvSpPr>
            <a:spLocks noChangeArrowheads="1"/>
          </p:cNvSpPr>
          <p:nvPr/>
        </p:nvSpPr>
        <p:spPr bwMode="auto">
          <a:xfrm>
            <a:off x="2819400" y="5486400"/>
            <a:ext cx="5375275" cy="990600"/>
          </a:xfrm>
          <a:prstGeom prst="wedgeRoundRectCallout">
            <a:avLst>
              <a:gd name="adj1" fmla="val -8940"/>
              <a:gd name="adj2" fmla="val -78259"/>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dirty="0"/>
              <a:t>And can use my extra speed </a:t>
            </a:r>
            <a:br>
              <a:rPr lang="en-US" altLang="en-US" sz="2400" i="0" dirty="0"/>
            </a:br>
            <a:r>
              <a:rPr lang="en-US" altLang="en-US" sz="2400" i="0" dirty="0"/>
              <a:t>to make progress outward.</a:t>
            </a:r>
          </a:p>
        </p:txBody>
      </p:sp>
    </p:spTree>
    <p:extLst>
      <p:ext uri="{BB962C8B-B14F-4D97-AF65-F5344CB8AC3E}">
        <p14:creationId xmlns:p14="http://schemas.microsoft.com/office/powerpoint/2010/main" val="40802023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additive="base">
                                        <p:cTn id="7" dur="500" fill="hold"/>
                                        <p:tgtEl>
                                          <p:spTgt spid="122"/>
                                        </p:tgtEl>
                                        <p:attrNameLst>
                                          <p:attrName>ppt_x</p:attrName>
                                        </p:attrNameLst>
                                      </p:cBhvr>
                                      <p:tavLst>
                                        <p:tav tm="0">
                                          <p:val>
                                            <p:strVal val="#ppt_x"/>
                                          </p:val>
                                        </p:tav>
                                        <p:tav tm="100000">
                                          <p:val>
                                            <p:strVal val="#ppt_x"/>
                                          </p:val>
                                        </p:tav>
                                      </p:tavLst>
                                    </p:anim>
                                    <p:anim calcmode="lin" valueType="num">
                                      <p:cBhvr additive="base">
                                        <p:cTn id="8" dur="500" fill="hold"/>
                                        <p:tgtEl>
                                          <p:spTgt spid="12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6"/>
                                        </p:tgtEl>
                                        <p:attrNameLst>
                                          <p:attrName>style.visibility</p:attrName>
                                        </p:attrNameLst>
                                      </p:cBhvr>
                                      <p:to>
                                        <p:strVal val="visible"/>
                                      </p:to>
                                    </p:set>
                                    <p:anim calcmode="lin" valueType="num">
                                      <p:cBhvr additive="base">
                                        <p:cTn id="13" dur="500" fill="hold"/>
                                        <p:tgtEl>
                                          <p:spTgt spid="146"/>
                                        </p:tgtEl>
                                        <p:attrNameLst>
                                          <p:attrName>ppt_x</p:attrName>
                                        </p:attrNameLst>
                                      </p:cBhvr>
                                      <p:tavLst>
                                        <p:tav tm="0">
                                          <p:val>
                                            <p:strVal val="#ppt_x"/>
                                          </p:val>
                                        </p:tav>
                                        <p:tav tm="100000">
                                          <p:val>
                                            <p:strVal val="#ppt_x"/>
                                          </p:val>
                                        </p:tav>
                                      </p:tavLst>
                                    </p:anim>
                                    <p:anim calcmode="lin" valueType="num">
                                      <p:cBhvr additive="base">
                                        <p:cTn id="14" dur="500" fill="hold"/>
                                        <p:tgtEl>
                                          <p:spTgt spid="14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0" presetClass="path" presetSubtype="0" accel="50000" decel="50000" fill="hold" nodeType="clickEffect">
                                  <p:stCondLst>
                                    <p:cond delay="0"/>
                                  </p:stCondLst>
                                  <p:childTnLst>
                                    <p:animMotion origin="layout" path="M -5.27778E-6 -1.12858E-6 C 0.00555 0.00971 0.0118 0.01919 0.01822 0.02775 C 0.02083 0.037 0.02326 0.04625 0.02603 0.05527 C 0.02638 0.07077 0.02621 0.08649 0.02725 0.10199 C 0.02742 0.10384 0.02864 0.09875 0.02864 0.0969 C 0.02864 0.09505 0.02777 0.09343 0.02725 0.09158 C 0.0269 0.08765 0.02725 0.08325 0.02603 0.07955 C 0.02482 0.07539 0.02117 0.07308 0.01961 0.06915 C 0.01162 0.04764 0.0151 0.02844 -0.00522 0.01896 C -0.01563 0.00509 -0.01077 -0.0155 -0.00643 -0.03284 C -0.01233 -0.04487 -0.01147 -0.0451 -0.00782 -0.01041 C -0.00713 -0.0037 -0.00417 0.00624 -0.00122 0.01202 C 0.00121 0.02266 0.00537 0.02868 0.01301 0.03284 C 0.01909 0.04486 0.01562 0.04093 0.02204 0.04671 C 0.02083 0.05411 0.01701 0.06683 0.02204 0.07447 C 0.02343 0.07678 0.02638 0.07562 0.02864 0.07608 C 0.03037 0.07794 0.03246 0.07932 0.03385 0.0814 C 0.03593 0.08441 0.03905 0.09158 0.03905 0.09158 C 0.04062 0.09852 0.04478 0.12118 0.04808 0.12627 C 0.04895 0.12766 0.05069 0.1272 0.05208 0.12789 C 0.05468 0.12905 0.05711 0.1302 0.05971 0.13136 C 0.07829 0.12488 0.09374 0.12488 0.11301 0.12627 C 0.12308 0.13043 0.13315 0.13506 0.14426 0.12627 C 0.15034 0.12141 0.13037 0.12396 0.12343 0.1228 C 0.10468 0.10499 0.12482 0.12511 0.1026 0.09852 C 0.09409 0.08834 0.07673 0.06915 0.07673 0.06915 C 0.06701 0.04394 0.04878 0.01942 0.03124 0.00347 C 0.02638 -0.00648 0.02135 -0.0081 0.01301 -0.01041 C 0.0078 -0.01503 0.00503 -0.01642 0.00138 -0.02243 C -0.00226 -0.02822 -0.00157 -0.03192 -0.00643 -0.03631 C -0.01129 -0.04926 -0.01199 -0.06221 -0.00383 -0.07262 C -0.00348 -0.07493 -0.00365 -0.07771 -0.00261 -0.07956 C -0.00018 -0.08441 0.0052 -0.08465 0.0052 -0.09182 L -5.27778E-6 -1.12858E-6 Z " pathEditMode="relative" ptsTypes="ffffffffffffffffffffffffffffffffAf">
                                      <p:cBhvr>
                                        <p:cTn id="18" dur="2000" fill="hold"/>
                                        <p:tgtEl>
                                          <p:spTgt spid="705550"/>
                                        </p:tgtEl>
                                        <p:attrNameLst>
                                          <p:attrName>ppt_x</p:attrName>
                                          <p:attrName>ppt_y</p:attrName>
                                        </p:attrNameLst>
                                      </p:cBhvr>
                                    </p:animMotion>
                                  </p:childTnLst>
                                </p:cTn>
                              </p:par>
                              <p:par>
                                <p:cTn id="19" presetID="0" presetClass="path" presetSubtype="0" accel="50000" decel="50000" fill="hold" nodeType="withEffect">
                                  <p:stCondLst>
                                    <p:cond delay="0"/>
                                  </p:stCondLst>
                                  <p:childTnLst>
                                    <p:animMotion origin="layout" path="M 1.11111E-6 -7.12303E-7 C -0.00712 -0.01087 -0.01354 -0.02036 -0.02205 -0.02938 C -0.02327 -0.03053 -0.02934 -0.03678 -0.03125 -0.03793 C -0.03247 -0.03886 -0.03386 -0.03886 -0.03507 -0.03978 C -0.03646 -0.04071 -0.04063 -0.04279 -0.03906 -0.04325 C -0.03559 -0.04418 -0.03212 -0.04209 -0.02865 -0.0414 C -0.02066 -0.02036 -0.01129 -0.00047 0.00521 0.0104 C 0.02031 0.03099 0.025 0.03445 0.02083 0.07099 C 0.02014 0.07701 0.01927 0.05874 0.01684 0.05365 C 0.01371 0.04671 0.00503 0.04116 0.00121 0.03469 C -0.01962 0.00023 -0.01025 0.00855 -0.03125 -0.02244 C -0.03802 -0.03238 -0.04531 -0.0414 -0.05191 -0.05181 C -0.05486 -0.05643 -0.05643 -0.06198 -0.0559 -0.06222 C -0.05209 -0.0636 -0.04809 -0.06106 -0.0441 -0.06036 C -0.03351 -0.04626 -0.03854 -0.05158 -0.02986 -0.04325 C -0.02813 -0.03585 -0.02656 -0.0303 -0.02084 -0.02752 C -0.01684 -0.0155 -0.01302 -0.00324 -0.00903 0.00878 C -0.00764 0.01341 -0.00261 0.02081 -0.00261 0.02081 C -0.00035 0.03052 0.0033 0.03584 0.00903 0.04162 C 0.00955 0.04324 0.00955 0.04532 0.01041 0.04671 C 0.01146 0.04833 0.01475 0.05203 0.01423 0.05018 C 0.01302 0.04556 0.00434 0.03168 0.00121 0.02775 C -0.00209 0.01364 -0.00886 -0.00024 -0.01302 -0.01365 C -0.01372 -0.01573 -0.01372 -0.01827 -0.01424 -0.02059 C -0.01459 -0.02244 -0.01563 -0.02776 -0.01563 -0.02591 C -0.01563 -0.01804 -0.01337 -0.01804 -0.00903 -0.01365 C -0.00643 -0.00463 -0.00695 -0.00394 -0.00139 0.00346 C 0.00607 0.01318 0.00104 0.003 1.11111E-6 -7.12303E-7 Z " pathEditMode="relative" ptsTypes="ffffffffffffffffffffffffffff">
                                      <p:cBhvr>
                                        <p:cTn id="20" dur="2000" fill="hold"/>
                                        <p:tgtEl>
                                          <p:spTgt spid="218115"/>
                                        </p:tgtEl>
                                        <p:attrNameLst>
                                          <p:attrName>ppt_x</p:attrName>
                                          <p:attrName>ppt_y</p:attrName>
                                        </p:attrNameLst>
                                      </p:cBhvr>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additive="base">
                                        <p:cTn id="25" dur="500" fill="hold"/>
                                        <p:tgtEl>
                                          <p:spTgt spid="124"/>
                                        </p:tgtEl>
                                        <p:attrNameLst>
                                          <p:attrName>ppt_x</p:attrName>
                                        </p:attrNameLst>
                                      </p:cBhvr>
                                      <p:tavLst>
                                        <p:tav tm="0">
                                          <p:val>
                                            <p:strVal val="#ppt_x"/>
                                          </p:val>
                                        </p:tav>
                                        <p:tav tm="100000">
                                          <p:val>
                                            <p:strVal val="#ppt_x"/>
                                          </p:val>
                                        </p:tav>
                                      </p:tavLst>
                                    </p:anim>
                                    <p:anim calcmode="lin" valueType="num">
                                      <p:cBhvr additive="base">
                                        <p:cTn id="26" dur="500" fill="hold"/>
                                        <p:tgtEl>
                                          <p:spTgt spid="12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nodeType="clickEffect">
                                  <p:stCondLst>
                                    <p:cond delay="0"/>
                                  </p:stCondLst>
                                  <p:childTnLst>
                                    <p:animMotion origin="layout" path="M 1.11111E-6 3.7037E-6 L 0.02778 -0.01922 " pathEditMode="relative" rAng="0" ptsTypes="AA">
                                      <p:cBhvr>
                                        <p:cTn id="30" dur="2000" fill="hold"/>
                                        <p:tgtEl>
                                          <p:spTgt spid="218115"/>
                                        </p:tgtEl>
                                        <p:attrNameLst>
                                          <p:attrName>ppt_x</p:attrName>
                                          <p:attrName>ppt_y</p:attrName>
                                        </p:attrNameLst>
                                      </p:cBhvr>
                                      <p:rCtr x="1389" y="-9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22" grpId="0" animBg="1"/>
      <p:bldP spid="12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354" name="Picture 6" descr="http://www.cen.ulaval.ca/pingualuit/CraterLakeRF2.jpg"/>
          <p:cNvPicPr>
            <a:picLocks noChangeAspect="1" noChangeArrowheads="1"/>
          </p:cNvPicPr>
          <p:nvPr/>
        </p:nvPicPr>
        <p:blipFill>
          <a:blip r:embed="rId3">
            <a:extLst>
              <a:ext uri="{28A0092B-C50C-407E-A947-70E740481C1C}">
                <a14:useLocalDpi xmlns:a14="http://schemas.microsoft.com/office/drawing/2010/main" val="0"/>
              </a:ext>
            </a:extLst>
          </a:blip>
          <a:srcRect l="15245" t="26462" r="9944" b="10146"/>
          <a:stretch>
            <a:fillRect/>
          </a:stretch>
        </p:blipFill>
        <p:spPr bwMode="auto">
          <a:xfrm>
            <a:off x="198438" y="1689100"/>
            <a:ext cx="8834437" cy="494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115" name="Picture 13" descr="C:\Users\home\Documents\swimming-clip-art-4.gi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875730">
            <a:off x="4551363" y="3630613"/>
            <a:ext cx="754062"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356" name="Rectangle 2"/>
          <p:cNvSpPr>
            <a:spLocks noGrp="1" noChangeArrowheads="1"/>
          </p:cNvSpPr>
          <p:nvPr>
            <p:ph type="title"/>
          </p:nvPr>
        </p:nvSpPr>
        <p:spPr>
          <a:xfrm>
            <a:off x="685800" y="152400"/>
            <a:ext cx="7772400" cy="1143000"/>
          </a:xfrm>
        </p:spPr>
        <p:txBody>
          <a:bodyPr/>
          <a:lstStyle/>
          <a:p>
            <a:pPr eaLnBrk="1" hangingPunct="1"/>
            <a:r>
              <a:rPr lang="en-US" altLang="en-US" smtClean="0"/>
              <a:t>Fairy God Mother</a:t>
            </a:r>
            <a:br>
              <a:rPr lang="en-US" altLang="en-US" smtClean="0"/>
            </a:br>
            <a:r>
              <a:rPr lang="en-US" altLang="en-US" smtClean="0"/>
              <a:t>Loop Invariants</a:t>
            </a:r>
          </a:p>
        </p:txBody>
      </p:sp>
      <p:cxnSp>
        <p:nvCxnSpPr>
          <p:cNvPr id="228357" name="Straight Arrow Connector 7"/>
          <p:cNvCxnSpPr>
            <a:cxnSpLocks noChangeShapeType="1"/>
          </p:cNvCxnSpPr>
          <p:nvPr/>
        </p:nvCxnSpPr>
        <p:spPr bwMode="auto">
          <a:xfrm flipH="1">
            <a:off x="1371600" y="3962400"/>
            <a:ext cx="2743200" cy="533400"/>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pic>
        <p:nvPicPr>
          <p:cNvPr id="228358" name="Picture 2" descr="http://bestclipartblog.com/clipart-pics/swimming-clip-art-4.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7325" y="-6735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359" name="Picture 4" descr="http://bestclipartblog.com/clipart-pics/swimming-clip-art-4.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9725" y="-65833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360" name="Picture 6" descr="http://bestclipartblog.com/clipart-pics/swimming-clip-art-4.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2125" y="-64309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361" name="Picture 8" descr="http://bestclipartblog.com/clipart-pics/swimming-clip-art-4.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4525" y="-62785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362" name="Picture 10" descr="http://bestclipartblog.com/clipart-pics/swimming-clip-art-4.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6925" y="-61261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8363" name="Picture 12" descr="http://bestclipartblog.com/clipart-pics/swimming-clip-art-4.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49325" y="-5973763"/>
            <a:ext cx="11839575"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5550" name="Picture 14" descr="C:\Users\home\Documents\images.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3400" y="4121150"/>
            <a:ext cx="83820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8365" name="Group 10"/>
          <p:cNvGrpSpPr>
            <a:grpSpLocks/>
          </p:cNvGrpSpPr>
          <p:nvPr/>
        </p:nvGrpSpPr>
        <p:grpSpPr bwMode="auto">
          <a:xfrm>
            <a:off x="3124200" y="3733800"/>
            <a:ext cx="1981200" cy="457200"/>
            <a:chOff x="3124200" y="3733800"/>
            <a:chExt cx="1981200" cy="457200"/>
          </a:xfrm>
        </p:grpSpPr>
        <p:sp>
          <p:nvSpPr>
            <p:cNvPr id="228369" name="Oval 2"/>
            <p:cNvSpPr>
              <a:spLocks noChangeArrowheads="1"/>
            </p:cNvSpPr>
            <p:nvPr/>
          </p:nvSpPr>
          <p:spPr bwMode="auto">
            <a:xfrm>
              <a:off x="3124200" y="3733800"/>
              <a:ext cx="1981200" cy="457200"/>
            </a:xfrm>
            <a:prstGeom prst="ellipse">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cxnSp>
          <p:nvCxnSpPr>
            <p:cNvPr id="228370" name="Straight Arrow Connector 4"/>
            <p:cNvCxnSpPr>
              <a:cxnSpLocks noChangeShapeType="1"/>
              <a:endCxn id="228369" idx="7"/>
            </p:cNvCxnSpPr>
            <p:nvPr/>
          </p:nvCxnSpPr>
          <p:spPr bwMode="auto">
            <a:xfrm flipV="1">
              <a:off x="4114800" y="3800755"/>
              <a:ext cx="700460" cy="161645"/>
            </a:xfrm>
            <a:prstGeom prst="straightConnector1">
              <a:avLst/>
            </a:prstGeom>
            <a:noFill/>
            <a:ln w="25400"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46" name="Rounded Rectangular Callout 145"/>
          <p:cNvSpPr>
            <a:spLocks noChangeArrowheads="1"/>
          </p:cNvSpPr>
          <p:nvPr/>
        </p:nvSpPr>
        <p:spPr bwMode="auto">
          <a:xfrm>
            <a:off x="3733800" y="4305300"/>
            <a:ext cx="3013075" cy="495300"/>
          </a:xfrm>
          <a:prstGeom prst="wedgeRoundRectCallout">
            <a:avLst>
              <a:gd name="adj1" fmla="val -8940"/>
              <a:gd name="adj2" fmla="val -78259"/>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a:t>Swim for it.</a:t>
            </a:r>
          </a:p>
        </p:txBody>
      </p:sp>
      <p:sp>
        <p:nvSpPr>
          <p:cNvPr id="122" name="Rounded Rectangular Callout 121"/>
          <p:cNvSpPr>
            <a:spLocks noChangeArrowheads="1"/>
          </p:cNvSpPr>
          <p:nvPr/>
        </p:nvSpPr>
        <p:spPr bwMode="auto">
          <a:xfrm>
            <a:off x="3006725" y="1676400"/>
            <a:ext cx="5832475" cy="1143000"/>
          </a:xfrm>
          <a:prstGeom prst="wedgeRoundRectCallout">
            <a:avLst>
              <a:gd name="adj1" fmla="val -15912"/>
              <a:gd name="adj2" fmla="val 62000"/>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a:t>When I am ¼ from the middle,</a:t>
            </a:r>
            <a:br>
              <a:rPr lang="en-US" altLang="en-US" sz="2400" i="0"/>
            </a:br>
            <a:r>
              <a:rPr lang="en-US" altLang="en-US" sz="2400" i="0"/>
              <a:t>I can no longer maintain the loop invariant.</a:t>
            </a:r>
            <a:br>
              <a:rPr lang="en-US" altLang="en-US" sz="2400" i="0"/>
            </a:br>
            <a:r>
              <a:rPr lang="en-US" altLang="en-US" sz="2400" i="0"/>
              <a:t>Hence, I … ?</a:t>
            </a:r>
          </a:p>
        </p:txBody>
      </p:sp>
      <p:sp>
        <p:nvSpPr>
          <p:cNvPr id="124" name="Rounded Rectangular Callout 123"/>
          <p:cNvSpPr>
            <a:spLocks noChangeArrowheads="1"/>
          </p:cNvSpPr>
          <p:nvPr/>
        </p:nvSpPr>
        <p:spPr bwMode="auto">
          <a:xfrm>
            <a:off x="2362200" y="5257800"/>
            <a:ext cx="6019800" cy="1152525"/>
          </a:xfrm>
          <a:prstGeom prst="wedgeRoundRectCallout">
            <a:avLst>
              <a:gd name="adj1" fmla="val -8940"/>
              <a:gd name="adj2" fmla="val -78259"/>
              <a:gd name="adj3" fmla="val 16667"/>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t>Me: ¾ radius, speed 1, time = ¾ = 0.75</a:t>
            </a:r>
            <a:br>
              <a:rPr lang="en-US" altLang="en-US" sz="2400" i="0"/>
            </a:br>
            <a:r>
              <a:rPr lang="en-US" altLang="en-US" sz="2400" i="0"/>
              <a:t>Him: Half circ., speed 4, time = 3.14/4 = 0.78</a:t>
            </a:r>
            <a:br>
              <a:rPr lang="en-US" altLang="en-US" sz="2400" i="0"/>
            </a:br>
            <a:r>
              <a:rPr lang="en-US" altLang="en-US" sz="2400" i="0"/>
              <a:t>                                   I win!</a:t>
            </a:r>
          </a:p>
        </p:txBody>
      </p:sp>
    </p:spTree>
    <p:extLst>
      <p:ext uri="{BB962C8B-B14F-4D97-AF65-F5344CB8AC3E}">
        <p14:creationId xmlns:p14="http://schemas.microsoft.com/office/powerpoint/2010/main" val="4611123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additive="base">
                                        <p:cTn id="7" dur="500" fill="hold"/>
                                        <p:tgtEl>
                                          <p:spTgt spid="122"/>
                                        </p:tgtEl>
                                        <p:attrNameLst>
                                          <p:attrName>ppt_x</p:attrName>
                                        </p:attrNameLst>
                                      </p:cBhvr>
                                      <p:tavLst>
                                        <p:tav tm="0">
                                          <p:val>
                                            <p:strVal val="#ppt_x"/>
                                          </p:val>
                                        </p:tav>
                                        <p:tav tm="100000">
                                          <p:val>
                                            <p:strVal val="#ppt_x"/>
                                          </p:val>
                                        </p:tav>
                                      </p:tavLst>
                                    </p:anim>
                                    <p:anim calcmode="lin" valueType="num">
                                      <p:cBhvr additive="base">
                                        <p:cTn id="8" dur="500" fill="hold"/>
                                        <p:tgtEl>
                                          <p:spTgt spid="12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6"/>
                                        </p:tgtEl>
                                        <p:attrNameLst>
                                          <p:attrName>style.visibility</p:attrName>
                                        </p:attrNameLst>
                                      </p:cBhvr>
                                      <p:to>
                                        <p:strVal val="visible"/>
                                      </p:to>
                                    </p:set>
                                    <p:anim calcmode="lin" valueType="num">
                                      <p:cBhvr additive="base">
                                        <p:cTn id="13" dur="500" fill="hold"/>
                                        <p:tgtEl>
                                          <p:spTgt spid="146"/>
                                        </p:tgtEl>
                                        <p:attrNameLst>
                                          <p:attrName>ppt_x</p:attrName>
                                        </p:attrNameLst>
                                      </p:cBhvr>
                                      <p:tavLst>
                                        <p:tav tm="0">
                                          <p:val>
                                            <p:strVal val="#ppt_x"/>
                                          </p:val>
                                        </p:tav>
                                        <p:tav tm="100000">
                                          <p:val>
                                            <p:strVal val="#ppt_x"/>
                                          </p:val>
                                        </p:tav>
                                      </p:tavLst>
                                    </p:anim>
                                    <p:anim calcmode="lin" valueType="num">
                                      <p:cBhvr additive="base">
                                        <p:cTn id="14" dur="500" fill="hold"/>
                                        <p:tgtEl>
                                          <p:spTgt spid="14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2" presetClass="path" presetSubtype="0" accel="50000" decel="50000" fill="hold" nodeType="clickEffect">
                                  <p:stCondLst>
                                    <p:cond delay="0"/>
                                  </p:stCondLst>
                                  <p:childTnLst>
                                    <p:animMotion origin="layout" path="M 1.11111E-6 4.84736E-6 L 0.11111 -0.0525 " pathEditMode="relative" rAng="0" ptsTypes="AA">
                                      <p:cBhvr>
                                        <p:cTn id="18" dur="2000" fill="hold"/>
                                        <p:tgtEl>
                                          <p:spTgt spid="218115"/>
                                        </p:tgtEl>
                                        <p:attrNameLst>
                                          <p:attrName>ppt_x</p:attrName>
                                          <p:attrName>ppt_y</p:attrName>
                                        </p:attrNameLst>
                                      </p:cBhvr>
                                      <p:rCtr x="5556" y="-2636"/>
                                    </p:animMotion>
                                  </p:childTnLst>
                                </p:cTn>
                              </p:par>
                              <p:par>
                                <p:cTn id="19" presetID="37" presetClass="path" presetSubtype="0" accel="50000" decel="50000" fill="hold" nodeType="withEffect">
                                  <p:stCondLst>
                                    <p:cond delay="0"/>
                                  </p:stCondLst>
                                  <p:childTnLst>
                                    <p:animMotion origin="layout" path="M 3.33333E-6 3.15449E-6 L 0.03732 -0.13136 C 0.05173 -0.15218 0.1283 -0.20745 0.14913 -0.21971 C 0.17899 -0.23173 0.296 -0.24353 0.31007 -0.25255 L 0.46979 -0.21439 " pathEditMode="relative" rAng="0" ptsTypes="FffFF">
                                      <p:cBhvr>
                                        <p:cTn id="20" dur="2000" fill="hold"/>
                                        <p:tgtEl>
                                          <p:spTgt spid="705550"/>
                                        </p:tgtEl>
                                        <p:attrNameLst>
                                          <p:attrName>ppt_x</p:attrName>
                                          <p:attrName>ppt_y</p:attrName>
                                        </p:attrNameLst>
                                      </p:cBhvr>
                                      <p:rCtr x="23490" y="-12627"/>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additive="base">
                                        <p:cTn id="25" dur="500" fill="hold"/>
                                        <p:tgtEl>
                                          <p:spTgt spid="124"/>
                                        </p:tgtEl>
                                        <p:attrNameLst>
                                          <p:attrName>ppt_x</p:attrName>
                                        </p:attrNameLst>
                                      </p:cBhvr>
                                      <p:tavLst>
                                        <p:tav tm="0">
                                          <p:val>
                                            <p:strVal val="#ppt_x"/>
                                          </p:val>
                                        </p:tav>
                                        <p:tav tm="100000">
                                          <p:val>
                                            <p:strVal val="#ppt_x"/>
                                          </p:val>
                                        </p:tav>
                                      </p:tavLst>
                                    </p:anim>
                                    <p:anim calcmode="lin" valueType="num">
                                      <p:cBhvr additive="base">
                                        <p:cTn id="26" dur="500" fill="hold"/>
                                        <p:tgtEl>
                                          <p:spTgt spid="1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22" grpId="0" animBg="1"/>
      <p:bldP spid="12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2"/>
          <p:cNvSpPr>
            <a:spLocks noGrp="1" noChangeArrowheads="1"/>
          </p:cNvSpPr>
          <p:nvPr>
            <p:ph type="title"/>
          </p:nvPr>
        </p:nvSpPr>
        <p:spPr>
          <a:xfrm>
            <a:off x="685800" y="-152400"/>
            <a:ext cx="7772400" cy="1143000"/>
          </a:xfrm>
        </p:spPr>
        <p:txBody>
          <a:bodyPr/>
          <a:lstStyle/>
          <a:p>
            <a:pPr eaLnBrk="1" hangingPunct="1"/>
            <a:r>
              <a:rPr lang="en-US" altLang="en-US" smtClean="0"/>
              <a:t>Typical Types of Loop Invariants</a:t>
            </a:r>
          </a:p>
        </p:txBody>
      </p:sp>
      <p:sp>
        <p:nvSpPr>
          <p:cNvPr id="218115" name="Rectangle 3"/>
          <p:cNvSpPr>
            <a:spLocks noGrp="1" noChangeArrowheads="1"/>
          </p:cNvSpPr>
          <p:nvPr>
            <p:ph type="body" idx="1"/>
          </p:nvPr>
        </p:nvSpPr>
        <p:spPr>
          <a:xfrm>
            <a:off x="685800" y="762000"/>
            <a:ext cx="7772400" cy="4114800"/>
          </a:xfrm>
        </p:spPr>
        <p:txBody>
          <a:bodyPr/>
          <a:lstStyle/>
          <a:p>
            <a:pPr eaLnBrk="1" hangingPunct="1">
              <a:defRPr/>
            </a:pPr>
            <a:r>
              <a:rPr lang="en-US" altLang="en-US" dirty="0" smtClean="0"/>
              <a:t>Fairy God Mother</a:t>
            </a:r>
          </a:p>
          <a:p>
            <a:pPr eaLnBrk="1" hangingPunct="1">
              <a:defRPr/>
            </a:pPr>
            <a:r>
              <a:rPr lang="en-US" altLang="en-US" dirty="0" smtClean="0"/>
              <a:t>More of the input</a:t>
            </a:r>
          </a:p>
          <a:p>
            <a:pPr eaLnBrk="1" hangingPunct="1">
              <a:defRPr/>
            </a:pPr>
            <a:r>
              <a:rPr lang="en-US" altLang="en-US" dirty="0" smtClean="0"/>
              <a:t>More of the output</a:t>
            </a:r>
          </a:p>
          <a:p>
            <a:pPr eaLnBrk="1" hangingPunct="1">
              <a:defRPr/>
            </a:pPr>
            <a:r>
              <a:rPr lang="en-US" altLang="en-US" dirty="0" err="1" smtClean="0"/>
              <a:t>Narowing</a:t>
            </a:r>
            <a:r>
              <a:rPr lang="en-US" altLang="en-US" dirty="0" smtClean="0"/>
              <a:t> </a:t>
            </a:r>
            <a:r>
              <a:rPr lang="en-US" altLang="en-US" dirty="0" smtClean="0"/>
              <a:t>the search space</a:t>
            </a:r>
          </a:p>
          <a:p>
            <a:pPr eaLnBrk="1" hangingPunct="1">
              <a:defRPr/>
            </a:pPr>
            <a:r>
              <a:rPr lang="en-US" altLang="en-US" dirty="0" smtClean="0"/>
              <a:t>Shrinking Input Instance</a:t>
            </a:r>
          </a:p>
          <a:p>
            <a:pPr eaLnBrk="1" hangingPunct="1">
              <a:defRPr/>
            </a:pPr>
            <a:r>
              <a:rPr lang="en-US" altLang="en-US" dirty="0" smtClean="0"/>
              <a:t>Data Structure (System) Invariant</a:t>
            </a:r>
          </a:p>
          <a:p>
            <a:pPr marL="0" indent="0" eaLnBrk="1" hangingPunct="1">
              <a:buFontTx/>
              <a:buNone/>
              <a:defRPr/>
            </a:pPr>
            <a:endParaRPr lang="en-US" altLang="en-US" sz="2800" dirty="0" smtClean="0"/>
          </a:p>
          <a:p>
            <a:pPr eaLnBrk="1" hangingPunct="1">
              <a:defRPr/>
            </a:pPr>
            <a:endParaRPr lang="en-US" altLang="en-US" sz="2800" dirty="0" smtClean="0"/>
          </a:p>
        </p:txBody>
      </p:sp>
      <p:sp>
        <p:nvSpPr>
          <p:cNvPr id="218116" name="Line 4"/>
          <p:cNvSpPr>
            <a:spLocks noChangeShapeType="1"/>
          </p:cNvSpPr>
          <p:nvPr/>
        </p:nvSpPr>
        <p:spPr bwMode="auto">
          <a:xfrm>
            <a:off x="381000" y="1623060"/>
            <a:ext cx="609600" cy="0"/>
          </a:xfrm>
          <a:prstGeom prst="line">
            <a:avLst/>
          </a:prstGeom>
          <a:noFill/>
          <a:ln w="50800">
            <a:solidFill>
              <a:schemeClr va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221189" name="Picture 6" descr="http://www.cen.ulaval.ca/pingualuit/CraterLakeRF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325" y="-5462588"/>
            <a:ext cx="7620000" cy="503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466779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18116"/>
                                        </p:tgtEl>
                                        <p:attrNameLst>
                                          <p:attrName>style.visibility</p:attrName>
                                        </p:attrNameLst>
                                      </p:cBhvr>
                                      <p:to>
                                        <p:strVal val="visible"/>
                                      </p:to>
                                    </p:set>
                                    <p:anim calcmode="lin" valueType="num">
                                      <p:cBhvr additive="base">
                                        <p:cTn id="7" dur="500" fill="hold"/>
                                        <p:tgtEl>
                                          <p:spTgt spid="218116"/>
                                        </p:tgtEl>
                                        <p:attrNameLst>
                                          <p:attrName>ppt_x</p:attrName>
                                        </p:attrNameLst>
                                      </p:cBhvr>
                                      <p:tavLst>
                                        <p:tav tm="0">
                                          <p:val>
                                            <p:strVal val="#ppt_x"/>
                                          </p:val>
                                        </p:tav>
                                        <p:tav tm="100000">
                                          <p:val>
                                            <p:strVal val="#ppt_x"/>
                                          </p:val>
                                        </p:tav>
                                      </p:tavLst>
                                    </p:anim>
                                    <p:anim calcmode="lin" valueType="num">
                                      <p:cBhvr additive="base">
                                        <p:cTn id="8" dur="500" fill="hold"/>
                                        <p:tgtEl>
                                          <p:spTgt spid="218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116"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8"/>
          <p:cNvGrpSpPr>
            <a:grpSpLocks/>
          </p:cNvGrpSpPr>
          <p:nvPr/>
        </p:nvGrpSpPr>
        <p:grpSpPr bwMode="auto">
          <a:xfrm>
            <a:off x="3328988" y="2743200"/>
            <a:ext cx="1547812" cy="708025"/>
            <a:chOff x="2080" y="1728"/>
            <a:chExt cx="975" cy="446"/>
          </a:xfrm>
        </p:grpSpPr>
        <p:sp>
          <p:nvSpPr>
            <p:cNvPr id="22577" name="Freeform 166"/>
            <p:cNvSpPr>
              <a:spLocks/>
            </p:cNvSpPr>
            <p:nvPr/>
          </p:nvSpPr>
          <p:spPr bwMode="auto">
            <a:xfrm>
              <a:off x="2080" y="1728"/>
              <a:ext cx="975" cy="446"/>
            </a:xfrm>
            <a:custGeom>
              <a:avLst/>
              <a:gdLst>
                <a:gd name="T0" fmla="*/ 291 w 975"/>
                <a:gd name="T1" fmla="*/ 6 h 446"/>
                <a:gd name="T2" fmla="*/ 3 w 975"/>
                <a:gd name="T3" fmla="*/ 246 h 446"/>
                <a:gd name="T4" fmla="*/ 310 w 975"/>
                <a:gd name="T5" fmla="*/ 309 h 446"/>
                <a:gd name="T6" fmla="*/ 560 w 975"/>
                <a:gd name="T7" fmla="*/ 417 h 446"/>
                <a:gd name="T8" fmla="*/ 967 w 975"/>
                <a:gd name="T9" fmla="*/ 134 h 446"/>
                <a:gd name="T10" fmla="*/ 608 w 975"/>
                <a:gd name="T11" fmla="*/ 92 h 446"/>
                <a:gd name="T12" fmla="*/ 285 w 975"/>
                <a:gd name="T13" fmla="*/ 0 h 446"/>
                <a:gd name="T14" fmla="*/ 0 60000 65536"/>
                <a:gd name="T15" fmla="*/ 0 60000 65536"/>
                <a:gd name="T16" fmla="*/ 0 60000 65536"/>
                <a:gd name="T17" fmla="*/ 0 60000 65536"/>
                <a:gd name="T18" fmla="*/ 0 60000 65536"/>
                <a:gd name="T19" fmla="*/ 0 60000 65536"/>
                <a:gd name="T20" fmla="*/ 0 60000 65536"/>
                <a:gd name="T21" fmla="*/ 0 w 975"/>
                <a:gd name="T22" fmla="*/ 0 h 446"/>
                <a:gd name="T23" fmla="*/ 975 w 975"/>
                <a:gd name="T24" fmla="*/ 446 h 4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5" h="446">
                  <a:moveTo>
                    <a:pt x="291" y="6"/>
                  </a:moveTo>
                  <a:cubicBezTo>
                    <a:pt x="143" y="86"/>
                    <a:pt x="0" y="196"/>
                    <a:pt x="3" y="246"/>
                  </a:cubicBezTo>
                  <a:cubicBezTo>
                    <a:pt x="6" y="296"/>
                    <a:pt x="217" y="281"/>
                    <a:pt x="310" y="309"/>
                  </a:cubicBezTo>
                  <a:cubicBezTo>
                    <a:pt x="403" y="337"/>
                    <a:pt x="451" y="446"/>
                    <a:pt x="560" y="417"/>
                  </a:cubicBezTo>
                  <a:cubicBezTo>
                    <a:pt x="669" y="388"/>
                    <a:pt x="959" y="188"/>
                    <a:pt x="967" y="134"/>
                  </a:cubicBezTo>
                  <a:cubicBezTo>
                    <a:pt x="975" y="80"/>
                    <a:pt x="722" y="114"/>
                    <a:pt x="608" y="92"/>
                  </a:cubicBezTo>
                  <a:cubicBezTo>
                    <a:pt x="494" y="70"/>
                    <a:pt x="352" y="19"/>
                    <a:pt x="285" y="0"/>
                  </a:cubicBezTo>
                </a:path>
              </a:pathLst>
            </a:custGeom>
            <a:solidFill>
              <a:schemeClr val="accent2"/>
            </a:solidFill>
            <a:ln w="25400">
              <a:solidFill>
                <a:schemeClr val="bg2"/>
              </a:solidFill>
              <a:round/>
              <a:headEnd/>
              <a:tailEnd/>
            </a:ln>
          </p:spPr>
          <p:txBody>
            <a:bodyPr wrap="none" anchor="ctr"/>
            <a:lstStyle/>
            <a:p>
              <a:endParaRPr lang="en-US"/>
            </a:p>
          </p:txBody>
        </p:sp>
        <p:sp>
          <p:nvSpPr>
            <p:cNvPr id="22578" name="Text Box 167"/>
            <p:cNvSpPr txBox="1">
              <a:spLocks noChangeArrowheads="1"/>
            </p:cNvSpPr>
            <p:nvPr/>
          </p:nvSpPr>
          <p:spPr bwMode="auto">
            <a:xfrm>
              <a:off x="2339" y="1728"/>
              <a:ext cx="637"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solidFill>
                    <a:schemeClr val="bg2"/>
                  </a:solidFill>
                </a:rPr>
                <a:t>Extra</a:t>
              </a:r>
            </a:p>
          </p:txBody>
        </p:sp>
      </p:grpSp>
      <p:sp>
        <p:nvSpPr>
          <p:cNvPr id="22531" name="Rectangle 2"/>
          <p:cNvSpPr>
            <a:spLocks noGrp="1" noChangeArrowheads="1"/>
          </p:cNvSpPr>
          <p:nvPr>
            <p:ph type="title"/>
          </p:nvPr>
        </p:nvSpPr>
        <p:spPr>
          <a:xfrm>
            <a:off x="685800" y="0"/>
            <a:ext cx="7772400" cy="1143000"/>
          </a:xfrm>
        </p:spPr>
        <p:txBody>
          <a:bodyPr/>
          <a:lstStyle/>
          <a:p>
            <a:pPr eaLnBrk="1" hangingPunct="1"/>
            <a:r>
              <a:rPr lang="en-US" altLang="en-US" sz="4000" smtClean="0"/>
              <a:t>More of the Input </a:t>
            </a:r>
            <a:br>
              <a:rPr lang="en-US" altLang="en-US" sz="4000" smtClean="0"/>
            </a:br>
            <a:r>
              <a:rPr lang="en-US" altLang="en-US" sz="4000" smtClean="0"/>
              <a:t>Loop Invariant</a:t>
            </a:r>
          </a:p>
        </p:txBody>
      </p:sp>
      <p:sp>
        <p:nvSpPr>
          <p:cNvPr id="22532" name="Text Box 3"/>
          <p:cNvSpPr txBox="1">
            <a:spLocks noChangeArrowheads="1"/>
          </p:cNvSpPr>
          <p:nvPr/>
        </p:nvSpPr>
        <p:spPr bwMode="auto">
          <a:xfrm>
            <a:off x="1095375" y="1096963"/>
            <a:ext cx="6378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The input </a:t>
            </a:r>
            <a:r>
              <a:rPr lang="en-US" altLang="en-US" sz="3200" i="0"/>
              <a:t>consists</a:t>
            </a:r>
            <a:r>
              <a:rPr lang="en-US" altLang="en-US" i="0"/>
              <a:t> of an array of objects</a:t>
            </a:r>
          </a:p>
        </p:txBody>
      </p:sp>
      <p:grpSp>
        <p:nvGrpSpPr>
          <p:cNvPr id="3" name="Group 22"/>
          <p:cNvGrpSpPr>
            <a:grpSpLocks/>
          </p:cNvGrpSpPr>
          <p:nvPr/>
        </p:nvGrpSpPr>
        <p:grpSpPr bwMode="auto">
          <a:xfrm>
            <a:off x="533400" y="3962400"/>
            <a:ext cx="1181100" cy="1066800"/>
            <a:chOff x="1224" y="2539"/>
            <a:chExt cx="2280" cy="1785"/>
          </a:xfrm>
        </p:grpSpPr>
        <p:sp>
          <p:nvSpPr>
            <p:cNvPr id="2256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2565" name="Group 24"/>
            <p:cNvGrpSpPr>
              <a:grpSpLocks/>
            </p:cNvGrpSpPr>
            <p:nvPr/>
          </p:nvGrpSpPr>
          <p:grpSpPr bwMode="auto">
            <a:xfrm>
              <a:off x="1584" y="2688"/>
              <a:ext cx="1216" cy="1440"/>
              <a:chOff x="2641" y="1488"/>
              <a:chExt cx="2655" cy="2488"/>
            </a:xfrm>
          </p:grpSpPr>
          <p:grpSp>
            <p:nvGrpSpPr>
              <p:cNvPr id="22566" name="Group 25"/>
              <p:cNvGrpSpPr>
                <a:grpSpLocks/>
              </p:cNvGrpSpPr>
              <p:nvPr/>
            </p:nvGrpSpPr>
            <p:grpSpPr bwMode="auto">
              <a:xfrm>
                <a:off x="2641" y="1488"/>
                <a:ext cx="2496" cy="2436"/>
                <a:chOff x="2641" y="1488"/>
                <a:chExt cx="2496" cy="2436"/>
              </a:xfrm>
            </p:grpSpPr>
            <p:sp>
              <p:nvSpPr>
                <p:cNvPr id="22571"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2"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3"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4"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5"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6"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2567" name="Group 32"/>
              <p:cNvGrpSpPr>
                <a:grpSpLocks/>
              </p:cNvGrpSpPr>
              <p:nvPr/>
            </p:nvGrpSpPr>
            <p:grpSpPr bwMode="auto">
              <a:xfrm>
                <a:off x="4864" y="3099"/>
                <a:ext cx="432" cy="877"/>
                <a:chOff x="4864" y="3099"/>
                <a:chExt cx="432" cy="877"/>
              </a:xfrm>
            </p:grpSpPr>
            <p:sp>
              <p:nvSpPr>
                <p:cNvPr id="22568"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9"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0"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372839" name="Text Box 103"/>
          <p:cNvSpPr txBox="1">
            <a:spLocks noChangeArrowheads="1"/>
          </p:cNvSpPr>
          <p:nvPr/>
        </p:nvSpPr>
        <p:spPr bwMode="auto">
          <a:xfrm>
            <a:off x="1905000" y="4022725"/>
            <a:ext cx="5419725" cy="237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We have read in the first </a:t>
            </a:r>
            <a:r>
              <a:rPr lang="en-US" altLang="en-US"/>
              <a:t>i</a:t>
            </a:r>
            <a:r>
              <a:rPr lang="en-US" altLang="en-US" i="0"/>
              <a:t> objects.</a:t>
            </a:r>
          </a:p>
          <a:p>
            <a:pPr eaLnBrk="1" hangingPunct="1"/>
            <a:r>
              <a:rPr lang="en-US" altLang="en-US" i="0"/>
              <a:t>We will pretend that this prefix</a:t>
            </a:r>
            <a:br>
              <a:rPr lang="en-US" altLang="en-US" i="0"/>
            </a:br>
            <a:r>
              <a:rPr lang="en-US" altLang="en-US" i="0"/>
              <a:t>     is the entire input.</a:t>
            </a:r>
          </a:p>
          <a:p>
            <a:pPr eaLnBrk="1" hangingPunct="1"/>
            <a:r>
              <a:rPr lang="en-US" altLang="en-US" i="0"/>
              <a:t>We have a solution for this prefix</a:t>
            </a:r>
          </a:p>
          <a:p>
            <a:pPr eaLnBrk="1" hangingPunct="1"/>
            <a:r>
              <a:rPr lang="en-US" altLang="en-US" i="0"/>
              <a:t>plus some additional information</a:t>
            </a:r>
          </a:p>
        </p:txBody>
      </p:sp>
      <p:sp>
        <p:nvSpPr>
          <p:cNvPr id="372842" name="Rectangle 106"/>
          <p:cNvSpPr>
            <a:spLocks noChangeArrowheads="1"/>
          </p:cNvSpPr>
          <p:nvPr/>
        </p:nvSpPr>
        <p:spPr bwMode="auto">
          <a:xfrm>
            <a:off x="1143000" y="1676400"/>
            <a:ext cx="2362200" cy="457200"/>
          </a:xfrm>
          <a:prstGeom prst="rect">
            <a:avLst/>
          </a:prstGeom>
          <a:noFill/>
          <a:ln w="254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22536" name="Group 125"/>
          <p:cNvGrpSpPr>
            <a:grpSpLocks/>
          </p:cNvGrpSpPr>
          <p:nvPr/>
        </p:nvGrpSpPr>
        <p:grpSpPr bwMode="auto">
          <a:xfrm>
            <a:off x="1231900" y="1752600"/>
            <a:ext cx="6400800" cy="304800"/>
            <a:chOff x="768" y="1104"/>
            <a:chExt cx="4032" cy="192"/>
          </a:xfrm>
        </p:grpSpPr>
        <p:sp>
          <p:nvSpPr>
            <p:cNvPr id="22547" name="Oval 126" descr="Light downward diagonal"/>
            <p:cNvSpPr>
              <a:spLocks noChangeArrowheads="1"/>
            </p:cNvSpPr>
            <p:nvPr/>
          </p:nvSpPr>
          <p:spPr bwMode="auto">
            <a:xfrm>
              <a:off x="7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48" name="Oval 127" descr="Light downward diagonal"/>
            <p:cNvSpPr>
              <a:spLocks noChangeArrowheads="1"/>
            </p:cNvSpPr>
            <p:nvPr/>
          </p:nvSpPr>
          <p:spPr bwMode="auto">
            <a:xfrm>
              <a:off x="10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49" name="Oval 128" descr="Light downward diagonal"/>
            <p:cNvSpPr>
              <a:spLocks noChangeArrowheads="1"/>
            </p:cNvSpPr>
            <p:nvPr/>
          </p:nvSpPr>
          <p:spPr bwMode="auto">
            <a:xfrm>
              <a:off x="12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50" name="Oval 129" descr="Light downward diagonal"/>
            <p:cNvSpPr>
              <a:spLocks noChangeArrowheads="1"/>
            </p:cNvSpPr>
            <p:nvPr/>
          </p:nvSpPr>
          <p:spPr bwMode="auto">
            <a:xfrm>
              <a:off x="14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51" name="Oval 130" descr="Light downward diagonal"/>
            <p:cNvSpPr>
              <a:spLocks noChangeArrowheads="1"/>
            </p:cNvSpPr>
            <p:nvPr/>
          </p:nvSpPr>
          <p:spPr bwMode="auto">
            <a:xfrm>
              <a:off x="17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52" name="Oval 131" descr="Light downward diagonal"/>
            <p:cNvSpPr>
              <a:spLocks noChangeArrowheads="1"/>
            </p:cNvSpPr>
            <p:nvPr/>
          </p:nvSpPr>
          <p:spPr bwMode="auto">
            <a:xfrm>
              <a:off x="19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53" name="Oval 132" descr="Light downward diagonal"/>
            <p:cNvSpPr>
              <a:spLocks noChangeArrowheads="1"/>
            </p:cNvSpPr>
            <p:nvPr/>
          </p:nvSpPr>
          <p:spPr bwMode="auto">
            <a:xfrm>
              <a:off x="22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54" name="Oval 133" descr="Light downward diagonal"/>
            <p:cNvSpPr>
              <a:spLocks noChangeArrowheads="1"/>
            </p:cNvSpPr>
            <p:nvPr/>
          </p:nvSpPr>
          <p:spPr bwMode="auto">
            <a:xfrm>
              <a:off x="24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55" name="Oval 134" descr="Light downward diagonal"/>
            <p:cNvSpPr>
              <a:spLocks noChangeArrowheads="1"/>
            </p:cNvSpPr>
            <p:nvPr/>
          </p:nvSpPr>
          <p:spPr bwMode="auto">
            <a:xfrm>
              <a:off x="26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56" name="Oval 135" descr="Light downward diagonal"/>
            <p:cNvSpPr>
              <a:spLocks noChangeArrowheads="1"/>
            </p:cNvSpPr>
            <p:nvPr/>
          </p:nvSpPr>
          <p:spPr bwMode="auto">
            <a:xfrm>
              <a:off x="29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57" name="Oval 136" descr="Light downward diagonal"/>
            <p:cNvSpPr>
              <a:spLocks noChangeArrowheads="1"/>
            </p:cNvSpPr>
            <p:nvPr/>
          </p:nvSpPr>
          <p:spPr bwMode="auto">
            <a:xfrm>
              <a:off x="31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58" name="Oval 137" descr="Light downward diagonal"/>
            <p:cNvSpPr>
              <a:spLocks noChangeArrowheads="1"/>
            </p:cNvSpPr>
            <p:nvPr/>
          </p:nvSpPr>
          <p:spPr bwMode="auto">
            <a:xfrm>
              <a:off x="34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59" name="Oval 138" descr="Light downward diagonal"/>
            <p:cNvSpPr>
              <a:spLocks noChangeArrowheads="1"/>
            </p:cNvSpPr>
            <p:nvPr/>
          </p:nvSpPr>
          <p:spPr bwMode="auto">
            <a:xfrm>
              <a:off x="36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60" name="Oval 139" descr="Light downward diagonal"/>
            <p:cNvSpPr>
              <a:spLocks noChangeArrowheads="1"/>
            </p:cNvSpPr>
            <p:nvPr/>
          </p:nvSpPr>
          <p:spPr bwMode="auto">
            <a:xfrm>
              <a:off x="38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61" name="Oval 140" descr="Light downward diagonal"/>
            <p:cNvSpPr>
              <a:spLocks noChangeArrowheads="1"/>
            </p:cNvSpPr>
            <p:nvPr/>
          </p:nvSpPr>
          <p:spPr bwMode="auto">
            <a:xfrm>
              <a:off x="41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62" name="Oval 141" descr="Light downward diagonal"/>
            <p:cNvSpPr>
              <a:spLocks noChangeArrowheads="1"/>
            </p:cNvSpPr>
            <p:nvPr/>
          </p:nvSpPr>
          <p:spPr bwMode="auto">
            <a:xfrm>
              <a:off x="43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63" name="Oval 142" descr="Light downward diagonal"/>
            <p:cNvSpPr>
              <a:spLocks noChangeArrowheads="1"/>
            </p:cNvSpPr>
            <p:nvPr/>
          </p:nvSpPr>
          <p:spPr bwMode="auto">
            <a:xfrm>
              <a:off x="46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8" name="Group 143"/>
          <p:cNvGrpSpPr>
            <a:grpSpLocks/>
          </p:cNvGrpSpPr>
          <p:nvPr/>
        </p:nvGrpSpPr>
        <p:grpSpPr bwMode="auto">
          <a:xfrm>
            <a:off x="1219200" y="1752600"/>
            <a:ext cx="2209800" cy="304800"/>
            <a:chOff x="864" y="3168"/>
            <a:chExt cx="1392" cy="192"/>
          </a:xfrm>
        </p:grpSpPr>
        <p:sp>
          <p:nvSpPr>
            <p:cNvPr id="22541" name="Oval 108"/>
            <p:cNvSpPr>
              <a:spLocks noChangeArrowheads="1"/>
            </p:cNvSpPr>
            <p:nvPr/>
          </p:nvSpPr>
          <p:spPr bwMode="auto">
            <a:xfrm>
              <a:off x="86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42" name="Oval 109"/>
            <p:cNvSpPr>
              <a:spLocks noChangeArrowheads="1"/>
            </p:cNvSpPr>
            <p:nvPr/>
          </p:nvSpPr>
          <p:spPr bwMode="auto">
            <a:xfrm>
              <a:off x="110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43" name="Oval 110"/>
            <p:cNvSpPr>
              <a:spLocks noChangeArrowheads="1"/>
            </p:cNvSpPr>
            <p:nvPr/>
          </p:nvSpPr>
          <p:spPr bwMode="auto">
            <a:xfrm>
              <a:off x="134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44" name="Oval 111"/>
            <p:cNvSpPr>
              <a:spLocks noChangeArrowheads="1"/>
            </p:cNvSpPr>
            <p:nvPr/>
          </p:nvSpPr>
          <p:spPr bwMode="auto">
            <a:xfrm>
              <a:off x="158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45" name="Oval 112"/>
            <p:cNvSpPr>
              <a:spLocks noChangeArrowheads="1"/>
            </p:cNvSpPr>
            <p:nvPr/>
          </p:nvSpPr>
          <p:spPr bwMode="auto">
            <a:xfrm>
              <a:off x="182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2546" name="Oval 113"/>
            <p:cNvSpPr>
              <a:spLocks noChangeArrowheads="1"/>
            </p:cNvSpPr>
            <p:nvPr/>
          </p:nvSpPr>
          <p:spPr bwMode="auto">
            <a:xfrm>
              <a:off x="206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9" name="Group 169"/>
          <p:cNvGrpSpPr>
            <a:grpSpLocks/>
          </p:cNvGrpSpPr>
          <p:nvPr/>
        </p:nvGrpSpPr>
        <p:grpSpPr bwMode="auto">
          <a:xfrm>
            <a:off x="914400" y="2209800"/>
            <a:ext cx="2819400" cy="787400"/>
            <a:chOff x="576" y="1392"/>
            <a:chExt cx="1776" cy="496"/>
          </a:xfrm>
        </p:grpSpPr>
        <p:sp>
          <p:nvSpPr>
            <p:cNvPr id="22539" name="Rectangle 162"/>
            <p:cNvSpPr>
              <a:spLocks noChangeArrowheads="1"/>
            </p:cNvSpPr>
            <p:nvPr/>
          </p:nvSpPr>
          <p:spPr bwMode="auto">
            <a:xfrm>
              <a:off x="576" y="1600"/>
              <a:ext cx="1776" cy="288"/>
            </a:xfrm>
            <a:prstGeom prst="rect">
              <a:avLst/>
            </a:prstGeom>
            <a:solidFill>
              <a:schemeClr val="accent2"/>
            </a:solidFill>
            <a:ln w="25400">
              <a:solidFill>
                <a:schemeClr val="bg2"/>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i="0">
                  <a:solidFill>
                    <a:schemeClr val="bg2"/>
                  </a:solidFill>
                </a:rPr>
                <a:t>Solution</a:t>
              </a:r>
            </a:p>
          </p:txBody>
        </p:sp>
        <p:sp>
          <p:nvSpPr>
            <p:cNvPr id="22540" name="AutoShape 164"/>
            <p:cNvSpPr>
              <a:spLocks noChangeArrowheads="1"/>
            </p:cNvSpPr>
            <p:nvPr/>
          </p:nvSpPr>
          <p:spPr bwMode="auto">
            <a:xfrm>
              <a:off x="1296" y="1392"/>
              <a:ext cx="336" cy="144"/>
            </a:xfrm>
            <a:prstGeom prst="downArrow">
              <a:avLst>
                <a:gd name="adj1" fmla="val 50000"/>
                <a:gd name="adj2" fmla="val 25000"/>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72839">
                                            <p:txEl>
                                              <p:pRg st="0" end="0"/>
                                            </p:txEl>
                                          </p:spTgt>
                                        </p:tgtEl>
                                        <p:attrNameLst>
                                          <p:attrName>style.visibility</p:attrName>
                                        </p:attrNameLst>
                                      </p:cBhvr>
                                      <p:to>
                                        <p:strVal val="visible"/>
                                      </p:to>
                                    </p:set>
                                    <p:anim calcmode="lin" valueType="num">
                                      <p:cBhvr additive="base">
                                        <p:cTn id="13" dur="500" fill="hold"/>
                                        <p:tgtEl>
                                          <p:spTgt spid="372839">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72839">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372839">
                                            <p:txEl>
                                              <p:pRg st="1" end="1"/>
                                            </p:txEl>
                                          </p:spTgt>
                                        </p:tgtEl>
                                        <p:attrNameLst>
                                          <p:attrName>style.visibility</p:attrName>
                                        </p:attrNameLst>
                                      </p:cBhvr>
                                      <p:to>
                                        <p:strVal val="visible"/>
                                      </p:to>
                                    </p:set>
                                    <p:anim calcmode="lin" valueType="num">
                                      <p:cBhvr additive="base">
                                        <p:cTn id="23" dur="500" fill="hold"/>
                                        <p:tgtEl>
                                          <p:spTgt spid="372839">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72839">
                                            <p:txEl>
                                              <p:pRg st="1" end="1"/>
                                            </p:txEl>
                                          </p:spTgt>
                                        </p:tgtEl>
                                        <p:attrNameLst>
                                          <p:attrName>ppt_y</p:attrName>
                                        </p:attrNameLst>
                                      </p:cBhvr>
                                      <p:tavLst>
                                        <p:tav tm="0">
                                          <p:val>
                                            <p:strVal val="1+#ppt_h/2"/>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72842"/>
                                        </p:tgtEl>
                                        <p:attrNameLst>
                                          <p:attrName>style.visibility</p:attrName>
                                        </p:attrNameLst>
                                      </p:cBhvr>
                                      <p:to>
                                        <p:strVal val="visible"/>
                                      </p:to>
                                    </p:set>
                                    <p:anim calcmode="lin" valueType="num">
                                      <p:cBhvr additive="base">
                                        <p:cTn id="27" dur="500" fill="hold"/>
                                        <p:tgtEl>
                                          <p:spTgt spid="372842"/>
                                        </p:tgtEl>
                                        <p:attrNameLst>
                                          <p:attrName>ppt_x</p:attrName>
                                        </p:attrNameLst>
                                      </p:cBhvr>
                                      <p:tavLst>
                                        <p:tav tm="0">
                                          <p:val>
                                            <p:strVal val="0-#ppt_w/2"/>
                                          </p:val>
                                        </p:tav>
                                        <p:tav tm="100000">
                                          <p:val>
                                            <p:strVal val="#ppt_x"/>
                                          </p:val>
                                        </p:tav>
                                      </p:tavLst>
                                    </p:anim>
                                    <p:anim calcmode="lin" valueType="num">
                                      <p:cBhvr additive="base">
                                        <p:cTn id="28" dur="500" fill="hold"/>
                                        <p:tgtEl>
                                          <p:spTgt spid="372842"/>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372839">
                                            <p:txEl>
                                              <p:pRg st="2" end="2"/>
                                            </p:txEl>
                                          </p:spTgt>
                                        </p:tgtEl>
                                        <p:attrNameLst>
                                          <p:attrName>style.visibility</p:attrName>
                                        </p:attrNameLst>
                                      </p:cBhvr>
                                      <p:to>
                                        <p:strVal val="visible"/>
                                      </p:to>
                                    </p:set>
                                    <p:anim calcmode="lin" valueType="num">
                                      <p:cBhvr additive="base">
                                        <p:cTn id="33" dur="500" fill="hold"/>
                                        <p:tgtEl>
                                          <p:spTgt spid="372839">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72839">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0-#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72839">
                                            <p:txEl>
                                              <p:pRg st="3" end="3"/>
                                            </p:txEl>
                                          </p:spTgt>
                                        </p:tgtEl>
                                        <p:attrNameLst>
                                          <p:attrName>style.visibility</p:attrName>
                                        </p:attrNameLst>
                                      </p:cBhvr>
                                      <p:to>
                                        <p:strVal val="visible"/>
                                      </p:to>
                                    </p:set>
                                    <p:anim calcmode="lin" valueType="num">
                                      <p:cBhvr additive="base">
                                        <p:cTn id="43" dur="500" fill="hold"/>
                                        <p:tgtEl>
                                          <p:spTgt spid="372839">
                                            <p:txEl>
                                              <p:pRg st="3" end="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72839">
                                            <p:txEl>
                                              <p:pRg st="3" end="3"/>
                                            </p:txEl>
                                          </p:spTgt>
                                        </p:tgtEl>
                                        <p:attrNameLst>
                                          <p:attrName>ppt_y</p:attrName>
                                        </p:attrNameLst>
                                      </p:cBhvr>
                                      <p:tavLst>
                                        <p:tav tm="0">
                                          <p:val>
                                            <p:strVal val="1+#ppt_h/2"/>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additive="base">
                                        <p:cTn id="47" dur="500" fill="hold"/>
                                        <p:tgtEl>
                                          <p:spTgt spid="2"/>
                                        </p:tgtEl>
                                        <p:attrNameLst>
                                          <p:attrName>ppt_x</p:attrName>
                                        </p:attrNameLst>
                                      </p:cBhvr>
                                      <p:tavLst>
                                        <p:tav tm="0">
                                          <p:val>
                                            <p:strVal val="0-#ppt_w/2"/>
                                          </p:val>
                                        </p:tav>
                                        <p:tav tm="100000">
                                          <p:val>
                                            <p:strVal val="#ppt_x"/>
                                          </p:val>
                                        </p:tav>
                                      </p:tavLst>
                                    </p:anim>
                                    <p:anim calcmode="lin" valueType="num">
                                      <p:cBhvr additive="base">
                                        <p:cTn id="4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842"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685800" y="-152400"/>
            <a:ext cx="7772400" cy="1143000"/>
          </a:xfrm>
        </p:spPr>
        <p:txBody>
          <a:bodyPr/>
          <a:lstStyle/>
          <a:p>
            <a:pPr eaLnBrk="1" hangingPunct="1"/>
            <a:r>
              <a:rPr lang="en-US" altLang="en-US" sz="3200" smtClean="0"/>
              <a:t>Loop Invariants and</a:t>
            </a:r>
            <a:br>
              <a:rPr lang="en-US" altLang="en-US" sz="3200" smtClean="0"/>
            </a:br>
            <a:r>
              <a:rPr lang="en-US" altLang="en-US" sz="3200" smtClean="0"/>
              <a:t>Deterministic Finite Automaton</a:t>
            </a:r>
            <a:endParaRPr lang="en-CA" altLang="en-US" sz="3200" smtClean="0"/>
          </a:p>
        </p:txBody>
      </p:sp>
      <p:sp>
        <p:nvSpPr>
          <p:cNvPr id="23555" name="Rectangle 3"/>
          <p:cNvSpPr>
            <a:spLocks noGrp="1" noChangeArrowheads="1"/>
          </p:cNvSpPr>
          <p:nvPr>
            <p:ph type="body" idx="1"/>
          </p:nvPr>
        </p:nvSpPr>
        <p:spPr>
          <a:xfrm>
            <a:off x="914400" y="838200"/>
            <a:ext cx="7543800" cy="1143000"/>
          </a:xfrm>
        </p:spPr>
        <p:txBody>
          <a:bodyPr/>
          <a:lstStyle/>
          <a:p>
            <a:pPr algn="ctr" eaLnBrk="1" hangingPunct="1">
              <a:buFontTx/>
              <a:buNone/>
            </a:pPr>
            <a:r>
              <a:rPr lang="en-CA" altLang="en-US" sz="2400" smtClean="0"/>
              <a:t>L = {</a:t>
            </a:r>
            <a:r>
              <a:rPr lang="en-US" altLang="en-US" sz="2400" smtClean="0">
                <a:latin typeface="Symbol" pitchFamily="18" charset="2"/>
              </a:rPr>
              <a:t>a </a:t>
            </a:r>
            <a:r>
              <a:rPr lang="en-CA" altLang="en-US" sz="2400" smtClean="0">
                <a:latin typeface="Symbol" pitchFamily="18" charset="2"/>
              </a:rPr>
              <a:t>Î</a:t>
            </a:r>
            <a:r>
              <a:rPr lang="en-CA" altLang="en-US" sz="2400" smtClean="0"/>
              <a:t> {0,1}* | </a:t>
            </a:r>
            <a:r>
              <a:rPr lang="en-US" altLang="en-US" sz="2400" smtClean="0">
                <a:latin typeface="Symbol" pitchFamily="18" charset="2"/>
              </a:rPr>
              <a:t>a </a:t>
            </a:r>
            <a:r>
              <a:rPr lang="en-CA" altLang="en-US" sz="2400" smtClean="0"/>
              <a:t>has length at most</a:t>
            </a:r>
            <a:r>
              <a:rPr lang="en-US" altLang="en-US" sz="2400" smtClean="0"/>
              <a:t> </a:t>
            </a:r>
            <a:r>
              <a:rPr lang="en-CA" altLang="en-US" sz="2400" smtClean="0"/>
              <a:t>three and the number of 1's</a:t>
            </a:r>
            <a:r>
              <a:rPr lang="en-US" altLang="en-US" sz="2400" smtClean="0"/>
              <a:t> </a:t>
            </a:r>
            <a:r>
              <a:rPr lang="en-CA" altLang="en-US" sz="2400" smtClean="0"/>
              <a:t>is odd }.</a:t>
            </a:r>
          </a:p>
        </p:txBody>
      </p:sp>
      <p:pic>
        <p:nvPicPr>
          <p:cNvPr id="23556" name="Picture 4" descr="01-22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52600"/>
            <a:ext cx="9144000" cy="443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7" name="Picture 5" descr="01-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4200" y="4979988"/>
            <a:ext cx="6019800" cy="187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p:txBody>
          <a:bodyPr/>
          <a:lstStyle/>
          <a:p>
            <a:pPr eaLnBrk="1" hangingPunct="1"/>
            <a:r>
              <a:rPr lang="en-US" altLang="en-US" sz="4800" smtClean="0"/>
              <a:t>Definition of Assertions</a:t>
            </a:r>
            <a:endParaRPr lang="en-CA" altLang="en-US" sz="4800" smtClean="0"/>
          </a:p>
        </p:txBody>
      </p:sp>
      <p:sp>
        <p:nvSpPr>
          <p:cNvPr id="950275" name="Rectangle 3"/>
          <p:cNvSpPr>
            <a:spLocks noGrp="1" noChangeArrowheads="1"/>
          </p:cNvSpPr>
          <p:nvPr>
            <p:ph type="body" idx="1"/>
          </p:nvPr>
        </p:nvSpPr>
        <p:spPr/>
        <p:txBody>
          <a:bodyPr/>
          <a:lstStyle/>
          <a:p>
            <a:pPr algn="ctr" eaLnBrk="1" hangingPunct="1">
              <a:lnSpc>
                <a:spcPct val="90000"/>
              </a:lnSpc>
              <a:buFontTx/>
              <a:buNone/>
            </a:pPr>
            <a:r>
              <a:rPr lang="en-CA" altLang="en-US" sz="3600" smtClean="0"/>
              <a:t>It is made at some particular point during the execution of an algorithm. </a:t>
            </a:r>
          </a:p>
          <a:p>
            <a:pPr algn="ctr" eaLnBrk="1" hangingPunct="1">
              <a:lnSpc>
                <a:spcPct val="90000"/>
              </a:lnSpc>
              <a:buFontTx/>
              <a:buNone/>
            </a:pPr>
            <a:r>
              <a:rPr lang="en-CA" altLang="en-US" sz="3600" smtClean="0"/>
              <a:t>It should be true independent of</a:t>
            </a:r>
            <a:br>
              <a:rPr lang="en-CA" altLang="en-US" sz="3600" smtClean="0"/>
            </a:br>
            <a:r>
              <a:rPr lang="en-CA" altLang="en-US" sz="3600" smtClean="0"/>
              <a:t>the path followed through the code</a:t>
            </a:r>
          </a:p>
          <a:p>
            <a:pPr algn="ctr" eaLnBrk="1" hangingPunct="1">
              <a:lnSpc>
                <a:spcPct val="90000"/>
              </a:lnSpc>
              <a:buFontTx/>
              <a:buNone/>
            </a:pPr>
            <a:r>
              <a:rPr lang="en-CA" altLang="en-US" sz="3600" smtClean="0"/>
              <a:t>and independent of the input.</a:t>
            </a:r>
            <a:endParaRPr lang="en-US" altLang="en-US" sz="3600" smtClean="0"/>
          </a:p>
          <a:p>
            <a:pPr algn="ctr" eaLnBrk="1" hangingPunct="1">
              <a:lnSpc>
                <a:spcPct val="90000"/>
              </a:lnSpc>
              <a:buFontTx/>
              <a:buNone/>
            </a:pPr>
            <a:r>
              <a:rPr lang="en-CA" altLang="en-US" sz="3600" smtClean="0"/>
              <a:t>If it is false, then something has gone wrong in the logic of the algorithm.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50275">
                                            <p:txEl>
                                              <p:pRg st="0" end="0"/>
                                            </p:txEl>
                                          </p:spTgt>
                                        </p:tgtEl>
                                        <p:attrNameLst>
                                          <p:attrName>style.visibility</p:attrName>
                                        </p:attrNameLst>
                                      </p:cBhvr>
                                      <p:to>
                                        <p:strVal val="visible"/>
                                      </p:to>
                                    </p:set>
                                    <p:anim calcmode="lin" valueType="num">
                                      <p:cBhvr additive="base">
                                        <p:cTn id="7" dur="500" fill="hold"/>
                                        <p:tgtEl>
                                          <p:spTgt spid="95027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5027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950275">
                                            <p:txEl>
                                              <p:pRg st="1" end="1"/>
                                            </p:txEl>
                                          </p:spTgt>
                                        </p:tgtEl>
                                        <p:attrNameLst>
                                          <p:attrName>style.visibility</p:attrName>
                                        </p:attrNameLst>
                                      </p:cBhvr>
                                      <p:to>
                                        <p:strVal val="visible"/>
                                      </p:to>
                                    </p:set>
                                    <p:anim calcmode="lin" valueType="num">
                                      <p:cBhvr additive="base">
                                        <p:cTn id="13" dur="500" fill="hold"/>
                                        <p:tgtEl>
                                          <p:spTgt spid="95027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5027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950275">
                                            <p:txEl>
                                              <p:pRg st="2" end="2"/>
                                            </p:txEl>
                                          </p:spTgt>
                                        </p:tgtEl>
                                        <p:attrNameLst>
                                          <p:attrName>style.visibility</p:attrName>
                                        </p:attrNameLst>
                                      </p:cBhvr>
                                      <p:to>
                                        <p:strVal val="visible"/>
                                      </p:to>
                                    </p:set>
                                    <p:anim calcmode="lin" valueType="num">
                                      <p:cBhvr additive="base">
                                        <p:cTn id="19" dur="500" fill="hold"/>
                                        <p:tgtEl>
                                          <p:spTgt spid="95027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5027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950275">
                                            <p:txEl>
                                              <p:pRg st="3" end="3"/>
                                            </p:txEl>
                                          </p:spTgt>
                                        </p:tgtEl>
                                        <p:attrNameLst>
                                          <p:attrName>style.visibility</p:attrName>
                                        </p:attrNameLst>
                                      </p:cBhvr>
                                      <p:to>
                                        <p:strVal val="visible"/>
                                      </p:to>
                                    </p:set>
                                    <p:anim calcmode="lin" valueType="num">
                                      <p:cBhvr additive="base">
                                        <p:cTn id="25" dur="500" fill="hold"/>
                                        <p:tgtEl>
                                          <p:spTgt spid="95027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5027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78" name="Group 2"/>
          <p:cNvGrpSpPr>
            <a:grpSpLocks/>
          </p:cNvGrpSpPr>
          <p:nvPr/>
        </p:nvGrpSpPr>
        <p:grpSpPr bwMode="auto">
          <a:xfrm>
            <a:off x="3328988" y="2743200"/>
            <a:ext cx="1547812" cy="708025"/>
            <a:chOff x="2080" y="1728"/>
            <a:chExt cx="975" cy="446"/>
          </a:xfrm>
        </p:grpSpPr>
        <p:sp>
          <p:nvSpPr>
            <p:cNvPr id="24629" name="Freeform 3"/>
            <p:cNvSpPr>
              <a:spLocks/>
            </p:cNvSpPr>
            <p:nvPr/>
          </p:nvSpPr>
          <p:spPr bwMode="auto">
            <a:xfrm>
              <a:off x="2080" y="1728"/>
              <a:ext cx="975" cy="446"/>
            </a:xfrm>
            <a:custGeom>
              <a:avLst/>
              <a:gdLst>
                <a:gd name="T0" fmla="*/ 291 w 975"/>
                <a:gd name="T1" fmla="*/ 6 h 446"/>
                <a:gd name="T2" fmla="*/ 3 w 975"/>
                <a:gd name="T3" fmla="*/ 246 h 446"/>
                <a:gd name="T4" fmla="*/ 310 w 975"/>
                <a:gd name="T5" fmla="*/ 309 h 446"/>
                <a:gd name="T6" fmla="*/ 560 w 975"/>
                <a:gd name="T7" fmla="*/ 417 h 446"/>
                <a:gd name="T8" fmla="*/ 967 w 975"/>
                <a:gd name="T9" fmla="*/ 134 h 446"/>
                <a:gd name="T10" fmla="*/ 608 w 975"/>
                <a:gd name="T11" fmla="*/ 92 h 446"/>
                <a:gd name="T12" fmla="*/ 285 w 975"/>
                <a:gd name="T13" fmla="*/ 0 h 446"/>
                <a:gd name="T14" fmla="*/ 0 60000 65536"/>
                <a:gd name="T15" fmla="*/ 0 60000 65536"/>
                <a:gd name="T16" fmla="*/ 0 60000 65536"/>
                <a:gd name="T17" fmla="*/ 0 60000 65536"/>
                <a:gd name="T18" fmla="*/ 0 60000 65536"/>
                <a:gd name="T19" fmla="*/ 0 60000 65536"/>
                <a:gd name="T20" fmla="*/ 0 60000 65536"/>
                <a:gd name="T21" fmla="*/ 0 w 975"/>
                <a:gd name="T22" fmla="*/ 0 h 446"/>
                <a:gd name="T23" fmla="*/ 975 w 975"/>
                <a:gd name="T24" fmla="*/ 446 h 4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5" h="446">
                  <a:moveTo>
                    <a:pt x="291" y="6"/>
                  </a:moveTo>
                  <a:cubicBezTo>
                    <a:pt x="143" y="86"/>
                    <a:pt x="0" y="196"/>
                    <a:pt x="3" y="246"/>
                  </a:cubicBezTo>
                  <a:cubicBezTo>
                    <a:pt x="6" y="296"/>
                    <a:pt x="217" y="281"/>
                    <a:pt x="310" y="309"/>
                  </a:cubicBezTo>
                  <a:cubicBezTo>
                    <a:pt x="403" y="337"/>
                    <a:pt x="451" y="446"/>
                    <a:pt x="560" y="417"/>
                  </a:cubicBezTo>
                  <a:cubicBezTo>
                    <a:pt x="669" y="388"/>
                    <a:pt x="959" y="188"/>
                    <a:pt x="967" y="134"/>
                  </a:cubicBezTo>
                  <a:cubicBezTo>
                    <a:pt x="975" y="80"/>
                    <a:pt x="722" y="114"/>
                    <a:pt x="608" y="92"/>
                  </a:cubicBezTo>
                  <a:cubicBezTo>
                    <a:pt x="494" y="70"/>
                    <a:pt x="352" y="19"/>
                    <a:pt x="285" y="0"/>
                  </a:cubicBezTo>
                </a:path>
              </a:pathLst>
            </a:custGeom>
            <a:solidFill>
              <a:schemeClr val="accent2"/>
            </a:solidFill>
            <a:ln w="25400">
              <a:solidFill>
                <a:schemeClr val="bg2"/>
              </a:solidFill>
              <a:round/>
              <a:headEnd/>
              <a:tailEnd/>
            </a:ln>
          </p:spPr>
          <p:txBody>
            <a:bodyPr wrap="none" anchor="ctr"/>
            <a:lstStyle/>
            <a:p>
              <a:endParaRPr lang="en-US"/>
            </a:p>
          </p:txBody>
        </p:sp>
        <p:sp>
          <p:nvSpPr>
            <p:cNvPr id="24630" name="Text Box 4"/>
            <p:cNvSpPr txBox="1">
              <a:spLocks noChangeArrowheads="1"/>
            </p:cNvSpPr>
            <p:nvPr/>
          </p:nvSpPr>
          <p:spPr bwMode="auto">
            <a:xfrm>
              <a:off x="2339" y="1728"/>
              <a:ext cx="637"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solidFill>
                    <a:schemeClr val="bg2"/>
                  </a:solidFill>
                </a:rPr>
                <a:t>Extra</a:t>
              </a:r>
            </a:p>
          </p:txBody>
        </p:sp>
      </p:grpSp>
      <p:sp>
        <p:nvSpPr>
          <p:cNvPr id="24579" name="Rectangle 5"/>
          <p:cNvSpPr>
            <a:spLocks noGrp="1" noChangeArrowheads="1"/>
          </p:cNvSpPr>
          <p:nvPr>
            <p:ph type="title"/>
          </p:nvPr>
        </p:nvSpPr>
        <p:spPr>
          <a:xfrm>
            <a:off x="685800" y="0"/>
            <a:ext cx="7772400" cy="1143000"/>
          </a:xfrm>
        </p:spPr>
        <p:txBody>
          <a:bodyPr/>
          <a:lstStyle/>
          <a:p>
            <a:pPr eaLnBrk="1" hangingPunct="1"/>
            <a:r>
              <a:rPr lang="en-US" altLang="en-US" sz="4000" smtClean="0"/>
              <a:t>More of the Input </a:t>
            </a:r>
            <a:br>
              <a:rPr lang="en-US" altLang="en-US" sz="4000" smtClean="0"/>
            </a:br>
            <a:r>
              <a:rPr lang="en-US" altLang="en-US" sz="4000" smtClean="0"/>
              <a:t>Loop Invariant</a:t>
            </a:r>
          </a:p>
        </p:txBody>
      </p:sp>
      <p:sp>
        <p:nvSpPr>
          <p:cNvPr id="24580" name="Text Box 6"/>
          <p:cNvSpPr txBox="1">
            <a:spLocks noChangeArrowheads="1"/>
          </p:cNvSpPr>
          <p:nvPr/>
        </p:nvSpPr>
        <p:spPr bwMode="auto">
          <a:xfrm>
            <a:off x="1095375" y="1096963"/>
            <a:ext cx="6378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The input </a:t>
            </a:r>
            <a:r>
              <a:rPr lang="en-US" altLang="en-US" sz="3200" i="0"/>
              <a:t>consists</a:t>
            </a:r>
            <a:r>
              <a:rPr lang="en-US" altLang="en-US" i="0"/>
              <a:t> of an array of objects</a:t>
            </a:r>
          </a:p>
        </p:txBody>
      </p:sp>
      <p:sp>
        <p:nvSpPr>
          <p:cNvPr id="466965" name="Text Box 21"/>
          <p:cNvSpPr txBox="1">
            <a:spLocks noChangeArrowheads="1"/>
          </p:cNvSpPr>
          <p:nvPr/>
        </p:nvSpPr>
        <p:spPr bwMode="auto">
          <a:xfrm>
            <a:off x="1905000" y="4022725"/>
            <a:ext cx="5949950" cy="283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We read in the </a:t>
            </a:r>
            <a:r>
              <a:rPr lang="en-US" altLang="en-US"/>
              <a:t>i</a:t>
            </a:r>
            <a:r>
              <a:rPr lang="en-US" altLang="en-US" i="0"/>
              <a:t>+1</a:t>
            </a:r>
            <a:r>
              <a:rPr lang="en-US" altLang="en-US" i="0" baseline="30000"/>
              <a:t>st</a:t>
            </a:r>
            <a:r>
              <a:rPr lang="en-US" altLang="en-US" i="0"/>
              <a:t> object.</a:t>
            </a:r>
          </a:p>
          <a:p>
            <a:pPr eaLnBrk="1" hangingPunct="1"/>
            <a:r>
              <a:rPr lang="en-US" altLang="en-US" i="0"/>
              <a:t>We will pretend that this larger prefix</a:t>
            </a:r>
            <a:br>
              <a:rPr lang="en-US" altLang="en-US" i="0"/>
            </a:br>
            <a:r>
              <a:rPr lang="en-US" altLang="en-US" i="0"/>
              <a:t>     is the entire input.</a:t>
            </a:r>
          </a:p>
          <a:p>
            <a:pPr eaLnBrk="1" hangingPunct="1"/>
            <a:r>
              <a:rPr lang="en-US" altLang="en-US" i="0"/>
              <a:t>We extend the solution we have </a:t>
            </a:r>
            <a:br>
              <a:rPr lang="en-US" altLang="en-US" i="0"/>
            </a:br>
            <a:r>
              <a:rPr lang="en-US" altLang="en-US" i="0"/>
              <a:t>     to one for this larger prefix.</a:t>
            </a:r>
          </a:p>
          <a:p>
            <a:pPr eaLnBrk="1" hangingPunct="1"/>
            <a:r>
              <a:rPr lang="en-US" altLang="en-US" i="0"/>
              <a:t>(plus some additional information)</a:t>
            </a:r>
          </a:p>
        </p:txBody>
      </p:sp>
      <p:sp>
        <p:nvSpPr>
          <p:cNvPr id="24582" name="Rectangle 22"/>
          <p:cNvSpPr>
            <a:spLocks noChangeArrowheads="1"/>
          </p:cNvSpPr>
          <p:nvPr/>
        </p:nvSpPr>
        <p:spPr bwMode="auto">
          <a:xfrm>
            <a:off x="1143000" y="1676400"/>
            <a:ext cx="2362200" cy="457200"/>
          </a:xfrm>
          <a:prstGeom prst="rect">
            <a:avLst/>
          </a:prstGeom>
          <a:noFill/>
          <a:ln w="254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24583" name="Group 23"/>
          <p:cNvGrpSpPr>
            <a:grpSpLocks/>
          </p:cNvGrpSpPr>
          <p:nvPr/>
        </p:nvGrpSpPr>
        <p:grpSpPr bwMode="auto">
          <a:xfrm>
            <a:off x="1219200" y="1752600"/>
            <a:ext cx="6400800" cy="304800"/>
            <a:chOff x="768" y="1104"/>
            <a:chExt cx="4032" cy="192"/>
          </a:xfrm>
        </p:grpSpPr>
        <p:sp>
          <p:nvSpPr>
            <p:cNvPr id="24612" name="Oval 24" descr="Light downward diagonal"/>
            <p:cNvSpPr>
              <a:spLocks noChangeArrowheads="1"/>
            </p:cNvSpPr>
            <p:nvPr/>
          </p:nvSpPr>
          <p:spPr bwMode="auto">
            <a:xfrm>
              <a:off x="7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13" name="Oval 25" descr="Light downward diagonal"/>
            <p:cNvSpPr>
              <a:spLocks noChangeArrowheads="1"/>
            </p:cNvSpPr>
            <p:nvPr/>
          </p:nvSpPr>
          <p:spPr bwMode="auto">
            <a:xfrm>
              <a:off x="10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14" name="Oval 26" descr="Light downward diagonal"/>
            <p:cNvSpPr>
              <a:spLocks noChangeArrowheads="1"/>
            </p:cNvSpPr>
            <p:nvPr/>
          </p:nvSpPr>
          <p:spPr bwMode="auto">
            <a:xfrm>
              <a:off x="12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15" name="Oval 27" descr="Light downward diagonal"/>
            <p:cNvSpPr>
              <a:spLocks noChangeArrowheads="1"/>
            </p:cNvSpPr>
            <p:nvPr/>
          </p:nvSpPr>
          <p:spPr bwMode="auto">
            <a:xfrm>
              <a:off x="14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16" name="Oval 28" descr="Light downward diagonal"/>
            <p:cNvSpPr>
              <a:spLocks noChangeArrowheads="1"/>
            </p:cNvSpPr>
            <p:nvPr/>
          </p:nvSpPr>
          <p:spPr bwMode="auto">
            <a:xfrm>
              <a:off x="17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17" name="Oval 29" descr="Light downward diagonal"/>
            <p:cNvSpPr>
              <a:spLocks noChangeArrowheads="1"/>
            </p:cNvSpPr>
            <p:nvPr/>
          </p:nvSpPr>
          <p:spPr bwMode="auto">
            <a:xfrm>
              <a:off x="19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18" name="Oval 30" descr="Light downward diagonal"/>
            <p:cNvSpPr>
              <a:spLocks noChangeArrowheads="1"/>
            </p:cNvSpPr>
            <p:nvPr/>
          </p:nvSpPr>
          <p:spPr bwMode="auto">
            <a:xfrm>
              <a:off x="22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19" name="Oval 31" descr="Light downward diagonal"/>
            <p:cNvSpPr>
              <a:spLocks noChangeArrowheads="1"/>
            </p:cNvSpPr>
            <p:nvPr/>
          </p:nvSpPr>
          <p:spPr bwMode="auto">
            <a:xfrm>
              <a:off x="24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20" name="Oval 32" descr="Light downward diagonal"/>
            <p:cNvSpPr>
              <a:spLocks noChangeArrowheads="1"/>
            </p:cNvSpPr>
            <p:nvPr/>
          </p:nvSpPr>
          <p:spPr bwMode="auto">
            <a:xfrm>
              <a:off x="26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21" name="Oval 33" descr="Light downward diagonal"/>
            <p:cNvSpPr>
              <a:spLocks noChangeArrowheads="1"/>
            </p:cNvSpPr>
            <p:nvPr/>
          </p:nvSpPr>
          <p:spPr bwMode="auto">
            <a:xfrm>
              <a:off x="29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22" name="Oval 34" descr="Light downward diagonal"/>
            <p:cNvSpPr>
              <a:spLocks noChangeArrowheads="1"/>
            </p:cNvSpPr>
            <p:nvPr/>
          </p:nvSpPr>
          <p:spPr bwMode="auto">
            <a:xfrm>
              <a:off x="31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23" name="Oval 35" descr="Light downward diagonal"/>
            <p:cNvSpPr>
              <a:spLocks noChangeArrowheads="1"/>
            </p:cNvSpPr>
            <p:nvPr/>
          </p:nvSpPr>
          <p:spPr bwMode="auto">
            <a:xfrm>
              <a:off x="34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24" name="Oval 36" descr="Light downward diagonal"/>
            <p:cNvSpPr>
              <a:spLocks noChangeArrowheads="1"/>
            </p:cNvSpPr>
            <p:nvPr/>
          </p:nvSpPr>
          <p:spPr bwMode="auto">
            <a:xfrm>
              <a:off x="36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25" name="Oval 37" descr="Light downward diagonal"/>
            <p:cNvSpPr>
              <a:spLocks noChangeArrowheads="1"/>
            </p:cNvSpPr>
            <p:nvPr/>
          </p:nvSpPr>
          <p:spPr bwMode="auto">
            <a:xfrm>
              <a:off x="38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26" name="Oval 38" descr="Light downward diagonal"/>
            <p:cNvSpPr>
              <a:spLocks noChangeArrowheads="1"/>
            </p:cNvSpPr>
            <p:nvPr/>
          </p:nvSpPr>
          <p:spPr bwMode="auto">
            <a:xfrm>
              <a:off x="41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27" name="Oval 39" descr="Light downward diagonal"/>
            <p:cNvSpPr>
              <a:spLocks noChangeArrowheads="1"/>
            </p:cNvSpPr>
            <p:nvPr/>
          </p:nvSpPr>
          <p:spPr bwMode="auto">
            <a:xfrm>
              <a:off x="43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28" name="Oval 40" descr="Light downward diagonal"/>
            <p:cNvSpPr>
              <a:spLocks noChangeArrowheads="1"/>
            </p:cNvSpPr>
            <p:nvPr/>
          </p:nvSpPr>
          <p:spPr bwMode="auto">
            <a:xfrm>
              <a:off x="46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24584" name="Group 41"/>
          <p:cNvGrpSpPr>
            <a:grpSpLocks/>
          </p:cNvGrpSpPr>
          <p:nvPr/>
        </p:nvGrpSpPr>
        <p:grpSpPr bwMode="auto">
          <a:xfrm>
            <a:off x="1219200" y="1752600"/>
            <a:ext cx="2209800" cy="304800"/>
            <a:chOff x="864" y="3168"/>
            <a:chExt cx="1392" cy="192"/>
          </a:xfrm>
        </p:grpSpPr>
        <p:sp>
          <p:nvSpPr>
            <p:cNvPr id="24606" name="Oval 42"/>
            <p:cNvSpPr>
              <a:spLocks noChangeArrowheads="1"/>
            </p:cNvSpPr>
            <p:nvPr/>
          </p:nvSpPr>
          <p:spPr bwMode="auto">
            <a:xfrm>
              <a:off x="86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07" name="Oval 43"/>
            <p:cNvSpPr>
              <a:spLocks noChangeArrowheads="1"/>
            </p:cNvSpPr>
            <p:nvPr/>
          </p:nvSpPr>
          <p:spPr bwMode="auto">
            <a:xfrm>
              <a:off x="110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08" name="Oval 44"/>
            <p:cNvSpPr>
              <a:spLocks noChangeArrowheads="1"/>
            </p:cNvSpPr>
            <p:nvPr/>
          </p:nvSpPr>
          <p:spPr bwMode="auto">
            <a:xfrm>
              <a:off x="134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09" name="Oval 45"/>
            <p:cNvSpPr>
              <a:spLocks noChangeArrowheads="1"/>
            </p:cNvSpPr>
            <p:nvPr/>
          </p:nvSpPr>
          <p:spPr bwMode="auto">
            <a:xfrm>
              <a:off x="158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10" name="Oval 46"/>
            <p:cNvSpPr>
              <a:spLocks noChangeArrowheads="1"/>
            </p:cNvSpPr>
            <p:nvPr/>
          </p:nvSpPr>
          <p:spPr bwMode="auto">
            <a:xfrm>
              <a:off x="182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4611" name="Oval 47"/>
            <p:cNvSpPr>
              <a:spLocks noChangeArrowheads="1"/>
            </p:cNvSpPr>
            <p:nvPr/>
          </p:nvSpPr>
          <p:spPr bwMode="auto">
            <a:xfrm>
              <a:off x="206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24585" name="Group 48"/>
          <p:cNvGrpSpPr>
            <a:grpSpLocks/>
          </p:cNvGrpSpPr>
          <p:nvPr/>
        </p:nvGrpSpPr>
        <p:grpSpPr bwMode="auto">
          <a:xfrm>
            <a:off x="914400" y="2209800"/>
            <a:ext cx="2819400" cy="787400"/>
            <a:chOff x="576" y="1392"/>
            <a:chExt cx="1776" cy="496"/>
          </a:xfrm>
        </p:grpSpPr>
        <p:sp>
          <p:nvSpPr>
            <p:cNvPr id="24604" name="Rectangle 49"/>
            <p:cNvSpPr>
              <a:spLocks noChangeArrowheads="1"/>
            </p:cNvSpPr>
            <p:nvPr/>
          </p:nvSpPr>
          <p:spPr bwMode="auto">
            <a:xfrm>
              <a:off x="576" y="1600"/>
              <a:ext cx="1776" cy="288"/>
            </a:xfrm>
            <a:prstGeom prst="rect">
              <a:avLst/>
            </a:prstGeom>
            <a:solidFill>
              <a:schemeClr val="accent2"/>
            </a:solidFill>
            <a:ln w="25400">
              <a:solidFill>
                <a:schemeClr val="bg2"/>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i="0">
                  <a:solidFill>
                    <a:schemeClr val="bg2"/>
                  </a:solidFill>
                </a:rPr>
                <a:t>Solution</a:t>
              </a:r>
            </a:p>
          </p:txBody>
        </p:sp>
        <p:sp>
          <p:nvSpPr>
            <p:cNvPr id="24605" name="AutoShape 50"/>
            <p:cNvSpPr>
              <a:spLocks noChangeArrowheads="1"/>
            </p:cNvSpPr>
            <p:nvPr/>
          </p:nvSpPr>
          <p:spPr bwMode="auto">
            <a:xfrm>
              <a:off x="1296" y="1392"/>
              <a:ext cx="336" cy="144"/>
            </a:xfrm>
            <a:prstGeom prst="downArrow">
              <a:avLst>
                <a:gd name="adj1" fmla="val 50000"/>
                <a:gd name="adj2" fmla="val 25000"/>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6" name="Group 51"/>
          <p:cNvGrpSpPr>
            <a:grpSpLocks/>
          </p:cNvGrpSpPr>
          <p:nvPr/>
        </p:nvGrpSpPr>
        <p:grpSpPr bwMode="auto">
          <a:xfrm>
            <a:off x="3633788" y="3025775"/>
            <a:ext cx="1547812" cy="708025"/>
            <a:chOff x="2080" y="1728"/>
            <a:chExt cx="975" cy="446"/>
          </a:xfrm>
        </p:grpSpPr>
        <p:sp>
          <p:nvSpPr>
            <p:cNvPr id="24602" name="Freeform 52"/>
            <p:cNvSpPr>
              <a:spLocks/>
            </p:cNvSpPr>
            <p:nvPr/>
          </p:nvSpPr>
          <p:spPr bwMode="auto">
            <a:xfrm>
              <a:off x="2080" y="1728"/>
              <a:ext cx="975" cy="446"/>
            </a:xfrm>
            <a:custGeom>
              <a:avLst/>
              <a:gdLst>
                <a:gd name="T0" fmla="*/ 291 w 975"/>
                <a:gd name="T1" fmla="*/ 6 h 446"/>
                <a:gd name="T2" fmla="*/ 3 w 975"/>
                <a:gd name="T3" fmla="*/ 246 h 446"/>
                <a:gd name="T4" fmla="*/ 310 w 975"/>
                <a:gd name="T5" fmla="*/ 309 h 446"/>
                <a:gd name="T6" fmla="*/ 560 w 975"/>
                <a:gd name="T7" fmla="*/ 417 h 446"/>
                <a:gd name="T8" fmla="*/ 967 w 975"/>
                <a:gd name="T9" fmla="*/ 134 h 446"/>
                <a:gd name="T10" fmla="*/ 608 w 975"/>
                <a:gd name="T11" fmla="*/ 92 h 446"/>
                <a:gd name="T12" fmla="*/ 285 w 975"/>
                <a:gd name="T13" fmla="*/ 0 h 446"/>
                <a:gd name="T14" fmla="*/ 0 60000 65536"/>
                <a:gd name="T15" fmla="*/ 0 60000 65536"/>
                <a:gd name="T16" fmla="*/ 0 60000 65536"/>
                <a:gd name="T17" fmla="*/ 0 60000 65536"/>
                <a:gd name="T18" fmla="*/ 0 60000 65536"/>
                <a:gd name="T19" fmla="*/ 0 60000 65536"/>
                <a:gd name="T20" fmla="*/ 0 60000 65536"/>
                <a:gd name="T21" fmla="*/ 0 w 975"/>
                <a:gd name="T22" fmla="*/ 0 h 446"/>
                <a:gd name="T23" fmla="*/ 975 w 975"/>
                <a:gd name="T24" fmla="*/ 446 h 4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5" h="446">
                  <a:moveTo>
                    <a:pt x="291" y="6"/>
                  </a:moveTo>
                  <a:cubicBezTo>
                    <a:pt x="143" y="86"/>
                    <a:pt x="0" y="196"/>
                    <a:pt x="3" y="246"/>
                  </a:cubicBezTo>
                  <a:cubicBezTo>
                    <a:pt x="6" y="296"/>
                    <a:pt x="217" y="281"/>
                    <a:pt x="310" y="309"/>
                  </a:cubicBezTo>
                  <a:cubicBezTo>
                    <a:pt x="403" y="337"/>
                    <a:pt x="451" y="446"/>
                    <a:pt x="560" y="417"/>
                  </a:cubicBezTo>
                  <a:cubicBezTo>
                    <a:pt x="669" y="388"/>
                    <a:pt x="959" y="188"/>
                    <a:pt x="967" y="134"/>
                  </a:cubicBezTo>
                  <a:cubicBezTo>
                    <a:pt x="975" y="80"/>
                    <a:pt x="722" y="114"/>
                    <a:pt x="608" y="92"/>
                  </a:cubicBezTo>
                  <a:cubicBezTo>
                    <a:pt x="494" y="70"/>
                    <a:pt x="352" y="19"/>
                    <a:pt x="285" y="0"/>
                  </a:cubicBezTo>
                </a:path>
              </a:pathLst>
            </a:custGeom>
            <a:solidFill>
              <a:schemeClr val="accent2"/>
            </a:solidFill>
            <a:ln w="25400">
              <a:solidFill>
                <a:schemeClr val="bg2"/>
              </a:solidFill>
              <a:round/>
              <a:headEnd/>
              <a:tailEnd/>
            </a:ln>
          </p:spPr>
          <p:txBody>
            <a:bodyPr wrap="none" anchor="ctr"/>
            <a:lstStyle/>
            <a:p>
              <a:endParaRPr lang="en-US"/>
            </a:p>
          </p:txBody>
        </p:sp>
        <p:sp>
          <p:nvSpPr>
            <p:cNvPr id="24603" name="Text Box 53"/>
            <p:cNvSpPr txBox="1">
              <a:spLocks noChangeArrowheads="1"/>
            </p:cNvSpPr>
            <p:nvPr/>
          </p:nvSpPr>
          <p:spPr bwMode="auto">
            <a:xfrm>
              <a:off x="2339" y="1728"/>
              <a:ext cx="637"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solidFill>
                    <a:schemeClr val="bg2"/>
                  </a:solidFill>
                </a:rPr>
                <a:t>Extra</a:t>
              </a:r>
            </a:p>
          </p:txBody>
        </p:sp>
      </p:grpSp>
      <p:grpSp>
        <p:nvGrpSpPr>
          <p:cNvPr id="7" name="Group 54"/>
          <p:cNvGrpSpPr>
            <a:grpSpLocks/>
          </p:cNvGrpSpPr>
          <p:nvPr/>
        </p:nvGrpSpPr>
        <p:grpSpPr bwMode="auto">
          <a:xfrm>
            <a:off x="1219200" y="2492375"/>
            <a:ext cx="2819400" cy="787400"/>
            <a:chOff x="576" y="1392"/>
            <a:chExt cx="1776" cy="496"/>
          </a:xfrm>
        </p:grpSpPr>
        <p:sp>
          <p:nvSpPr>
            <p:cNvPr id="24600" name="Rectangle 55"/>
            <p:cNvSpPr>
              <a:spLocks noChangeArrowheads="1"/>
            </p:cNvSpPr>
            <p:nvPr/>
          </p:nvSpPr>
          <p:spPr bwMode="auto">
            <a:xfrm>
              <a:off x="576" y="1600"/>
              <a:ext cx="1776" cy="288"/>
            </a:xfrm>
            <a:prstGeom prst="rect">
              <a:avLst/>
            </a:prstGeom>
            <a:solidFill>
              <a:schemeClr val="accent2"/>
            </a:solidFill>
            <a:ln w="25400">
              <a:solidFill>
                <a:schemeClr val="bg2"/>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i="0">
                  <a:solidFill>
                    <a:schemeClr val="bg2"/>
                  </a:solidFill>
                </a:rPr>
                <a:t>Solution</a:t>
              </a:r>
            </a:p>
          </p:txBody>
        </p:sp>
        <p:sp>
          <p:nvSpPr>
            <p:cNvPr id="24601" name="AutoShape 56"/>
            <p:cNvSpPr>
              <a:spLocks noChangeArrowheads="1"/>
            </p:cNvSpPr>
            <p:nvPr/>
          </p:nvSpPr>
          <p:spPr bwMode="auto">
            <a:xfrm>
              <a:off x="1296" y="1392"/>
              <a:ext cx="336" cy="144"/>
            </a:xfrm>
            <a:prstGeom prst="downArrow">
              <a:avLst>
                <a:gd name="adj1" fmla="val 50000"/>
                <a:gd name="adj2" fmla="val 25000"/>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8" name="Group 57"/>
          <p:cNvGrpSpPr>
            <a:grpSpLocks noChangeAspect="1"/>
          </p:cNvGrpSpPr>
          <p:nvPr/>
        </p:nvGrpSpPr>
        <p:grpSpPr bwMode="auto">
          <a:xfrm rot="2360341">
            <a:off x="381000" y="4025900"/>
            <a:ext cx="1079500" cy="1079500"/>
            <a:chOff x="1224" y="1212"/>
            <a:chExt cx="3144" cy="3112"/>
          </a:xfrm>
        </p:grpSpPr>
        <p:sp>
          <p:nvSpPr>
            <p:cNvPr id="24591" name="Freeform 58"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24592" name="Freeform 59"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4593" name="Group 60"/>
            <p:cNvGrpSpPr>
              <a:grpSpLocks noChangeAspect="1"/>
            </p:cNvGrpSpPr>
            <p:nvPr/>
          </p:nvGrpSpPr>
          <p:grpSpPr bwMode="auto">
            <a:xfrm>
              <a:off x="1776" y="1212"/>
              <a:ext cx="1944" cy="2413"/>
              <a:chOff x="2227" y="1194"/>
              <a:chExt cx="1944" cy="2413"/>
            </a:xfrm>
          </p:grpSpPr>
          <p:sp>
            <p:nvSpPr>
              <p:cNvPr id="24594" name="Freeform 61"/>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5" name="Freeform 62"/>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6" name="Freeform 63"/>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7" name="Freeform 64"/>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8" name="Freeform 65"/>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9" name="Freeform 66"/>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467011" name="Oval 67"/>
          <p:cNvSpPr>
            <a:spLocks noChangeArrowheads="1"/>
          </p:cNvSpPr>
          <p:nvPr/>
        </p:nvSpPr>
        <p:spPr bwMode="auto">
          <a:xfrm>
            <a:off x="3505200" y="1752600"/>
            <a:ext cx="304800" cy="304800"/>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467013" name="Freeform 69"/>
          <p:cNvSpPr>
            <a:spLocks/>
          </p:cNvSpPr>
          <p:nvPr/>
        </p:nvSpPr>
        <p:spPr bwMode="auto">
          <a:xfrm>
            <a:off x="3419475" y="1676400"/>
            <a:ext cx="466725" cy="457200"/>
          </a:xfrm>
          <a:custGeom>
            <a:avLst/>
            <a:gdLst>
              <a:gd name="T0" fmla="*/ 0 w 284"/>
              <a:gd name="T1" fmla="*/ 0 h 284"/>
              <a:gd name="T2" fmla="*/ 2147483647 w 284"/>
              <a:gd name="T3" fmla="*/ 2147483647 h 284"/>
              <a:gd name="T4" fmla="*/ 2147483647 w 284"/>
              <a:gd name="T5" fmla="*/ 2147483647 h 284"/>
              <a:gd name="T6" fmla="*/ 2147483647 w 284"/>
              <a:gd name="T7" fmla="*/ 2147483647 h 284"/>
              <a:gd name="T8" fmla="*/ 0 60000 65536"/>
              <a:gd name="T9" fmla="*/ 0 60000 65536"/>
              <a:gd name="T10" fmla="*/ 0 60000 65536"/>
              <a:gd name="T11" fmla="*/ 0 60000 65536"/>
              <a:gd name="T12" fmla="*/ 0 w 284"/>
              <a:gd name="T13" fmla="*/ 0 h 284"/>
              <a:gd name="T14" fmla="*/ 284 w 284"/>
              <a:gd name="T15" fmla="*/ 284 h 284"/>
            </a:gdLst>
            <a:ahLst/>
            <a:cxnLst>
              <a:cxn ang="T8">
                <a:pos x="T0" y="T1"/>
              </a:cxn>
              <a:cxn ang="T9">
                <a:pos x="T2" y="T3"/>
              </a:cxn>
              <a:cxn ang="T10">
                <a:pos x="T4" y="T5"/>
              </a:cxn>
              <a:cxn ang="T11">
                <a:pos x="T6" y="T7"/>
              </a:cxn>
            </a:cxnLst>
            <a:rect l="T12" t="T13" r="T14" b="T15"/>
            <a:pathLst>
              <a:path w="284" h="284">
                <a:moveTo>
                  <a:pt x="0" y="0"/>
                </a:moveTo>
                <a:lnTo>
                  <a:pt x="284" y="9"/>
                </a:lnTo>
                <a:lnTo>
                  <a:pt x="275" y="284"/>
                </a:lnTo>
                <a:lnTo>
                  <a:pt x="25" y="284"/>
                </a:lnTo>
              </a:path>
            </a:pathLst>
          </a:custGeom>
          <a:noFill/>
          <a:ln w="25400">
            <a:solidFill>
              <a:srgbClr val="FF00FF"/>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66965">
                                            <p:txEl>
                                              <p:pRg st="0" end="0"/>
                                            </p:txEl>
                                          </p:spTgt>
                                        </p:tgtEl>
                                        <p:attrNameLst>
                                          <p:attrName>style.visibility</p:attrName>
                                        </p:attrNameLst>
                                      </p:cBhvr>
                                      <p:to>
                                        <p:strVal val="visible"/>
                                      </p:to>
                                    </p:set>
                                    <p:anim calcmode="lin" valueType="num">
                                      <p:cBhvr additive="base">
                                        <p:cTn id="13" dur="500" fill="hold"/>
                                        <p:tgtEl>
                                          <p:spTgt spid="46696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66965">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467011"/>
                                        </p:tgtEl>
                                        <p:attrNameLst>
                                          <p:attrName>style.visibility</p:attrName>
                                        </p:attrNameLst>
                                      </p:cBhvr>
                                      <p:to>
                                        <p:strVal val="visible"/>
                                      </p:to>
                                    </p:set>
                                    <p:anim calcmode="lin" valueType="num">
                                      <p:cBhvr additive="base">
                                        <p:cTn id="17" dur="500" fill="hold"/>
                                        <p:tgtEl>
                                          <p:spTgt spid="467011"/>
                                        </p:tgtEl>
                                        <p:attrNameLst>
                                          <p:attrName>ppt_x</p:attrName>
                                        </p:attrNameLst>
                                      </p:cBhvr>
                                      <p:tavLst>
                                        <p:tav tm="0">
                                          <p:val>
                                            <p:strVal val="#ppt_x"/>
                                          </p:val>
                                        </p:tav>
                                        <p:tav tm="100000">
                                          <p:val>
                                            <p:strVal val="#ppt_x"/>
                                          </p:val>
                                        </p:tav>
                                      </p:tavLst>
                                    </p:anim>
                                    <p:anim calcmode="lin" valueType="num">
                                      <p:cBhvr additive="base">
                                        <p:cTn id="18" dur="500" fill="hold"/>
                                        <p:tgtEl>
                                          <p:spTgt spid="467011"/>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66965">
                                            <p:txEl>
                                              <p:pRg st="1" end="1"/>
                                            </p:txEl>
                                          </p:spTgt>
                                        </p:tgtEl>
                                        <p:attrNameLst>
                                          <p:attrName>style.visibility</p:attrName>
                                        </p:attrNameLst>
                                      </p:cBhvr>
                                      <p:to>
                                        <p:strVal val="visible"/>
                                      </p:to>
                                    </p:set>
                                    <p:anim calcmode="lin" valueType="num">
                                      <p:cBhvr additive="base">
                                        <p:cTn id="23" dur="500" fill="hold"/>
                                        <p:tgtEl>
                                          <p:spTgt spid="466965">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66965">
                                            <p:txEl>
                                              <p:pRg st="1" end="1"/>
                                            </p:txEl>
                                          </p:spTgt>
                                        </p:tgtEl>
                                        <p:attrNameLst>
                                          <p:attrName>ppt_y</p:attrName>
                                        </p:attrNameLst>
                                      </p:cBhvr>
                                      <p:tavLst>
                                        <p:tav tm="0">
                                          <p:val>
                                            <p:strVal val="1+#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467013"/>
                                        </p:tgtEl>
                                        <p:attrNameLst>
                                          <p:attrName>style.visibility</p:attrName>
                                        </p:attrNameLst>
                                      </p:cBhvr>
                                      <p:to>
                                        <p:strVal val="visible"/>
                                      </p:to>
                                    </p:set>
                                    <p:anim calcmode="lin" valueType="num">
                                      <p:cBhvr additive="base">
                                        <p:cTn id="27" dur="500" fill="hold"/>
                                        <p:tgtEl>
                                          <p:spTgt spid="467013"/>
                                        </p:tgtEl>
                                        <p:attrNameLst>
                                          <p:attrName>ppt_x</p:attrName>
                                        </p:attrNameLst>
                                      </p:cBhvr>
                                      <p:tavLst>
                                        <p:tav tm="0">
                                          <p:val>
                                            <p:strVal val="#ppt_x"/>
                                          </p:val>
                                        </p:tav>
                                        <p:tav tm="100000">
                                          <p:val>
                                            <p:strVal val="#ppt_x"/>
                                          </p:val>
                                        </p:tav>
                                      </p:tavLst>
                                    </p:anim>
                                    <p:anim calcmode="lin" valueType="num">
                                      <p:cBhvr additive="base">
                                        <p:cTn id="28" dur="500" fill="hold"/>
                                        <p:tgtEl>
                                          <p:spTgt spid="467013"/>
                                        </p:tgtEl>
                                        <p:attrNameLst>
                                          <p:attrName>ppt_y</p:attrName>
                                        </p:attrNameLst>
                                      </p:cBhvr>
                                      <p:tavLst>
                                        <p:tav tm="0">
                                          <p:val>
                                            <p:strVal val="0-#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466965">
                                            <p:txEl>
                                              <p:pRg st="2" end="2"/>
                                            </p:txEl>
                                          </p:spTgt>
                                        </p:tgtEl>
                                        <p:attrNameLst>
                                          <p:attrName>style.visibility</p:attrName>
                                        </p:attrNameLst>
                                      </p:cBhvr>
                                      <p:to>
                                        <p:strVal val="visible"/>
                                      </p:to>
                                    </p:set>
                                    <p:anim calcmode="lin" valueType="num">
                                      <p:cBhvr additive="base">
                                        <p:cTn id="33" dur="500" fill="hold"/>
                                        <p:tgtEl>
                                          <p:spTgt spid="466965">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66965">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0-#ppt_w/2"/>
                                          </p:val>
                                        </p:tav>
                                        <p:tav tm="100000">
                                          <p:val>
                                            <p:strVal val="#ppt_x"/>
                                          </p:val>
                                        </p:tav>
                                      </p:tavLst>
                                    </p:anim>
                                    <p:anim calcmode="lin" valueType="num">
                                      <p:cBhvr additive="base">
                                        <p:cTn id="3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466965">
                                            <p:txEl>
                                              <p:charRg st="167" end="198"/>
                                            </p:txEl>
                                          </p:spTgt>
                                        </p:tgtEl>
                                        <p:attrNameLst>
                                          <p:attrName>style.visibility</p:attrName>
                                        </p:attrNameLst>
                                      </p:cBhvr>
                                      <p:to>
                                        <p:strVal val="visible"/>
                                      </p:to>
                                    </p:set>
                                    <p:anim calcmode="lin" valueType="num">
                                      <p:cBhvr additive="base">
                                        <p:cTn id="43" dur="500" fill="hold"/>
                                        <p:tgtEl>
                                          <p:spTgt spid="466965">
                                            <p:txEl>
                                              <p:charRg st="167" end="19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66965">
                                            <p:txEl>
                                              <p:charRg st="167" end="198"/>
                                            </p:txEl>
                                          </p:spTgt>
                                        </p:tgtEl>
                                        <p:attrNameLst>
                                          <p:attrName>ppt_y</p:attrName>
                                        </p:attrNameLst>
                                      </p:cBhvr>
                                      <p:tavLst>
                                        <p:tav tm="0">
                                          <p:val>
                                            <p:strVal val="1+#ppt_h/2"/>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0-#ppt_w/2"/>
                                          </p:val>
                                        </p:tav>
                                        <p:tav tm="100000">
                                          <p:val>
                                            <p:strVal val="#ppt_x"/>
                                          </p:val>
                                        </p:tav>
                                      </p:tavLst>
                                    </p:anim>
                                    <p:anim calcmode="lin" valueType="num">
                                      <p:cBhvr additive="base">
                                        <p:cTn id="4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011" grpId="0" animBg="1"/>
      <p:bldP spid="46701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02" name="Group 2"/>
          <p:cNvGrpSpPr>
            <a:grpSpLocks/>
          </p:cNvGrpSpPr>
          <p:nvPr/>
        </p:nvGrpSpPr>
        <p:grpSpPr bwMode="auto">
          <a:xfrm>
            <a:off x="3328988" y="2743200"/>
            <a:ext cx="1547812" cy="708025"/>
            <a:chOff x="2080" y="1728"/>
            <a:chExt cx="975" cy="446"/>
          </a:xfrm>
        </p:grpSpPr>
        <p:sp>
          <p:nvSpPr>
            <p:cNvPr id="25664" name="Freeform 3"/>
            <p:cNvSpPr>
              <a:spLocks/>
            </p:cNvSpPr>
            <p:nvPr/>
          </p:nvSpPr>
          <p:spPr bwMode="auto">
            <a:xfrm>
              <a:off x="2080" y="1728"/>
              <a:ext cx="975" cy="446"/>
            </a:xfrm>
            <a:custGeom>
              <a:avLst/>
              <a:gdLst>
                <a:gd name="T0" fmla="*/ 291 w 975"/>
                <a:gd name="T1" fmla="*/ 6 h 446"/>
                <a:gd name="T2" fmla="*/ 3 w 975"/>
                <a:gd name="T3" fmla="*/ 246 h 446"/>
                <a:gd name="T4" fmla="*/ 310 w 975"/>
                <a:gd name="T5" fmla="*/ 309 h 446"/>
                <a:gd name="T6" fmla="*/ 560 w 975"/>
                <a:gd name="T7" fmla="*/ 417 h 446"/>
                <a:gd name="T8" fmla="*/ 967 w 975"/>
                <a:gd name="T9" fmla="*/ 134 h 446"/>
                <a:gd name="T10" fmla="*/ 608 w 975"/>
                <a:gd name="T11" fmla="*/ 92 h 446"/>
                <a:gd name="T12" fmla="*/ 285 w 975"/>
                <a:gd name="T13" fmla="*/ 0 h 446"/>
                <a:gd name="T14" fmla="*/ 0 60000 65536"/>
                <a:gd name="T15" fmla="*/ 0 60000 65536"/>
                <a:gd name="T16" fmla="*/ 0 60000 65536"/>
                <a:gd name="T17" fmla="*/ 0 60000 65536"/>
                <a:gd name="T18" fmla="*/ 0 60000 65536"/>
                <a:gd name="T19" fmla="*/ 0 60000 65536"/>
                <a:gd name="T20" fmla="*/ 0 60000 65536"/>
                <a:gd name="T21" fmla="*/ 0 w 975"/>
                <a:gd name="T22" fmla="*/ 0 h 446"/>
                <a:gd name="T23" fmla="*/ 975 w 975"/>
                <a:gd name="T24" fmla="*/ 446 h 4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5" h="446">
                  <a:moveTo>
                    <a:pt x="291" y="6"/>
                  </a:moveTo>
                  <a:cubicBezTo>
                    <a:pt x="143" y="86"/>
                    <a:pt x="0" y="196"/>
                    <a:pt x="3" y="246"/>
                  </a:cubicBezTo>
                  <a:cubicBezTo>
                    <a:pt x="6" y="296"/>
                    <a:pt x="217" y="281"/>
                    <a:pt x="310" y="309"/>
                  </a:cubicBezTo>
                  <a:cubicBezTo>
                    <a:pt x="403" y="337"/>
                    <a:pt x="451" y="446"/>
                    <a:pt x="560" y="417"/>
                  </a:cubicBezTo>
                  <a:cubicBezTo>
                    <a:pt x="669" y="388"/>
                    <a:pt x="959" y="188"/>
                    <a:pt x="967" y="134"/>
                  </a:cubicBezTo>
                  <a:cubicBezTo>
                    <a:pt x="975" y="80"/>
                    <a:pt x="722" y="114"/>
                    <a:pt x="608" y="92"/>
                  </a:cubicBezTo>
                  <a:cubicBezTo>
                    <a:pt x="494" y="70"/>
                    <a:pt x="352" y="19"/>
                    <a:pt x="285" y="0"/>
                  </a:cubicBezTo>
                </a:path>
              </a:pathLst>
            </a:custGeom>
            <a:solidFill>
              <a:schemeClr val="accent2"/>
            </a:solidFill>
            <a:ln w="25400">
              <a:solidFill>
                <a:schemeClr val="bg2"/>
              </a:solidFill>
              <a:round/>
              <a:headEnd/>
              <a:tailEnd/>
            </a:ln>
          </p:spPr>
          <p:txBody>
            <a:bodyPr wrap="none" anchor="ctr"/>
            <a:lstStyle/>
            <a:p>
              <a:endParaRPr lang="en-US"/>
            </a:p>
          </p:txBody>
        </p:sp>
        <p:sp>
          <p:nvSpPr>
            <p:cNvPr id="25665" name="Text Box 4"/>
            <p:cNvSpPr txBox="1">
              <a:spLocks noChangeArrowheads="1"/>
            </p:cNvSpPr>
            <p:nvPr/>
          </p:nvSpPr>
          <p:spPr bwMode="auto">
            <a:xfrm>
              <a:off x="2339" y="1728"/>
              <a:ext cx="637"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solidFill>
                    <a:schemeClr val="bg2"/>
                  </a:solidFill>
                </a:rPr>
                <a:t>Extra</a:t>
              </a:r>
            </a:p>
          </p:txBody>
        </p:sp>
      </p:grpSp>
      <p:sp>
        <p:nvSpPr>
          <p:cNvPr id="25603" name="Rectangle 5"/>
          <p:cNvSpPr>
            <a:spLocks noGrp="1" noChangeArrowheads="1"/>
          </p:cNvSpPr>
          <p:nvPr>
            <p:ph type="title"/>
          </p:nvPr>
        </p:nvSpPr>
        <p:spPr>
          <a:xfrm>
            <a:off x="685800" y="0"/>
            <a:ext cx="7772400" cy="1143000"/>
          </a:xfrm>
        </p:spPr>
        <p:txBody>
          <a:bodyPr/>
          <a:lstStyle/>
          <a:p>
            <a:pPr eaLnBrk="1" hangingPunct="1"/>
            <a:r>
              <a:rPr lang="en-US" altLang="en-US" sz="4000" smtClean="0"/>
              <a:t>More of the Input </a:t>
            </a:r>
            <a:br>
              <a:rPr lang="en-US" altLang="en-US" sz="4000" smtClean="0"/>
            </a:br>
            <a:r>
              <a:rPr lang="en-US" altLang="en-US" sz="4000" smtClean="0"/>
              <a:t>Loop Invariant</a:t>
            </a:r>
          </a:p>
        </p:txBody>
      </p:sp>
      <p:sp>
        <p:nvSpPr>
          <p:cNvPr id="25604" name="Text Box 6"/>
          <p:cNvSpPr txBox="1">
            <a:spLocks noChangeArrowheads="1"/>
          </p:cNvSpPr>
          <p:nvPr/>
        </p:nvSpPr>
        <p:spPr bwMode="auto">
          <a:xfrm>
            <a:off x="1095375" y="1096963"/>
            <a:ext cx="6378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The input </a:t>
            </a:r>
            <a:r>
              <a:rPr lang="en-US" altLang="en-US" sz="3200" i="0"/>
              <a:t>consists</a:t>
            </a:r>
            <a:r>
              <a:rPr lang="en-US" altLang="en-US" i="0"/>
              <a:t> of an array of objects</a:t>
            </a:r>
          </a:p>
        </p:txBody>
      </p:sp>
      <p:sp>
        <p:nvSpPr>
          <p:cNvPr id="25605" name="Rectangle 8"/>
          <p:cNvSpPr>
            <a:spLocks noChangeArrowheads="1"/>
          </p:cNvSpPr>
          <p:nvPr/>
        </p:nvSpPr>
        <p:spPr bwMode="auto">
          <a:xfrm>
            <a:off x="1143000" y="1676400"/>
            <a:ext cx="2362200" cy="457200"/>
          </a:xfrm>
          <a:prstGeom prst="rect">
            <a:avLst/>
          </a:prstGeom>
          <a:noFill/>
          <a:ln w="254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25606" name="Group 9"/>
          <p:cNvGrpSpPr>
            <a:grpSpLocks/>
          </p:cNvGrpSpPr>
          <p:nvPr/>
        </p:nvGrpSpPr>
        <p:grpSpPr bwMode="auto">
          <a:xfrm>
            <a:off x="1219200" y="1752600"/>
            <a:ext cx="6400800" cy="304800"/>
            <a:chOff x="768" y="1104"/>
            <a:chExt cx="4032" cy="192"/>
          </a:xfrm>
        </p:grpSpPr>
        <p:sp>
          <p:nvSpPr>
            <p:cNvPr id="25647" name="Oval 10" descr="Light downward diagonal"/>
            <p:cNvSpPr>
              <a:spLocks noChangeArrowheads="1"/>
            </p:cNvSpPr>
            <p:nvPr/>
          </p:nvSpPr>
          <p:spPr bwMode="auto">
            <a:xfrm>
              <a:off x="7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48" name="Oval 11" descr="Light downward diagonal"/>
            <p:cNvSpPr>
              <a:spLocks noChangeArrowheads="1"/>
            </p:cNvSpPr>
            <p:nvPr/>
          </p:nvSpPr>
          <p:spPr bwMode="auto">
            <a:xfrm>
              <a:off x="10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49" name="Oval 12" descr="Light downward diagonal"/>
            <p:cNvSpPr>
              <a:spLocks noChangeArrowheads="1"/>
            </p:cNvSpPr>
            <p:nvPr/>
          </p:nvSpPr>
          <p:spPr bwMode="auto">
            <a:xfrm>
              <a:off x="12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50" name="Oval 13" descr="Light downward diagonal"/>
            <p:cNvSpPr>
              <a:spLocks noChangeArrowheads="1"/>
            </p:cNvSpPr>
            <p:nvPr/>
          </p:nvSpPr>
          <p:spPr bwMode="auto">
            <a:xfrm>
              <a:off x="14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51" name="Oval 14" descr="Light downward diagonal"/>
            <p:cNvSpPr>
              <a:spLocks noChangeArrowheads="1"/>
            </p:cNvSpPr>
            <p:nvPr/>
          </p:nvSpPr>
          <p:spPr bwMode="auto">
            <a:xfrm>
              <a:off x="17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52" name="Oval 15" descr="Light downward diagonal"/>
            <p:cNvSpPr>
              <a:spLocks noChangeArrowheads="1"/>
            </p:cNvSpPr>
            <p:nvPr/>
          </p:nvSpPr>
          <p:spPr bwMode="auto">
            <a:xfrm>
              <a:off x="19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53" name="Oval 16" descr="Light downward diagonal"/>
            <p:cNvSpPr>
              <a:spLocks noChangeArrowheads="1"/>
            </p:cNvSpPr>
            <p:nvPr/>
          </p:nvSpPr>
          <p:spPr bwMode="auto">
            <a:xfrm>
              <a:off x="22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54" name="Oval 17" descr="Light downward diagonal"/>
            <p:cNvSpPr>
              <a:spLocks noChangeArrowheads="1"/>
            </p:cNvSpPr>
            <p:nvPr/>
          </p:nvSpPr>
          <p:spPr bwMode="auto">
            <a:xfrm>
              <a:off x="24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55" name="Oval 18" descr="Light downward diagonal"/>
            <p:cNvSpPr>
              <a:spLocks noChangeArrowheads="1"/>
            </p:cNvSpPr>
            <p:nvPr/>
          </p:nvSpPr>
          <p:spPr bwMode="auto">
            <a:xfrm>
              <a:off x="26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56" name="Oval 19" descr="Light downward diagonal"/>
            <p:cNvSpPr>
              <a:spLocks noChangeArrowheads="1"/>
            </p:cNvSpPr>
            <p:nvPr/>
          </p:nvSpPr>
          <p:spPr bwMode="auto">
            <a:xfrm>
              <a:off x="29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57" name="Oval 20" descr="Light downward diagonal"/>
            <p:cNvSpPr>
              <a:spLocks noChangeArrowheads="1"/>
            </p:cNvSpPr>
            <p:nvPr/>
          </p:nvSpPr>
          <p:spPr bwMode="auto">
            <a:xfrm>
              <a:off x="31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58" name="Oval 21" descr="Light downward diagonal"/>
            <p:cNvSpPr>
              <a:spLocks noChangeArrowheads="1"/>
            </p:cNvSpPr>
            <p:nvPr/>
          </p:nvSpPr>
          <p:spPr bwMode="auto">
            <a:xfrm>
              <a:off x="34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59" name="Oval 22" descr="Light downward diagonal"/>
            <p:cNvSpPr>
              <a:spLocks noChangeArrowheads="1"/>
            </p:cNvSpPr>
            <p:nvPr/>
          </p:nvSpPr>
          <p:spPr bwMode="auto">
            <a:xfrm>
              <a:off x="36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60" name="Oval 23" descr="Light downward diagonal"/>
            <p:cNvSpPr>
              <a:spLocks noChangeArrowheads="1"/>
            </p:cNvSpPr>
            <p:nvPr/>
          </p:nvSpPr>
          <p:spPr bwMode="auto">
            <a:xfrm>
              <a:off x="38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61" name="Oval 24" descr="Light downward diagonal"/>
            <p:cNvSpPr>
              <a:spLocks noChangeArrowheads="1"/>
            </p:cNvSpPr>
            <p:nvPr/>
          </p:nvSpPr>
          <p:spPr bwMode="auto">
            <a:xfrm>
              <a:off x="41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62" name="Oval 25" descr="Light downward diagonal"/>
            <p:cNvSpPr>
              <a:spLocks noChangeArrowheads="1"/>
            </p:cNvSpPr>
            <p:nvPr/>
          </p:nvSpPr>
          <p:spPr bwMode="auto">
            <a:xfrm>
              <a:off x="43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63" name="Oval 26" descr="Light downward diagonal"/>
            <p:cNvSpPr>
              <a:spLocks noChangeArrowheads="1"/>
            </p:cNvSpPr>
            <p:nvPr/>
          </p:nvSpPr>
          <p:spPr bwMode="auto">
            <a:xfrm>
              <a:off x="46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25607" name="Group 27"/>
          <p:cNvGrpSpPr>
            <a:grpSpLocks/>
          </p:cNvGrpSpPr>
          <p:nvPr/>
        </p:nvGrpSpPr>
        <p:grpSpPr bwMode="auto">
          <a:xfrm>
            <a:off x="1219200" y="1752600"/>
            <a:ext cx="2209800" cy="304800"/>
            <a:chOff x="864" y="3168"/>
            <a:chExt cx="1392" cy="192"/>
          </a:xfrm>
        </p:grpSpPr>
        <p:sp>
          <p:nvSpPr>
            <p:cNvPr id="25641" name="Oval 28"/>
            <p:cNvSpPr>
              <a:spLocks noChangeArrowheads="1"/>
            </p:cNvSpPr>
            <p:nvPr/>
          </p:nvSpPr>
          <p:spPr bwMode="auto">
            <a:xfrm>
              <a:off x="86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42" name="Oval 29"/>
            <p:cNvSpPr>
              <a:spLocks noChangeArrowheads="1"/>
            </p:cNvSpPr>
            <p:nvPr/>
          </p:nvSpPr>
          <p:spPr bwMode="auto">
            <a:xfrm>
              <a:off x="110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43" name="Oval 30"/>
            <p:cNvSpPr>
              <a:spLocks noChangeArrowheads="1"/>
            </p:cNvSpPr>
            <p:nvPr/>
          </p:nvSpPr>
          <p:spPr bwMode="auto">
            <a:xfrm>
              <a:off x="134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44" name="Oval 31"/>
            <p:cNvSpPr>
              <a:spLocks noChangeArrowheads="1"/>
            </p:cNvSpPr>
            <p:nvPr/>
          </p:nvSpPr>
          <p:spPr bwMode="auto">
            <a:xfrm>
              <a:off x="158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45" name="Oval 32"/>
            <p:cNvSpPr>
              <a:spLocks noChangeArrowheads="1"/>
            </p:cNvSpPr>
            <p:nvPr/>
          </p:nvSpPr>
          <p:spPr bwMode="auto">
            <a:xfrm>
              <a:off x="182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46" name="Oval 33"/>
            <p:cNvSpPr>
              <a:spLocks noChangeArrowheads="1"/>
            </p:cNvSpPr>
            <p:nvPr/>
          </p:nvSpPr>
          <p:spPr bwMode="auto">
            <a:xfrm>
              <a:off x="2064" y="3168"/>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25608" name="Group 34"/>
          <p:cNvGrpSpPr>
            <a:grpSpLocks/>
          </p:cNvGrpSpPr>
          <p:nvPr/>
        </p:nvGrpSpPr>
        <p:grpSpPr bwMode="auto">
          <a:xfrm>
            <a:off x="914400" y="2209800"/>
            <a:ext cx="2819400" cy="787400"/>
            <a:chOff x="576" y="1392"/>
            <a:chExt cx="1776" cy="496"/>
          </a:xfrm>
        </p:grpSpPr>
        <p:sp>
          <p:nvSpPr>
            <p:cNvPr id="25639" name="Rectangle 35"/>
            <p:cNvSpPr>
              <a:spLocks noChangeArrowheads="1"/>
            </p:cNvSpPr>
            <p:nvPr/>
          </p:nvSpPr>
          <p:spPr bwMode="auto">
            <a:xfrm>
              <a:off x="576" y="1600"/>
              <a:ext cx="1776" cy="288"/>
            </a:xfrm>
            <a:prstGeom prst="rect">
              <a:avLst/>
            </a:prstGeom>
            <a:solidFill>
              <a:schemeClr val="accent2"/>
            </a:solidFill>
            <a:ln w="25400">
              <a:solidFill>
                <a:schemeClr val="bg2"/>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i="0">
                  <a:solidFill>
                    <a:schemeClr val="bg2"/>
                  </a:solidFill>
                </a:rPr>
                <a:t>Solution</a:t>
              </a:r>
            </a:p>
          </p:txBody>
        </p:sp>
        <p:sp>
          <p:nvSpPr>
            <p:cNvPr id="25640" name="AutoShape 36"/>
            <p:cNvSpPr>
              <a:spLocks noChangeArrowheads="1"/>
            </p:cNvSpPr>
            <p:nvPr/>
          </p:nvSpPr>
          <p:spPr bwMode="auto">
            <a:xfrm>
              <a:off x="1296" y="1392"/>
              <a:ext cx="336" cy="144"/>
            </a:xfrm>
            <a:prstGeom prst="downArrow">
              <a:avLst>
                <a:gd name="adj1" fmla="val 50000"/>
                <a:gd name="adj2" fmla="val 25000"/>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25609" name="Group 37"/>
          <p:cNvGrpSpPr>
            <a:grpSpLocks/>
          </p:cNvGrpSpPr>
          <p:nvPr/>
        </p:nvGrpSpPr>
        <p:grpSpPr bwMode="auto">
          <a:xfrm>
            <a:off x="3633788" y="3025775"/>
            <a:ext cx="1547812" cy="708025"/>
            <a:chOff x="2080" y="1728"/>
            <a:chExt cx="975" cy="446"/>
          </a:xfrm>
        </p:grpSpPr>
        <p:sp>
          <p:nvSpPr>
            <p:cNvPr id="25637" name="Freeform 38"/>
            <p:cNvSpPr>
              <a:spLocks/>
            </p:cNvSpPr>
            <p:nvPr/>
          </p:nvSpPr>
          <p:spPr bwMode="auto">
            <a:xfrm>
              <a:off x="2080" y="1728"/>
              <a:ext cx="975" cy="446"/>
            </a:xfrm>
            <a:custGeom>
              <a:avLst/>
              <a:gdLst>
                <a:gd name="T0" fmla="*/ 291 w 975"/>
                <a:gd name="T1" fmla="*/ 6 h 446"/>
                <a:gd name="T2" fmla="*/ 3 w 975"/>
                <a:gd name="T3" fmla="*/ 246 h 446"/>
                <a:gd name="T4" fmla="*/ 310 w 975"/>
                <a:gd name="T5" fmla="*/ 309 h 446"/>
                <a:gd name="T6" fmla="*/ 560 w 975"/>
                <a:gd name="T7" fmla="*/ 417 h 446"/>
                <a:gd name="T8" fmla="*/ 967 w 975"/>
                <a:gd name="T9" fmla="*/ 134 h 446"/>
                <a:gd name="T10" fmla="*/ 608 w 975"/>
                <a:gd name="T11" fmla="*/ 92 h 446"/>
                <a:gd name="T12" fmla="*/ 285 w 975"/>
                <a:gd name="T13" fmla="*/ 0 h 446"/>
                <a:gd name="T14" fmla="*/ 0 60000 65536"/>
                <a:gd name="T15" fmla="*/ 0 60000 65536"/>
                <a:gd name="T16" fmla="*/ 0 60000 65536"/>
                <a:gd name="T17" fmla="*/ 0 60000 65536"/>
                <a:gd name="T18" fmla="*/ 0 60000 65536"/>
                <a:gd name="T19" fmla="*/ 0 60000 65536"/>
                <a:gd name="T20" fmla="*/ 0 60000 65536"/>
                <a:gd name="T21" fmla="*/ 0 w 975"/>
                <a:gd name="T22" fmla="*/ 0 h 446"/>
                <a:gd name="T23" fmla="*/ 975 w 975"/>
                <a:gd name="T24" fmla="*/ 446 h 4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5" h="446">
                  <a:moveTo>
                    <a:pt x="291" y="6"/>
                  </a:moveTo>
                  <a:cubicBezTo>
                    <a:pt x="143" y="86"/>
                    <a:pt x="0" y="196"/>
                    <a:pt x="3" y="246"/>
                  </a:cubicBezTo>
                  <a:cubicBezTo>
                    <a:pt x="6" y="296"/>
                    <a:pt x="217" y="281"/>
                    <a:pt x="310" y="309"/>
                  </a:cubicBezTo>
                  <a:cubicBezTo>
                    <a:pt x="403" y="337"/>
                    <a:pt x="451" y="446"/>
                    <a:pt x="560" y="417"/>
                  </a:cubicBezTo>
                  <a:cubicBezTo>
                    <a:pt x="669" y="388"/>
                    <a:pt x="959" y="188"/>
                    <a:pt x="967" y="134"/>
                  </a:cubicBezTo>
                  <a:cubicBezTo>
                    <a:pt x="975" y="80"/>
                    <a:pt x="722" y="114"/>
                    <a:pt x="608" y="92"/>
                  </a:cubicBezTo>
                  <a:cubicBezTo>
                    <a:pt x="494" y="70"/>
                    <a:pt x="352" y="19"/>
                    <a:pt x="285" y="0"/>
                  </a:cubicBezTo>
                </a:path>
              </a:pathLst>
            </a:custGeom>
            <a:solidFill>
              <a:schemeClr val="accent2"/>
            </a:solidFill>
            <a:ln w="25400">
              <a:solidFill>
                <a:schemeClr val="bg2"/>
              </a:solidFill>
              <a:round/>
              <a:headEnd/>
              <a:tailEnd/>
            </a:ln>
          </p:spPr>
          <p:txBody>
            <a:bodyPr wrap="none" anchor="ctr"/>
            <a:lstStyle/>
            <a:p>
              <a:endParaRPr lang="en-US"/>
            </a:p>
          </p:txBody>
        </p:sp>
        <p:sp>
          <p:nvSpPr>
            <p:cNvPr id="25638" name="Text Box 39"/>
            <p:cNvSpPr txBox="1">
              <a:spLocks noChangeArrowheads="1"/>
            </p:cNvSpPr>
            <p:nvPr/>
          </p:nvSpPr>
          <p:spPr bwMode="auto">
            <a:xfrm>
              <a:off x="2339" y="1728"/>
              <a:ext cx="637"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solidFill>
                    <a:schemeClr val="bg2"/>
                  </a:solidFill>
                </a:rPr>
                <a:t>Extra</a:t>
              </a:r>
            </a:p>
          </p:txBody>
        </p:sp>
      </p:grpSp>
      <p:grpSp>
        <p:nvGrpSpPr>
          <p:cNvPr id="25610" name="Group 40"/>
          <p:cNvGrpSpPr>
            <a:grpSpLocks/>
          </p:cNvGrpSpPr>
          <p:nvPr/>
        </p:nvGrpSpPr>
        <p:grpSpPr bwMode="auto">
          <a:xfrm>
            <a:off x="1219200" y="2492375"/>
            <a:ext cx="2819400" cy="787400"/>
            <a:chOff x="576" y="1392"/>
            <a:chExt cx="1776" cy="496"/>
          </a:xfrm>
        </p:grpSpPr>
        <p:sp>
          <p:nvSpPr>
            <p:cNvPr id="25635" name="Rectangle 41"/>
            <p:cNvSpPr>
              <a:spLocks noChangeArrowheads="1"/>
            </p:cNvSpPr>
            <p:nvPr/>
          </p:nvSpPr>
          <p:spPr bwMode="auto">
            <a:xfrm>
              <a:off x="576" y="1600"/>
              <a:ext cx="1776" cy="288"/>
            </a:xfrm>
            <a:prstGeom prst="rect">
              <a:avLst/>
            </a:prstGeom>
            <a:solidFill>
              <a:schemeClr val="accent2"/>
            </a:solidFill>
            <a:ln w="25400">
              <a:solidFill>
                <a:schemeClr val="bg2"/>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i="0">
                  <a:solidFill>
                    <a:schemeClr val="bg2"/>
                  </a:solidFill>
                </a:rPr>
                <a:t>Solution</a:t>
              </a:r>
            </a:p>
          </p:txBody>
        </p:sp>
        <p:sp>
          <p:nvSpPr>
            <p:cNvPr id="25636" name="AutoShape 42"/>
            <p:cNvSpPr>
              <a:spLocks noChangeArrowheads="1"/>
            </p:cNvSpPr>
            <p:nvPr/>
          </p:nvSpPr>
          <p:spPr bwMode="auto">
            <a:xfrm>
              <a:off x="1296" y="1392"/>
              <a:ext cx="336" cy="144"/>
            </a:xfrm>
            <a:prstGeom prst="downArrow">
              <a:avLst>
                <a:gd name="adj1" fmla="val 50000"/>
                <a:gd name="adj2" fmla="val 25000"/>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
        <p:nvSpPr>
          <p:cNvPr id="25611" name="Oval 53"/>
          <p:cNvSpPr>
            <a:spLocks noChangeArrowheads="1"/>
          </p:cNvSpPr>
          <p:nvPr/>
        </p:nvSpPr>
        <p:spPr bwMode="auto">
          <a:xfrm>
            <a:off x="3505200" y="1752600"/>
            <a:ext cx="304800" cy="304800"/>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5612" name="Freeform 54"/>
          <p:cNvSpPr>
            <a:spLocks/>
          </p:cNvSpPr>
          <p:nvPr/>
        </p:nvSpPr>
        <p:spPr bwMode="auto">
          <a:xfrm>
            <a:off x="3419475" y="1676400"/>
            <a:ext cx="466725" cy="457200"/>
          </a:xfrm>
          <a:custGeom>
            <a:avLst/>
            <a:gdLst>
              <a:gd name="T0" fmla="*/ 0 w 284"/>
              <a:gd name="T1" fmla="*/ 0 h 284"/>
              <a:gd name="T2" fmla="*/ 2147483647 w 284"/>
              <a:gd name="T3" fmla="*/ 2147483647 h 284"/>
              <a:gd name="T4" fmla="*/ 2147483647 w 284"/>
              <a:gd name="T5" fmla="*/ 2147483647 h 284"/>
              <a:gd name="T6" fmla="*/ 2147483647 w 284"/>
              <a:gd name="T7" fmla="*/ 2147483647 h 284"/>
              <a:gd name="T8" fmla="*/ 0 60000 65536"/>
              <a:gd name="T9" fmla="*/ 0 60000 65536"/>
              <a:gd name="T10" fmla="*/ 0 60000 65536"/>
              <a:gd name="T11" fmla="*/ 0 60000 65536"/>
              <a:gd name="T12" fmla="*/ 0 w 284"/>
              <a:gd name="T13" fmla="*/ 0 h 284"/>
              <a:gd name="T14" fmla="*/ 284 w 284"/>
              <a:gd name="T15" fmla="*/ 284 h 284"/>
            </a:gdLst>
            <a:ahLst/>
            <a:cxnLst>
              <a:cxn ang="T8">
                <a:pos x="T0" y="T1"/>
              </a:cxn>
              <a:cxn ang="T9">
                <a:pos x="T2" y="T3"/>
              </a:cxn>
              <a:cxn ang="T10">
                <a:pos x="T4" y="T5"/>
              </a:cxn>
              <a:cxn ang="T11">
                <a:pos x="T6" y="T7"/>
              </a:cxn>
            </a:cxnLst>
            <a:rect l="T12" t="T13" r="T14" b="T15"/>
            <a:pathLst>
              <a:path w="284" h="284">
                <a:moveTo>
                  <a:pt x="0" y="0"/>
                </a:moveTo>
                <a:lnTo>
                  <a:pt x="284" y="9"/>
                </a:lnTo>
                <a:lnTo>
                  <a:pt x="275" y="284"/>
                </a:lnTo>
                <a:lnTo>
                  <a:pt x="25" y="284"/>
                </a:lnTo>
              </a:path>
            </a:pathLst>
          </a:custGeom>
          <a:noFill/>
          <a:ln w="25400">
            <a:solidFill>
              <a:srgbClr val="FF00FF"/>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8" name="Group 55"/>
          <p:cNvGrpSpPr>
            <a:grpSpLocks/>
          </p:cNvGrpSpPr>
          <p:nvPr/>
        </p:nvGrpSpPr>
        <p:grpSpPr bwMode="auto">
          <a:xfrm>
            <a:off x="609600" y="4114800"/>
            <a:ext cx="1219200" cy="1143000"/>
            <a:chOff x="528" y="3264"/>
            <a:chExt cx="907" cy="907"/>
          </a:xfrm>
        </p:grpSpPr>
        <p:grpSp>
          <p:nvGrpSpPr>
            <p:cNvPr id="25615" name="Group 56"/>
            <p:cNvGrpSpPr>
              <a:grpSpLocks/>
            </p:cNvGrpSpPr>
            <p:nvPr/>
          </p:nvGrpSpPr>
          <p:grpSpPr bwMode="auto">
            <a:xfrm>
              <a:off x="528" y="3264"/>
              <a:ext cx="907" cy="907"/>
              <a:chOff x="3120" y="1872"/>
              <a:chExt cx="907" cy="907"/>
            </a:xfrm>
          </p:grpSpPr>
          <p:sp>
            <p:nvSpPr>
              <p:cNvPr id="25622" name="Freeform 57"/>
              <p:cNvSpPr>
                <a:spLocks noChangeAspect="1"/>
              </p:cNvSpPr>
              <p:nvPr/>
            </p:nvSpPr>
            <p:spPr bwMode="auto">
              <a:xfrm>
                <a:off x="3453" y="2386"/>
                <a:ext cx="225" cy="63"/>
              </a:xfrm>
              <a:custGeom>
                <a:avLst/>
                <a:gdLst>
                  <a:gd name="T0" fmla="*/ 0 w 672"/>
                  <a:gd name="T1" fmla="*/ 0 h 200"/>
                  <a:gd name="T2" fmla="*/ 1 w 672"/>
                  <a:gd name="T3" fmla="*/ 0 h 200"/>
                  <a:gd name="T4" fmla="*/ 1 w 672"/>
                  <a:gd name="T5" fmla="*/ 0 h 200"/>
                  <a:gd name="T6" fmla="*/ 1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5623" name="Group 58"/>
              <p:cNvGrpSpPr>
                <a:grpSpLocks/>
              </p:cNvGrpSpPr>
              <p:nvPr/>
            </p:nvGrpSpPr>
            <p:grpSpPr bwMode="auto">
              <a:xfrm>
                <a:off x="3469" y="2146"/>
                <a:ext cx="249" cy="285"/>
                <a:chOff x="3469" y="2146"/>
                <a:chExt cx="249" cy="285"/>
              </a:xfrm>
            </p:grpSpPr>
            <p:sp>
              <p:nvSpPr>
                <p:cNvPr id="25629" name="Freeform 59"/>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0" name="Freeform 60"/>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1" name="Freeform 61"/>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2" name="Freeform 62"/>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3" name="Freeform 63"/>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4" name="Freeform 64"/>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24" name="AutoShape 65"/>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79 km</a:t>
                </a:r>
                <a:endParaRPr lang="en-CA" altLang="en-US" sz="1400" i="0" baseline="-8000">
                  <a:solidFill>
                    <a:schemeClr val="bg2"/>
                  </a:solidFill>
                </a:endParaRPr>
              </a:p>
            </p:txBody>
          </p:sp>
          <p:sp>
            <p:nvSpPr>
              <p:cNvPr id="25625" name="Line 66"/>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6" name="AutoShape 67"/>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75 km</a:t>
                </a:r>
                <a:endParaRPr lang="en-CA" altLang="en-US" sz="1400" i="0" baseline="-8000">
                  <a:solidFill>
                    <a:schemeClr val="bg2"/>
                  </a:solidFill>
                </a:endParaRPr>
              </a:p>
            </p:txBody>
          </p:sp>
          <p:sp>
            <p:nvSpPr>
              <p:cNvPr id="25627" name="Line 68"/>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8" name="Oval 69"/>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25616" name="Group 70"/>
            <p:cNvGrpSpPr>
              <a:grpSpLocks/>
            </p:cNvGrpSpPr>
            <p:nvPr/>
          </p:nvGrpSpPr>
          <p:grpSpPr bwMode="auto">
            <a:xfrm>
              <a:off x="624" y="3312"/>
              <a:ext cx="432" cy="240"/>
              <a:chOff x="-1152" y="3504"/>
              <a:chExt cx="432" cy="240"/>
            </a:xfrm>
          </p:grpSpPr>
          <p:grpSp>
            <p:nvGrpSpPr>
              <p:cNvPr id="25617" name="Group 71"/>
              <p:cNvGrpSpPr>
                <a:grpSpLocks noChangeAspect="1"/>
              </p:cNvGrpSpPr>
              <p:nvPr/>
            </p:nvGrpSpPr>
            <p:grpSpPr bwMode="auto">
              <a:xfrm>
                <a:off x="-1075" y="3504"/>
                <a:ext cx="256" cy="210"/>
                <a:chOff x="1728" y="2064"/>
                <a:chExt cx="768" cy="672"/>
              </a:xfrm>
            </p:grpSpPr>
            <p:sp>
              <p:nvSpPr>
                <p:cNvPr id="25620" name="AutoShape 72"/>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25621" name="Line 73"/>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5618" name="Line 74"/>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9" name="Line 75"/>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473164" name="Text Box 76"/>
          <p:cNvSpPr txBox="1">
            <a:spLocks noChangeArrowheads="1"/>
          </p:cNvSpPr>
          <p:nvPr/>
        </p:nvSpPr>
        <p:spPr bwMode="auto">
          <a:xfrm>
            <a:off x="2139950" y="4233863"/>
            <a:ext cx="12890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a:t>i</a:t>
            </a:r>
            <a:r>
              <a:rPr lang="en-US" altLang="en-US" i="0"/>
              <a:t> to </a:t>
            </a:r>
            <a:r>
              <a:rPr lang="en-US" altLang="en-US"/>
              <a:t>i</a:t>
            </a:r>
            <a:r>
              <a:rPr lang="en-US" altLang="en-US" i="0"/>
              <a:t>+1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73164"/>
                                        </p:tgtEl>
                                        <p:attrNameLst>
                                          <p:attrName>style.visibility</p:attrName>
                                        </p:attrNameLst>
                                      </p:cBhvr>
                                      <p:to>
                                        <p:strVal val="visible"/>
                                      </p:to>
                                    </p:set>
                                    <p:anim calcmode="lin" valueType="num">
                                      <p:cBhvr additive="base">
                                        <p:cTn id="13" dur="500" fill="hold"/>
                                        <p:tgtEl>
                                          <p:spTgt spid="473164"/>
                                        </p:tgtEl>
                                        <p:attrNameLst>
                                          <p:attrName>ppt_x</p:attrName>
                                        </p:attrNameLst>
                                      </p:cBhvr>
                                      <p:tavLst>
                                        <p:tav tm="0">
                                          <p:val>
                                            <p:strVal val="1+#ppt_w/2"/>
                                          </p:val>
                                        </p:tav>
                                        <p:tav tm="100000">
                                          <p:val>
                                            <p:strVal val="#ppt_x"/>
                                          </p:val>
                                        </p:tav>
                                      </p:tavLst>
                                    </p:anim>
                                    <p:anim calcmode="lin" valueType="num">
                                      <p:cBhvr additive="base">
                                        <p:cTn id="14" dur="500" fill="hold"/>
                                        <p:tgtEl>
                                          <p:spTgt spid="4731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316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26" name="Group 83"/>
          <p:cNvGrpSpPr>
            <a:grpSpLocks/>
          </p:cNvGrpSpPr>
          <p:nvPr/>
        </p:nvGrpSpPr>
        <p:grpSpPr bwMode="auto">
          <a:xfrm>
            <a:off x="1219200" y="1752600"/>
            <a:ext cx="6400800" cy="304800"/>
            <a:chOff x="768" y="1104"/>
            <a:chExt cx="4032" cy="192"/>
          </a:xfrm>
        </p:grpSpPr>
        <p:sp>
          <p:nvSpPr>
            <p:cNvPr id="26676" name="Oval 84" descr="Light downward diagonal"/>
            <p:cNvSpPr>
              <a:spLocks noChangeArrowheads="1"/>
            </p:cNvSpPr>
            <p:nvPr/>
          </p:nvSpPr>
          <p:spPr bwMode="auto">
            <a:xfrm>
              <a:off x="7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77" name="Oval 85" descr="Light downward diagonal"/>
            <p:cNvSpPr>
              <a:spLocks noChangeArrowheads="1"/>
            </p:cNvSpPr>
            <p:nvPr/>
          </p:nvSpPr>
          <p:spPr bwMode="auto">
            <a:xfrm>
              <a:off x="10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78" name="Oval 86" descr="Light downward diagonal"/>
            <p:cNvSpPr>
              <a:spLocks noChangeArrowheads="1"/>
            </p:cNvSpPr>
            <p:nvPr/>
          </p:nvSpPr>
          <p:spPr bwMode="auto">
            <a:xfrm>
              <a:off x="12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79" name="Oval 87" descr="Light downward diagonal"/>
            <p:cNvSpPr>
              <a:spLocks noChangeArrowheads="1"/>
            </p:cNvSpPr>
            <p:nvPr/>
          </p:nvSpPr>
          <p:spPr bwMode="auto">
            <a:xfrm>
              <a:off x="14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80" name="Oval 88" descr="Light downward diagonal"/>
            <p:cNvSpPr>
              <a:spLocks noChangeArrowheads="1"/>
            </p:cNvSpPr>
            <p:nvPr/>
          </p:nvSpPr>
          <p:spPr bwMode="auto">
            <a:xfrm>
              <a:off x="17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81" name="Oval 89" descr="Light downward diagonal"/>
            <p:cNvSpPr>
              <a:spLocks noChangeArrowheads="1"/>
            </p:cNvSpPr>
            <p:nvPr/>
          </p:nvSpPr>
          <p:spPr bwMode="auto">
            <a:xfrm>
              <a:off x="19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82" name="Oval 90" descr="Light downward diagonal"/>
            <p:cNvSpPr>
              <a:spLocks noChangeArrowheads="1"/>
            </p:cNvSpPr>
            <p:nvPr/>
          </p:nvSpPr>
          <p:spPr bwMode="auto">
            <a:xfrm>
              <a:off x="22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83" name="Oval 91" descr="Light downward diagonal"/>
            <p:cNvSpPr>
              <a:spLocks noChangeArrowheads="1"/>
            </p:cNvSpPr>
            <p:nvPr/>
          </p:nvSpPr>
          <p:spPr bwMode="auto">
            <a:xfrm>
              <a:off x="24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84" name="Oval 92" descr="Light downward diagonal"/>
            <p:cNvSpPr>
              <a:spLocks noChangeArrowheads="1"/>
            </p:cNvSpPr>
            <p:nvPr/>
          </p:nvSpPr>
          <p:spPr bwMode="auto">
            <a:xfrm>
              <a:off x="26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85" name="Oval 93" descr="Light downward diagonal"/>
            <p:cNvSpPr>
              <a:spLocks noChangeArrowheads="1"/>
            </p:cNvSpPr>
            <p:nvPr/>
          </p:nvSpPr>
          <p:spPr bwMode="auto">
            <a:xfrm>
              <a:off x="29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86" name="Oval 94" descr="Light downward diagonal"/>
            <p:cNvSpPr>
              <a:spLocks noChangeArrowheads="1"/>
            </p:cNvSpPr>
            <p:nvPr/>
          </p:nvSpPr>
          <p:spPr bwMode="auto">
            <a:xfrm>
              <a:off x="31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87" name="Oval 95" descr="Light downward diagonal"/>
            <p:cNvSpPr>
              <a:spLocks noChangeArrowheads="1"/>
            </p:cNvSpPr>
            <p:nvPr/>
          </p:nvSpPr>
          <p:spPr bwMode="auto">
            <a:xfrm>
              <a:off x="34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88" name="Oval 96" descr="Light downward diagonal"/>
            <p:cNvSpPr>
              <a:spLocks noChangeArrowheads="1"/>
            </p:cNvSpPr>
            <p:nvPr/>
          </p:nvSpPr>
          <p:spPr bwMode="auto">
            <a:xfrm>
              <a:off x="364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89" name="Oval 97" descr="Light downward diagonal"/>
            <p:cNvSpPr>
              <a:spLocks noChangeArrowheads="1"/>
            </p:cNvSpPr>
            <p:nvPr/>
          </p:nvSpPr>
          <p:spPr bwMode="auto">
            <a:xfrm>
              <a:off x="388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90" name="Oval 98" descr="Light downward diagonal"/>
            <p:cNvSpPr>
              <a:spLocks noChangeArrowheads="1"/>
            </p:cNvSpPr>
            <p:nvPr/>
          </p:nvSpPr>
          <p:spPr bwMode="auto">
            <a:xfrm>
              <a:off x="412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91" name="Oval 99" descr="Light downward diagonal"/>
            <p:cNvSpPr>
              <a:spLocks noChangeArrowheads="1"/>
            </p:cNvSpPr>
            <p:nvPr/>
          </p:nvSpPr>
          <p:spPr bwMode="auto">
            <a:xfrm>
              <a:off x="436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92" name="Oval 100" descr="Light downward diagonal"/>
            <p:cNvSpPr>
              <a:spLocks noChangeArrowheads="1"/>
            </p:cNvSpPr>
            <p:nvPr/>
          </p:nvSpPr>
          <p:spPr bwMode="auto">
            <a:xfrm>
              <a:off x="4608" y="1104"/>
              <a:ext cx="192" cy="192"/>
            </a:xfrm>
            <a:prstGeom prst="ellipse">
              <a:avLst/>
            </a:prstGeom>
            <a:pattFill prst="ltDnDiag">
              <a:fgClr>
                <a:srgbClr val="FF00FF"/>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
        <p:nvSpPr>
          <p:cNvPr id="26627" name="Rectangle 5"/>
          <p:cNvSpPr>
            <a:spLocks noGrp="1" noChangeArrowheads="1"/>
          </p:cNvSpPr>
          <p:nvPr>
            <p:ph type="title"/>
          </p:nvPr>
        </p:nvSpPr>
        <p:spPr>
          <a:xfrm>
            <a:off x="685800" y="0"/>
            <a:ext cx="7772400" cy="1143000"/>
          </a:xfrm>
        </p:spPr>
        <p:txBody>
          <a:bodyPr/>
          <a:lstStyle/>
          <a:p>
            <a:pPr eaLnBrk="1" hangingPunct="1"/>
            <a:r>
              <a:rPr lang="en-US" altLang="en-US" sz="4000" smtClean="0"/>
              <a:t>More of the Input </a:t>
            </a:r>
            <a:br>
              <a:rPr lang="en-US" altLang="en-US" sz="4000" smtClean="0"/>
            </a:br>
            <a:r>
              <a:rPr lang="en-US" altLang="en-US" sz="4000" smtClean="0"/>
              <a:t>Loop Invariant</a:t>
            </a:r>
          </a:p>
        </p:txBody>
      </p:sp>
      <p:sp>
        <p:nvSpPr>
          <p:cNvPr id="26628" name="Text Box 6"/>
          <p:cNvSpPr txBox="1">
            <a:spLocks noChangeArrowheads="1"/>
          </p:cNvSpPr>
          <p:nvPr/>
        </p:nvSpPr>
        <p:spPr bwMode="auto">
          <a:xfrm>
            <a:off x="1095375" y="1096963"/>
            <a:ext cx="6378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The input </a:t>
            </a:r>
            <a:r>
              <a:rPr lang="en-US" altLang="en-US" sz="3200" i="0"/>
              <a:t>consists</a:t>
            </a:r>
            <a:r>
              <a:rPr lang="en-US" altLang="en-US" i="0"/>
              <a:t> of an array of objects</a:t>
            </a:r>
          </a:p>
        </p:txBody>
      </p:sp>
      <p:sp>
        <p:nvSpPr>
          <p:cNvPr id="469013" name="Text Box 21"/>
          <p:cNvSpPr txBox="1">
            <a:spLocks noChangeArrowheads="1"/>
          </p:cNvSpPr>
          <p:nvPr/>
        </p:nvSpPr>
        <p:spPr bwMode="auto">
          <a:xfrm>
            <a:off x="1905000" y="4022725"/>
            <a:ext cx="7104063" cy="146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In the end, we have read in the entire input.</a:t>
            </a:r>
          </a:p>
          <a:p>
            <a:pPr eaLnBrk="1" hangingPunct="1"/>
            <a:r>
              <a:rPr lang="en-US" altLang="en-US" i="0"/>
              <a:t>The LI gives us that we have a solution </a:t>
            </a:r>
            <a:br>
              <a:rPr lang="en-US" altLang="en-US" i="0"/>
            </a:br>
            <a:r>
              <a:rPr lang="en-US" altLang="en-US" i="0"/>
              <a:t>  for this entire input.</a:t>
            </a:r>
          </a:p>
        </p:txBody>
      </p:sp>
      <p:grpSp>
        <p:nvGrpSpPr>
          <p:cNvPr id="3" name="Group 48"/>
          <p:cNvGrpSpPr>
            <a:grpSpLocks/>
          </p:cNvGrpSpPr>
          <p:nvPr/>
        </p:nvGrpSpPr>
        <p:grpSpPr bwMode="auto">
          <a:xfrm>
            <a:off x="2895600" y="2565400"/>
            <a:ext cx="2819400" cy="787400"/>
            <a:chOff x="576" y="1392"/>
            <a:chExt cx="1776" cy="496"/>
          </a:xfrm>
        </p:grpSpPr>
        <p:sp>
          <p:nvSpPr>
            <p:cNvPr id="26674" name="Rectangle 49"/>
            <p:cNvSpPr>
              <a:spLocks noChangeArrowheads="1"/>
            </p:cNvSpPr>
            <p:nvPr/>
          </p:nvSpPr>
          <p:spPr bwMode="auto">
            <a:xfrm>
              <a:off x="576" y="1600"/>
              <a:ext cx="1776" cy="288"/>
            </a:xfrm>
            <a:prstGeom prst="rect">
              <a:avLst/>
            </a:prstGeom>
            <a:solidFill>
              <a:schemeClr val="accent2"/>
            </a:solidFill>
            <a:ln w="25400">
              <a:solidFill>
                <a:schemeClr val="bg2"/>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i="0">
                  <a:solidFill>
                    <a:schemeClr val="bg2"/>
                  </a:solidFill>
                </a:rPr>
                <a:t>Solution</a:t>
              </a:r>
            </a:p>
          </p:txBody>
        </p:sp>
        <p:sp>
          <p:nvSpPr>
            <p:cNvPr id="26675" name="AutoShape 50"/>
            <p:cNvSpPr>
              <a:spLocks noChangeArrowheads="1"/>
            </p:cNvSpPr>
            <p:nvPr/>
          </p:nvSpPr>
          <p:spPr bwMode="auto">
            <a:xfrm>
              <a:off x="1296" y="1392"/>
              <a:ext cx="336" cy="144"/>
            </a:xfrm>
            <a:prstGeom prst="downArrow">
              <a:avLst>
                <a:gd name="adj1" fmla="val 50000"/>
                <a:gd name="adj2" fmla="val 25000"/>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4" name="Group 101"/>
          <p:cNvGrpSpPr>
            <a:grpSpLocks/>
          </p:cNvGrpSpPr>
          <p:nvPr/>
        </p:nvGrpSpPr>
        <p:grpSpPr bwMode="auto">
          <a:xfrm>
            <a:off x="1143000" y="1676400"/>
            <a:ext cx="6553200" cy="457200"/>
            <a:chOff x="720" y="1056"/>
            <a:chExt cx="4128" cy="288"/>
          </a:xfrm>
        </p:grpSpPr>
        <p:sp>
          <p:nvSpPr>
            <p:cNvPr id="26655" name="Rectangle 22"/>
            <p:cNvSpPr>
              <a:spLocks noChangeArrowheads="1"/>
            </p:cNvSpPr>
            <p:nvPr/>
          </p:nvSpPr>
          <p:spPr bwMode="auto">
            <a:xfrm>
              <a:off x="720" y="1056"/>
              <a:ext cx="4128" cy="288"/>
            </a:xfrm>
            <a:prstGeom prst="rect">
              <a:avLst/>
            </a:prstGeom>
            <a:noFill/>
            <a:ln w="254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26656" name="Group 51"/>
            <p:cNvGrpSpPr>
              <a:grpSpLocks/>
            </p:cNvGrpSpPr>
            <p:nvPr/>
          </p:nvGrpSpPr>
          <p:grpSpPr bwMode="auto">
            <a:xfrm>
              <a:off x="768" y="1104"/>
              <a:ext cx="4032" cy="192"/>
              <a:chOff x="768" y="1104"/>
              <a:chExt cx="4032" cy="192"/>
            </a:xfrm>
          </p:grpSpPr>
          <p:sp>
            <p:nvSpPr>
              <p:cNvPr id="26657" name="Oval 52"/>
              <p:cNvSpPr>
                <a:spLocks noChangeArrowheads="1"/>
              </p:cNvSpPr>
              <p:nvPr/>
            </p:nvSpPr>
            <p:spPr bwMode="auto">
              <a:xfrm>
                <a:off x="76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58" name="Oval 53"/>
              <p:cNvSpPr>
                <a:spLocks noChangeArrowheads="1"/>
              </p:cNvSpPr>
              <p:nvPr/>
            </p:nvSpPr>
            <p:spPr bwMode="auto">
              <a:xfrm>
                <a:off x="100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59" name="Oval 54"/>
              <p:cNvSpPr>
                <a:spLocks noChangeArrowheads="1"/>
              </p:cNvSpPr>
              <p:nvPr/>
            </p:nvSpPr>
            <p:spPr bwMode="auto">
              <a:xfrm>
                <a:off x="124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60" name="Oval 55"/>
              <p:cNvSpPr>
                <a:spLocks noChangeArrowheads="1"/>
              </p:cNvSpPr>
              <p:nvPr/>
            </p:nvSpPr>
            <p:spPr bwMode="auto">
              <a:xfrm>
                <a:off x="148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61" name="Oval 56"/>
              <p:cNvSpPr>
                <a:spLocks noChangeArrowheads="1"/>
              </p:cNvSpPr>
              <p:nvPr/>
            </p:nvSpPr>
            <p:spPr bwMode="auto">
              <a:xfrm>
                <a:off x="172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62" name="Oval 57"/>
              <p:cNvSpPr>
                <a:spLocks noChangeArrowheads="1"/>
              </p:cNvSpPr>
              <p:nvPr/>
            </p:nvSpPr>
            <p:spPr bwMode="auto">
              <a:xfrm>
                <a:off x="196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63" name="Oval 58"/>
              <p:cNvSpPr>
                <a:spLocks noChangeArrowheads="1"/>
              </p:cNvSpPr>
              <p:nvPr/>
            </p:nvSpPr>
            <p:spPr bwMode="auto">
              <a:xfrm>
                <a:off x="220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64" name="Oval 59"/>
              <p:cNvSpPr>
                <a:spLocks noChangeArrowheads="1"/>
              </p:cNvSpPr>
              <p:nvPr/>
            </p:nvSpPr>
            <p:spPr bwMode="auto">
              <a:xfrm>
                <a:off x="244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65" name="Oval 60"/>
              <p:cNvSpPr>
                <a:spLocks noChangeArrowheads="1"/>
              </p:cNvSpPr>
              <p:nvPr/>
            </p:nvSpPr>
            <p:spPr bwMode="auto">
              <a:xfrm>
                <a:off x="268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66" name="Oval 61"/>
              <p:cNvSpPr>
                <a:spLocks noChangeArrowheads="1"/>
              </p:cNvSpPr>
              <p:nvPr/>
            </p:nvSpPr>
            <p:spPr bwMode="auto">
              <a:xfrm>
                <a:off x="292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67" name="Oval 62"/>
              <p:cNvSpPr>
                <a:spLocks noChangeArrowheads="1"/>
              </p:cNvSpPr>
              <p:nvPr/>
            </p:nvSpPr>
            <p:spPr bwMode="auto">
              <a:xfrm>
                <a:off x="316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68" name="Oval 63"/>
              <p:cNvSpPr>
                <a:spLocks noChangeArrowheads="1"/>
              </p:cNvSpPr>
              <p:nvPr/>
            </p:nvSpPr>
            <p:spPr bwMode="auto">
              <a:xfrm>
                <a:off x="340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69" name="Oval 64"/>
              <p:cNvSpPr>
                <a:spLocks noChangeArrowheads="1"/>
              </p:cNvSpPr>
              <p:nvPr/>
            </p:nvSpPr>
            <p:spPr bwMode="auto">
              <a:xfrm>
                <a:off x="364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70" name="Oval 65"/>
              <p:cNvSpPr>
                <a:spLocks noChangeArrowheads="1"/>
              </p:cNvSpPr>
              <p:nvPr/>
            </p:nvSpPr>
            <p:spPr bwMode="auto">
              <a:xfrm>
                <a:off x="388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71" name="Oval 66"/>
              <p:cNvSpPr>
                <a:spLocks noChangeArrowheads="1"/>
              </p:cNvSpPr>
              <p:nvPr/>
            </p:nvSpPr>
            <p:spPr bwMode="auto">
              <a:xfrm>
                <a:off x="412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72" name="Oval 67"/>
              <p:cNvSpPr>
                <a:spLocks noChangeArrowheads="1"/>
              </p:cNvSpPr>
              <p:nvPr/>
            </p:nvSpPr>
            <p:spPr bwMode="auto">
              <a:xfrm>
                <a:off x="436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6673" name="Oval 68"/>
              <p:cNvSpPr>
                <a:spLocks noChangeArrowheads="1"/>
              </p:cNvSpPr>
              <p:nvPr/>
            </p:nvSpPr>
            <p:spPr bwMode="auto">
              <a:xfrm>
                <a:off x="4608" y="1104"/>
                <a:ext cx="192" cy="192"/>
              </a:xfrm>
              <a:prstGeom prst="ellipse">
                <a:avLst/>
              </a:prstGeom>
              <a:solidFill>
                <a:srgbClr val="FF00FF"/>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grpSp>
        <p:nvGrpSpPr>
          <p:cNvPr id="6" name="Group 69"/>
          <p:cNvGrpSpPr>
            <a:grpSpLocks noChangeAspect="1"/>
          </p:cNvGrpSpPr>
          <p:nvPr/>
        </p:nvGrpSpPr>
        <p:grpSpPr bwMode="auto">
          <a:xfrm>
            <a:off x="304800" y="3935413"/>
            <a:ext cx="1119188" cy="1169987"/>
            <a:chOff x="4641" y="2352"/>
            <a:chExt cx="735" cy="768"/>
          </a:xfrm>
        </p:grpSpPr>
        <p:sp>
          <p:nvSpPr>
            <p:cNvPr id="26642" name="Freeform 70"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6643" name="Group 71"/>
            <p:cNvGrpSpPr>
              <a:grpSpLocks noChangeAspect="1"/>
            </p:cNvGrpSpPr>
            <p:nvPr/>
          </p:nvGrpSpPr>
          <p:grpSpPr bwMode="auto">
            <a:xfrm>
              <a:off x="4703" y="2655"/>
              <a:ext cx="208" cy="170"/>
              <a:chOff x="1728" y="2064"/>
              <a:chExt cx="768" cy="672"/>
            </a:xfrm>
          </p:grpSpPr>
          <p:sp>
            <p:nvSpPr>
              <p:cNvPr id="26653" name="AutoShape 72"/>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26654" name="Line 73"/>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6644" name="Oval 74"/>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26645" name="Picture 7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46" name="Group 76"/>
            <p:cNvGrpSpPr>
              <a:grpSpLocks noChangeAspect="1"/>
            </p:cNvGrpSpPr>
            <p:nvPr/>
          </p:nvGrpSpPr>
          <p:grpSpPr bwMode="auto">
            <a:xfrm rot="2360341">
              <a:off x="4794" y="2352"/>
              <a:ext cx="342" cy="428"/>
              <a:chOff x="2227" y="1194"/>
              <a:chExt cx="1944" cy="2413"/>
            </a:xfrm>
          </p:grpSpPr>
          <p:sp>
            <p:nvSpPr>
              <p:cNvPr id="26647" name="Freeform 77"/>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8" name="Freeform 78"/>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9" name="Freeform 79"/>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0" name="Freeform 80"/>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1" name="Freeform 81"/>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2" name="Freeform 82"/>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9" name="Group 116"/>
          <p:cNvGrpSpPr>
            <a:grpSpLocks/>
          </p:cNvGrpSpPr>
          <p:nvPr/>
        </p:nvGrpSpPr>
        <p:grpSpPr bwMode="auto">
          <a:xfrm>
            <a:off x="3509963" y="5535613"/>
            <a:ext cx="831850" cy="820737"/>
            <a:chOff x="2211" y="3487"/>
            <a:chExt cx="524" cy="517"/>
          </a:xfrm>
        </p:grpSpPr>
        <p:pic>
          <p:nvPicPr>
            <p:cNvPr id="26634" name="Picture 10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62" y="3667"/>
              <a:ext cx="373"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35" name="Group 109"/>
            <p:cNvGrpSpPr>
              <a:grpSpLocks noChangeAspect="1"/>
            </p:cNvGrpSpPr>
            <p:nvPr/>
          </p:nvGrpSpPr>
          <p:grpSpPr bwMode="auto">
            <a:xfrm rot="2360341">
              <a:off x="2211" y="3487"/>
              <a:ext cx="328" cy="411"/>
              <a:chOff x="2227" y="1194"/>
              <a:chExt cx="1944" cy="2413"/>
            </a:xfrm>
          </p:grpSpPr>
          <p:sp>
            <p:nvSpPr>
              <p:cNvPr id="26636" name="Freeform 110"/>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37" name="Freeform 111"/>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38" name="Freeform 112"/>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39" name="Freeform 113"/>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0" name="Freeform 114"/>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1" name="Freeform 115"/>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69013">
                                            <p:txEl>
                                              <p:pRg st="0" end="0"/>
                                            </p:txEl>
                                          </p:spTgt>
                                        </p:tgtEl>
                                        <p:attrNameLst>
                                          <p:attrName>style.visibility</p:attrName>
                                        </p:attrNameLst>
                                      </p:cBhvr>
                                      <p:to>
                                        <p:strVal val="visible"/>
                                      </p:to>
                                    </p:set>
                                    <p:anim calcmode="lin" valueType="num">
                                      <p:cBhvr additive="base">
                                        <p:cTn id="13" dur="500" fill="hold"/>
                                        <p:tgtEl>
                                          <p:spTgt spid="46901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69013">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69013">
                                            <p:txEl>
                                              <p:pRg st="1" end="1"/>
                                            </p:txEl>
                                          </p:spTgt>
                                        </p:tgtEl>
                                        <p:attrNameLst>
                                          <p:attrName>style.visibility</p:attrName>
                                        </p:attrNameLst>
                                      </p:cBhvr>
                                      <p:to>
                                        <p:strVal val="visible"/>
                                      </p:to>
                                    </p:set>
                                    <p:anim calcmode="lin" valueType="num">
                                      <p:cBhvr additive="base">
                                        <p:cTn id="23" dur="500" fill="hold"/>
                                        <p:tgtEl>
                                          <p:spTgt spid="469013">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69013">
                                            <p:txEl>
                                              <p:pRg st="1" end="1"/>
                                            </p:txEl>
                                          </p:spTgt>
                                        </p:tgtEl>
                                        <p:attrNameLst>
                                          <p:attrName>ppt_y</p:attrName>
                                        </p:attrNameLst>
                                      </p:cBhvr>
                                      <p:tavLst>
                                        <p:tav tm="0">
                                          <p:val>
                                            <p:strVal val="1+#ppt_h/2"/>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0-#ppt_w/2"/>
                                          </p:val>
                                        </p:tav>
                                        <p:tav tm="100000">
                                          <p:val>
                                            <p:strVal val="#ppt_x"/>
                                          </p:val>
                                        </p:tav>
                                      </p:tavLst>
                                    </p:anim>
                                    <p:anim calcmode="lin" valueType="num">
                                      <p:cBhvr additive="base">
                                        <p:cTn id="2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5"/>
          <p:cNvSpPr>
            <a:spLocks noGrp="1" noChangeArrowheads="1"/>
          </p:cNvSpPr>
          <p:nvPr>
            <p:ph type="title"/>
          </p:nvPr>
        </p:nvSpPr>
        <p:spPr>
          <a:xfrm>
            <a:off x="685800" y="0"/>
            <a:ext cx="7772400" cy="1143000"/>
          </a:xfrm>
        </p:spPr>
        <p:txBody>
          <a:bodyPr/>
          <a:lstStyle/>
          <a:p>
            <a:pPr eaLnBrk="1" hangingPunct="1"/>
            <a:r>
              <a:rPr lang="en-US" altLang="en-US" sz="4000" smtClean="0"/>
              <a:t>Insertion Sort</a:t>
            </a:r>
          </a:p>
        </p:txBody>
      </p:sp>
      <p:sp>
        <p:nvSpPr>
          <p:cNvPr id="27651" name="Text Box 6"/>
          <p:cNvSpPr txBox="1">
            <a:spLocks noChangeArrowheads="1"/>
          </p:cNvSpPr>
          <p:nvPr/>
        </p:nvSpPr>
        <p:spPr bwMode="auto">
          <a:xfrm>
            <a:off x="1095375" y="1096963"/>
            <a:ext cx="650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The input </a:t>
            </a:r>
            <a:r>
              <a:rPr lang="en-US" altLang="en-US" sz="3200" i="0"/>
              <a:t>consists</a:t>
            </a:r>
            <a:r>
              <a:rPr lang="en-US" altLang="en-US" i="0"/>
              <a:t> of an array of integers</a:t>
            </a:r>
          </a:p>
        </p:txBody>
      </p:sp>
      <p:grpSp>
        <p:nvGrpSpPr>
          <p:cNvPr id="2" name="Group 7"/>
          <p:cNvGrpSpPr>
            <a:grpSpLocks/>
          </p:cNvGrpSpPr>
          <p:nvPr/>
        </p:nvGrpSpPr>
        <p:grpSpPr bwMode="auto">
          <a:xfrm>
            <a:off x="533400" y="3962400"/>
            <a:ext cx="1181100" cy="1066800"/>
            <a:chOff x="1224" y="2539"/>
            <a:chExt cx="2280" cy="1785"/>
          </a:xfrm>
        </p:grpSpPr>
        <p:sp>
          <p:nvSpPr>
            <p:cNvPr id="27663" name="Freeform 8"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7664" name="Group 9"/>
            <p:cNvGrpSpPr>
              <a:grpSpLocks/>
            </p:cNvGrpSpPr>
            <p:nvPr/>
          </p:nvGrpSpPr>
          <p:grpSpPr bwMode="auto">
            <a:xfrm>
              <a:off x="1584" y="2688"/>
              <a:ext cx="1216" cy="1440"/>
              <a:chOff x="2641" y="1488"/>
              <a:chExt cx="2655" cy="2488"/>
            </a:xfrm>
          </p:grpSpPr>
          <p:grpSp>
            <p:nvGrpSpPr>
              <p:cNvPr id="27665" name="Group 10"/>
              <p:cNvGrpSpPr>
                <a:grpSpLocks/>
              </p:cNvGrpSpPr>
              <p:nvPr/>
            </p:nvGrpSpPr>
            <p:grpSpPr bwMode="auto">
              <a:xfrm>
                <a:off x="2641" y="1488"/>
                <a:ext cx="2496" cy="2436"/>
                <a:chOff x="2641" y="1488"/>
                <a:chExt cx="2496" cy="2436"/>
              </a:xfrm>
            </p:grpSpPr>
            <p:sp>
              <p:nvSpPr>
                <p:cNvPr id="27670" name="Freeform 11"/>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71" name="Freeform 12"/>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72" name="Freeform 13"/>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73" name="Freeform 14"/>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74" name="Freeform 15"/>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75" name="Freeform 16"/>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66" name="Group 17"/>
              <p:cNvGrpSpPr>
                <a:grpSpLocks/>
              </p:cNvGrpSpPr>
              <p:nvPr/>
            </p:nvGrpSpPr>
            <p:grpSpPr bwMode="auto">
              <a:xfrm>
                <a:off x="4864" y="3099"/>
                <a:ext cx="432" cy="877"/>
                <a:chOff x="4864" y="3099"/>
                <a:chExt cx="432" cy="877"/>
              </a:xfrm>
            </p:grpSpPr>
            <p:sp>
              <p:nvSpPr>
                <p:cNvPr id="27667" name="Freeform 18"/>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8" name="Freeform 19"/>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9" name="Freeform 20"/>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471061" name="Text Box 21"/>
          <p:cNvSpPr txBox="1">
            <a:spLocks noChangeArrowheads="1"/>
          </p:cNvSpPr>
          <p:nvPr/>
        </p:nvSpPr>
        <p:spPr bwMode="auto">
          <a:xfrm>
            <a:off x="1905000" y="4022725"/>
            <a:ext cx="5419725" cy="192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We have read in the first </a:t>
            </a:r>
            <a:r>
              <a:rPr lang="en-US" altLang="en-US"/>
              <a:t>i</a:t>
            </a:r>
            <a:r>
              <a:rPr lang="en-US" altLang="en-US" i="0"/>
              <a:t> objects.</a:t>
            </a:r>
          </a:p>
          <a:p>
            <a:pPr eaLnBrk="1" hangingPunct="1"/>
            <a:r>
              <a:rPr lang="en-US" altLang="en-US" i="0"/>
              <a:t>We will pretend that this prefix</a:t>
            </a:r>
            <a:br>
              <a:rPr lang="en-US" altLang="en-US" i="0"/>
            </a:br>
            <a:r>
              <a:rPr lang="en-US" altLang="en-US" i="0"/>
              <a:t>     is the entire input.</a:t>
            </a:r>
          </a:p>
          <a:p>
            <a:pPr eaLnBrk="1" hangingPunct="1"/>
            <a:r>
              <a:rPr lang="en-US" altLang="en-US" i="0"/>
              <a:t>We have a solution for this prefix</a:t>
            </a:r>
          </a:p>
        </p:txBody>
      </p:sp>
      <p:sp>
        <p:nvSpPr>
          <p:cNvPr id="471089" name="Rectangle 49"/>
          <p:cNvSpPr>
            <a:spLocks noChangeArrowheads="1"/>
          </p:cNvSpPr>
          <p:nvPr/>
        </p:nvSpPr>
        <p:spPr bwMode="auto">
          <a:xfrm>
            <a:off x="3962400" y="2590800"/>
            <a:ext cx="1524000" cy="530225"/>
          </a:xfrm>
          <a:prstGeom prst="rect">
            <a:avLst/>
          </a:prstGeom>
          <a:solidFill>
            <a:schemeClr val="accent2"/>
          </a:solidFill>
          <a:ln w="25400">
            <a:solidFill>
              <a:schemeClr val="bg2"/>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i="0">
                <a:solidFill>
                  <a:schemeClr val="bg2"/>
                </a:solidFill>
              </a:rPr>
              <a:t>Solution</a:t>
            </a:r>
          </a:p>
        </p:txBody>
      </p:sp>
      <p:sp>
        <p:nvSpPr>
          <p:cNvPr id="471090" name="AutoShape 50"/>
          <p:cNvSpPr>
            <a:spLocks noChangeArrowheads="1"/>
          </p:cNvSpPr>
          <p:nvPr/>
        </p:nvSpPr>
        <p:spPr bwMode="auto">
          <a:xfrm>
            <a:off x="2971800" y="2263775"/>
            <a:ext cx="533400" cy="228600"/>
          </a:xfrm>
          <a:prstGeom prst="downArrow">
            <a:avLst>
              <a:gd name="adj1" fmla="val 50000"/>
              <a:gd name="adj2" fmla="val 25000"/>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27656" name="Group 51"/>
          <p:cNvGrpSpPr>
            <a:grpSpLocks/>
          </p:cNvGrpSpPr>
          <p:nvPr/>
        </p:nvGrpSpPr>
        <p:grpSpPr bwMode="auto">
          <a:xfrm>
            <a:off x="2438400" y="1651000"/>
            <a:ext cx="3733800" cy="533400"/>
            <a:chOff x="3072" y="3360"/>
            <a:chExt cx="2352" cy="336"/>
          </a:xfrm>
        </p:grpSpPr>
        <p:sp>
          <p:nvSpPr>
            <p:cNvPr id="27661" name="Text Box 52"/>
            <p:cNvSpPr txBox="1">
              <a:spLocks noChangeArrowheads="1"/>
            </p:cNvSpPr>
            <p:nvPr/>
          </p:nvSpPr>
          <p:spPr bwMode="auto">
            <a:xfrm>
              <a:off x="3106" y="3413"/>
              <a:ext cx="20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solidFill>
                    <a:srgbClr val="CC00CC"/>
                  </a:solidFill>
                </a:rPr>
                <a:t>52,23,88,31,25,30,98,62,14,79</a:t>
              </a:r>
              <a:endParaRPr lang="en-CA" altLang="en-US" sz="2000" i="0">
                <a:solidFill>
                  <a:srgbClr val="CC00CC"/>
                </a:solidFill>
              </a:endParaRPr>
            </a:p>
          </p:txBody>
        </p:sp>
        <p:sp>
          <p:nvSpPr>
            <p:cNvPr id="27662" name="Rectangle 53"/>
            <p:cNvSpPr>
              <a:spLocks noChangeArrowheads="1"/>
            </p:cNvSpPr>
            <p:nvPr/>
          </p:nvSpPr>
          <p:spPr bwMode="auto">
            <a:xfrm>
              <a:off x="3072" y="3360"/>
              <a:ext cx="235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
        <p:nvSpPr>
          <p:cNvPr id="471094" name="Rectangle 54"/>
          <p:cNvSpPr>
            <a:spLocks noChangeArrowheads="1"/>
          </p:cNvSpPr>
          <p:nvPr/>
        </p:nvSpPr>
        <p:spPr bwMode="auto">
          <a:xfrm>
            <a:off x="2514600" y="1689100"/>
            <a:ext cx="1295400" cy="419100"/>
          </a:xfrm>
          <a:prstGeom prst="rect">
            <a:avLst/>
          </a:prstGeom>
          <a:noFill/>
          <a:ln w="254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7" name="Group 55"/>
          <p:cNvGrpSpPr>
            <a:grpSpLocks/>
          </p:cNvGrpSpPr>
          <p:nvPr/>
        </p:nvGrpSpPr>
        <p:grpSpPr bwMode="auto">
          <a:xfrm>
            <a:off x="2438400" y="2590800"/>
            <a:ext cx="1524000" cy="533400"/>
            <a:chOff x="3072" y="3360"/>
            <a:chExt cx="2352" cy="336"/>
          </a:xfrm>
        </p:grpSpPr>
        <p:sp>
          <p:nvSpPr>
            <p:cNvPr id="27659" name="Text Box 56"/>
            <p:cNvSpPr txBox="1">
              <a:spLocks noChangeArrowheads="1"/>
            </p:cNvSpPr>
            <p:nvPr/>
          </p:nvSpPr>
          <p:spPr bwMode="auto">
            <a:xfrm>
              <a:off x="3106" y="3413"/>
              <a:ext cx="214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solidFill>
                    <a:schemeClr val="accent2"/>
                  </a:solidFill>
                </a:rPr>
                <a:t>23,31,52,88</a:t>
              </a:r>
              <a:endParaRPr lang="en-CA" altLang="en-US" sz="2000" i="0">
                <a:solidFill>
                  <a:schemeClr val="accent2"/>
                </a:solidFill>
              </a:endParaRPr>
            </a:p>
          </p:txBody>
        </p:sp>
        <p:sp>
          <p:nvSpPr>
            <p:cNvPr id="27660" name="Rectangle 57"/>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71061">
                                            <p:txEl>
                                              <p:pRg st="0" end="0"/>
                                            </p:txEl>
                                          </p:spTgt>
                                        </p:tgtEl>
                                        <p:attrNameLst>
                                          <p:attrName>style.visibility</p:attrName>
                                        </p:attrNameLst>
                                      </p:cBhvr>
                                      <p:to>
                                        <p:strVal val="visible"/>
                                      </p:to>
                                    </p:set>
                                    <p:anim calcmode="lin" valueType="num">
                                      <p:cBhvr additive="base">
                                        <p:cTn id="13" dur="500" fill="hold"/>
                                        <p:tgtEl>
                                          <p:spTgt spid="471061">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71061">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71061">
                                            <p:txEl>
                                              <p:pRg st="1" end="1"/>
                                            </p:txEl>
                                          </p:spTgt>
                                        </p:tgtEl>
                                        <p:attrNameLst>
                                          <p:attrName>style.visibility</p:attrName>
                                        </p:attrNameLst>
                                      </p:cBhvr>
                                      <p:to>
                                        <p:strVal val="visible"/>
                                      </p:to>
                                    </p:set>
                                    <p:anim calcmode="lin" valueType="num">
                                      <p:cBhvr additive="base">
                                        <p:cTn id="17" dur="500" fill="hold"/>
                                        <p:tgtEl>
                                          <p:spTgt spid="471061">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71061">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71094"/>
                                        </p:tgtEl>
                                        <p:attrNameLst>
                                          <p:attrName>style.visibility</p:attrName>
                                        </p:attrNameLst>
                                      </p:cBhvr>
                                      <p:to>
                                        <p:strVal val="visible"/>
                                      </p:to>
                                    </p:set>
                                    <p:anim calcmode="lin" valueType="num">
                                      <p:cBhvr additive="base">
                                        <p:cTn id="21" dur="500" fill="hold"/>
                                        <p:tgtEl>
                                          <p:spTgt spid="471094"/>
                                        </p:tgtEl>
                                        <p:attrNameLst>
                                          <p:attrName>ppt_x</p:attrName>
                                        </p:attrNameLst>
                                      </p:cBhvr>
                                      <p:tavLst>
                                        <p:tav tm="0">
                                          <p:val>
                                            <p:strVal val="0-#ppt_w/2"/>
                                          </p:val>
                                        </p:tav>
                                        <p:tav tm="100000">
                                          <p:val>
                                            <p:strVal val="#ppt_x"/>
                                          </p:val>
                                        </p:tav>
                                      </p:tavLst>
                                    </p:anim>
                                    <p:anim calcmode="lin" valueType="num">
                                      <p:cBhvr additive="base">
                                        <p:cTn id="22" dur="500" fill="hold"/>
                                        <p:tgtEl>
                                          <p:spTgt spid="471094"/>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471061">
                                            <p:txEl>
                                              <p:pRg st="2" end="2"/>
                                            </p:txEl>
                                          </p:spTgt>
                                        </p:tgtEl>
                                        <p:attrNameLst>
                                          <p:attrName>style.visibility</p:attrName>
                                        </p:attrNameLst>
                                      </p:cBhvr>
                                      <p:to>
                                        <p:strVal val="visible"/>
                                      </p:to>
                                    </p:set>
                                    <p:anim calcmode="lin" valueType="num">
                                      <p:cBhvr additive="base">
                                        <p:cTn id="27" dur="500" fill="hold"/>
                                        <p:tgtEl>
                                          <p:spTgt spid="471061">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71061">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71090"/>
                                        </p:tgtEl>
                                        <p:attrNameLst>
                                          <p:attrName>style.visibility</p:attrName>
                                        </p:attrNameLst>
                                      </p:cBhvr>
                                      <p:to>
                                        <p:strVal val="visible"/>
                                      </p:to>
                                    </p:set>
                                    <p:anim calcmode="lin" valueType="num">
                                      <p:cBhvr additive="base">
                                        <p:cTn id="31" dur="500" fill="hold"/>
                                        <p:tgtEl>
                                          <p:spTgt spid="471090"/>
                                        </p:tgtEl>
                                        <p:attrNameLst>
                                          <p:attrName>ppt_x</p:attrName>
                                        </p:attrNameLst>
                                      </p:cBhvr>
                                      <p:tavLst>
                                        <p:tav tm="0">
                                          <p:val>
                                            <p:strVal val="0-#ppt_w/2"/>
                                          </p:val>
                                        </p:tav>
                                        <p:tav tm="100000">
                                          <p:val>
                                            <p:strVal val="#ppt_x"/>
                                          </p:val>
                                        </p:tav>
                                      </p:tavLst>
                                    </p:anim>
                                    <p:anim calcmode="lin" valueType="num">
                                      <p:cBhvr additive="base">
                                        <p:cTn id="32" dur="500" fill="hold"/>
                                        <p:tgtEl>
                                          <p:spTgt spid="471090"/>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71089"/>
                                        </p:tgtEl>
                                        <p:attrNameLst>
                                          <p:attrName>style.visibility</p:attrName>
                                        </p:attrNameLst>
                                      </p:cBhvr>
                                      <p:to>
                                        <p:strVal val="visible"/>
                                      </p:to>
                                    </p:set>
                                    <p:anim calcmode="lin" valueType="num">
                                      <p:cBhvr additive="base">
                                        <p:cTn id="35" dur="500" fill="hold"/>
                                        <p:tgtEl>
                                          <p:spTgt spid="471089"/>
                                        </p:tgtEl>
                                        <p:attrNameLst>
                                          <p:attrName>ppt_x</p:attrName>
                                        </p:attrNameLst>
                                      </p:cBhvr>
                                      <p:tavLst>
                                        <p:tav tm="0">
                                          <p:val>
                                            <p:strVal val="0-#ppt_w/2"/>
                                          </p:val>
                                        </p:tav>
                                        <p:tav tm="100000">
                                          <p:val>
                                            <p:strVal val="#ppt_x"/>
                                          </p:val>
                                        </p:tav>
                                      </p:tavLst>
                                    </p:anim>
                                    <p:anim calcmode="lin" valueType="num">
                                      <p:cBhvr additive="base">
                                        <p:cTn id="36" dur="500" fill="hold"/>
                                        <p:tgtEl>
                                          <p:spTgt spid="471089"/>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0-#ppt_w/2"/>
                                          </p:val>
                                        </p:tav>
                                        <p:tav tm="100000">
                                          <p:val>
                                            <p:strVal val="#ppt_x"/>
                                          </p:val>
                                        </p:tav>
                                      </p:tavLst>
                                    </p:anim>
                                    <p:anim calcmode="lin" valueType="num">
                                      <p:cBhvr additive="base">
                                        <p:cTn id="42" dur="500" fill="hold"/>
                                        <p:tgtEl>
                                          <p:spTgt spid="7"/>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47108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9" grpId="0" animBg="1"/>
      <p:bldP spid="471089" grpId="1" animBg="1"/>
      <p:bldP spid="471090" grpId="0" animBg="1"/>
      <p:bldP spid="47109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5"/>
          <p:cNvSpPr>
            <a:spLocks noGrp="1" noChangeArrowheads="1"/>
          </p:cNvSpPr>
          <p:nvPr>
            <p:ph type="title"/>
          </p:nvPr>
        </p:nvSpPr>
        <p:spPr>
          <a:xfrm>
            <a:off x="685800" y="0"/>
            <a:ext cx="7772400" cy="1143000"/>
          </a:xfrm>
        </p:spPr>
        <p:txBody>
          <a:bodyPr/>
          <a:lstStyle/>
          <a:p>
            <a:pPr eaLnBrk="1" hangingPunct="1"/>
            <a:r>
              <a:rPr lang="en-US" altLang="en-US" sz="4000" smtClean="0"/>
              <a:t>Insertion Sort</a:t>
            </a:r>
          </a:p>
        </p:txBody>
      </p:sp>
      <p:sp>
        <p:nvSpPr>
          <p:cNvPr id="28675" name="Text Box 6"/>
          <p:cNvSpPr txBox="1">
            <a:spLocks noChangeArrowheads="1"/>
          </p:cNvSpPr>
          <p:nvPr/>
        </p:nvSpPr>
        <p:spPr bwMode="auto">
          <a:xfrm>
            <a:off x="1095375" y="1096963"/>
            <a:ext cx="650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The input </a:t>
            </a:r>
            <a:r>
              <a:rPr lang="en-US" altLang="en-US" sz="3200" i="0"/>
              <a:t>consists</a:t>
            </a:r>
            <a:r>
              <a:rPr lang="en-US" altLang="en-US" i="0"/>
              <a:t> of an array of integers</a:t>
            </a:r>
          </a:p>
        </p:txBody>
      </p:sp>
      <p:sp>
        <p:nvSpPr>
          <p:cNvPr id="28676" name="AutoShape 23"/>
          <p:cNvSpPr>
            <a:spLocks noChangeArrowheads="1"/>
          </p:cNvSpPr>
          <p:nvPr/>
        </p:nvSpPr>
        <p:spPr bwMode="auto">
          <a:xfrm>
            <a:off x="2971800" y="2263775"/>
            <a:ext cx="533400" cy="228600"/>
          </a:xfrm>
          <a:prstGeom prst="downArrow">
            <a:avLst>
              <a:gd name="adj1" fmla="val 50000"/>
              <a:gd name="adj2" fmla="val 25000"/>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28677" name="Group 24"/>
          <p:cNvGrpSpPr>
            <a:grpSpLocks/>
          </p:cNvGrpSpPr>
          <p:nvPr/>
        </p:nvGrpSpPr>
        <p:grpSpPr bwMode="auto">
          <a:xfrm>
            <a:off x="2438400" y="1651000"/>
            <a:ext cx="3733800" cy="533400"/>
            <a:chOff x="3072" y="3360"/>
            <a:chExt cx="2352" cy="336"/>
          </a:xfrm>
        </p:grpSpPr>
        <p:sp>
          <p:nvSpPr>
            <p:cNvPr id="28699" name="Text Box 25"/>
            <p:cNvSpPr txBox="1">
              <a:spLocks noChangeArrowheads="1"/>
            </p:cNvSpPr>
            <p:nvPr/>
          </p:nvSpPr>
          <p:spPr bwMode="auto">
            <a:xfrm>
              <a:off x="3106" y="3413"/>
              <a:ext cx="20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solidFill>
                    <a:srgbClr val="CC00CC"/>
                  </a:solidFill>
                </a:rPr>
                <a:t>52,23,88,31,25,30,98,62,14,79</a:t>
              </a:r>
              <a:endParaRPr lang="en-CA" altLang="en-US" sz="2000" i="0">
                <a:solidFill>
                  <a:srgbClr val="CC00CC"/>
                </a:solidFill>
              </a:endParaRPr>
            </a:p>
          </p:txBody>
        </p:sp>
        <p:sp>
          <p:nvSpPr>
            <p:cNvPr id="28700" name="Rectangle 26"/>
            <p:cNvSpPr>
              <a:spLocks noChangeArrowheads="1"/>
            </p:cNvSpPr>
            <p:nvPr/>
          </p:nvSpPr>
          <p:spPr bwMode="auto">
            <a:xfrm>
              <a:off x="3072" y="3360"/>
              <a:ext cx="235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
        <p:nvSpPr>
          <p:cNvPr id="28678" name="Rectangle 27"/>
          <p:cNvSpPr>
            <a:spLocks noChangeArrowheads="1"/>
          </p:cNvSpPr>
          <p:nvPr/>
        </p:nvSpPr>
        <p:spPr bwMode="auto">
          <a:xfrm>
            <a:off x="2514600" y="1689100"/>
            <a:ext cx="1295400" cy="419100"/>
          </a:xfrm>
          <a:prstGeom prst="rect">
            <a:avLst/>
          </a:prstGeom>
          <a:noFill/>
          <a:ln w="254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nvGrpSpPr>
          <p:cNvPr id="28679" name="Group 28"/>
          <p:cNvGrpSpPr>
            <a:grpSpLocks/>
          </p:cNvGrpSpPr>
          <p:nvPr/>
        </p:nvGrpSpPr>
        <p:grpSpPr bwMode="auto">
          <a:xfrm>
            <a:off x="2501900" y="2578100"/>
            <a:ext cx="1524000" cy="533400"/>
            <a:chOff x="3072" y="3360"/>
            <a:chExt cx="2352" cy="336"/>
          </a:xfrm>
        </p:grpSpPr>
        <p:sp>
          <p:nvSpPr>
            <p:cNvPr id="28697" name="Text Box 29"/>
            <p:cNvSpPr txBox="1">
              <a:spLocks noChangeArrowheads="1"/>
            </p:cNvSpPr>
            <p:nvPr/>
          </p:nvSpPr>
          <p:spPr bwMode="auto">
            <a:xfrm>
              <a:off x="3106" y="3413"/>
              <a:ext cx="214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solidFill>
                    <a:schemeClr val="accent2"/>
                  </a:solidFill>
                </a:rPr>
                <a:t>23,31,52,88</a:t>
              </a:r>
              <a:endParaRPr lang="en-CA" altLang="en-US" sz="2000" i="0">
                <a:solidFill>
                  <a:schemeClr val="accent2"/>
                </a:solidFill>
              </a:endParaRPr>
            </a:p>
          </p:txBody>
        </p:sp>
        <p:sp>
          <p:nvSpPr>
            <p:cNvPr id="28698" name="Rectangle 30"/>
            <p:cNvSpPr>
              <a:spLocks noChangeArrowheads="1"/>
            </p:cNvSpPr>
            <p:nvPr/>
          </p:nvSpPr>
          <p:spPr bwMode="auto">
            <a:xfrm>
              <a:off x="3072" y="3360"/>
              <a:ext cx="2352"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
        <p:nvSpPr>
          <p:cNvPr id="472103" name="Text Box 39"/>
          <p:cNvSpPr txBox="1">
            <a:spLocks noChangeArrowheads="1"/>
          </p:cNvSpPr>
          <p:nvPr/>
        </p:nvSpPr>
        <p:spPr bwMode="auto">
          <a:xfrm>
            <a:off x="1905000" y="4022725"/>
            <a:ext cx="5949950" cy="237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We read in the </a:t>
            </a:r>
            <a:r>
              <a:rPr lang="en-US" altLang="en-US"/>
              <a:t>i</a:t>
            </a:r>
            <a:r>
              <a:rPr lang="en-US" altLang="en-US" i="0"/>
              <a:t>+1</a:t>
            </a:r>
            <a:r>
              <a:rPr lang="en-US" altLang="en-US" i="0" baseline="30000"/>
              <a:t>st</a:t>
            </a:r>
            <a:r>
              <a:rPr lang="en-US" altLang="en-US" i="0"/>
              <a:t> object.</a:t>
            </a:r>
          </a:p>
          <a:p>
            <a:pPr eaLnBrk="1" hangingPunct="1"/>
            <a:r>
              <a:rPr lang="en-US" altLang="en-US" i="0"/>
              <a:t>We will pretend that this larger prefix</a:t>
            </a:r>
            <a:br>
              <a:rPr lang="en-US" altLang="en-US" i="0"/>
            </a:br>
            <a:r>
              <a:rPr lang="en-US" altLang="en-US" i="0"/>
              <a:t>     is the entire input.</a:t>
            </a:r>
          </a:p>
          <a:p>
            <a:pPr eaLnBrk="1" hangingPunct="1"/>
            <a:r>
              <a:rPr lang="en-US" altLang="en-US" i="0"/>
              <a:t>We extend the solution we have </a:t>
            </a:r>
            <a:br>
              <a:rPr lang="en-US" altLang="en-US" i="0"/>
            </a:br>
            <a:r>
              <a:rPr lang="en-US" altLang="en-US" i="0"/>
              <a:t>     to one for this larger prefix.</a:t>
            </a:r>
          </a:p>
        </p:txBody>
      </p:sp>
      <p:grpSp>
        <p:nvGrpSpPr>
          <p:cNvPr id="4" name="Group 40"/>
          <p:cNvGrpSpPr>
            <a:grpSpLocks noChangeAspect="1"/>
          </p:cNvGrpSpPr>
          <p:nvPr/>
        </p:nvGrpSpPr>
        <p:grpSpPr bwMode="auto">
          <a:xfrm rot="2360341">
            <a:off x="381000" y="4025900"/>
            <a:ext cx="1079500" cy="1079500"/>
            <a:chOff x="1224" y="1212"/>
            <a:chExt cx="3144" cy="3112"/>
          </a:xfrm>
        </p:grpSpPr>
        <p:sp>
          <p:nvSpPr>
            <p:cNvPr id="28688" name="Freeform 41"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28689" name="Freeform 42"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8690" name="Group 43"/>
            <p:cNvGrpSpPr>
              <a:grpSpLocks noChangeAspect="1"/>
            </p:cNvGrpSpPr>
            <p:nvPr/>
          </p:nvGrpSpPr>
          <p:grpSpPr bwMode="auto">
            <a:xfrm>
              <a:off x="1776" y="1212"/>
              <a:ext cx="1944" cy="2413"/>
              <a:chOff x="2227" y="1194"/>
              <a:chExt cx="1944" cy="2413"/>
            </a:xfrm>
          </p:grpSpPr>
          <p:sp>
            <p:nvSpPr>
              <p:cNvPr id="28691" name="Freeform 44"/>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2" name="Freeform 45"/>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3" name="Freeform 46"/>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4" name="Freeform 47"/>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5" name="Freeform 48"/>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96" name="Freeform 49"/>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472114" name="Freeform 50"/>
          <p:cNvSpPr>
            <a:spLocks/>
          </p:cNvSpPr>
          <p:nvPr/>
        </p:nvSpPr>
        <p:spPr bwMode="auto">
          <a:xfrm>
            <a:off x="3876675" y="1676400"/>
            <a:ext cx="238125" cy="457200"/>
          </a:xfrm>
          <a:custGeom>
            <a:avLst/>
            <a:gdLst>
              <a:gd name="T0" fmla="*/ 0 w 284"/>
              <a:gd name="T1" fmla="*/ 0 h 284"/>
              <a:gd name="T2" fmla="*/ 2147483647 w 284"/>
              <a:gd name="T3" fmla="*/ 2147483647 h 284"/>
              <a:gd name="T4" fmla="*/ 2147483647 w 284"/>
              <a:gd name="T5" fmla="*/ 2147483647 h 284"/>
              <a:gd name="T6" fmla="*/ 2147483647 w 284"/>
              <a:gd name="T7" fmla="*/ 2147483647 h 284"/>
              <a:gd name="T8" fmla="*/ 0 60000 65536"/>
              <a:gd name="T9" fmla="*/ 0 60000 65536"/>
              <a:gd name="T10" fmla="*/ 0 60000 65536"/>
              <a:gd name="T11" fmla="*/ 0 60000 65536"/>
              <a:gd name="T12" fmla="*/ 0 w 284"/>
              <a:gd name="T13" fmla="*/ 0 h 284"/>
              <a:gd name="T14" fmla="*/ 284 w 284"/>
              <a:gd name="T15" fmla="*/ 284 h 284"/>
            </a:gdLst>
            <a:ahLst/>
            <a:cxnLst>
              <a:cxn ang="T8">
                <a:pos x="T0" y="T1"/>
              </a:cxn>
              <a:cxn ang="T9">
                <a:pos x="T2" y="T3"/>
              </a:cxn>
              <a:cxn ang="T10">
                <a:pos x="T4" y="T5"/>
              </a:cxn>
              <a:cxn ang="T11">
                <a:pos x="T6" y="T7"/>
              </a:cxn>
            </a:cxnLst>
            <a:rect l="T12" t="T13" r="T14" b="T15"/>
            <a:pathLst>
              <a:path w="284" h="284">
                <a:moveTo>
                  <a:pt x="0" y="0"/>
                </a:moveTo>
                <a:lnTo>
                  <a:pt x="284" y="9"/>
                </a:lnTo>
                <a:lnTo>
                  <a:pt x="275" y="284"/>
                </a:lnTo>
                <a:lnTo>
                  <a:pt x="25" y="284"/>
                </a:lnTo>
              </a:path>
            </a:pathLst>
          </a:custGeom>
          <a:noFill/>
          <a:ln w="25400">
            <a:solidFill>
              <a:srgbClr val="FF00FF"/>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2115" name="Line 51"/>
          <p:cNvSpPr>
            <a:spLocks noChangeShapeType="1"/>
          </p:cNvSpPr>
          <p:nvPr/>
        </p:nvSpPr>
        <p:spPr bwMode="auto">
          <a:xfrm flipH="1">
            <a:off x="2971800" y="2057400"/>
            <a:ext cx="1066800" cy="762000"/>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6" name="Group 56"/>
          <p:cNvGrpSpPr>
            <a:grpSpLocks/>
          </p:cNvGrpSpPr>
          <p:nvPr/>
        </p:nvGrpSpPr>
        <p:grpSpPr bwMode="auto">
          <a:xfrm>
            <a:off x="3276600" y="2416175"/>
            <a:ext cx="1905000" cy="1317625"/>
            <a:chOff x="2064" y="1522"/>
            <a:chExt cx="1200" cy="830"/>
          </a:xfrm>
        </p:grpSpPr>
        <p:sp>
          <p:nvSpPr>
            <p:cNvPr id="28685" name="Text Box 53"/>
            <p:cNvSpPr txBox="1">
              <a:spLocks noChangeArrowheads="1"/>
            </p:cNvSpPr>
            <p:nvPr/>
          </p:nvSpPr>
          <p:spPr bwMode="auto">
            <a:xfrm>
              <a:off x="2078" y="2069"/>
              <a:ext cx="10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solidFill>
                    <a:schemeClr val="accent2"/>
                  </a:solidFill>
                </a:rPr>
                <a:t>23,25,31,52,88</a:t>
              </a:r>
              <a:endParaRPr lang="en-CA" altLang="en-US" sz="2000" i="0">
                <a:solidFill>
                  <a:schemeClr val="accent2"/>
                </a:solidFill>
              </a:endParaRPr>
            </a:p>
          </p:txBody>
        </p:sp>
        <p:sp>
          <p:nvSpPr>
            <p:cNvPr id="28686" name="Rectangle 54"/>
            <p:cNvSpPr>
              <a:spLocks noChangeArrowheads="1"/>
            </p:cNvSpPr>
            <p:nvPr/>
          </p:nvSpPr>
          <p:spPr bwMode="auto">
            <a:xfrm>
              <a:off x="2064" y="2016"/>
              <a:ext cx="1200" cy="336"/>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28687" name="AutoShape 55"/>
            <p:cNvSpPr>
              <a:spLocks noChangeArrowheads="1"/>
            </p:cNvSpPr>
            <p:nvPr/>
          </p:nvSpPr>
          <p:spPr bwMode="auto">
            <a:xfrm>
              <a:off x="2352" y="1522"/>
              <a:ext cx="336" cy="144"/>
            </a:xfrm>
            <a:prstGeom prst="downArrow">
              <a:avLst>
                <a:gd name="adj1" fmla="val 50000"/>
                <a:gd name="adj2" fmla="val 25000"/>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72103">
                                            <p:txEl>
                                              <p:pRg st="0" end="0"/>
                                            </p:txEl>
                                          </p:spTgt>
                                        </p:tgtEl>
                                        <p:attrNameLst>
                                          <p:attrName>style.visibility</p:attrName>
                                        </p:attrNameLst>
                                      </p:cBhvr>
                                      <p:to>
                                        <p:strVal val="visible"/>
                                      </p:to>
                                    </p:set>
                                    <p:anim calcmode="lin" valueType="num">
                                      <p:cBhvr additive="base">
                                        <p:cTn id="13" dur="500" fill="hold"/>
                                        <p:tgtEl>
                                          <p:spTgt spid="47210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7210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72103">
                                            <p:txEl>
                                              <p:pRg st="1" end="1"/>
                                            </p:txEl>
                                          </p:spTgt>
                                        </p:tgtEl>
                                        <p:attrNameLst>
                                          <p:attrName>style.visibility</p:attrName>
                                        </p:attrNameLst>
                                      </p:cBhvr>
                                      <p:to>
                                        <p:strVal val="visible"/>
                                      </p:to>
                                    </p:set>
                                    <p:anim calcmode="lin" valueType="num">
                                      <p:cBhvr additive="base">
                                        <p:cTn id="19" dur="500" fill="hold"/>
                                        <p:tgtEl>
                                          <p:spTgt spid="47210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72103">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1" fill="hold" grpId="0" nodeType="withEffect">
                                  <p:stCondLst>
                                    <p:cond delay="0"/>
                                  </p:stCondLst>
                                  <p:childTnLst>
                                    <p:set>
                                      <p:cBhvr>
                                        <p:cTn id="22" dur="1" fill="hold">
                                          <p:stCondLst>
                                            <p:cond delay="0"/>
                                          </p:stCondLst>
                                        </p:cTn>
                                        <p:tgtEl>
                                          <p:spTgt spid="472114"/>
                                        </p:tgtEl>
                                        <p:attrNameLst>
                                          <p:attrName>style.visibility</p:attrName>
                                        </p:attrNameLst>
                                      </p:cBhvr>
                                      <p:to>
                                        <p:strVal val="visible"/>
                                      </p:to>
                                    </p:set>
                                    <p:anim calcmode="lin" valueType="num">
                                      <p:cBhvr additive="base">
                                        <p:cTn id="23" dur="500" fill="hold"/>
                                        <p:tgtEl>
                                          <p:spTgt spid="472114"/>
                                        </p:tgtEl>
                                        <p:attrNameLst>
                                          <p:attrName>ppt_x</p:attrName>
                                        </p:attrNameLst>
                                      </p:cBhvr>
                                      <p:tavLst>
                                        <p:tav tm="0">
                                          <p:val>
                                            <p:strVal val="#ppt_x"/>
                                          </p:val>
                                        </p:tav>
                                        <p:tav tm="100000">
                                          <p:val>
                                            <p:strVal val="#ppt_x"/>
                                          </p:val>
                                        </p:tav>
                                      </p:tavLst>
                                    </p:anim>
                                    <p:anim calcmode="lin" valueType="num">
                                      <p:cBhvr additive="base">
                                        <p:cTn id="24" dur="500" fill="hold"/>
                                        <p:tgtEl>
                                          <p:spTgt spid="472114"/>
                                        </p:tgtEl>
                                        <p:attrNameLst>
                                          <p:attrName>ppt_y</p:attrName>
                                        </p:attrNameLst>
                                      </p:cBhvr>
                                      <p:tavLst>
                                        <p:tav tm="0">
                                          <p:val>
                                            <p:strVal val="0-#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472103">
                                            <p:txEl>
                                              <p:pRg st="2" end="2"/>
                                            </p:txEl>
                                          </p:spTgt>
                                        </p:tgtEl>
                                        <p:attrNameLst>
                                          <p:attrName>style.visibility</p:attrName>
                                        </p:attrNameLst>
                                      </p:cBhvr>
                                      <p:to>
                                        <p:strVal val="visible"/>
                                      </p:to>
                                    </p:set>
                                    <p:anim calcmode="lin" valueType="num">
                                      <p:cBhvr additive="base">
                                        <p:cTn id="29" dur="500" fill="hold"/>
                                        <p:tgtEl>
                                          <p:spTgt spid="472103">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7210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472115"/>
                                        </p:tgtEl>
                                        <p:attrNameLst>
                                          <p:attrName>style.visibility</p:attrName>
                                        </p:attrNameLst>
                                      </p:cBhvr>
                                      <p:to>
                                        <p:strVal val="visible"/>
                                      </p:to>
                                    </p:set>
                                    <p:anim calcmode="lin" valueType="num">
                                      <p:cBhvr additive="base">
                                        <p:cTn id="35" dur="500" fill="hold"/>
                                        <p:tgtEl>
                                          <p:spTgt spid="472115"/>
                                        </p:tgtEl>
                                        <p:attrNameLst>
                                          <p:attrName>ppt_x</p:attrName>
                                        </p:attrNameLst>
                                      </p:cBhvr>
                                      <p:tavLst>
                                        <p:tav tm="0">
                                          <p:val>
                                            <p:strVal val="0-#ppt_w/2"/>
                                          </p:val>
                                        </p:tav>
                                        <p:tav tm="100000">
                                          <p:val>
                                            <p:strVal val="#ppt_x"/>
                                          </p:val>
                                        </p:tav>
                                      </p:tavLst>
                                    </p:anim>
                                    <p:anim calcmode="lin" valueType="num">
                                      <p:cBhvr additive="base">
                                        <p:cTn id="36" dur="500" fill="hold"/>
                                        <p:tgtEl>
                                          <p:spTgt spid="472115"/>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0-#ppt_w/2"/>
                                          </p:val>
                                        </p:tav>
                                        <p:tav tm="100000">
                                          <p:val>
                                            <p:strVal val="#ppt_x"/>
                                          </p:val>
                                        </p:tav>
                                      </p:tavLst>
                                    </p:anim>
                                    <p:anim calcmode="lin" valueType="num">
                                      <p:cBhvr additive="base">
                                        <p:cTn id="4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114" grpId="0" animBg="1"/>
      <p:bldP spid="47211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2"/>
          <p:cNvSpPr>
            <a:spLocks noGrp="1" noChangeArrowheads="1"/>
          </p:cNvSpPr>
          <p:nvPr>
            <p:ph type="title"/>
          </p:nvPr>
        </p:nvSpPr>
        <p:spPr>
          <a:xfrm>
            <a:off x="685800" y="-152400"/>
            <a:ext cx="7772400" cy="1143000"/>
          </a:xfrm>
        </p:spPr>
        <p:txBody>
          <a:bodyPr/>
          <a:lstStyle/>
          <a:p>
            <a:pPr eaLnBrk="1" hangingPunct="1"/>
            <a:r>
              <a:rPr lang="en-US" altLang="en-US" smtClean="0"/>
              <a:t>Typical Types of Loop Invariants</a:t>
            </a:r>
          </a:p>
        </p:txBody>
      </p:sp>
      <p:sp>
        <p:nvSpPr>
          <p:cNvPr id="218115" name="Rectangle 3"/>
          <p:cNvSpPr>
            <a:spLocks noGrp="1" noChangeArrowheads="1"/>
          </p:cNvSpPr>
          <p:nvPr>
            <p:ph type="body" idx="1"/>
          </p:nvPr>
        </p:nvSpPr>
        <p:spPr>
          <a:xfrm>
            <a:off x="685800" y="762000"/>
            <a:ext cx="7772400" cy="4114800"/>
          </a:xfrm>
        </p:spPr>
        <p:txBody>
          <a:bodyPr/>
          <a:lstStyle/>
          <a:p>
            <a:pPr eaLnBrk="1" hangingPunct="1">
              <a:defRPr/>
            </a:pPr>
            <a:r>
              <a:rPr lang="en-US" altLang="en-US" dirty="0" smtClean="0"/>
              <a:t>Fairy God Mother</a:t>
            </a:r>
          </a:p>
          <a:p>
            <a:pPr eaLnBrk="1" hangingPunct="1">
              <a:defRPr/>
            </a:pPr>
            <a:r>
              <a:rPr lang="en-US" altLang="en-US" dirty="0" smtClean="0"/>
              <a:t>More of the input</a:t>
            </a:r>
          </a:p>
          <a:p>
            <a:pPr eaLnBrk="1" hangingPunct="1">
              <a:defRPr/>
            </a:pPr>
            <a:r>
              <a:rPr lang="en-US" altLang="en-US" dirty="0" smtClean="0"/>
              <a:t>More of the output</a:t>
            </a:r>
          </a:p>
          <a:p>
            <a:pPr eaLnBrk="1" hangingPunct="1">
              <a:defRPr/>
            </a:pPr>
            <a:r>
              <a:rPr lang="en-US" altLang="en-US" dirty="0" err="1" smtClean="0"/>
              <a:t>Narowing</a:t>
            </a:r>
            <a:r>
              <a:rPr lang="en-US" altLang="en-US" dirty="0" smtClean="0"/>
              <a:t> </a:t>
            </a:r>
            <a:r>
              <a:rPr lang="en-US" altLang="en-US" dirty="0" smtClean="0"/>
              <a:t>the search space</a:t>
            </a:r>
          </a:p>
          <a:p>
            <a:pPr eaLnBrk="1" hangingPunct="1">
              <a:defRPr/>
            </a:pPr>
            <a:r>
              <a:rPr lang="en-US" altLang="en-US" dirty="0" smtClean="0"/>
              <a:t>Shrinking Input Instance</a:t>
            </a:r>
          </a:p>
          <a:p>
            <a:pPr eaLnBrk="1" hangingPunct="1">
              <a:defRPr/>
            </a:pPr>
            <a:r>
              <a:rPr lang="en-US" altLang="en-US" dirty="0" smtClean="0"/>
              <a:t>Data Structure (System) Invariant</a:t>
            </a:r>
          </a:p>
          <a:p>
            <a:pPr marL="0" indent="0" eaLnBrk="1" hangingPunct="1">
              <a:buFontTx/>
              <a:buNone/>
              <a:defRPr/>
            </a:pPr>
            <a:endParaRPr lang="en-US" altLang="en-US" sz="2800" dirty="0" smtClean="0"/>
          </a:p>
          <a:p>
            <a:pPr eaLnBrk="1" hangingPunct="1">
              <a:defRPr/>
            </a:pPr>
            <a:endParaRPr lang="en-US" altLang="en-US" sz="2800" dirty="0" smtClean="0"/>
          </a:p>
        </p:txBody>
      </p:sp>
      <p:sp>
        <p:nvSpPr>
          <p:cNvPr id="218116" name="Line 4"/>
          <p:cNvSpPr>
            <a:spLocks noChangeShapeType="1"/>
          </p:cNvSpPr>
          <p:nvPr/>
        </p:nvSpPr>
        <p:spPr bwMode="auto">
          <a:xfrm>
            <a:off x="381000" y="2257425"/>
            <a:ext cx="609600" cy="0"/>
          </a:xfrm>
          <a:prstGeom prst="line">
            <a:avLst/>
          </a:prstGeom>
          <a:noFill/>
          <a:ln w="50800">
            <a:solidFill>
              <a:schemeClr va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221189" name="Picture 6" descr="http://www.cen.ulaval.ca/pingualuit/CraterLakeRF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325" y="-5462588"/>
            <a:ext cx="7620000" cy="503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181094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18116"/>
                                        </p:tgtEl>
                                        <p:attrNameLst>
                                          <p:attrName>style.visibility</p:attrName>
                                        </p:attrNameLst>
                                      </p:cBhvr>
                                      <p:to>
                                        <p:strVal val="visible"/>
                                      </p:to>
                                    </p:set>
                                    <p:anim calcmode="lin" valueType="num">
                                      <p:cBhvr additive="base">
                                        <p:cTn id="7" dur="500" fill="hold"/>
                                        <p:tgtEl>
                                          <p:spTgt spid="218116"/>
                                        </p:tgtEl>
                                        <p:attrNameLst>
                                          <p:attrName>ppt_x</p:attrName>
                                        </p:attrNameLst>
                                      </p:cBhvr>
                                      <p:tavLst>
                                        <p:tav tm="0">
                                          <p:val>
                                            <p:strVal val="#ppt_x"/>
                                          </p:val>
                                        </p:tav>
                                        <p:tav tm="100000">
                                          <p:val>
                                            <p:strVal val="#ppt_x"/>
                                          </p:val>
                                        </p:tav>
                                      </p:tavLst>
                                    </p:anim>
                                    <p:anim calcmode="lin" valueType="num">
                                      <p:cBhvr additive="base">
                                        <p:cTn id="8" dur="500" fill="hold"/>
                                        <p:tgtEl>
                                          <p:spTgt spid="218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116"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685800" y="0"/>
            <a:ext cx="7772400" cy="1143000"/>
          </a:xfrm>
        </p:spPr>
        <p:txBody>
          <a:bodyPr/>
          <a:lstStyle/>
          <a:p>
            <a:pPr eaLnBrk="1" hangingPunct="1"/>
            <a:r>
              <a:rPr lang="en-US" altLang="en-US" sz="4000" smtClean="0"/>
              <a:t>More of the Output</a:t>
            </a:r>
            <a:br>
              <a:rPr lang="en-US" altLang="en-US" sz="4000" smtClean="0"/>
            </a:br>
            <a:r>
              <a:rPr lang="en-US" altLang="en-US" sz="4000" smtClean="0"/>
              <a:t>Loop Invariant</a:t>
            </a:r>
          </a:p>
        </p:txBody>
      </p:sp>
      <p:sp>
        <p:nvSpPr>
          <p:cNvPr id="30723" name="Text Box 3"/>
          <p:cNvSpPr txBox="1">
            <a:spLocks noChangeArrowheads="1"/>
          </p:cNvSpPr>
          <p:nvPr/>
        </p:nvSpPr>
        <p:spPr bwMode="auto">
          <a:xfrm>
            <a:off x="1127125" y="1000125"/>
            <a:ext cx="65690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The output </a:t>
            </a:r>
            <a:r>
              <a:rPr lang="en-US" altLang="en-US" sz="3200" i="0"/>
              <a:t>consists</a:t>
            </a:r>
            <a:r>
              <a:rPr lang="en-US" altLang="en-US" i="0"/>
              <a:t> of an array of objects</a:t>
            </a:r>
          </a:p>
        </p:txBody>
      </p:sp>
      <p:grpSp>
        <p:nvGrpSpPr>
          <p:cNvPr id="30724" name="Group 4"/>
          <p:cNvGrpSpPr>
            <a:grpSpLocks/>
          </p:cNvGrpSpPr>
          <p:nvPr/>
        </p:nvGrpSpPr>
        <p:grpSpPr bwMode="auto">
          <a:xfrm>
            <a:off x="1219200" y="1730375"/>
            <a:ext cx="6400800" cy="304800"/>
            <a:chOff x="768" y="1104"/>
            <a:chExt cx="4032" cy="192"/>
          </a:xfrm>
        </p:grpSpPr>
        <p:sp>
          <p:nvSpPr>
            <p:cNvPr id="30795" name="Oval 5" descr="Light downward diagonal"/>
            <p:cNvSpPr>
              <a:spLocks noChangeArrowheads="1"/>
            </p:cNvSpPr>
            <p:nvPr/>
          </p:nvSpPr>
          <p:spPr bwMode="auto">
            <a:xfrm>
              <a:off x="76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796" name="Oval 6" descr="Light downward diagonal"/>
            <p:cNvSpPr>
              <a:spLocks noChangeArrowheads="1"/>
            </p:cNvSpPr>
            <p:nvPr/>
          </p:nvSpPr>
          <p:spPr bwMode="auto">
            <a:xfrm>
              <a:off x="100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797" name="Oval 7" descr="Light downward diagonal"/>
            <p:cNvSpPr>
              <a:spLocks noChangeArrowheads="1"/>
            </p:cNvSpPr>
            <p:nvPr/>
          </p:nvSpPr>
          <p:spPr bwMode="auto">
            <a:xfrm>
              <a:off x="124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798" name="Oval 8" descr="Light downward diagonal"/>
            <p:cNvSpPr>
              <a:spLocks noChangeArrowheads="1"/>
            </p:cNvSpPr>
            <p:nvPr/>
          </p:nvSpPr>
          <p:spPr bwMode="auto">
            <a:xfrm>
              <a:off x="148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799" name="Oval 9" descr="Light downward diagonal"/>
            <p:cNvSpPr>
              <a:spLocks noChangeArrowheads="1"/>
            </p:cNvSpPr>
            <p:nvPr/>
          </p:nvSpPr>
          <p:spPr bwMode="auto">
            <a:xfrm>
              <a:off x="172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00" name="Oval 10" descr="Light downward diagonal"/>
            <p:cNvSpPr>
              <a:spLocks noChangeArrowheads="1"/>
            </p:cNvSpPr>
            <p:nvPr/>
          </p:nvSpPr>
          <p:spPr bwMode="auto">
            <a:xfrm>
              <a:off x="196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01" name="Oval 11" descr="Light downward diagonal"/>
            <p:cNvSpPr>
              <a:spLocks noChangeArrowheads="1"/>
            </p:cNvSpPr>
            <p:nvPr/>
          </p:nvSpPr>
          <p:spPr bwMode="auto">
            <a:xfrm>
              <a:off x="220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02" name="Oval 12" descr="Light downward diagonal"/>
            <p:cNvSpPr>
              <a:spLocks noChangeArrowheads="1"/>
            </p:cNvSpPr>
            <p:nvPr/>
          </p:nvSpPr>
          <p:spPr bwMode="auto">
            <a:xfrm>
              <a:off x="244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03" name="Oval 13" descr="Light downward diagonal"/>
            <p:cNvSpPr>
              <a:spLocks noChangeArrowheads="1"/>
            </p:cNvSpPr>
            <p:nvPr/>
          </p:nvSpPr>
          <p:spPr bwMode="auto">
            <a:xfrm>
              <a:off x="268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04" name="Oval 14" descr="Light downward diagonal"/>
            <p:cNvSpPr>
              <a:spLocks noChangeArrowheads="1"/>
            </p:cNvSpPr>
            <p:nvPr/>
          </p:nvSpPr>
          <p:spPr bwMode="auto">
            <a:xfrm>
              <a:off x="292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05" name="Oval 15" descr="Light downward diagonal"/>
            <p:cNvSpPr>
              <a:spLocks noChangeArrowheads="1"/>
            </p:cNvSpPr>
            <p:nvPr/>
          </p:nvSpPr>
          <p:spPr bwMode="auto">
            <a:xfrm>
              <a:off x="316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06" name="Oval 16" descr="Light downward diagonal"/>
            <p:cNvSpPr>
              <a:spLocks noChangeArrowheads="1"/>
            </p:cNvSpPr>
            <p:nvPr/>
          </p:nvSpPr>
          <p:spPr bwMode="auto">
            <a:xfrm>
              <a:off x="340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07" name="Oval 17" descr="Light downward diagonal"/>
            <p:cNvSpPr>
              <a:spLocks noChangeArrowheads="1"/>
            </p:cNvSpPr>
            <p:nvPr/>
          </p:nvSpPr>
          <p:spPr bwMode="auto">
            <a:xfrm>
              <a:off x="364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08" name="Oval 18" descr="Light downward diagonal"/>
            <p:cNvSpPr>
              <a:spLocks noChangeArrowheads="1"/>
            </p:cNvSpPr>
            <p:nvPr/>
          </p:nvSpPr>
          <p:spPr bwMode="auto">
            <a:xfrm>
              <a:off x="388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09" name="Oval 19" descr="Light downward diagonal"/>
            <p:cNvSpPr>
              <a:spLocks noChangeArrowheads="1"/>
            </p:cNvSpPr>
            <p:nvPr/>
          </p:nvSpPr>
          <p:spPr bwMode="auto">
            <a:xfrm>
              <a:off x="412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10" name="Oval 20" descr="Light downward diagonal"/>
            <p:cNvSpPr>
              <a:spLocks noChangeArrowheads="1"/>
            </p:cNvSpPr>
            <p:nvPr/>
          </p:nvSpPr>
          <p:spPr bwMode="auto">
            <a:xfrm>
              <a:off x="436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811" name="Oval 21" descr="Light downward diagonal"/>
            <p:cNvSpPr>
              <a:spLocks noChangeArrowheads="1"/>
            </p:cNvSpPr>
            <p:nvPr/>
          </p:nvSpPr>
          <p:spPr bwMode="auto">
            <a:xfrm>
              <a:off x="4608" y="1104"/>
              <a:ext cx="192" cy="192"/>
            </a:xfrm>
            <a:prstGeom prst="ellipse">
              <a:avLst/>
            </a:prstGeom>
            <a:pattFill prst="ltDnDiag">
              <a:fgClr>
                <a:schemeClr val="accent2"/>
              </a:fgClr>
              <a:bgClr>
                <a:schemeClr val="bg1"/>
              </a:bgClr>
            </a:patt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3" name="Group 22"/>
          <p:cNvGrpSpPr>
            <a:grpSpLocks/>
          </p:cNvGrpSpPr>
          <p:nvPr/>
        </p:nvGrpSpPr>
        <p:grpSpPr bwMode="auto">
          <a:xfrm>
            <a:off x="685800" y="2362200"/>
            <a:ext cx="1181100" cy="1066800"/>
            <a:chOff x="1224" y="2539"/>
            <a:chExt cx="2280" cy="1785"/>
          </a:xfrm>
        </p:grpSpPr>
        <p:sp>
          <p:nvSpPr>
            <p:cNvPr id="30782"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30783" name="Group 24"/>
            <p:cNvGrpSpPr>
              <a:grpSpLocks/>
            </p:cNvGrpSpPr>
            <p:nvPr/>
          </p:nvGrpSpPr>
          <p:grpSpPr bwMode="auto">
            <a:xfrm>
              <a:off x="1584" y="2688"/>
              <a:ext cx="1216" cy="1440"/>
              <a:chOff x="2641" y="1488"/>
              <a:chExt cx="2655" cy="2488"/>
            </a:xfrm>
          </p:grpSpPr>
          <p:grpSp>
            <p:nvGrpSpPr>
              <p:cNvPr id="30784" name="Group 25"/>
              <p:cNvGrpSpPr>
                <a:grpSpLocks/>
              </p:cNvGrpSpPr>
              <p:nvPr/>
            </p:nvGrpSpPr>
            <p:grpSpPr bwMode="auto">
              <a:xfrm>
                <a:off x="2641" y="1488"/>
                <a:ext cx="2496" cy="2436"/>
                <a:chOff x="2641" y="1488"/>
                <a:chExt cx="2496" cy="2436"/>
              </a:xfrm>
            </p:grpSpPr>
            <p:sp>
              <p:nvSpPr>
                <p:cNvPr id="30789"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0"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1"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2"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3"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94"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0785" name="Group 32"/>
              <p:cNvGrpSpPr>
                <a:grpSpLocks/>
              </p:cNvGrpSpPr>
              <p:nvPr/>
            </p:nvGrpSpPr>
            <p:grpSpPr bwMode="auto">
              <a:xfrm>
                <a:off x="4864" y="3099"/>
                <a:ext cx="432" cy="877"/>
                <a:chOff x="4864" y="3099"/>
                <a:chExt cx="432" cy="877"/>
              </a:xfrm>
            </p:grpSpPr>
            <p:sp>
              <p:nvSpPr>
                <p:cNvPr id="30786"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7"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8"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pSp>
        <p:nvGrpSpPr>
          <p:cNvPr id="7" name="Group 36"/>
          <p:cNvGrpSpPr>
            <a:grpSpLocks noChangeAspect="1"/>
          </p:cNvGrpSpPr>
          <p:nvPr/>
        </p:nvGrpSpPr>
        <p:grpSpPr bwMode="auto">
          <a:xfrm rot="2360341">
            <a:off x="609600" y="3886200"/>
            <a:ext cx="1079500" cy="1079500"/>
            <a:chOff x="1224" y="1212"/>
            <a:chExt cx="3144" cy="3112"/>
          </a:xfrm>
        </p:grpSpPr>
        <p:sp>
          <p:nvSpPr>
            <p:cNvPr id="30773" name="Freeform 37"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30774" name="Freeform 38"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30775" name="Group 39"/>
            <p:cNvGrpSpPr>
              <a:grpSpLocks noChangeAspect="1"/>
            </p:cNvGrpSpPr>
            <p:nvPr/>
          </p:nvGrpSpPr>
          <p:grpSpPr bwMode="auto">
            <a:xfrm>
              <a:off x="1776" y="1212"/>
              <a:ext cx="1944" cy="2413"/>
              <a:chOff x="2227" y="1194"/>
              <a:chExt cx="1944" cy="2413"/>
            </a:xfrm>
          </p:grpSpPr>
          <p:sp>
            <p:nvSpPr>
              <p:cNvPr id="30776" name="Freeform 40"/>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7" name="Freeform 41"/>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8" name="Freeform 42"/>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9" name="Freeform 43"/>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0" name="Freeform 44"/>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81" name="Freeform 45"/>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479278" name="Text Box 46"/>
          <p:cNvSpPr txBox="1">
            <a:spLocks noChangeArrowheads="1"/>
          </p:cNvSpPr>
          <p:nvPr/>
        </p:nvSpPr>
        <p:spPr bwMode="auto">
          <a:xfrm>
            <a:off x="1981200" y="2574925"/>
            <a:ext cx="548163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I have produced the first </a:t>
            </a:r>
            <a:r>
              <a:rPr lang="en-US" altLang="en-US"/>
              <a:t>i</a:t>
            </a:r>
            <a:r>
              <a:rPr lang="en-US" altLang="en-US" i="0"/>
              <a:t> objects. </a:t>
            </a:r>
          </a:p>
        </p:txBody>
      </p:sp>
      <p:sp>
        <p:nvSpPr>
          <p:cNvPr id="479279" name="Text Box 47"/>
          <p:cNvSpPr txBox="1">
            <a:spLocks noChangeArrowheads="1"/>
          </p:cNvSpPr>
          <p:nvPr/>
        </p:nvSpPr>
        <p:spPr bwMode="auto">
          <a:xfrm>
            <a:off x="1981200" y="4038600"/>
            <a:ext cx="505936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Produce the </a:t>
            </a:r>
            <a:r>
              <a:rPr lang="en-US" altLang="en-US"/>
              <a:t>i</a:t>
            </a:r>
            <a:r>
              <a:rPr lang="en-US" altLang="en-US" i="0"/>
              <a:t>+1</a:t>
            </a:r>
            <a:r>
              <a:rPr lang="en-US" altLang="en-US" i="0" baseline="30000"/>
              <a:t>st</a:t>
            </a:r>
            <a:r>
              <a:rPr lang="en-US" altLang="en-US" i="0"/>
              <a:t> output object. </a:t>
            </a:r>
          </a:p>
        </p:txBody>
      </p:sp>
      <p:grpSp>
        <p:nvGrpSpPr>
          <p:cNvPr id="9" name="Group 48"/>
          <p:cNvGrpSpPr>
            <a:grpSpLocks noChangeAspect="1"/>
          </p:cNvGrpSpPr>
          <p:nvPr/>
        </p:nvGrpSpPr>
        <p:grpSpPr bwMode="auto">
          <a:xfrm>
            <a:off x="4495800" y="5257800"/>
            <a:ext cx="1119188" cy="1169988"/>
            <a:chOff x="4641" y="2352"/>
            <a:chExt cx="735" cy="768"/>
          </a:xfrm>
        </p:grpSpPr>
        <p:sp>
          <p:nvSpPr>
            <p:cNvPr id="30760" name="Freeform 49"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30761" name="Group 50"/>
            <p:cNvGrpSpPr>
              <a:grpSpLocks noChangeAspect="1"/>
            </p:cNvGrpSpPr>
            <p:nvPr/>
          </p:nvGrpSpPr>
          <p:grpSpPr bwMode="auto">
            <a:xfrm>
              <a:off x="4703" y="2655"/>
              <a:ext cx="208" cy="170"/>
              <a:chOff x="1728" y="2064"/>
              <a:chExt cx="768" cy="672"/>
            </a:xfrm>
          </p:grpSpPr>
          <p:sp>
            <p:nvSpPr>
              <p:cNvPr id="30771" name="AutoShape 5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30772" name="Line 5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0762" name="Oval 53"/>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30763" name="Picture 5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764" name="Group 55"/>
            <p:cNvGrpSpPr>
              <a:grpSpLocks noChangeAspect="1"/>
            </p:cNvGrpSpPr>
            <p:nvPr/>
          </p:nvGrpSpPr>
          <p:grpSpPr bwMode="auto">
            <a:xfrm rot="2360341">
              <a:off x="4794" y="2352"/>
              <a:ext cx="342" cy="428"/>
              <a:chOff x="2227" y="1194"/>
              <a:chExt cx="1944" cy="2413"/>
            </a:xfrm>
          </p:grpSpPr>
          <p:sp>
            <p:nvSpPr>
              <p:cNvPr id="30765" name="Freeform 56"/>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6" name="Freeform 57"/>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7" name="Freeform 58"/>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8" name="Freeform 59"/>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69" name="Freeform 60"/>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70" name="Freeform 61"/>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2" name="Group 62"/>
          <p:cNvGrpSpPr>
            <a:grpSpLocks/>
          </p:cNvGrpSpPr>
          <p:nvPr/>
        </p:nvGrpSpPr>
        <p:grpSpPr bwMode="auto">
          <a:xfrm>
            <a:off x="457200" y="5334000"/>
            <a:ext cx="1219200" cy="1143000"/>
            <a:chOff x="528" y="3264"/>
            <a:chExt cx="907" cy="907"/>
          </a:xfrm>
        </p:grpSpPr>
        <p:grpSp>
          <p:nvGrpSpPr>
            <p:cNvPr id="30740" name="Group 63"/>
            <p:cNvGrpSpPr>
              <a:grpSpLocks/>
            </p:cNvGrpSpPr>
            <p:nvPr/>
          </p:nvGrpSpPr>
          <p:grpSpPr bwMode="auto">
            <a:xfrm>
              <a:off x="528" y="3264"/>
              <a:ext cx="907" cy="907"/>
              <a:chOff x="3120" y="1872"/>
              <a:chExt cx="907" cy="907"/>
            </a:xfrm>
          </p:grpSpPr>
          <p:sp>
            <p:nvSpPr>
              <p:cNvPr id="30747" name="Freeform 64"/>
              <p:cNvSpPr>
                <a:spLocks noChangeAspect="1"/>
              </p:cNvSpPr>
              <p:nvPr/>
            </p:nvSpPr>
            <p:spPr bwMode="auto">
              <a:xfrm>
                <a:off x="3453" y="2386"/>
                <a:ext cx="225" cy="63"/>
              </a:xfrm>
              <a:custGeom>
                <a:avLst/>
                <a:gdLst>
                  <a:gd name="T0" fmla="*/ 0 w 672"/>
                  <a:gd name="T1" fmla="*/ 0 h 200"/>
                  <a:gd name="T2" fmla="*/ 1 w 672"/>
                  <a:gd name="T3" fmla="*/ 0 h 200"/>
                  <a:gd name="T4" fmla="*/ 1 w 672"/>
                  <a:gd name="T5" fmla="*/ 0 h 200"/>
                  <a:gd name="T6" fmla="*/ 1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0748" name="Group 65"/>
              <p:cNvGrpSpPr>
                <a:grpSpLocks/>
              </p:cNvGrpSpPr>
              <p:nvPr/>
            </p:nvGrpSpPr>
            <p:grpSpPr bwMode="auto">
              <a:xfrm>
                <a:off x="3469" y="2146"/>
                <a:ext cx="249" cy="285"/>
                <a:chOff x="3469" y="2146"/>
                <a:chExt cx="249" cy="285"/>
              </a:xfrm>
            </p:grpSpPr>
            <p:sp>
              <p:nvSpPr>
                <p:cNvPr id="30754" name="Freeform 66"/>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55" name="Freeform 67"/>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56" name="Freeform 68"/>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57" name="Freeform 69"/>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58" name="Freeform 70"/>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759" name="Freeform 71"/>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0749" name="AutoShape 72"/>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79 km</a:t>
                </a:r>
                <a:endParaRPr lang="en-CA" altLang="en-US" sz="1400" i="0" baseline="-8000">
                  <a:solidFill>
                    <a:schemeClr val="bg2"/>
                  </a:solidFill>
                </a:endParaRPr>
              </a:p>
            </p:txBody>
          </p:sp>
          <p:sp>
            <p:nvSpPr>
              <p:cNvPr id="30750" name="Line 73"/>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751" name="AutoShape 74"/>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75 km</a:t>
                </a:r>
                <a:endParaRPr lang="en-CA" altLang="en-US" sz="1400" i="0" baseline="-8000">
                  <a:solidFill>
                    <a:schemeClr val="bg2"/>
                  </a:solidFill>
                </a:endParaRPr>
              </a:p>
            </p:txBody>
          </p:sp>
          <p:sp>
            <p:nvSpPr>
              <p:cNvPr id="30752" name="Line 75"/>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0753" name="Oval 76"/>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grpSp>
          <p:nvGrpSpPr>
            <p:cNvPr id="30741" name="Group 77"/>
            <p:cNvGrpSpPr>
              <a:grpSpLocks/>
            </p:cNvGrpSpPr>
            <p:nvPr/>
          </p:nvGrpSpPr>
          <p:grpSpPr bwMode="auto">
            <a:xfrm>
              <a:off x="624" y="3312"/>
              <a:ext cx="432" cy="240"/>
              <a:chOff x="-1152" y="3504"/>
              <a:chExt cx="432" cy="240"/>
            </a:xfrm>
          </p:grpSpPr>
          <p:grpSp>
            <p:nvGrpSpPr>
              <p:cNvPr id="30742" name="Group 78"/>
              <p:cNvGrpSpPr>
                <a:grpSpLocks noChangeAspect="1"/>
              </p:cNvGrpSpPr>
              <p:nvPr/>
            </p:nvGrpSpPr>
            <p:grpSpPr bwMode="auto">
              <a:xfrm>
                <a:off x="-1075" y="3504"/>
                <a:ext cx="256" cy="210"/>
                <a:chOff x="1728" y="2064"/>
                <a:chExt cx="768" cy="672"/>
              </a:xfrm>
            </p:grpSpPr>
            <p:sp>
              <p:nvSpPr>
                <p:cNvPr id="30745" name="AutoShape 79"/>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1400" i="0" baseline="-8000">
                      <a:solidFill>
                        <a:schemeClr val="bg2"/>
                      </a:solidFill>
                    </a:rPr>
                    <a:t>Exit</a:t>
                  </a:r>
                  <a:endParaRPr lang="en-CA" altLang="en-US" sz="1400" i="0" baseline="-8000">
                    <a:solidFill>
                      <a:schemeClr val="bg2"/>
                    </a:solidFill>
                  </a:endParaRPr>
                </a:p>
              </p:txBody>
            </p:sp>
            <p:sp>
              <p:nvSpPr>
                <p:cNvPr id="30746" name="Line 80"/>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0743" name="Line 81"/>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744" name="Line 82"/>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479315" name="Text Box 83"/>
          <p:cNvSpPr txBox="1">
            <a:spLocks noChangeArrowheads="1"/>
          </p:cNvSpPr>
          <p:nvPr/>
        </p:nvSpPr>
        <p:spPr bwMode="auto">
          <a:xfrm>
            <a:off x="1987550" y="5453063"/>
            <a:ext cx="12890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a:t>i</a:t>
            </a:r>
            <a:r>
              <a:rPr lang="en-US" altLang="en-US" i="0"/>
              <a:t> to </a:t>
            </a:r>
            <a:r>
              <a:rPr lang="en-US" altLang="en-US"/>
              <a:t>i</a:t>
            </a:r>
            <a:r>
              <a:rPr lang="en-US" altLang="en-US" i="0"/>
              <a:t>+1</a:t>
            </a:r>
          </a:p>
        </p:txBody>
      </p:sp>
      <p:sp>
        <p:nvSpPr>
          <p:cNvPr id="479316" name="Text Box 84"/>
          <p:cNvSpPr txBox="1">
            <a:spLocks noChangeArrowheads="1"/>
          </p:cNvSpPr>
          <p:nvPr/>
        </p:nvSpPr>
        <p:spPr bwMode="auto">
          <a:xfrm>
            <a:off x="5843588" y="5334000"/>
            <a:ext cx="2716212"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Done when </a:t>
            </a:r>
            <a:br>
              <a:rPr lang="en-US" altLang="en-US" i="0"/>
            </a:br>
            <a:r>
              <a:rPr lang="en-US" altLang="en-US" i="0"/>
              <a:t>output </a:t>
            </a:r>
            <a:r>
              <a:rPr lang="en-US" altLang="en-US"/>
              <a:t>n</a:t>
            </a:r>
            <a:r>
              <a:rPr lang="en-US" altLang="en-US" i="0"/>
              <a:t> objects.</a:t>
            </a:r>
          </a:p>
        </p:txBody>
      </p:sp>
      <p:grpSp>
        <p:nvGrpSpPr>
          <p:cNvPr id="17" name="Group 85"/>
          <p:cNvGrpSpPr>
            <a:grpSpLocks/>
          </p:cNvGrpSpPr>
          <p:nvPr/>
        </p:nvGrpSpPr>
        <p:grpSpPr bwMode="auto">
          <a:xfrm>
            <a:off x="1219200" y="1739900"/>
            <a:ext cx="2209800" cy="304800"/>
            <a:chOff x="864" y="3168"/>
            <a:chExt cx="1392" cy="192"/>
          </a:xfrm>
        </p:grpSpPr>
        <p:sp>
          <p:nvSpPr>
            <p:cNvPr id="30734" name="Oval 86"/>
            <p:cNvSpPr>
              <a:spLocks noChangeArrowheads="1"/>
            </p:cNvSpPr>
            <p:nvPr/>
          </p:nvSpPr>
          <p:spPr bwMode="auto">
            <a:xfrm>
              <a:off x="864" y="3168"/>
              <a:ext cx="192" cy="192"/>
            </a:xfrm>
            <a:prstGeom prst="ellipse">
              <a:avLst/>
            </a:prstGeom>
            <a:solidFill>
              <a:schemeClr val="accent2"/>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735" name="Oval 87"/>
            <p:cNvSpPr>
              <a:spLocks noChangeArrowheads="1"/>
            </p:cNvSpPr>
            <p:nvPr/>
          </p:nvSpPr>
          <p:spPr bwMode="auto">
            <a:xfrm>
              <a:off x="1104" y="3168"/>
              <a:ext cx="192" cy="192"/>
            </a:xfrm>
            <a:prstGeom prst="ellipse">
              <a:avLst/>
            </a:prstGeom>
            <a:solidFill>
              <a:schemeClr val="accent2"/>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736" name="Oval 88"/>
            <p:cNvSpPr>
              <a:spLocks noChangeArrowheads="1"/>
            </p:cNvSpPr>
            <p:nvPr/>
          </p:nvSpPr>
          <p:spPr bwMode="auto">
            <a:xfrm>
              <a:off x="1344" y="3168"/>
              <a:ext cx="192" cy="192"/>
            </a:xfrm>
            <a:prstGeom prst="ellipse">
              <a:avLst/>
            </a:prstGeom>
            <a:solidFill>
              <a:schemeClr val="accent2"/>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737" name="Oval 89"/>
            <p:cNvSpPr>
              <a:spLocks noChangeArrowheads="1"/>
            </p:cNvSpPr>
            <p:nvPr/>
          </p:nvSpPr>
          <p:spPr bwMode="auto">
            <a:xfrm>
              <a:off x="1584" y="3168"/>
              <a:ext cx="192" cy="192"/>
            </a:xfrm>
            <a:prstGeom prst="ellipse">
              <a:avLst/>
            </a:prstGeom>
            <a:solidFill>
              <a:schemeClr val="accent2"/>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738" name="Oval 90"/>
            <p:cNvSpPr>
              <a:spLocks noChangeArrowheads="1"/>
            </p:cNvSpPr>
            <p:nvPr/>
          </p:nvSpPr>
          <p:spPr bwMode="auto">
            <a:xfrm>
              <a:off x="1824" y="3168"/>
              <a:ext cx="192" cy="192"/>
            </a:xfrm>
            <a:prstGeom prst="ellipse">
              <a:avLst/>
            </a:prstGeom>
            <a:solidFill>
              <a:schemeClr val="accent2"/>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0739" name="Oval 91"/>
            <p:cNvSpPr>
              <a:spLocks noChangeArrowheads="1"/>
            </p:cNvSpPr>
            <p:nvPr/>
          </p:nvSpPr>
          <p:spPr bwMode="auto">
            <a:xfrm>
              <a:off x="2064" y="3168"/>
              <a:ext cx="192" cy="192"/>
            </a:xfrm>
            <a:prstGeom prst="ellipse">
              <a:avLst/>
            </a:prstGeom>
            <a:solidFill>
              <a:schemeClr val="accent2"/>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79278"/>
                                        </p:tgtEl>
                                        <p:attrNameLst>
                                          <p:attrName>style.visibility</p:attrName>
                                        </p:attrNameLst>
                                      </p:cBhvr>
                                      <p:to>
                                        <p:strVal val="visible"/>
                                      </p:to>
                                    </p:set>
                                    <p:anim calcmode="lin" valueType="num">
                                      <p:cBhvr additive="base">
                                        <p:cTn id="13" dur="500" fill="hold"/>
                                        <p:tgtEl>
                                          <p:spTgt spid="479278"/>
                                        </p:tgtEl>
                                        <p:attrNameLst>
                                          <p:attrName>ppt_x</p:attrName>
                                        </p:attrNameLst>
                                      </p:cBhvr>
                                      <p:tavLst>
                                        <p:tav tm="0">
                                          <p:val>
                                            <p:strVal val="1+#ppt_w/2"/>
                                          </p:val>
                                        </p:tav>
                                        <p:tav tm="100000">
                                          <p:val>
                                            <p:strVal val="#ppt_x"/>
                                          </p:val>
                                        </p:tav>
                                      </p:tavLst>
                                    </p:anim>
                                    <p:anim calcmode="lin" valueType="num">
                                      <p:cBhvr additive="base">
                                        <p:cTn id="14" dur="500" fill="hold"/>
                                        <p:tgtEl>
                                          <p:spTgt spid="479278"/>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0-#ppt_w/2"/>
                                          </p:val>
                                        </p:tav>
                                        <p:tav tm="100000">
                                          <p:val>
                                            <p:strVal val="#ppt_x"/>
                                          </p:val>
                                        </p:tav>
                                      </p:tavLst>
                                    </p:anim>
                                    <p:anim calcmode="lin" valueType="num">
                                      <p:cBhvr additive="base">
                                        <p:cTn id="1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0-#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79279"/>
                                        </p:tgtEl>
                                        <p:attrNameLst>
                                          <p:attrName>style.visibility</p:attrName>
                                        </p:attrNameLst>
                                      </p:cBhvr>
                                      <p:to>
                                        <p:strVal val="visible"/>
                                      </p:to>
                                    </p:set>
                                    <p:anim calcmode="lin" valueType="num">
                                      <p:cBhvr additive="base">
                                        <p:cTn id="29" dur="500" fill="hold"/>
                                        <p:tgtEl>
                                          <p:spTgt spid="479279"/>
                                        </p:tgtEl>
                                        <p:attrNameLst>
                                          <p:attrName>ppt_x</p:attrName>
                                        </p:attrNameLst>
                                      </p:cBhvr>
                                      <p:tavLst>
                                        <p:tav tm="0">
                                          <p:val>
                                            <p:strVal val="1+#ppt_w/2"/>
                                          </p:val>
                                        </p:tav>
                                        <p:tav tm="100000">
                                          <p:val>
                                            <p:strVal val="#ppt_x"/>
                                          </p:val>
                                        </p:tav>
                                      </p:tavLst>
                                    </p:anim>
                                    <p:anim calcmode="lin" valueType="num">
                                      <p:cBhvr additive="base">
                                        <p:cTn id="30" dur="500" fill="hold"/>
                                        <p:tgtEl>
                                          <p:spTgt spid="479279"/>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0-#ppt_w/2"/>
                                          </p:val>
                                        </p:tav>
                                        <p:tav tm="100000">
                                          <p:val>
                                            <p:strVal val="#ppt_x"/>
                                          </p:val>
                                        </p:tav>
                                      </p:tavLst>
                                    </p:anim>
                                    <p:anim calcmode="lin" valueType="num">
                                      <p:cBhvr additive="base">
                                        <p:cTn id="36"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479315"/>
                                        </p:tgtEl>
                                        <p:attrNameLst>
                                          <p:attrName>style.visibility</p:attrName>
                                        </p:attrNameLst>
                                      </p:cBhvr>
                                      <p:to>
                                        <p:strVal val="visible"/>
                                      </p:to>
                                    </p:set>
                                    <p:anim calcmode="lin" valueType="num">
                                      <p:cBhvr additive="base">
                                        <p:cTn id="41" dur="500" fill="hold"/>
                                        <p:tgtEl>
                                          <p:spTgt spid="479315"/>
                                        </p:tgtEl>
                                        <p:attrNameLst>
                                          <p:attrName>ppt_x</p:attrName>
                                        </p:attrNameLst>
                                      </p:cBhvr>
                                      <p:tavLst>
                                        <p:tav tm="0">
                                          <p:val>
                                            <p:strVal val="1+#ppt_w/2"/>
                                          </p:val>
                                        </p:tav>
                                        <p:tav tm="100000">
                                          <p:val>
                                            <p:strVal val="#ppt_x"/>
                                          </p:val>
                                        </p:tav>
                                      </p:tavLst>
                                    </p:anim>
                                    <p:anim calcmode="lin" valueType="num">
                                      <p:cBhvr additive="base">
                                        <p:cTn id="42" dur="500" fill="hold"/>
                                        <p:tgtEl>
                                          <p:spTgt spid="479315"/>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ppt_x"/>
                                          </p:val>
                                        </p:tav>
                                        <p:tav tm="100000">
                                          <p:val>
                                            <p:strVal val="#ppt_x"/>
                                          </p:val>
                                        </p:tav>
                                      </p:tavLst>
                                    </p:anim>
                                    <p:anim calcmode="lin" valueType="num">
                                      <p:cBhvr additive="base">
                                        <p:cTn id="4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479316"/>
                                        </p:tgtEl>
                                        <p:attrNameLst>
                                          <p:attrName>style.visibility</p:attrName>
                                        </p:attrNameLst>
                                      </p:cBhvr>
                                      <p:to>
                                        <p:strVal val="visible"/>
                                      </p:to>
                                    </p:set>
                                    <p:anim calcmode="lin" valueType="num">
                                      <p:cBhvr additive="base">
                                        <p:cTn id="53" dur="500" fill="hold"/>
                                        <p:tgtEl>
                                          <p:spTgt spid="479316"/>
                                        </p:tgtEl>
                                        <p:attrNameLst>
                                          <p:attrName>ppt_x</p:attrName>
                                        </p:attrNameLst>
                                      </p:cBhvr>
                                      <p:tavLst>
                                        <p:tav tm="0">
                                          <p:val>
                                            <p:strVal val="1+#ppt_w/2"/>
                                          </p:val>
                                        </p:tav>
                                        <p:tav tm="100000">
                                          <p:val>
                                            <p:strVal val="#ppt_x"/>
                                          </p:val>
                                        </p:tav>
                                      </p:tavLst>
                                    </p:anim>
                                    <p:anim calcmode="lin" valueType="num">
                                      <p:cBhvr additive="base">
                                        <p:cTn id="54" dur="500" fill="hold"/>
                                        <p:tgtEl>
                                          <p:spTgt spid="4793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78" grpId="0"/>
      <p:bldP spid="479279" grpId="0"/>
      <p:bldP spid="479315" grpId="0"/>
      <p:bldP spid="47931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685800" y="0"/>
            <a:ext cx="7772400" cy="1143000"/>
          </a:xfrm>
        </p:spPr>
        <p:txBody>
          <a:bodyPr/>
          <a:lstStyle/>
          <a:p>
            <a:pPr eaLnBrk="1" hangingPunct="1"/>
            <a:r>
              <a:rPr lang="en-US" altLang="en-US" sz="4000" smtClean="0"/>
              <a:t>Selection Sort</a:t>
            </a:r>
          </a:p>
        </p:txBody>
      </p:sp>
      <p:sp>
        <p:nvSpPr>
          <p:cNvPr id="31747" name="Text Box 3"/>
          <p:cNvSpPr txBox="1">
            <a:spLocks noChangeArrowheads="1"/>
          </p:cNvSpPr>
          <p:nvPr/>
        </p:nvSpPr>
        <p:spPr bwMode="auto">
          <a:xfrm>
            <a:off x="1095375" y="1377950"/>
            <a:ext cx="66960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The output </a:t>
            </a:r>
            <a:r>
              <a:rPr lang="en-US" altLang="en-US" sz="3200" i="0"/>
              <a:t>consists</a:t>
            </a:r>
            <a:r>
              <a:rPr lang="en-US" altLang="en-US" i="0"/>
              <a:t> of an array of integers</a:t>
            </a:r>
          </a:p>
        </p:txBody>
      </p:sp>
      <p:grpSp>
        <p:nvGrpSpPr>
          <p:cNvPr id="31748" name="Group 4"/>
          <p:cNvGrpSpPr>
            <a:grpSpLocks/>
          </p:cNvGrpSpPr>
          <p:nvPr/>
        </p:nvGrpSpPr>
        <p:grpSpPr bwMode="auto">
          <a:xfrm>
            <a:off x="1752600" y="1042988"/>
            <a:ext cx="3733800" cy="533400"/>
            <a:chOff x="3072" y="3360"/>
            <a:chExt cx="2352" cy="336"/>
          </a:xfrm>
        </p:grpSpPr>
        <p:sp>
          <p:nvSpPr>
            <p:cNvPr id="31801" name="Text Box 5"/>
            <p:cNvSpPr txBox="1">
              <a:spLocks noChangeArrowheads="1"/>
            </p:cNvSpPr>
            <p:nvPr/>
          </p:nvSpPr>
          <p:spPr bwMode="auto">
            <a:xfrm>
              <a:off x="3106" y="3413"/>
              <a:ext cx="20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solidFill>
                    <a:srgbClr val="CC00CC"/>
                  </a:solidFill>
                </a:rPr>
                <a:t>52,23,88,31,25,30,98,62,14,79</a:t>
              </a:r>
              <a:endParaRPr lang="en-CA" altLang="en-US" sz="2000" i="0">
                <a:solidFill>
                  <a:srgbClr val="CC00CC"/>
                </a:solidFill>
              </a:endParaRPr>
            </a:p>
          </p:txBody>
        </p:sp>
        <p:sp>
          <p:nvSpPr>
            <p:cNvPr id="31802" name="Rectangle 6"/>
            <p:cNvSpPr>
              <a:spLocks noChangeArrowheads="1"/>
            </p:cNvSpPr>
            <p:nvPr/>
          </p:nvSpPr>
          <p:spPr bwMode="auto">
            <a:xfrm>
              <a:off x="3072" y="3360"/>
              <a:ext cx="2352"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grpSp>
      <p:sp>
        <p:nvSpPr>
          <p:cNvPr id="480263" name="Rectangle 7"/>
          <p:cNvSpPr>
            <a:spLocks noChangeArrowheads="1"/>
          </p:cNvSpPr>
          <p:nvPr/>
        </p:nvSpPr>
        <p:spPr bwMode="auto">
          <a:xfrm>
            <a:off x="1905000" y="1917700"/>
            <a:ext cx="1295400" cy="457200"/>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
        <p:nvSpPr>
          <p:cNvPr id="31750" name="Text Box 8"/>
          <p:cNvSpPr txBox="1">
            <a:spLocks noChangeArrowheads="1"/>
          </p:cNvSpPr>
          <p:nvPr/>
        </p:nvSpPr>
        <p:spPr bwMode="auto">
          <a:xfrm>
            <a:off x="1841500" y="1960563"/>
            <a:ext cx="32956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solidFill>
                  <a:schemeClr val="accent2"/>
                </a:solidFill>
              </a:rPr>
              <a:t>14,23,25,30,31,52,62,79,88,98</a:t>
            </a:r>
            <a:endParaRPr lang="en-CA" altLang="en-US" sz="2000" i="0">
              <a:solidFill>
                <a:schemeClr val="accent2"/>
              </a:solidFill>
            </a:endParaRPr>
          </a:p>
        </p:txBody>
      </p:sp>
      <p:sp>
        <p:nvSpPr>
          <p:cNvPr id="31751" name="Text Box 9"/>
          <p:cNvSpPr txBox="1">
            <a:spLocks noChangeArrowheads="1"/>
          </p:cNvSpPr>
          <p:nvPr/>
        </p:nvSpPr>
        <p:spPr bwMode="auto">
          <a:xfrm>
            <a:off x="1068388" y="685800"/>
            <a:ext cx="109537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Input:</a:t>
            </a:r>
          </a:p>
        </p:txBody>
      </p:sp>
      <p:grpSp>
        <p:nvGrpSpPr>
          <p:cNvPr id="3" name="Group 10"/>
          <p:cNvGrpSpPr>
            <a:grpSpLocks/>
          </p:cNvGrpSpPr>
          <p:nvPr/>
        </p:nvGrpSpPr>
        <p:grpSpPr bwMode="auto">
          <a:xfrm>
            <a:off x="838200" y="2882900"/>
            <a:ext cx="1181100" cy="1066800"/>
            <a:chOff x="1224" y="2539"/>
            <a:chExt cx="2280" cy="1785"/>
          </a:xfrm>
        </p:grpSpPr>
        <p:sp>
          <p:nvSpPr>
            <p:cNvPr id="31788" name="Freeform 11"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31789" name="Group 12"/>
            <p:cNvGrpSpPr>
              <a:grpSpLocks/>
            </p:cNvGrpSpPr>
            <p:nvPr/>
          </p:nvGrpSpPr>
          <p:grpSpPr bwMode="auto">
            <a:xfrm>
              <a:off x="1584" y="2688"/>
              <a:ext cx="1216" cy="1440"/>
              <a:chOff x="2641" y="1488"/>
              <a:chExt cx="2655" cy="2488"/>
            </a:xfrm>
          </p:grpSpPr>
          <p:grpSp>
            <p:nvGrpSpPr>
              <p:cNvPr id="31790" name="Group 13"/>
              <p:cNvGrpSpPr>
                <a:grpSpLocks/>
              </p:cNvGrpSpPr>
              <p:nvPr/>
            </p:nvGrpSpPr>
            <p:grpSpPr bwMode="auto">
              <a:xfrm>
                <a:off x="2641" y="1488"/>
                <a:ext cx="2496" cy="2436"/>
                <a:chOff x="2641" y="1488"/>
                <a:chExt cx="2496" cy="2436"/>
              </a:xfrm>
            </p:grpSpPr>
            <p:sp>
              <p:nvSpPr>
                <p:cNvPr id="31795" name="Freeform 14"/>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6" name="Freeform 15"/>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7" name="Freeform 16"/>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8" name="Freeform 17"/>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9" name="Freeform 18"/>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00" name="Freeform 19"/>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91" name="Group 20"/>
              <p:cNvGrpSpPr>
                <a:grpSpLocks/>
              </p:cNvGrpSpPr>
              <p:nvPr/>
            </p:nvGrpSpPr>
            <p:grpSpPr bwMode="auto">
              <a:xfrm>
                <a:off x="4864" y="3099"/>
                <a:ext cx="432" cy="877"/>
                <a:chOff x="4864" y="3099"/>
                <a:chExt cx="432" cy="877"/>
              </a:xfrm>
            </p:grpSpPr>
            <p:sp>
              <p:nvSpPr>
                <p:cNvPr id="31792" name="Freeform 21"/>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3" name="Freeform 22"/>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94" name="Freeform 23"/>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pSp>
        <p:nvGrpSpPr>
          <p:cNvPr id="7" name="Group 24"/>
          <p:cNvGrpSpPr>
            <a:grpSpLocks noChangeAspect="1"/>
          </p:cNvGrpSpPr>
          <p:nvPr/>
        </p:nvGrpSpPr>
        <p:grpSpPr bwMode="auto">
          <a:xfrm rot="2360341">
            <a:off x="762000" y="4191000"/>
            <a:ext cx="1079500" cy="1079500"/>
            <a:chOff x="1224" y="1212"/>
            <a:chExt cx="3144" cy="3112"/>
          </a:xfrm>
        </p:grpSpPr>
        <p:sp>
          <p:nvSpPr>
            <p:cNvPr id="31779" name="Freeform 25"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31780" name="Freeform 26"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31781" name="Group 27"/>
            <p:cNvGrpSpPr>
              <a:grpSpLocks noChangeAspect="1"/>
            </p:cNvGrpSpPr>
            <p:nvPr/>
          </p:nvGrpSpPr>
          <p:grpSpPr bwMode="auto">
            <a:xfrm>
              <a:off x="1776" y="1212"/>
              <a:ext cx="1944" cy="2413"/>
              <a:chOff x="2227" y="1194"/>
              <a:chExt cx="1944" cy="2413"/>
            </a:xfrm>
          </p:grpSpPr>
          <p:sp>
            <p:nvSpPr>
              <p:cNvPr id="31782" name="Freeform 28"/>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3" name="Freeform 29"/>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4" name="Freeform 30"/>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5" name="Freeform 31"/>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6" name="Freeform 32"/>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87" name="Freeform 33"/>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480290" name="Text Box 34"/>
          <p:cNvSpPr txBox="1">
            <a:spLocks noChangeArrowheads="1"/>
          </p:cNvSpPr>
          <p:nvPr/>
        </p:nvSpPr>
        <p:spPr bwMode="auto">
          <a:xfrm>
            <a:off x="2133600" y="3095625"/>
            <a:ext cx="548163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I have produced the first </a:t>
            </a:r>
            <a:r>
              <a:rPr lang="en-US" altLang="en-US"/>
              <a:t>i</a:t>
            </a:r>
            <a:r>
              <a:rPr lang="en-US" altLang="en-US" i="0"/>
              <a:t> objects. </a:t>
            </a:r>
          </a:p>
        </p:txBody>
      </p:sp>
      <p:sp>
        <p:nvSpPr>
          <p:cNvPr id="480291" name="Text Box 35"/>
          <p:cNvSpPr txBox="1">
            <a:spLocks noChangeArrowheads="1"/>
          </p:cNvSpPr>
          <p:nvPr/>
        </p:nvSpPr>
        <p:spPr bwMode="auto">
          <a:xfrm>
            <a:off x="2133600" y="4343400"/>
            <a:ext cx="505936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Produce the </a:t>
            </a:r>
            <a:r>
              <a:rPr lang="en-US" altLang="en-US"/>
              <a:t>i</a:t>
            </a:r>
            <a:r>
              <a:rPr lang="en-US" altLang="en-US" i="0"/>
              <a:t>+1</a:t>
            </a:r>
            <a:r>
              <a:rPr lang="en-US" altLang="en-US" i="0" baseline="30000"/>
              <a:t>st</a:t>
            </a:r>
            <a:r>
              <a:rPr lang="en-US" altLang="en-US" i="0"/>
              <a:t> output object. </a:t>
            </a:r>
          </a:p>
        </p:txBody>
      </p:sp>
      <p:sp>
        <p:nvSpPr>
          <p:cNvPr id="31756" name="Line 37"/>
          <p:cNvSpPr>
            <a:spLocks noChangeShapeType="1"/>
          </p:cNvSpPr>
          <p:nvPr/>
        </p:nvSpPr>
        <p:spPr bwMode="auto">
          <a:xfrm flipV="1">
            <a:off x="2133600" y="1155700"/>
            <a:ext cx="304800" cy="304800"/>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7" name="Line 38"/>
          <p:cNvSpPr>
            <a:spLocks noChangeShapeType="1"/>
          </p:cNvSpPr>
          <p:nvPr/>
        </p:nvSpPr>
        <p:spPr bwMode="auto">
          <a:xfrm flipV="1">
            <a:off x="3543300" y="1143000"/>
            <a:ext cx="304800" cy="304800"/>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8" name="Line 39"/>
          <p:cNvSpPr>
            <a:spLocks noChangeShapeType="1"/>
          </p:cNvSpPr>
          <p:nvPr/>
        </p:nvSpPr>
        <p:spPr bwMode="auto">
          <a:xfrm flipV="1">
            <a:off x="4419600" y="1143000"/>
            <a:ext cx="304800" cy="304800"/>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9" name="Line 40"/>
          <p:cNvSpPr>
            <a:spLocks noChangeShapeType="1"/>
          </p:cNvSpPr>
          <p:nvPr/>
        </p:nvSpPr>
        <p:spPr bwMode="auto">
          <a:xfrm flipV="1">
            <a:off x="3175000" y="1168400"/>
            <a:ext cx="304800" cy="304800"/>
          </a:xfrm>
          <a:prstGeom prst="line">
            <a:avLst/>
          </a:prstGeom>
          <a:noFill/>
          <a:ln w="254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9" name="Group 41"/>
          <p:cNvGrpSpPr>
            <a:grpSpLocks/>
          </p:cNvGrpSpPr>
          <p:nvPr/>
        </p:nvGrpSpPr>
        <p:grpSpPr bwMode="auto">
          <a:xfrm>
            <a:off x="2971800" y="1447800"/>
            <a:ext cx="533400" cy="914400"/>
            <a:chOff x="1920" y="912"/>
            <a:chExt cx="390" cy="576"/>
          </a:xfrm>
        </p:grpSpPr>
        <p:sp>
          <p:nvSpPr>
            <p:cNvPr id="31777" name="Line 42"/>
            <p:cNvSpPr>
              <a:spLocks noChangeShapeType="1"/>
            </p:cNvSpPr>
            <p:nvPr/>
          </p:nvSpPr>
          <p:spPr bwMode="auto">
            <a:xfrm>
              <a:off x="1920" y="912"/>
              <a:ext cx="240" cy="384"/>
            </a:xfrm>
            <a:prstGeom prst="line">
              <a:avLst/>
            </a:prstGeom>
            <a:noFill/>
            <a:ln w="25400">
              <a:solidFill>
                <a:schemeClr va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1778" name="Freeform 43"/>
            <p:cNvSpPr>
              <a:spLocks/>
            </p:cNvSpPr>
            <p:nvPr/>
          </p:nvSpPr>
          <p:spPr bwMode="auto">
            <a:xfrm>
              <a:off x="2016" y="1200"/>
              <a:ext cx="294" cy="288"/>
            </a:xfrm>
            <a:custGeom>
              <a:avLst/>
              <a:gdLst>
                <a:gd name="T0" fmla="*/ 0 w 284"/>
                <a:gd name="T1" fmla="*/ 0 h 284"/>
                <a:gd name="T2" fmla="*/ 349 w 284"/>
                <a:gd name="T3" fmla="*/ 9 h 284"/>
                <a:gd name="T4" fmla="*/ 339 w 284"/>
                <a:gd name="T5" fmla="*/ 308 h 284"/>
                <a:gd name="T6" fmla="*/ 31 w 284"/>
                <a:gd name="T7" fmla="*/ 308 h 284"/>
                <a:gd name="T8" fmla="*/ 0 60000 65536"/>
                <a:gd name="T9" fmla="*/ 0 60000 65536"/>
                <a:gd name="T10" fmla="*/ 0 60000 65536"/>
                <a:gd name="T11" fmla="*/ 0 60000 65536"/>
                <a:gd name="T12" fmla="*/ 0 w 284"/>
                <a:gd name="T13" fmla="*/ 0 h 284"/>
                <a:gd name="T14" fmla="*/ 284 w 284"/>
                <a:gd name="T15" fmla="*/ 284 h 284"/>
              </a:gdLst>
              <a:ahLst/>
              <a:cxnLst>
                <a:cxn ang="T8">
                  <a:pos x="T0" y="T1"/>
                </a:cxn>
                <a:cxn ang="T9">
                  <a:pos x="T2" y="T3"/>
                </a:cxn>
                <a:cxn ang="T10">
                  <a:pos x="T4" y="T5"/>
                </a:cxn>
                <a:cxn ang="T11">
                  <a:pos x="T6" y="T7"/>
                </a:cxn>
              </a:cxnLst>
              <a:rect l="T12" t="T13" r="T14" b="T15"/>
              <a:pathLst>
                <a:path w="284" h="284">
                  <a:moveTo>
                    <a:pt x="0" y="0"/>
                  </a:moveTo>
                  <a:lnTo>
                    <a:pt x="284" y="9"/>
                  </a:lnTo>
                  <a:lnTo>
                    <a:pt x="275" y="284"/>
                  </a:lnTo>
                  <a:lnTo>
                    <a:pt x="25" y="284"/>
                  </a:lnTo>
                </a:path>
              </a:pathLst>
            </a:custGeom>
            <a:noFill/>
            <a:ln w="25400">
              <a:solidFill>
                <a:srgbClr val="0000FF"/>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0" name="Group 44"/>
          <p:cNvGrpSpPr>
            <a:grpSpLocks noChangeAspect="1"/>
          </p:cNvGrpSpPr>
          <p:nvPr/>
        </p:nvGrpSpPr>
        <p:grpSpPr bwMode="auto">
          <a:xfrm>
            <a:off x="812800" y="5410200"/>
            <a:ext cx="1119188" cy="1169988"/>
            <a:chOff x="4641" y="2352"/>
            <a:chExt cx="735" cy="768"/>
          </a:xfrm>
        </p:grpSpPr>
        <p:sp>
          <p:nvSpPr>
            <p:cNvPr id="31764" name="Freeform 45"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31765" name="Group 46"/>
            <p:cNvGrpSpPr>
              <a:grpSpLocks noChangeAspect="1"/>
            </p:cNvGrpSpPr>
            <p:nvPr/>
          </p:nvGrpSpPr>
          <p:grpSpPr bwMode="auto">
            <a:xfrm>
              <a:off x="4703" y="2655"/>
              <a:ext cx="208" cy="170"/>
              <a:chOff x="1728" y="2064"/>
              <a:chExt cx="768" cy="672"/>
            </a:xfrm>
          </p:grpSpPr>
          <p:sp>
            <p:nvSpPr>
              <p:cNvPr id="31775" name="AutoShape 47"/>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r>
                  <a:rPr lang="en-US" altLang="en-US" sz="2400" i="0" baseline="-8000">
                    <a:solidFill>
                      <a:schemeClr val="bg2"/>
                    </a:solidFill>
                  </a:rPr>
                  <a:t>Exit</a:t>
                </a:r>
                <a:endParaRPr lang="en-CA" altLang="en-US" sz="2400" i="0" baseline="-8000">
                  <a:solidFill>
                    <a:schemeClr val="bg2"/>
                  </a:solidFill>
                </a:endParaRPr>
              </a:p>
            </p:txBody>
          </p:sp>
          <p:sp>
            <p:nvSpPr>
              <p:cNvPr id="31776" name="Line 48"/>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1766" name="Oval 49"/>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pic>
          <p:nvPicPr>
            <p:cNvPr id="31767" name="Picture 5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768" name="Group 51"/>
            <p:cNvGrpSpPr>
              <a:grpSpLocks noChangeAspect="1"/>
            </p:cNvGrpSpPr>
            <p:nvPr/>
          </p:nvGrpSpPr>
          <p:grpSpPr bwMode="auto">
            <a:xfrm rot="2360341">
              <a:off x="4794" y="2352"/>
              <a:ext cx="342" cy="428"/>
              <a:chOff x="2227" y="1194"/>
              <a:chExt cx="1944" cy="2413"/>
            </a:xfrm>
          </p:grpSpPr>
          <p:sp>
            <p:nvSpPr>
              <p:cNvPr id="31769" name="Freeform 52"/>
              <p:cNvSpPr>
                <a:spLocks noChangeAspect="1"/>
              </p:cNvSpPr>
              <p:nvPr/>
            </p:nvSpPr>
            <p:spPr bwMode="auto">
              <a:xfrm rot="-2705309">
                <a:off x="2708" y="1513"/>
                <a:ext cx="406" cy="340"/>
              </a:xfrm>
              <a:custGeom>
                <a:avLst/>
                <a:gdLst>
                  <a:gd name="T0" fmla="*/ 37 w 600"/>
                  <a:gd name="T1" fmla="*/ 9 h 608"/>
                  <a:gd name="T2" fmla="*/ 36 w 600"/>
                  <a:gd name="T3" fmla="*/ 6 h 608"/>
                  <a:gd name="T4" fmla="*/ 33 w 600"/>
                  <a:gd name="T5" fmla="*/ 2 h 608"/>
                  <a:gd name="T6" fmla="*/ 28 w 600"/>
                  <a:gd name="T7" fmla="*/ 1 h 608"/>
                  <a:gd name="T8" fmla="*/ 18 w 600"/>
                  <a:gd name="T9" fmla="*/ 0 h 608"/>
                  <a:gd name="T10" fmla="*/ 9 w 600"/>
                  <a:gd name="T11" fmla="*/ 1 h 608"/>
                  <a:gd name="T12" fmla="*/ 2 w 600"/>
                  <a:gd name="T13" fmla="*/ 4 h 608"/>
                  <a:gd name="T14" fmla="*/ 0 w 600"/>
                  <a:gd name="T15" fmla="*/ 7 h 608"/>
                  <a:gd name="T16" fmla="*/ 2 w 600"/>
                  <a:gd name="T17" fmla="*/ 11 h 608"/>
                  <a:gd name="T18" fmla="*/ 5 w 600"/>
                  <a:gd name="T19" fmla="*/ 14 h 608"/>
                  <a:gd name="T20" fmla="*/ 9 w 600"/>
                  <a:gd name="T21" fmla="*/ 16 h 608"/>
                  <a:gd name="T22" fmla="*/ 13 w 600"/>
                  <a:gd name="T23" fmla="*/ 18 h 608"/>
                  <a:gd name="T24" fmla="*/ 17 w 600"/>
                  <a:gd name="T25" fmla="*/ 18 h 608"/>
                  <a:gd name="T26" fmla="*/ 24 w 600"/>
                  <a:gd name="T27" fmla="*/ 18 h 608"/>
                  <a:gd name="T28" fmla="*/ 29 w 600"/>
                  <a:gd name="T29" fmla="*/ 16 h 608"/>
                  <a:gd name="T30" fmla="*/ 33 w 600"/>
                  <a:gd name="T31" fmla="*/ 14 h 608"/>
                  <a:gd name="T32" fmla="*/ 37 w 600"/>
                  <a:gd name="T33" fmla="*/ 12 h 608"/>
                  <a:gd name="T34" fmla="*/ 39 w 600"/>
                  <a:gd name="T35" fmla="*/ 11 h 608"/>
                  <a:gd name="T36" fmla="*/ 54 w 600"/>
                  <a:gd name="T37" fmla="*/ 9 h 608"/>
                  <a:gd name="T38" fmla="*/ 58 w 600"/>
                  <a:gd name="T39" fmla="*/ 8 h 608"/>
                  <a:gd name="T40" fmla="*/ 55 w 600"/>
                  <a:gd name="T41" fmla="*/ 7 h 608"/>
                  <a:gd name="T42" fmla="*/ 37 w 600"/>
                  <a:gd name="T43" fmla="*/ 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0" name="Freeform 53"/>
              <p:cNvSpPr>
                <a:spLocks noChangeAspect="1"/>
              </p:cNvSpPr>
              <p:nvPr/>
            </p:nvSpPr>
            <p:spPr bwMode="auto">
              <a:xfrm rot="-2705309">
                <a:off x="2999" y="1873"/>
                <a:ext cx="418" cy="758"/>
              </a:xfrm>
              <a:custGeom>
                <a:avLst/>
                <a:gdLst>
                  <a:gd name="T0" fmla="*/ 20 w 619"/>
                  <a:gd name="T1" fmla="*/ 19 h 1085"/>
                  <a:gd name="T2" fmla="*/ 27 w 619"/>
                  <a:gd name="T3" fmla="*/ 9 h 1085"/>
                  <a:gd name="T4" fmla="*/ 39 w 619"/>
                  <a:gd name="T5" fmla="*/ 1 h 1085"/>
                  <a:gd name="T6" fmla="*/ 45 w 619"/>
                  <a:gd name="T7" fmla="*/ 0 h 1085"/>
                  <a:gd name="T8" fmla="*/ 54 w 619"/>
                  <a:gd name="T9" fmla="*/ 4 h 1085"/>
                  <a:gd name="T10" fmla="*/ 58 w 619"/>
                  <a:gd name="T11" fmla="*/ 10 h 1085"/>
                  <a:gd name="T12" fmla="*/ 58 w 619"/>
                  <a:gd name="T13" fmla="*/ 19 h 1085"/>
                  <a:gd name="T14" fmla="*/ 51 w 619"/>
                  <a:gd name="T15" fmla="*/ 35 h 1085"/>
                  <a:gd name="T16" fmla="*/ 43 w 619"/>
                  <a:gd name="T17" fmla="*/ 48 h 1085"/>
                  <a:gd name="T18" fmla="*/ 40 w 619"/>
                  <a:gd name="T19" fmla="*/ 59 h 1085"/>
                  <a:gd name="T20" fmla="*/ 38 w 619"/>
                  <a:gd name="T21" fmla="*/ 72 h 1085"/>
                  <a:gd name="T22" fmla="*/ 40 w 619"/>
                  <a:gd name="T23" fmla="*/ 83 h 1085"/>
                  <a:gd name="T24" fmla="*/ 43 w 619"/>
                  <a:gd name="T25" fmla="*/ 95 h 1085"/>
                  <a:gd name="T26" fmla="*/ 43 w 619"/>
                  <a:gd name="T27" fmla="*/ 109 h 1085"/>
                  <a:gd name="T28" fmla="*/ 39 w 619"/>
                  <a:gd name="T29" fmla="*/ 117 h 1085"/>
                  <a:gd name="T30" fmla="*/ 32 w 619"/>
                  <a:gd name="T31" fmla="*/ 122 h 1085"/>
                  <a:gd name="T32" fmla="*/ 23 w 619"/>
                  <a:gd name="T33" fmla="*/ 126 h 1085"/>
                  <a:gd name="T34" fmla="*/ 15 w 619"/>
                  <a:gd name="T35" fmla="*/ 126 h 1085"/>
                  <a:gd name="T36" fmla="*/ 9 w 619"/>
                  <a:gd name="T37" fmla="*/ 122 h 1085"/>
                  <a:gd name="T38" fmla="*/ 2 w 619"/>
                  <a:gd name="T39" fmla="*/ 108 h 1085"/>
                  <a:gd name="T40" fmla="*/ 0 w 619"/>
                  <a:gd name="T41" fmla="*/ 93 h 1085"/>
                  <a:gd name="T42" fmla="*/ 1 w 619"/>
                  <a:gd name="T43" fmla="*/ 73 h 1085"/>
                  <a:gd name="T44" fmla="*/ 6 w 619"/>
                  <a:gd name="T45" fmla="*/ 48 h 1085"/>
                  <a:gd name="T46" fmla="*/ 12 w 619"/>
                  <a:gd name="T47" fmla="*/ 32 h 1085"/>
                  <a:gd name="T48" fmla="*/ 20 w 619"/>
                  <a:gd name="T49" fmla="*/ 19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1" name="Freeform 54"/>
              <p:cNvSpPr>
                <a:spLocks noChangeAspect="1"/>
              </p:cNvSpPr>
              <p:nvPr/>
            </p:nvSpPr>
            <p:spPr bwMode="auto">
              <a:xfrm rot="-2705309">
                <a:off x="3504" y="2064"/>
                <a:ext cx="812" cy="523"/>
              </a:xfrm>
              <a:custGeom>
                <a:avLst/>
                <a:gdLst>
                  <a:gd name="T0" fmla="*/ 0 w 782"/>
                  <a:gd name="T1" fmla="*/ 6 h 808"/>
                  <a:gd name="T2" fmla="*/ 84 w 782"/>
                  <a:gd name="T3" fmla="*/ 0 h 808"/>
                  <a:gd name="T4" fmla="*/ 204 w 782"/>
                  <a:gd name="T5" fmla="*/ 0 h 808"/>
                  <a:gd name="T6" fmla="*/ 430 w 782"/>
                  <a:gd name="T7" fmla="*/ 1 h 808"/>
                  <a:gd name="T8" fmla="*/ 696 w 782"/>
                  <a:gd name="T9" fmla="*/ 2 h 808"/>
                  <a:gd name="T10" fmla="*/ 795 w 782"/>
                  <a:gd name="T11" fmla="*/ 5 h 808"/>
                  <a:gd name="T12" fmla="*/ 841 w 782"/>
                  <a:gd name="T13" fmla="*/ 8 h 808"/>
                  <a:gd name="T14" fmla="*/ 849 w 782"/>
                  <a:gd name="T15" fmla="*/ 14 h 808"/>
                  <a:gd name="T16" fmla="*/ 819 w 782"/>
                  <a:gd name="T17" fmla="*/ 19 h 808"/>
                  <a:gd name="T18" fmla="*/ 737 w 782"/>
                  <a:gd name="T19" fmla="*/ 27 h 808"/>
                  <a:gd name="T20" fmla="*/ 631 w 782"/>
                  <a:gd name="T21" fmla="*/ 34 h 808"/>
                  <a:gd name="T22" fmla="*/ 550 w 782"/>
                  <a:gd name="T23" fmla="*/ 39 h 808"/>
                  <a:gd name="T24" fmla="*/ 516 w 782"/>
                  <a:gd name="T25" fmla="*/ 45 h 808"/>
                  <a:gd name="T26" fmla="*/ 493 w 782"/>
                  <a:gd name="T27" fmla="*/ 48 h 808"/>
                  <a:gd name="T28" fmla="*/ 502 w 782"/>
                  <a:gd name="T29" fmla="*/ 50 h 808"/>
                  <a:gd name="T30" fmla="*/ 508 w 782"/>
                  <a:gd name="T31" fmla="*/ 52 h 808"/>
                  <a:gd name="T32" fmla="*/ 603 w 782"/>
                  <a:gd name="T33" fmla="*/ 52 h 808"/>
                  <a:gd name="T34" fmla="*/ 754 w 782"/>
                  <a:gd name="T35" fmla="*/ 51 h 808"/>
                  <a:gd name="T36" fmla="*/ 849 w 782"/>
                  <a:gd name="T37" fmla="*/ 51 h 808"/>
                  <a:gd name="T38" fmla="*/ 950 w 782"/>
                  <a:gd name="T39" fmla="*/ 53 h 808"/>
                  <a:gd name="T40" fmla="*/ 980 w 782"/>
                  <a:gd name="T41" fmla="*/ 56 h 808"/>
                  <a:gd name="T42" fmla="*/ 950 w 782"/>
                  <a:gd name="T43" fmla="*/ 59 h 808"/>
                  <a:gd name="T44" fmla="*/ 908 w 782"/>
                  <a:gd name="T45" fmla="*/ 60 h 808"/>
                  <a:gd name="T46" fmla="*/ 841 w 782"/>
                  <a:gd name="T47" fmla="*/ 58 h 808"/>
                  <a:gd name="T48" fmla="*/ 750 w 782"/>
                  <a:gd name="T49" fmla="*/ 55 h 808"/>
                  <a:gd name="T50" fmla="*/ 652 w 782"/>
                  <a:gd name="T51" fmla="*/ 56 h 808"/>
                  <a:gd name="T52" fmla="*/ 493 w 782"/>
                  <a:gd name="T53" fmla="*/ 58 h 808"/>
                  <a:gd name="T54" fmla="*/ 445 w 782"/>
                  <a:gd name="T55" fmla="*/ 57 h 808"/>
                  <a:gd name="T56" fmla="*/ 419 w 782"/>
                  <a:gd name="T57" fmla="*/ 55 h 808"/>
                  <a:gd name="T58" fmla="*/ 419 w 782"/>
                  <a:gd name="T59" fmla="*/ 50 h 808"/>
                  <a:gd name="T60" fmla="*/ 419 w 782"/>
                  <a:gd name="T61" fmla="*/ 43 h 808"/>
                  <a:gd name="T62" fmla="*/ 487 w 782"/>
                  <a:gd name="T63" fmla="*/ 38 h 808"/>
                  <a:gd name="T64" fmla="*/ 589 w 782"/>
                  <a:gd name="T65" fmla="*/ 30 h 808"/>
                  <a:gd name="T66" fmla="*/ 677 w 782"/>
                  <a:gd name="T67" fmla="*/ 23 h 808"/>
                  <a:gd name="T68" fmla="*/ 733 w 782"/>
                  <a:gd name="T69" fmla="*/ 19 h 808"/>
                  <a:gd name="T70" fmla="*/ 762 w 782"/>
                  <a:gd name="T71" fmla="*/ 14 h 808"/>
                  <a:gd name="T72" fmla="*/ 750 w 782"/>
                  <a:gd name="T73" fmla="*/ 12 h 808"/>
                  <a:gd name="T74" fmla="*/ 709 w 782"/>
                  <a:gd name="T75" fmla="*/ 8 h 808"/>
                  <a:gd name="T76" fmla="*/ 652 w 782"/>
                  <a:gd name="T77" fmla="*/ 8 h 808"/>
                  <a:gd name="T78" fmla="*/ 589 w 782"/>
                  <a:gd name="T79" fmla="*/ 8 h 808"/>
                  <a:gd name="T80" fmla="*/ 449 w 782"/>
                  <a:gd name="T81" fmla="*/ 8 h 808"/>
                  <a:gd name="T82" fmla="*/ 242 w 782"/>
                  <a:gd name="T83" fmla="*/ 10 h 808"/>
                  <a:gd name="T84" fmla="*/ 88 w 782"/>
                  <a:gd name="T85" fmla="*/ 10 h 808"/>
                  <a:gd name="T86" fmla="*/ 26 w 782"/>
                  <a:gd name="T87" fmla="*/ 10 h 808"/>
                  <a:gd name="T88" fmla="*/ 0 w 782"/>
                  <a:gd name="T89" fmla="*/ 8 h 808"/>
                  <a:gd name="T90" fmla="*/ 0 w 782"/>
                  <a:gd name="T91" fmla="*/ 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2" name="Freeform 55"/>
              <p:cNvSpPr>
                <a:spLocks noChangeAspect="1"/>
              </p:cNvSpPr>
              <p:nvPr/>
            </p:nvSpPr>
            <p:spPr bwMode="auto">
              <a:xfrm rot="-4121048">
                <a:off x="2675" y="2797"/>
                <a:ext cx="1159" cy="461"/>
              </a:xfrm>
              <a:custGeom>
                <a:avLst/>
                <a:gdLst>
                  <a:gd name="T0" fmla="*/ 2056 w 992"/>
                  <a:gd name="T1" fmla="*/ 15 h 770"/>
                  <a:gd name="T2" fmla="*/ 2094 w 992"/>
                  <a:gd name="T3" fmla="*/ 10 h 770"/>
                  <a:gd name="T4" fmla="*/ 2239 w 992"/>
                  <a:gd name="T5" fmla="*/ 8 h 770"/>
                  <a:gd name="T6" fmla="*/ 2416 w 992"/>
                  <a:gd name="T7" fmla="*/ 8 h 770"/>
                  <a:gd name="T8" fmla="*/ 2522 w 992"/>
                  <a:gd name="T9" fmla="*/ 10 h 770"/>
                  <a:gd name="T10" fmla="*/ 2475 w 992"/>
                  <a:gd name="T11" fmla="*/ 14 h 770"/>
                  <a:gd name="T12" fmla="*/ 2378 w 992"/>
                  <a:gd name="T13" fmla="*/ 20 h 770"/>
                  <a:gd name="T14" fmla="*/ 2180 w 992"/>
                  <a:gd name="T15" fmla="*/ 26 h 770"/>
                  <a:gd name="T16" fmla="*/ 1936 w 992"/>
                  <a:gd name="T17" fmla="*/ 31 h 770"/>
                  <a:gd name="T18" fmla="*/ 1734 w 992"/>
                  <a:gd name="T19" fmla="*/ 34 h 770"/>
                  <a:gd name="T20" fmla="*/ 1506 w 992"/>
                  <a:gd name="T21" fmla="*/ 35 h 770"/>
                  <a:gd name="T22" fmla="*/ 1289 w 992"/>
                  <a:gd name="T23" fmla="*/ 35 h 770"/>
                  <a:gd name="T24" fmla="*/ 1125 w 992"/>
                  <a:gd name="T25" fmla="*/ 34 h 770"/>
                  <a:gd name="T26" fmla="*/ 1064 w 992"/>
                  <a:gd name="T27" fmla="*/ 31 h 770"/>
                  <a:gd name="T28" fmla="*/ 997 w 992"/>
                  <a:gd name="T29" fmla="*/ 26 h 770"/>
                  <a:gd name="T30" fmla="*/ 918 w 992"/>
                  <a:gd name="T31" fmla="*/ 17 h 770"/>
                  <a:gd name="T32" fmla="*/ 860 w 992"/>
                  <a:gd name="T33" fmla="*/ 11 h 770"/>
                  <a:gd name="T34" fmla="*/ 860 w 992"/>
                  <a:gd name="T35" fmla="*/ 5 h 770"/>
                  <a:gd name="T36" fmla="*/ 820 w 992"/>
                  <a:gd name="T37" fmla="*/ 4 h 770"/>
                  <a:gd name="T38" fmla="*/ 707 w 992"/>
                  <a:gd name="T39" fmla="*/ 3 h 770"/>
                  <a:gd name="T40" fmla="*/ 568 w 992"/>
                  <a:gd name="T41" fmla="*/ 5 h 770"/>
                  <a:gd name="T42" fmla="*/ 439 w 992"/>
                  <a:gd name="T43" fmla="*/ 8 h 770"/>
                  <a:gd name="T44" fmla="*/ 292 w 992"/>
                  <a:gd name="T45" fmla="*/ 10 h 770"/>
                  <a:gd name="T46" fmla="*/ 68 w 992"/>
                  <a:gd name="T47" fmla="*/ 10 h 770"/>
                  <a:gd name="T48" fmla="*/ 0 w 992"/>
                  <a:gd name="T49" fmla="*/ 9 h 770"/>
                  <a:gd name="T50" fmla="*/ 0 w 992"/>
                  <a:gd name="T51" fmla="*/ 7 h 770"/>
                  <a:gd name="T52" fmla="*/ 100 w 992"/>
                  <a:gd name="T53" fmla="*/ 6 h 770"/>
                  <a:gd name="T54" fmla="*/ 208 w 992"/>
                  <a:gd name="T55" fmla="*/ 6 h 770"/>
                  <a:gd name="T56" fmla="*/ 301 w 992"/>
                  <a:gd name="T57" fmla="*/ 6 h 770"/>
                  <a:gd name="T58" fmla="*/ 480 w 992"/>
                  <a:gd name="T59" fmla="*/ 4 h 770"/>
                  <a:gd name="T60" fmla="*/ 654 w 992"/>
                  <a:gd name="T61" fmla="*/ 1 h 770"/>
                  <a:gd name="T62" fmla="*/ 820 w 992"/>
                  <a:gd name="T63" fmla="*/ 1 h 770"/>
                  <a:gd name="T64" fmla="*/ 1055 w 992"/>
                  <a:gd name="T65" fmla="*/ 0 h 770"/>
                  <a:gd name="T66" fmla="*/ 1064 w 992"/>
                  <a:gd name="T67" fmla="*/ 2 h 770"/>
                  <a:gd name="T68" fmla="*/ 1011 w 992"/>
                  <a:gd name="T69" fmla="*/ 4 h 770"/>
                  <a:gd name="T70" fmla="*/ 997 w 992"/>
                  <a:gd name="T71" fmla="*/ 10 h 770"/>
                  <a:gd name="T72" fmla="*/ 1064 w 992"/>
                  <a:gd name="T73" fmla="*/ 17 h 770"/>
                  <a:gd name="T74" fmla="*/ 1175 w 992"/>
                  <a:gd name="T75" fmla="*/ 24 h 770"/>
                  <a:gd name="T76" fmla="*/ 1270 w 992"/>
                  <a:gd name="T77" fmla="*/ 28 h 770"/>
                  <a:gd name="T78" fmla="*/ 1420 w 992"/>
                  <a:gd name="T79" fmla="*/ 30 h 770"/>
                  <a:gd name="T80" fmla="*/ 1564 w 992"/>
                  <a:gd name="T81" fmla="*/ 30 h 770"/>
                  <a:gd name="T82" fmla="*/ 1712 w 992"/>
                  <a:gd name="T83" fmla="*/ 28 h 770"/>
                  <a:gd name="T84" fmla="*/ 1906 w 992"/>
                  <a:gd name="T85" fmla="*/ 24 h 770"/>
                  <a:gd name="T86" fmla="*/ 2035 w 992"/>
                  <a:gd name="T87" fmla="*/ 17 h 770"/>
                  <a:gd name="T88" fmla="*/ 2056 w 992"/>
                  <a:gd name="T89" fmla="*/ 15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3" name="Freeform 56"/>
              <p:cNvSpPr>
                <a:spLocks noChangeAspect="1"/>
              </p:cNvSpPr>
              <p:nvPr/>
            </p:nvSpPr>
            <p:spPr bwMode="auto">
              <a:xfrm rot="-2705309">
                <a:off x="2414" y="1540"/>
                <a:ext cx="474" cy="848"/>
              </a:xfrm>
              <a:custGeom>
                <a:avLst/>
                <a:gdLst>
                  <a:gd name="T0" fmla="*/ 43 w 699"/>
                  <a:gd name="T1" fmla="*/ 106 h 1216"/>
                  <a:gd name="T2" fmla="*/ 55 w 699"/>
                  <a:gd name="T3" fmla="*/ 120 h 1216"/>
                  <a:gd name="T4" fmla="*/ 59 w 699"/>
                  <a:gd name="T5" fmla="*/ 120 h 1216"/>
                  <a:gd name="T6" fmla="*/ 66 w 699"/>
                  <a:gd name="T7" fmla="*/ 125 h 1216"/>
                  <a:gd name="T8" fmla="*/ 68 w 699"/>
                  <a:gd name="T9" fmla="*/ 131 h 1216"/>
                  <a:gd name="T10" fmla="*/ 66 w 699"/>
                  <a:gd name="T11" fmla="*/ 139 h 1216"/>
                  <a:gd name="T12" fmla="*/ 60 w 699"/>
                  <a:gd name="T13" fmla="*/ 139 h 1216"/>
                  <a:gd name="T14" fmla="*/ 52 w 699"/>
                  <a:gd name="T15" fmla="*/ 134 h 1216"/>
                  <a:gd name="T16" fmla="*/ 37 w 699"/>
                  <a:gd name="T17" fmla="*/ 116 h 1216"/>
                  <a:gd name="T18" fmla="*/ 28 w 699"/>
                  <a:gd name="T19" fmla="*/ 101 h 1216"/>
                  <a:gd name="T20" fmla="*/ 23 w 699"/>
                  <a:gd name="T21" fmla="*/ 89 h 1216"/>
                  <a:gd name="T22" fmla="*/ 20 w 699"/>
                  <a:gd name="T23" fmla="*/ 68 h 1216"/>
                  <a:gd name="T24" fmla="*/ 20 w 699"/>
                  <a:gd name="T25" fmla="*/ 40 h 1216"/>
                  <a:gd name="T26" fmla="*/ 19 w 699"/>
                  <a:gd name="T27" fmla="*/ 33 h 1216"/>
                  <a:gd name="T28" fmla="*/ 15 w 699"/>
                  <a:gd name="T29" fmla="*/ 27 h 1216"/>
                  <a:gd name="T30" fmla="*/ 2 w 699"/>
                  <a:gd name="T31" fmla="*/ 29 h 1216"/>
                  <a:gd name="T32" fmla="*/ 0 w 699"/>
                  <a:gd name="T33" fmla="*/ 26 h 1216"/>
                  <a:gd name="T34" fmla="*/ 3 w 699"/>
                  <a:gd name="T35" fmla="*/ 24 h 1216"/>
                  <a:gd name="T36" fmla="*/ 12 w 699"/>
                  <a:gd name="T37" fmla="*/ 23 h 1216"/>
                  <a:gd name="T38" fmla="*/ 14 w 699"/>
                  <a:gd name="T39" fmla="*/ 22 h 1216"/>
                  <a:gd name="T40" fmla="*/ 1 w 699"/>
                  <a:gd name="T41" fmla="*/ 12 h 1216"/>
                  <a:gd name="T42" fmla="*/ 1 w 699"/>
                  <a:gd name="T43" fmla="*/ 9 h 1216"/>
                  <a:gd name="T44" fmla="*/ 3 w 699"/>
                  <a:gd name="T45" fmla="*/ 8 h 1216"/>
                  <a:gd name="T46" fmla="*/ 14 w 699"/>
                  <a:gd name="T47" fmla="*/ 15 h 1216"/>
                  <a:gd name="T48" fmla="*/ 16 w 699"/>
                  <a:gd name="T49" fmla="*/ 14 h 1216"/>
                  <a:gd name="T50" fmla="*/ 14 w 699"/>
                  <a:gd name="T51" fmla="*/ 1 h 1216"/>
                  <a:gd name="T52" fmla="*/ 15 w 699"/>
                  <a:gd name="T53" fmla="*/ 0 h 1216"/>
                  <a:gd name="T54" fmla="*/ 16 w 699"/>
                  <a:gd name="T55" fmla="*/ 1 h 1216"/>
                  <a:gd name="T56" fmla="*/ 19 w 699"/>
                  <a:gd name="T57" fmla="*/ 14 h 1216"/>
                  <a:gd name="T58" fmla="*/ 22 w 699"/>
                  <a:gd name="T59" fmla="*/ 15 h 1216"/>
                  <a:gd name="T60" fmla="*/ 28 w 699"/>
                  <a:gd name="T61" fmla="*/ 1 h 1216"/>
                  <a:gd name="T62" fmla="*/ 29 w 699"/>
                  <a:gd name="T63" fmla="*/ 1 h 1216"/>
                  <a:gd name="T64" fmla="*/ 29 w 699"/>
                  <a:gd name="T65" fmla="*/ 5 h 1216"/>
                  <a:gd name="T66" fmla="*/ 25 w 699"/>
                  <a:gd name="T67" fmla="*/ 17 h 1216"/>
                  <a:gd name="T68" fmla="*/ 25 w 699"/>
                  <a:gd name="T69" fmla="*/ 23 h 1216"/>
                  <a:gd name="T70" fmla="*/ 26 w 699"/>
                  <a:gd name="T71" fmla="*/ 31 h 1216"/>
                  <a:gd name="T72" fmla="*/ 26 w 699"/>
                  <a:gd name="T73" fmla="*/ 42 h 1216"/>
                  <a:gd name="T74" fmla="*/ 26 w 699"/>
                  <a:gd name="T75" fmla="*/ 61 h 1216"/>
                  <a:gd name="T76" fmla="*/ 28 w 699"/>
                  <a:gd name="T77" fmla="*/ 73 h 1216"/>
                  <a:gd name="T78" fmla="*/ 32 w 699"/>
                  <a:gd name="T79" fmla="*/ 88 h 1216"/>
                  <a:gd name="T80" fmla="*/ 37 w 699"/>
                  <a:gd name="T81" fmla="*/ 98 h 1216"/>
                  <a:gd name="T82" fmla="*/ 43 w 699"/>
                  <a:gd name="T83" fmla="*/ 106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774" name="Freeform 57"/>
              <p:cNvSpPr>
                <a:spLocks noChangeAspect="1"/>
              </p:cNvSpPr>
              <p:nvPr/>
            </p:nvSpPr>
            <p:spPr bwMode="auto">
              <a:xfrm rot="-2705309">
                <a:off x="2793" y="1150"/>
                <a:ext cx="620" cy="708"/>
              </a:xfrm>
              <a:custGeom>
                <a:avLst/>
                <a:gdLst>
                  <a:gd name="T0" fmla="*/ 1 w 915"/>
                  <a:gd name="T1" fmla="*/ 58 h 1139"/>
                  <a:gd name="T2" fmla="*/ 0 w 915"/>
                  <a:gd name="T3" fmla="*/ 62 h 1139"/>
                  <a:gd name="T4" fmla="*/ 1 w 915"/>
                  <a:gd name="T5" fmla="*/ 66 h 1139"/>
                  <a:gd name="T6" fmla="*/ 7 w 915"/>
                  <a:gd name="T7" fmla="*/ 66 h 1139"/>
                  <a:gd name="T8" fmla="*/ 22 w 915"/>
                  <a:gd name="T9" fmla="*/ 64 h 1139"/>
                  <a:gd name="T10" fmla="*/ 39 w 915"/>
                  <a:gd name="T11" fmla="*/ 60 h 1139"/>
                  <a:gd name="T12" fmla="*/ 54 w 915"/>
                  <a:gd name="T13" fmla="*/ 55 h 1139"/>
                  <a:gd name="T14" fmla="*/ 62 w 915"/>
                  <a:gd name="T15" fmla="*/ 47 h 1139"/>
                  <a:gd name="T16" fmla="*/ 69 w 915"/>
                  <a:gd name="T17" fmla="*/ 34 h 1139"/>
                  <a:gd name="T18" fmla="*/ 72 w 915"/>
                  <a:gd name="T19" fmla="*/ 22 h 1139"/>
                  <a:gd name="T20" fmla="*/ 72 w 915"/>
                  <a:gd name="T21" fmla="*/ 16 h 1139"/>
                  <a:gd name="T22" fmla="*/ 75 w 915"/>
                  <a:gd name="T23" fmla="*/ 13 h 1139"/>
                  <a:gd name="T24" fmla="*/ 82 w 915"/>
                  <a:gd name="T25" fmla="*/ 12 h 1139"/>
                  <a:gd name="T26" fmla="*/ 88 w 915"/>
                  <a:gd name="T27" fmla="*/ 12 h 1139"/>
                  <a:gd name="T28" fmla="*/ 89 w 915"/>
                  <a:gd name="T29" fmla="*/ 10 h 1139"/>
                  <a:gd name="T30" fmla="*/ 79 w 915"/>
                  <a:gd name="T31" fmla="*/ 10 h 1139"/>
                  <a:gd name="T32" fmla="*/ 78 w 915"/>
                  <a:gd name="T33" fmla="*/ 9 h 1139"/>
                  <a:gd name="T34" fmla="*/ 85 w 915"/>
                  <a:gd name="T35" fmla="*/ 4 h 1139"/>
                  <a:gd name="T36" fmla="*/ 84 w 915"/>
                  <a:gd name="T37" fmla="*/ 2 h 1139"/>
                  <a:gd name="T38" fmla="*/ 83 w 915"/>
                  <a:gd name="T39" fmla="*/ 4 h 1139"/>
                  <a:gd name="T40" fmla="*/ 77 w 915"/>
                  <a:gd name="T41" fmla="*/ 7 h 1139"/>
                  <a:gd name="T42" fmla="*/ 75 w 915"/>
                  <a:gd name="T43" fmla="*/ 7 h 1139"/>
                  <a:gd name="T44" fmla="*/ 75 w 915"/>
                  <a:gd name="T45" fmla="*/ 1 h 1139"/>
                  <a:gd name="T46" fmla="*/ 74 w 915"/>
                  <a:gd name="T47" fmla="*/ 0 h 1139"/>
                  <a:gd name="T48" fmla="*/ 72 w 915"/>
                  <a:gd name="T49" fmla="*/ 1 h 1139"/>
                  <a:gd name="T50" fmla="*/ 72 w 915"/>
                  <a:gd name="T51" fmla="*/ 7 h 1139"/>
                  <a:gd name="T52" fmla="*/ 70 w 915"/>
                  <a:gd name="T53" fmla="*/ 7 h 1139"/>
                  <a:gd name="T54" fmla="*/ 65 w 915"/>
                  <a:gd name="T55" fmla="*/ 4 h 1139"/>
                  <a:gd name="T56" fmla="*/ 60 w 915"/>
                  <a:gd name="T57" fmla="*/ 4 h 1139"/>
                  <a:gd name="T58" fmla="*/ 61 w 915"/>
                  <a:gd name="T59" fmla="*/ 6 h 1139"/>
                  <a:gd name="T60" fmla="*/ 68 w 915"/>
                  <a:gd name="T61" fmla="*/ 9 h 1139"/>
                  <a:gd name="T62" fmla="*/ 68 w 915"/>
                  <a:gd name="T63" fmla="*/ 12 h 1139"/>
                  <a:gd name="T64" fmla="*/ 65 w 915"/>
                  <a:gd name="T65" fmla="*/ 16 h 1139"/>
                  <a:gd name="T66" fmla="*/ 65 w 915"/>
                  <a:gd name="T67" fmla="*/ 20 h 1139"/>
                  <a:gd name="T68" fmla="*/ 65 w 915"/>
                  <a:gd name="T69" fmla="*/ 27 h 1139"/>
                  <a:gd name="T70" fmla="*/ 62 w 915"/>
                  <a:gd name="T71" fmla="*/ 35 h 1139"/>
                  <a:gd name="T72" fmla="*/ 60 w 915"/>
                  <a:gd name="T73" fmla="*/ 40 h 1139"/>
                  <a:gd name="T74" fmla="*/ 54 w 915"/>
                  <a:gd name="T75" fmla="*/ 47 h 1139"/>
                  <a:gd name="T76" fmla="*/ 48 w 915"/>
                  <a:gd name="T77" fmla="*/ 53 h 1139"/>
                  <a:gd name="T78" fmla="*/ 44 w 915"/>
                  <a:gd name="T79" fmla="*/ 55 h 1139"/>
                  <a:gd name="T80" fmla="*/ 32 w 915"/>
                  <a:gd name="T81" fmla="*/ 58 h 1139"/>
                  <a:gd name="T82" fmla="*/ 20 w 915"/>
                  <a:gd name="T83" fmla="*/ 58 h 1139"/>
                  <a:gd name="T84" fmla="*/ 9 w 915"/>
                  <a:gd name="T85" fmla="*/ 59 h 1139"/>
                  <a:gd name="T86" fmla="*/ 1 w 915"/>
                  <a:gd name="T87" fmla="*/ 5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480314" name="Text Box 58"/>
          <p:cNvSpPr txBox="1">
            <a:spLocks noChangeArrowheads="1"/>
          </p:cNvSpPr>
          <p:nvPr/>
        </p:nvSpPr>
        <p:spPr bwMode="auto">
          <a:xfrm>
            <a:off x="2286000" y="5486400"/>
            <a:ext cx="27162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r>
              <a:rPr lang="en-US" altLang="en-US" i="0"/>
              <a:t>Done when </a:t>
            </a:r>
            <a:br>
              <a:rPr lang="en-US" altLang="en-US" i="0"/>
            </a:br>
            <a:r>
              <a:rPr lang="en-US" altLang="en-US" i="0"/>
              <a:t>output </a:t>
            </a:r>
            <a:r>
              <a:rPr lang="en-US" altLang="en-US"/>
              <a:t>n</a:t>
            </a:r>
            <a:r>
              <a:rPr lang="en-US" altLang="en-US" i="0"/>
              <a:t> objects.</a:t>
            </a:r>
          </a:p>
        </p:txBody>
      </p:sp>
      <p:sp>
        <p:nvSpPr>
          <p:cNvPr id="480315" name="Rectangle 59"/>
          <p:cNvSpPr>
            <a:spLocks noChangeArrowheads="1"/>
          </p:cNvSpPr>
          <p:nvPr/>
        </p:nvSpPr>
        <p:spPr bwMode="auto">
          <a:xfrm>
            <a:off x="1905000" y="1905000"/>
            <a:ext cx="3505200" cy="444500"/>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50000"/>
              </a:spcBef>
            </a:pPr>
            <a:endParaRPr lang="en-US"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80290"/>
                                        </p:tgtEl>
                                        <p:attrNameLst>
                                          <p:attrName>style.visibility</p:attrName>
                                        </p:attrNameLst>
                                      </p:cBhvr>
                                      <p:to>
                                        <p:strVal val="visible"/>
                                      </p:to>
                                    </p:set>
                                    <p:anim calcmode="lin" valueType="num">
                                      <p:cBhvr additive="base">
                                        <p:cTn id="13" dur="500" fill="hold"/>
                                        <p:tgtEl>
                                          <p:spTgt spid="480290"/>
                                        </p:tgtEl>
                                        <p:attrNameLst>
                                          <p:attrName>ppt_x</p:attrName>
                                        </p:attrNameLst>
                                      </p:cBhvr>
                                      <p:tavLst>
                                        <p:tav tm="0">
                                          <p:val>
                                            <p:strVal val="1+#ppt_w/2"/>
                                          </p:val>
                                        </p:tav>
                                        <p:tav tm="100000">
                                          <p:val>
                                            <p:strVal val="#ppt_x"/>
                                          </p:val>
                                        </p:tav>
                                      </p:tavLst>
                                    </p:anim>
                                    <p:anim calcmode="lin" valueType="num">
                                      <p:cBhvr additive="base">
                                        <p:cTn id="14" dur="500" fill="hold"/>
                                        <p:tgtEl>
                                          <p:spTgt spid="480290"/>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2" presetClass="entr" presetSubtype="8" fill="hold" grpId="0" nodeType="afterEffect">
                                  <p:stCondLst>
                                    <p:cond delay="0"/>
                                  </p:stCondLst>
                                  <p:childTnLst>
                                    <p:set>
                                      <p:cBhvr>
                                        <p:cTn id="17" dur="1" fill="hold">
                                          <p:stCondLst>
                                            <p:cond delay="0"/>
                                          </p:stCondLst>
                                        </p:cTn>
                                        <p:tgtEl>
                                          <p:spTgt spid="480263"/>
                                        </p:tgtEl>
                                        <p:attrNameLst>
                                          <p:attrName>style.visibility</p:attrName>
                                        </p:attrNameLst>
                                      </p:cBhvr>
                                      <p:to>
                                        <p:strVal val="visible"/>
                                      </p:to>
                                    </p:set>
                                    <p:anim calcmode="lin" valueType="num">
                                      <p:cBhvr additive="base">
                                        <p:cTn id="18" dur="500" fill="hold"/>
                                        <p:tgtEl>
                                          <p:spTgt spid="480263"/>
                                        </p:tgtEl>
                                        <p:attrNameLst>
                                          <p:attrName>ppt_x</p:attrName>
                                        </p:attrNameLst>
                                      </p:cBhvr>
                                      <p:tavLst>
                                        <p:tav tm="0">
                                          <p:val>
                                            <p:strVal val="0-#ppt_w/2"/>
                                          </p:val>
                                        </p:tav>
                                        <p:tav tm="100000">
                                          <p:val>
                                            <p:strVal val="#ppt_x"/>
                                          </p:val>
                                        </p:tav>
                                      </p:tavLst>
                                    </p:anim>
                                    <p:anim calcmode="lin" valueType="num">
                                      <p:cBhvr additive="base">
                                        <p:cTn id="19" dur="500" fill="hold"/>
                                        <p:tgtEl>
                                          <p:spTgt spid="480263"/>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0-#ppt_w/2"/>
                                          </p:val>
                                        </p:tav>
                                        <p:tav tm="100000">
                                          <p:val>
                                            <p:strVal val="#ppt_x"/>
                                          </p:val>
                                        </p:tav>
                                      </p:tavLst>
                                    </p:anim>
                                    <p:anim calcmode="lin" valueType="num">
                                      <p:cBhvr additive="base">
                                        <p:cTn id="25"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480291"/>
                                        </p:tgtEl>
                                        <p:attrNameLst>
                                          <p:attrName>style.visibility</p:attrName>
                                        </p:attrNameLst>
                                      </p:cBhvr>
                                      <p:to>
                                        <p:strVal val="visible"/>
                                      </p:to>
                                    </p:set>
                                    <p:anim calcmode="lin" valueType="num">
                                      <p:cBhvr additive="base">
                                        <p:cTn id="30" dur="500" fill="hold"/>
                                        <p:tgtEl>
                                          <p:spTgt spid="480291"/>
                                        </p:tgtEl>
                                        <p:attrNameLst>
                                          <p:attrName>ppt_x</p:attrName>
                                        </p:attrNameLst>
                                      </p:cBhvr>
                                      <p:tavLst>
                                        <p:tav tm="0">
                                          <p:val>
                                            <p:strVal val="1+#ppt_w/2"/>
                                          </p:val>
                                        </p:tav>
                                        <p:tav tm="100000">
                                          <p:val>
                                            <p:strVal val="#ppt_x"/>
                                          </p:val>
                                        </p:tav>
                                      </p:tavLst>
                                    </p:anim>
                                    <p:anim calcmode="lin" valueType="num">
                                      <p:cBhvr additive="base">
                                        <p:cTn id="31" dur="500" fill="hold"/>
                                        <p:tgtEl>
                                          <p:spTgt spid="480291"/>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9"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 calcmode="lin" valueType="num">
                                      <p:cBhvr additive="base">
                                        <p:cTn id="36" dur="500" fill="hold"/>
                                        <p:tgtEl>
                                          <p:spTgt spid="9"/>
                                        </p:tgtEl>
                                        <p:attrNameLst>
                                          <p:attrName>ppt_x</p:attrName>
                                        </p:attrNameLst>
                                      </p:cBhvr>
                                      <p:tavLst>
                                        <p:tav tm="0">
                                          <p:val>
                                            <p:strVal val="0-#ppt_w/2"/>
                                          </p:val>
                                        </p:tav>
                                        <p:tav tm="100000">
                                          <p:val>
                                            <p:strVal val="#ppt_x"/>
                                          </p:val>
                                        </p:tav>
                                      </p:tavLst>
                                    </p:anim>
                                    <p:anim calcmode="lin" valueType="num">
                                      <p:cBhvr additive="base">
                                        <p:cTn id="37"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4"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fill="hold"/>
                                        <p:tgtEl>
                                          <p:spTgt spid="10"/>
                                        </p:tgtEl>
                                        <p:attrNameLst>
                                          <p:attrName>ppt_x</p:attrName>
                                        </p:attrNameLst>
                                      </p:cBhvr>
                                      <p:tavLst>
                                        <p:tav tm="0">
                                          <p:val>
                                            <p:strVal val="#ppt_x"/>
                                          </p:val>
                                        </p:tav>
                                        <p:tav tm="100000">
                                          <p:val>
                                            <p:strVal val="#ppt_x"/>
                                          </p:val>
                                        </p:tav>
                                      </p:tavLst>
                                    </p:anim>
                                    <p:anim calcmode="lin" valueType="num">
                                      <p:cBhvr additive="base">
                                        <p:cTn id="4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2" fill="hold" grpId="0" nodeType="clickEffect">
                                  <p:stCondLst>
                                    <p:cond delay="0"/>
                                  </p:stCondLst>
                                  <p:childTnLst>
                                    <p:set>
                                      <p:cBhvr>
                                        <p:cTn id="47" dur="1" fill="hold">
                                          <p:stCondLst>
                                            <p:cond delay="0"/>
                                          </p:stCondLst>
                                        </p:cTn>
                                        <p:tgtEl>
                                          <p:spTgt spid="480314"/>
                                        </p:tgtEl>
                                        <p:attrNameLst>
                                          <p:attrName>style.visibility</p:attrName>
                                        </p:attrNameLst>
                                      </p:cBhvr>
                                      <p:to>
                                        <p:strVal val="visible"/>
                                      </p:to>
                                    </p:set>
                                    <p:anim calcmode="lin" valueType="num">
                                      <p:cBhvr additive="base">
                                        <p:cTn id="48" dur="500" fill="hold"/>
                                        <p:tgtEl>
                                          <p:spTgt spid="480314"/>
                                        </p:tgtEl>
                                        <p:attrNameLst>
                                          <p:attrName>ppt_x</p:attrName>
                                        </p:attrNameLst>
                                      </p:cBhvr>
                                      <p:tavLst>
                                        <p:tav tm="0">
                                          <p:val>
                                            <p:strVal val="1+#ppt_w/2"/>
                                          </p:val>
                                        </p:tav>
                                        <p:tav tm="100000">
                                          <p:val>
                                            <p:strVal val="#ppt_x"/>
                                          </p:val>
                                        </p:tav>
                                      </p:tavLst>
                                    </p:anim>
                                    <p:anim calcmode="lin" valueType="num">
                                      <p:cBhvr additive="base">
                                        <p:cTn id="49" dur="500" fill="hold"/>
                                        <p:tgtEl>
                                          <p:spTgt spid="480314"/>
                                        </p:tgtEl>
                                        <p:attrNameLst>
                                          <p:attrName>ppt_y</p:attrName>
                                        </p:attrNameLst>
                                      </p:cBhvr>
                                      <p:tavLst>
                                        <p:tav tm="0">
                                          <p:val>
                                            <p:strVal val="#ppt_y"/>
                                          </p:val>
                                        </p:tav>
                                        <p:tav tm="100000">
                                          <p:val>
                                            <p:strVal val="#ppt_y"/>
                                          </p:val>
                                        </p:tav>
                                      </p:tavLst>
                                    </p:anim>
                                  </p:childTnLst>
                                </p:cTn>
                              </p:par>
                            </p:childTnLst>
                          </p:cTn>
                        </p:par>
                        <p:par>
                          <p:cTn id="50" fill="hold" nodeType="afterGroup">
                            <p:stCondLst>
                              <p:cond delay="500"/>
                            </p:stCondLst>
                            <p:childTnLst>
                              <p:par>
                                <p:cTn id="51" presetID="2" presetClass="entr" presetSubtype="8" fill="hold" grpId="0" nodeType="afterEffect">
                                  <p:stCondLst>
                                    <p:cond delay="0"/>
                                  </p:stCondLst>
                                  <p:childTnLst>
                                    <p:set>
                                      <p:cBhvr>
                                        <p:cTn id="52" dur="1" fill="hold">
                                          <p:stCondLst>
                                            <p:cond delay="0"/>
                                          </p:stCondLst>
                                        </p:cTn>
                                        <p:tgtEl>
                                          <p:spTgt spid="480315"/>
                                        </p:tgtEl>
                                        <p:attrNameLst>
                                          <p:attrName>style.visibility</p:attrName>
                                        </p:attrNameLst>
                                      </p:cBhvr>
                                      <p:to>
                                        <p:strVal val="visible"/>
                                      </p:to>
                                    </p:set>
                                    <p:anim calcmode="lin" valueType="num">
                                      <p:cBhvr additive="base">
                                        <p:cTn id="53" dur="500" fill="hold"/>
                                        <p:tgtEl>
                                          <p:spTgt spid="480315"/>
                                        </p:tgtEl>
                                        <p:attrNameLst>
                                          <p:attrName>ppt_x</p:attrName>
                                        </p:attrNameLst>
                                      </p:cBhvr>
                                      <p:tavLst>
                                        <p:tav tm="0">
                                          <p:val>
                                            <p:strVal val="0-#ppt_w/2"/>
                                          </p:val>
                                        </p:tav>
                                        <p:tav tm="100000">
                                          <p:val>
                                            <p:strVal val="#ppt_x"/>
                                          </p:val>
                                        </p:tav>
                                      </p:tavLst>
                                    </p:anim>
                                    <p:anim calcmode="lin" valueType="num">
                                      <p:cBhvr additive="base">
                                        <p:cTn id="54" dur="500" fill="hold"/>
                                        <p:tgtEl>
                                          <p:spTgt spid="4803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3" grpId="0" animBg="1"/>
      <p:bldP spid="480290" grpId="0" autoUpdateAnimBg="0"/>
      <p:bldP spid="480291" grpId="0" autoUpdateAnimBg="0"/>
      <p:bldP spid="480314" grpId="0" autoUpdateAnimBg="0"/>
      <p:bldP spid="480315"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37571" name="Text Box 3"/>
          <p:cNvSpPr txBox="1">
            <a:spLocks noChangeArrowheads="1"/>
          </p:cNvSpPr>
          <p:nvPr/>
        </p:nvSpPr>
        <p:spPr bwMode="auto">
          <a:xfrm>
            <a:off x="1095375" y="847725"/>
            <a:ext cx="74660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Output: Stack them leaning as far over as possible.</a:t>
            </a:r>
          </a:p>
        </p:txBody>
      </p:sp>
      <p:sp>
        <p:nvSpPr>
          <p:cNvPr id="237575" name="Text Box 9"/>
          <p:cNvSpPr txBox="1">
            <a:spLocks noChangeArrowheads="1"/>
          </p:cNvSpPr>
          <p:nvPr/>
        </p:nvSpPr>
        <p:spPr bwMode="auto">
          <a:xfrm>
            <a:off x="1068388" y="39052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Input: Lots of 2in wide blocks</a:t>
            </a:r>
          </a:p>
        </p:txBody>
      </p:sp>
      <p:grpSp>
        <p:nvGrpSpPr>
          <p:cNvPr id="15" name="Group 14"/>
          <p:cNvGrpSpPr>
            <a:grpSpLocks/>
          </p:cNvGrpSpPr>
          <p:nvPr/>
        </p:nvGrpSpPr>
        <p:grpSpPr bwMode="auto">
          <a:xfrm>
            <a:off x="1371600" y="5029200"/>
            <a:ext cx="4203700" cy="1066800"/>
            <a:chOff x="1219200" y="5386368"/>
            <a:chExt cx="4203826" cy="1066800"/>
          </a:xfrm>
        </p:grpSpPr>
        <p:grpSp>
          <p:nvGrpSpPr>
            <p:cNvPr id="248870" name="Group 10"/>
            <p:cNvGrpSpPr>
              <a:grpSpLocks/>
            </p:cNvGrpSpPr>
            <p:nvPr/>
          </p:nvGrpSpPr>
          <p:grpSpPr bwMode="auto">
            <a:xfrm>
              <a:off x="1219200" y="5386368"/>
              <a:ext cx="1181100" cy="1066800"/>
              <a:chOff x="1224" y="2539"/>
              <a:chExt cx="2280" cy="1785"/>
            </a:xfrm>
          </p:grpSpPr>
          <p:sp>
            <p:nvSpPr>
              <p:cNvPr id="248872" name="Freeform 11"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48873" name="Group 12"/>
              <p:cNvGrpSpPr>
                <a:grpSpLocks/>
              </p:cNvGrpSpPr>
              <p:nvPr/>
            </p:nvGrpSpPr>
            <p:grpSpPr bwMode="auto">
              <a:xfrm>
                <a:off x="1584" y="2688"/>
                <a:ext cx="1216" cy="1440"/>
                <a:chOff x="2641" y="1488"/>
                <a:chExt cx="2655" cy="2488"/>
              </a:xfrm>
            </p:grpSpPr>
            <p:grpSp>
              <p:nvGrpSpPr>
                <p:cNvPr id="248874" name="Group 13"/>
                <p:cNvGrpSpPr>
                  <a:grpSpLocks/>
                </p:cNvGrpSpPr>
                <p:nvPr/>
              </p:nvGrpSpPr>
              <p:grpSpPr bwMode="auto">
                <a:xfrm>
                  <a:off x="2641" y="1488"/>
                  <a:ext cx="2496" cy="2436"/>
                  <a:chOff x="2641" y="1488"/>
                  <a:chExt cx="2496" cy="2436"/>
                </a:xfrm>
              </p:grpSpPr>
              <p:sp>
                <p:nvSpPr>
                  <p:cNvPr id="248879" name="Freeform 14"/>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80" name="Freeform 15"/>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81" name="Freeform 16"/>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82" name="Freeform 17"/>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83" name="Freeform 18"/>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84" name="Freeform 19"/>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48875" name="Group 20"/>
                <p:cNvGrpSpPr>
                  <a:grpSpLocks/>
                </p:cNvGrpSpPr>
                <p:nvPr/>
              </p:nvGrpSpPr>
              <p:grpSpPr bwMode="auto">
                <a:xfrm>
                  <a:off x="4864" y="3099"/>
                  <a:ext cx="432" cy="877"/>
                  <a:chOff x="4864" y="3099"/>
                  <a:chExt cx="432" cy="877"/>
                </a:xfrm>
              </p:grpSpPr>
              <p:sp>
                <p:nvSpPr>
                  <p:cNvPr id="248876" name="Freeform 21"/>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77" name="Freeform 22"/>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878" name="Freeform 23"/>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48871" name="Text Box 34"/>
            <p:cNvSpPr txBox="1">
              <a:spLocks noChangeArrowheads="1"/>
            </p:cNvSpPr>
            <p:nvPr/>
          </p:nvSpPr>
          <p:spPr bwMode="auto">
            <a:xfrm>
              <a:off x="2378603" y="5453568"/>
              <a:ext cx="304442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More of the output?</a:t>
              </a:r>
              <a:br>
                <a:rPr lang="en-US" altLang="en-US" sz="2800" i="0"/>
              </a:br>
              <a:endParaRPr lang="en-US" altLang="en-US" sz="2800" i="0"/>
            </a:p>
          </p:txBody>
        </p:sp>
      </p:grpSp>
      <p:grpSp>
        <p:nvGrpSpPr>
          <p:cNvPr id="16" name="Group 15"/>
          <p:cNvGrpSpPr>
            <a:grpSpLocks/>
          </p:cNvGrpSpPr>
          <p:nvPr/>
        </p:nvGrpSpPr>
        <p:grpSpPr bwMode="auto">
          <a:xfrm>
            <a:off x="2452688" y="1541463"/>
            <a:ext cx="2906712" cy="2266950"/>
            <a:chOff x="2453122" y="1541845"/>
            <a:chExt cx="2906688" cy="2266242"/>
          </a:xfrm>
        </p:grpSpPr>
        <p:sp>
          <p:nvSpPr>
            <p:cNvPr id="248848" name="Rectangle 7"/>
            <p:cNvSpPr>
              <a:spLocks noChangeArrowheads="1"/>
            </p:cNvSpPr>
            <p:nvPr/>
          </p:nvSpPr>
          <p:spPr bwMode="auto">
            <a:xfrm>
              <a:off x="2453122" y="370507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49" name="Rectangle 7"/>
            <p:cNvSpPr>
              <a:spLocks noChangeArrowheads="1"/>
            </p:cNvSpPr>
            <p:nvPr/>
          </p:nvSpPr>
          <p:spPr bwMode="auto">
            <a:xfrm>
              <a:off x="2567950" y="360206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50" name="Rectangle 7"/>
            <p:cNvSpPr>
              <a:spLocks noChangeArrowheads="1"/>
            </p:cNvSpPr>
            <p:nvPr/>
          </p:nvSpPr>
          <p:spPr bwMode="auto">
            <a:xfrm>
              <a:off x="2682778" y="3499054"/>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51" name="Rectangle 7"/>
            <p:cNvSpPr>
              <a:spLocks noChangeArrowheads="1"/>
            </p:cNvSpPr>
            <p:nvPr/>
          </p:nvSpPr>
          <p:spPr bwMode="auto">
            <a:xfrm>
              <a:off x="2797606" y="3396043"/>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52" name="Rectangle 7"/>
            <p:cNvSpPr>
              <a:spLocks noChangeArrowheads="1"/>
            </p:cNvSpPr>
            <p:nvPr/>
          </p:nvSpPr>
          <p:spPr bwMode="auto">
            <a:xfrm>
              <a:off x="2912434" y="3293032"/>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53" name="Rectangle 7"/>
            <p:cNvSpPr>
              <a:spLocks noChangeArrowheads="1"/>
            </p:cNvSpPr>
            <p:nvPr/>
          </p:nvSpPr>
          <p:spPr bwMode="auto">
            <a:xfrm>
              <a:off x="3027262" y="3190021"/>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54" name="Rectangle 7"/>
            <p:cNvSpPr>
              <a:spLocks noChangeArrowheads="1"/>
            </p:cNvSpPr>
            <p:nvPr/>
          </p:nvSpPr>
          <p:spPr bwMode="auto">
            <a:xfrm>
              <a:off x="3142090" y="3087010"/>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55" name="Rectangle 7"/>
            <p:cNvSpPr>
              <a:spLocks noChangeArrowheads="1"/>
            </p:cNvSpPr>
            <p:nvPr/>
          </p:nvSpPr>
          <p:spPr bwMode="auto">
            <a:xfrm>
              <a:off x="3256918" y="298399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56" name="Rectangle 7"/>
            <p:cNvSpPr>
              <a:spLocks noChangeArrowheads="1"/>
            </p:cNvSpPr>
            <p:nvPr/>
          </p:nvSpPr>
          <p:spPr bwMode="auto">
            <a:xfrm>
              <a:off x="3371746" y="288098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57" name="Rectangle 7"/>
            <p:cNvSpPr>
              <a:spLocks noChangeArrowheads="1"/>
            </p:cNvSpPr>
            <p:nvPr/>
          </p:nvSpPr>
          <p:spPr bwMode="auto">
            <a:xfrm>
              <a:off x="3486574" y="2777977"/>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58" name="Rectangle 7"/>
            <p:cNvSpPr>
              <a:spLocks noChangeArrowheads="1"/>
            </p:cNvSpPr>
            <p:nvPr/>
          </p:nvSpPr>
          <p:spPr bwMode="auto">
            <a:xfrm>
              <a:off x="3601402" y="267496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59" name="Rectangle 7"/>
            <p:cNvSpPr>
              <a:spLocks noChangeArrowheads="1"/>
            </p:cNvSpPr>
            <p:nvPr/>
          </p:nvSpPr>
          <p:spPr bwMode="auto">
            <a:xfrm>
              <a:off x="3716230" y="257195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60" name="Rectangle 7"/>
            <p:cNvSpPr>
              <a:spLocks noChangeArrowheads="1"/>
            </p:cNvSpPr>
            <p:nvPr/>
          </p:nvSpPr>
          <p:spPr bwMode="auto">
            <a:xfrm>
              <a:off x="3831058" y="2468944"/>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61" name="Rectangle 7"/>
            <p:cNvSpPr>
              <a:spLocks noChangeArrowheads="1"/>
            </p:cNvSpPr>
            <p:nvPr/>
          </p:nvSpPr>
          <p:spPr bwMode="auto">
            <a:xfrm>
              <a:off x="3945886" y="2365933"/>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62" name="Rectangle 7"/>
            <p:cNvSpPr>
              <a:spLocks noChangeArrowheads="1"/>
            </p:cNvSpPr>
            <p:nvPr/>
          </p:nvSpPr>
          <p:spPr bwMode="auto">
            <a:xfrm>
              <a:off x="4060714" y="2262922"/>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63" name="Rectangle 7"/>
            <p:cNvSpPr>
              <a:spLocks noChangeArrowheads="1"/>
            </p:cNvSpPr>
            <p:nvPr/>
          </p:nvSpPr>
          <p:spPr bwMode="auto">
            <a:xfrm>
              <a:off x="4175542" y="2159911"/>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64" name="Rectangle 7"/>
            <p:cNvSpPr>
              <a:spLocks noChangeArrowheads="1"/>
            </p:cNvSpPr>
            <p:nvPr/>
          </p:nvSpPr>
          <p:spPr bwMode="auto">
            <a:xfrm>
              <a:off x="4290370" y="2056900"/>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65" name="Rectangle 7"/>
            <p:cNvSpPr>
              <a:spLocks noChangeArrowheads="1"/>
            </p:cNvSpPr>
            <p:nvPr/>
          </p:nvSpPr>
          <p:spPr bwMode="auto">
            <a:xfrm>
              <a:off x="4405198" y="19538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66" name="Rectangle 7"/>
            <p:cNvSpPr>
              <a:spLocks noChangeArrowheads="1"/>
            </p:cNvSpPr>
            <p:nvPr/>
          </p:nvSpPr>
          <p:spPr bwMode="auto">
            <a:xfrm>
              <a:off x="4520026" y="185087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67" name="Rectangle 7"/>
            <p:cNvSpPr>
              <a:spLocks noChangeArrowheads="1"/>
            </p:cNvSpPr>
            <p:nvPr/>
          </p:nvSpPr>
          <p:spPr bwMode="auto">
            <a:xfrm>
              <a:off x="4634854" y="1747867"/>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68" name="Rectangle 7"/>
            <p:cNvSpPr>
              <a:spLocks noChangeArrowheads="1"/>
            </p:cNvSpPr>
            <p:nvPr/>
          </p:nvSpPr>
          <p:spPr bwMode="auto">
            <a:xfrm>
              <a:off x="4749682" y="164485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69" name="Rectangle 7"/>
            <p:cNvSpPr>
              <a:spLocks noChangeArrowheads="1"/>
            </p:cNvSpPr>
            <p:nvPr/>
          </p:nvSpPr>
          <p:spPr bwMode="auto">
            <a:xfrm>
              <a:off x="4864510" y="15418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sp>
        <p:nvSpPr>
          <p:cNvPr id="248839"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8840"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13" name="Group 12"/>
          <p:cNvGrpSpPr>
            <a:grpSpLocks/>
          </p:cNvGrpSpPr>
          <p:nvPr/>
        </p:nvGrpSpPr>
        <p:grpSpPr bwMode="auto">
          <a:xfrm>
            <a:off x="4786313" y="2314575"/>
            <a:ext cx="3135312" cy="1635125"/>
            <a:chOff x="4785663" y="2314632"/>
            <a:chExt cx="3135614" cy="1634919"/>
          </a:xfrm>
        </p:grpSpPr>
        <p:sp>
          <p:nvSpPr>
            <p:cNvPr id="248845" name="Right Arrow 3"/>
            <p:cNvSpPr>
              <a:spLocks noChangeArrowheads="1"/>
            </p:cNvSpPr>
            <p:nvPr/>
          </p:nvSpPr>
          <p:spPr bwMode="auto">
            <a:xfrm rot="2373881">
              <a:off x="4785663" y="2474844"/>
              <a:ext cx="652994" cy="400244"/>
            </a:xfrm>
            <a:prstGeom prst="rightArrow">
              <a:avLst>
                <a:gd name="adj1" fmla="val 50000"/>
                <a:gd name="adj2" fmla="val 50002"/>
              </a:avLst>
            </a:prstGeom>
            <a:noFill/>
            <a:ln w="412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pic>
          <p:nvPicPr>
            <p:cNvPr id="248846" name="Picture 10" descr="http://funny-jokes-and-pictures.com/Funny-Pictures/Funny-Weird-Pictures/images/Dumb-Skateboard-Crash-Fall-Tarmac-Picture.gif"/>
            <p:cNvPicPr>
              <a:picLocks noChangeAspect="1" noChangeArrowheads="1"/>
            </p:cNvPicPr>
            <p:nvPr/>
          </p:nvPicPr>
          <p:blipFill>
            <a:blip r:embed="rId4">
              <a:extLst>
                <a:ext uri="{28A0092B-C50C-407E-A947-70E740481C1C}">
                  <a14:useLocalDpi xmlns:a14="http://schemas.microsoft.com/office/drawing/2010/main" val="0"/>
                </a:ext>
              </a:extLst>
            </a:blip>
            <a:srcRect l="14630" t="14055" r="33929" b="15179"/>
            <a:stretch>
              <a:fillRect/>
            </a:stretch>
          </p:blipFill>
          <p:spPr bwMode="auto">
            <a:xfrm>
              <a:off x="5359810" y="2944994"/>
              <a:ext cx="1030110" cy="1004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8847" name="Text Box 3"/>
            <p:cNvSpPr txBox="1">
              <a:spLocks noChangeArrowheads="1"/>
            </p:cNvSpPr>
            <p:nvPr/>
          </p:nvSpPr>
          <p:spPr bwMode="auto">
            <a:xfrm>
              <a:off x="5460282" y="2314632"/>
              <a:ext cx="24609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With out falling</a:t>
              </a:r>
            </a:p>
          </p:txBody>
        </p:sp>
      </p:grpSp>
      <p:grpSp>
        <p:nvGrpSpPr>
          <p:cNvPr id="14" name="Group 13"/>
          <p:cNvGrpSpPr>
            <a:grpSpLocks/>
          </p:cNvGrpSpPr>
          <p:nvPr/>
        </p:nvGrpSpPr>
        <p:grpSpPr bwMode="auto">
          <a:xfrm>
            <a:off x="1704975" y="4038600"/>
            <a:ext cx="5665788" cy="523875"/>
            <a:chOff x="1704552" y="4038600"/>
            <a:chExt cx="5666936" cy="523220"/>
          </a:xfrm>
        </p:grpSpPr>
        <p:cxnSp>
          <p:nvCxnSpPr>
            <p:cNvPr id="248843" name="Straight Arrow Connector 11"/>
            <p:cNvCxnSpPr>
              <a:cxnSpLocks noChangeShapeType="1"/>
            </p:cNvCxnSpPr>
            <p:nvPr/>
          </p:nvCxnSpPr>
          <p:spPr bwMode="auto">
            <a:xfrm>
              <a:off x="2700772" y="4038600"/>
              <a:ext cx="2544210" cy="0"/>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248844" name="Text Box 3"/>
            <p:cNvSpPr txBox="1">
              <a:spLocks noChangeArrowheads="1"/>
            </p:cNvSpPr>
            <p:nvPr/>
          </p:nvSpPr>
          <p:spPr bwMode="auto">
            <a:xfrm>
              <a:off x="1704552" y="4038600"/>
              <a:ext cx="56669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How far over can you shift it go over?</a:t>
              </a:r>
            </a:p>
          </p:txBody>
        </p:sp>
      </p:grpSp>
    </p:spTree>
    <p:extLst>
      <p:ext uri="{BB962C8B-B14F-4D97-AF65-F5344CB8AC3E}">
        <p14:creationId xmlns:p14="http://schemas.microsoft.com/office/powerpoint/2010/main" val="26250555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37575"/>
                                        </p:tgtEl>
                                        <p:attrNameLst>
                                          <p:attrName>style.visibility</p:attrName>
                                        </p:attrNameLst>
                                      </p:cBhvr>
                                      <p:to>
                                        <p:strVal val="visible"/>
                                      </p:to>
                                    </p:set>
                                    <p:anim calcmode="lin" valueType="num">
                                      <p:cBhvr additive="base">
                                        <p:cTn id="7" dur="500" fill="hold"/>
                                        <p:tgtEl>
                                          <p:spTgt spid="237575"/>
                                        </p:tgtEl>
                                        <p:attrNameLst>
                                          <p:attrName>ppt_x</p:attrName>
                                        </p:attrNameLst>
                                      </p:cBhvr>
                                      <p:tavLst>
                                        <p:tav tm="0">
                                          <p:val>
                                            <p:strVal val="0-#ppt_w/2"/>
                                          </p:val>
                                        </p:tav>
                                        <p:tav tm="100000">
                                          <p:val>
                                            <p:strVal val="#ppt_x"/>
                                          </p:val>
                                        </p:tav>
                                      </p:tavLst>
                                    </p:anim>
                                    <p:anim calcmode="lin" valueType="num">
                                      <p:cBhvr additive="base">
                                        <p:cTn id="8" dur="500" fill="hold"/>
                                        <p:tgtEl>
                                          <p:spTgt spid="23757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37571"/>
                                        </p:tgtEl>
                                        <p:attrNameLst>
                                          <p:attrName>style.visibility</p:attrName>
                                        </p:attrNameLst>
                                      </p:cBhvr>
                                      <p:to>
                                        <p:strVal val="visible"/>
                                      </p:to>
                                    </p:set>
                                    <p:anim calcmode="lin" valueType="num">
                                      <p:cBhvr additive="base">
                                        <p:cTn id="11" dur="500" fill="hold"/>
                                        <p:tgtEl>
                                          <p:spTgt spid="237571"/>
                                        </p:tgtEl>
                                        <p:attrNameLst>
                                          <p:attrName>ppt_x</p:attrName>
                                        </p:attrNameLst>
                                      </p:cBhvr>
                                      <p:tavLst>
                                        <p:tav tm="0">
                                          <p:val>
                                            <p:strVal val="0-#ppt_w/2"/>
                                          </p:val>
                                        </p:tav>
                                        <p:tav tm="100000">
                                          <p:val>
                                            <p:strVal val="#ppt_x"/>
                                          </p:val>
                                        </p:tav>
                                      </p:tavLst>
                                    </p:anim>
                                    <p:anim calcmode="lin" valueType="num">
                                      <p:cBhvr additive="base">
                                        <p:cTn id="12" dur="500" fill="hold"/>
                                        <p:tgtEl>
                                          <p:spTgt spid="23757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0-#ppt_w/2"/>
                                          </p:val>
                                        </p:tav>
                                        <p:tav tm="100000">
                                          <p:val>
                                            <p:strVal val="#ppt_x"/>
                                          </p:val>
                                        </p:tav>
                                      </p:tavLst>
                                    </p:anim>
                                    <p:anim calcmode="lin" valueType="num">
                                      <p:cBhvr additive="base">
                                        <p:cTn id="16"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9"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0-#ppt_w/2"/>
                                          </p:val>
                                        </p:tav>
                                        <p:tav tm="100000">
                                          <p:val>
                                            <p:strVal val="#ppt_x"/>
                                          </p:val>
                                        </p:tav>
                                      </p:tavLst>
                                    </p:anim>
                                    <p:anim calcmode="lin" valueType="num">
                                      <p:cBhvr additive="base">
                                        <p:cTn id="22" dur="500" fill="hold"/>
                                        <p:tgtEl>
                                          <p:spTgt spid="13"/>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500" fill="hold"/>
                                        <p:tgtEl>
                                          <p:spTgt spid="14"/>
                                        </p:tgtEl>
                                        <p:attrNameLst>
                                          <p:attrName>ppt_x</p:attrName>
                                        </p:attrNameLst>
                                      </p:cBhvr>
                                      <p:tavLst>
                                        <p:tav tm="0">
                                          <p:val>
                                            <p:strVal val="#ppt_x"/>
                                          </p:val>
                                        </p:tav>
                                        <p:tav tm="100000">
                                          <p:val>
                                            <p:strVal val="#ppt_x"/>
                                          </p:val>
                                        </p:tav>
                                      </p:tavLst>
                                    </p:anim>
                                    <p:anim calcmode="lin" valueType="num">
                                      <p:cBhvr additive="base">
                                        <p:cTn id="2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571" grpId="0"/>
      <p:bldP spid="237575"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49859" name="Text Box 3"/>
          <p:cNvSpPr txBox="1">
            <a:spLocks noChangeArrowheads="1"/>
          </p:cNvSpPr>
          <p:nvPr/>
        </p:nvSpPr>
        <p:spPr bwMode="auto">
          <a:xfrm>
            <a:off x="1095375" y="847725"/>
            <a:ext cx="74660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Output: Stack them leaning as far over as possible.</a:t>
            </a:r>
          </a:p>
        </p:txBody>
      </p:sp>
      <p:sp>
        <p:nvSpPr>
          <p:cNvPr id="249860" name="Text Box 9"/>
          <p:cNvSpPr txBox="1">
            <a:spLocks noChangeArrowheads="1"/>
          </p:cNvSpPr>
          <p:nvPr/>
        </p:nvSpPr>
        <p:spPr bwMode="auto">
          <a:xfrm>
            <a:off x="1068388" y="39052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Input: Lots of 2in wide blocks</a:t>
            </a:r>
          </a:p>
        </p:txBody>
      </p:sp>
      <p:grpSp>
        <p:nvGrpSpPr>
          <p:cNvPr id="249861" name="Group 10"/>
          <p:cNvGrpSpPr>
            <a:grpSpLocks/>
          </p:cNvGrpSpPr>
          <p:nvPr/>
        </p:nvGrpSpPr>
        <p:grpSpPr bwMode="auto">
          <a:xfrm>
            <a:off x="1371600" y="5029200"/>
            <a:ext cx="1181100" cy="1066800"/>
            <a:chOff x="1224" y="2539"/>
            <a:chExt cx="2280" cy="1785"/>
          </a:xfrm>
        </p:grpSpPr>
        <p:sp>
          <p:nvSpPr>
            <p:cNvPr id="249899" name="Freeform 11"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49900" name="Group 12"/>
            <p:cNvGrpSpPr>
              <a:grpSpLocks/>
            </p:cNvGrpSpPr>
            <p:nvPr/>
          </p:nvGrpSpPr>
          <p:grpSpPr bwMode="auto">
            <a:xfrm>
              <a:off x="1584" y="2688"/>
              <a:ext cx="1216" cy="1440"/>
              <a:chOff x="2641" y="1488"/>
              <a:chExt cx="2655" cy="2488"/>
            </a:xfrm>
          </p:grpSpPr>
          <p:grpSp>
            <p:nvGrpSpPr>
              <p:cNvPr id="249901" name="Group 13"/>
              <p:cNvGrpSpPr>
                <a:grpSpLocks/>
              </p:cNvGrpSpPr>
              <p:nvPr/>
            </p:nvGrpSpPr>
            <p:grpSpPr bwMode="auto">
              <a:xfrm>
                <a:off x="2641" y="1488"/>
                <a:ext cx="2496" cy="2436"/>
                <a:chOff x="2641" y="1488"/>
                <a:chExt cx="2496" cy="2436"/>
              </a:xfrm>
            </p:grpSpPr>
            <p:sp>
              <p:nvSpPr>
                <p:cNvPr id="249906" name="Freeform 14"/>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907" name="Freeform 15"/>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908" name="Freeform 16"/>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909" name="Freeform 17"/>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910" name="Freeform 18"/>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911" name="Freeform 19"/>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49902" name="Group 20"/>
              <p:cNvGrpSpPr>
                <a:grpSpLocks/>
              </p:cNvGrpSpPr>
              <p:nvPr/>
            </p:nvGrpSpPr>
            <p:grpSpPr bwMode="auto">
              <a:xfrm>
                <a:off x="4864" y="3099"/>
                <a:ext cx="432" cy="877"/>
                <a:chOff x="4864" y="3099"/>
                <a:chExt cx="432" cy="877"/>
              </a:xfrm>
            </p:grpSpPr>
            <p:sp>
              <p:nvSpPr>
                <p:cNvPr id="249903" name="Freeform 21"/>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904" name="Freeform 22"/>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905" name="Freeform 23"/>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49862" name="Text Box 34"/>
          <p:cNvSpPr txBox="1">
            <a:spLocks noChangeArrowheads="1"/>
          </p:cNvSpPr>
          <p:nvPr/>
        </p:nvSpPr>
        <p:spPr bwMode="auto">
          <a:xfrm>
            <a:off x="2530475" y="5095875"/>
            <a:ext cx="29860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More of the output:</a:t>
            </a:r>
            <a:br>
              <a:rPr lang="en-US" altLang="en-US" sz="2800" i="0"/>
            </a:br>
            <a:endParaRPr lang="en-US" altLang="en-US" sz="2800" i="0"/>
          </a:p>
        </p:txBody>
      </p:sp>
      <p:grpSp>
        <p:nvGrpSpPr>
          <p:cNvPr id="8" name="Group 7"/>
          <p:cNvGrpSpPr>
            <a:grpSpLocks/>
          </p:cNvGrpSpPr>
          <p:nvPr/>
        </p:nvGrpSpPr>
        <p:grpSpPr bwMode="auto">
          <a:xfrm>
            <a:off x="2452688" y="2778125"/>
            <a:ext cx="1528762" cy="1030288"/>
            <a:chOff x="2453122" y="2777977"/>
            <a:chExt cx="1528752" cy="1030110"/>
          </a:xfrm>
        </p:grpSpPr>
        <p:sp>
          <p:nvSpPr>
            <p:cNvPr id="249889" name="Rectangle 7"/>
            <p:cNvSpPr>
              <a:spLocks noChangeArrowheads="1"/>
            </p:cNvSpPr>
            <p:nvPr/>
          </p:nvSpPr>
          <p:spPr bwMode="auto">
            <a:xfrm>
              <a:off x="2453122" y="370507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9890" name="Rectangle 7"/>
            <p:cNvSpPr>
              <a:spLocks noChangeArrowheads="1"/>
            </p:cNvSpPr>
            <p:nvPr/>
          </p:nvSpPr>
          <p:spPr bwMode="auto">
            <a:xfrm>
              <a:off x="2567950" y="360206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9891" name="Rectangle 7"/>
            <p:cNvSpPr>
              <a:spLocks noChangeArrowheads="1"/>
            </p:cNvSpPr>
            <p:nvPr/>
          </p:nvSpPr>
          <p:spPr bwMode="auto">
            <a:xfrm>
              <a:off x="2682778" y="3499054"/>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9892" name="Rectangle 7"/>
            <p:cNvSpPr>
              <a:spLocks noChangeArrowheads="1"/>
            </p:cNvSpPr>
            <p:nvPr/>
          </p:nvSpPr>
          <p:spPr bwMode="auto">
            <a:xfrm>
              <a:off x="2797606" y="3396043"/>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9893" name="Rectangle 7"/>
            <p:cNvSpPr>
              <a:spLocks noChangeArrowheads="1"/>
            </p:cNvSpPr>
            <p:nvPr/>
          </p:nvSpPr>
          <p:spPr bwMode="auto">
            <a:xfrm>
              <a:off x="2912434" y="3293032"/>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9894" name="Rectangle 7"/>
            <p:cNvSpPr>
              <a:spLocks noChangeArrowheads="1"/>
            </p:cNvSpPr>
            <p:nvPr/>
          </p:nvSpPr>
          <p:spPr bwMode="auto">
            <a:xfrm>
              <a:off x="3027262" y="3190021"/>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9895" name="Rectangle 7"/>
            <p:cNvSpPr>
              <a:spLocks noChangeArrowheads="1"/>
            </p:cNvSpPr>
            <p:nvPr/>
          </p:nvSpPr>
          <p:spPr bwMode="auto">
            <a:xfrm>
              <a:off x="3142090" y="3087010"/>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9896" name="Rectangle 7"/>
            <p:cNvSpPr>
              <a:spLocks noChangeArrowheads="1"/>
            </p:cNvSpPr>
            <p:nvPr/>
          </p:nvSpPr>
          <p:spPr bwMode="auto">
            <a:xfrm>
              <a:off x="3256918" y="298399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9897" name="Rectangle 7"/>
            <p:cNvSpPr>
              <a:spLocks noChangeArrowheads="1"/>
            </p:cNvSpPr>
            <p:nvPr/>
          </p:nvSpPr>
          <p:spPr bwMode="auto">
            <a:xfrm>
              <a:off x="3371746" y="288098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9898" name="Rectangle 7"/>
            <p:cNvSpPr>
              <a:spLocks noChangeArrowheads="1"/>
            </p:cNvSpPr>
            <p:nvPr/>
          </p:nvSpPr>
          <p:spPr bwMode="auto">
            <a:xfrm>
              <a:off x="3486574" y="2777977"/>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sp>
        <p:nvSpPr>
          <p:cNvPr id="69" name="Rectangle 7"/>
          <p:cNvSpPr>
            <a:spLocks noChangeArrowheads="1"/>
          </p:cNvSpPr>
          <p:nvPr/>
        </p:nvSpPr>
        <p:spPr bwMode="auto">
          <a:xfrm>
            <a:off x="3602038" y="2640013"/>
            <a:ext cx="495300" cy="103187"/>
          </a:xfrm>
          <a:prstGeom prst="rect">
            <a:avLst/>
          </a:prstGeom>
          <a:noFill/>
          <a:ln w="38100">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9865" name="Right Arrow 1"/>
          <p:cNvSpPr>
            <a:spLocks noChangeArrowheads="1"/>
          </p:cNvSpPr>
          <p:nvPr/>
        </p:nvSpPr>
        <p:spPr bwMode="auto">
          <a:xfrm>
            <a:off x="5130800" y="2725738"/>
            <a:ext cx="979488" cy="722312"/>
          </a:xfrm>
          <a:prstGeom prst="rightArrow">
            <a:avLst>
              <a:gd name="adj1" fmla="val 50000"/>
              <a:gd name="adj2" fmla="val 4986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sp>
        <p:nvSpPr>
          <p:cNvPr id="249866"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49867"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7" name="Rectangle 6"/>
          <p:cNvSpPr>
            <a:spLocks noChangeArrowheads="1"/>
          </p:cNvSpPr>
          <p:nvPr/>
        </p:nvSpPr>
        <p:spPr bwMode="auto">
          <a:xfrm>
            <a:off x="2540000" y="5499100"/>
            <a:ext cx="57086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 have produced the first </a:t>
            </a:r>
            <a:r>
              <a:rPr lang="en-US" altLang="en-US" sz="2800"/>
              <a:t>i-1</a:t>
            </a:r>
            <a:r>
              <a:rPr lang="en-US" altLang="en-US" sz="2800" i="0"/>
              <a:t> objects. </a:t>
            </a:r>
          </a:p>
        </p:txBody>
      </p:sp>
      <p:sp>
        <p:nvSpPr>
          <p:cNvPr id="55" name="Rectangle 54"/>
          <p:cNvSpPr>
            <a:spLocks noChangeArrowheads="1"/>
          </p:cNvSpPr>
          <p:nvPr/>
        </p:nvSpPr>
        <p:spPr bwMode="auto">
          <a:xfrm>
            <a:off x="4419600" y="2568575"/>
            <a:ext cx="41417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But if I keep adding blocks</a:t>
            </a:r>
          </a:p>
        </p:txBody>
      </p:sp>
      <p:grpSp>
        <p:nvGrpSpPr>
          <p:cNvPr id="56" name="Group 24"/>
          <p:cNvGrpSpPr>
            <a:grpSpLocks noChangeAspect="1"/>
          </p:cNvGrpSpPr>
          <p:nvPr/>
        </p:nvGrpSpPr>
        <p:grpSpPr bwMode="auto">
          <a:xfrm rot="2360341">
            <a:off x="762000" y="2505075"/>
            <a:ext cx="1079500" cy="1079500"/>
            <a:chOff x="1224" y="1212"/>
            <a:chExt cx="3144" cy="3112"/>
          </a:xfrm>
        </p:grpSpPr>
        <p:sp>
          <p:nvSpPr>
            <p:cNvPr id="249880" name="Freeform 25"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249881" name="Freeform 26"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49882" name="Group 27"/>
            <p:cNvGrpSpPr>
              <a:grpSpLocks noChangeAspect="1"/>
            </p:cNvGrpSpPr>
            <p:nvPr/>
          </p:nvGrpSpPr>
          <p:grpSpPr bwMode="auto">
            <a:xfrm>
              <a:off x="1776" y="1212"/>
              <a:ext cx="1944" cy="2413"/>
              <a:chOff x="2227" y="1194"/>
              <a:chExt cx="1944" cy="2413"/>
            </a:xfrm>
          </p:grpSpPr>
          <p:sp>
            <p:nvSpPr>
              <p:cNvPr id="249883" name="Freeform 28"/>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4" name="Freeform 29"/>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5" name="Freeform 30"/>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6" name="Freeform 31"/>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7" name="Freeform 32"/>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8" name="Freeform 33"/>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87" name="Rectangle 7"/>
          <p:cNvSpPr>
            <a:spLocks noChangeArrowheads="1"/>
          </p:cNvSpPr>
          <p:nvPr/>
        </p:nvSpPr>
        <p:spPr bwMode="auto">
          <a:xfrm>
            <a:off x="3606800" y="2505075"/>
            <a:ext cx="495300" cy="103188"/>
          </a:xfrm>
          <a:prstGeom prst="rect">
            <a:avLst/>
          </a:prstGeom>
          <a:noFill/>
          <a:ln w="38100">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90" name="Rectangle 7"/>
          <p:cNvSpPr>
            <a:spLocks noChangeArrowheads="1"/>
          </p:cNvSpPr>
          <p:nvPr/>
        </p:nvSpPr>
        <p:spPr bwMode="auto">
          <a:xfrm>
            <a:off x="3606800" y="2376488"/>
            <a:ext cx="495300" cy="103187"/>
          </a:xfrm>
          <a:prstGeom prst="rect">
            <a:avLst/>
          </a:prstGeom>
          <a:noFill/>
          <a:ln w="38100">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91" name="Rectangle 7"/>
          <p:cNvSpPr>
            <a:spLocks noChangeArrowheads="1"/>
          </p:cNvSpPr>
          <p:nvPr/>
        </p:nvSpPr>
        <p:spPr bwMode="auto">
          <a:xfrm>
            <a:off x="3619500" y="2251075"/>
            <a:ext cx="495300" cy="103188"/>
          </a:xfrm>
          <a:prstGeom prst="rect">
            <a:avLst/>
          </a:prstGeom>
          <a:noFill/>
          <a:ln w="38100">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93" name="Group 92"/>
          <p:cNvGrpSpPr>
            <a:grpSpLocks/>
          </p:cNvGrpSpPr>
          <p:nvPr/>
        </p:nvGrpSpPr>
        <p:grpSpPr bwMode="auto">
          <a:xfrm>
            <a:off x="4038600" y="3013075"/>
            <a:ext cx="2732088" cy="1635125"/>
            <a:chOff x="4785663" y="2314632"/>
            <a:chExt cx="2731592" cy="1634919"/>
          </a:xfrm>
        </p:grpSpPr>
        <p:sp>
          <p:nvSpPr>
            <p:cNvPr id="249877" name="Right Arrow 93"/>
            <p:cNvSpPr>
              <a:spLocks noChangeArrowheads="1"/>
            </p:cNvSpPr>
            <p:nvPr/>
          </p:nvSpPr>
          <p:spPr bwMode="auto">
            <a:xfrm rot="2373881">
              <a:off x="4785663" y="2474844"/>
              <a:ext cx="652994" cy="400244"/>
            </a:xfrm>
            <a:prstGeom prst="rightArrow">
              <a:avLst>
                <a:gd name="adj1" fmla="val 50000"/>
                <a:gd name="adj2" fmla="val 50002"/>
              </a:avLst>
            </a:prstGeom>
            <a:noFill/>
            <a:ln w="412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pic>
          <p:nvPicPr>
            <p:cNvPr id="249878" name="Picture 10" descr="http://funny-jokes-and-pictures.com/Funny-Pictures/Funny-Weird-Pictures/images/Dumb-Skateboard-Crash-Fall-Tarmac-Picture.gif"/>
            <p:cNvPicPr>
              <a:picLocks noChangeAspect="1" noChangeArrowheads="1"/>
            </p:cNvPicPr>
            <p:nvPr/>
          </p:nvPicPr>
          <p:blipFill>
            <a:blip r:embed="rId4">
              <a:extLst>
                <a:ext uri="{28A0092B-C50C-407E-A947-70E740481C1C}">
                  <a14:useLocalDpi xmlns:a14="http://schemas.microsoft.com/office/drawing/2010/main" val="0"/>
                </a:ext>
              </a:extLst>
            </a:blip>
            <a:srcRect l="14630" t="14055" r="33929" b="15179"/>
            <a:stretch>
              <a:fillRect/>
            </a:stretch>
          </p:blipFill>
          <p:spPr bwMode="auto">
            <a:xfrm>
              <a:off x="5359810" y="2944994"/>
              <a:ext cx="1030110" cy="1004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879" name="Text Box 3"/>
            <p:cNvSpPr txBox="1">
              <a:spLocks noChangeArrowheads="1"/>
            </p:cNvSpPr>
            <p:nvPr/>
          </p:nvSpPr>
          <p:spPr bwMode="auto">
            <a:xfrm>
              <a:off x="5460282" y="2314632"/>
              <a:ext cx="205697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it will falling</a:t>
              </a:r>
            </a:p>
          </p:txBody>
        </p:sp>
      </p:grpSp>
      <p:sp>
        <p:nvSpPr>
          <p:cNvPr id="97" name="Text Box 3"/>
          <p:cNvSpPr txBox="1">
            <a:spLocks noChangeArrowheads="1"/>
          </p:cNvSpPr>
          <p:nvPr/>
        </p:nvSpPr>
        <p:spPr bwMode="auto">
          <a:xfrm>
            <a:off x="6107113" y="3933825"/>
            <a:ext cx="27955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i="0"/>
              <a:t>Is this a proof that</a:t>
            </a:r>
            <a:br>
              <a:rPr lang="en-US" altLang="en-US" sz="2800" i="0"/>
            </a:br>
            <a:r>
              <a:rPr lang="en-US" altLang="en-US" sz="2800" i="0"/>
              <a:t>it is not possible?</a:t>
            </a:r>
          </a:p>
        </p:txBody>
      </p:sp>
      <p:sp>
        <p:nvSpPr>
          <p:cNvPr id="98" name="Text Box 3"/>
          <p:cNvSpPr txBox="1">
            <a:spLocks noChangeArrowheads="1"/>
          </p:cNvSpPr>
          <p:nvPr/>
        </p:nvSpPr>
        <p:spPr bwMode="auto">
          <a:xfrm>
            <a:off x="6584950" y="4835525"/>
            <a:ext cx="19494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Try again </a:t>
            </a:r>
            <a:r>
              <a:rPr lang="en-US" altLang="en-US" sz="2800" i="0">
                <a:sym typeface="Wingdings" pitchFamily="2" charset="2"/>
              </a:rPr>
              <a:t></a:t>
            </a:r>
            <a:endParaRPr lang="en-US" altLang="en-US" sz="2800" i="0"/>
          </a:p>
        </p:txBody>
      </p:sp>
    </p:spTree>
    <p:extLst>
      <p:ext uri="{BB962C8B-B14F-4D97-AF65-F5344CB8AC3E}">
        <p14:creationId xmlns:p14="http://schemas.microsoft.com/office/powerpoint/2010/main" val="21264320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0-#ppt_w/2"/>
                                          </p:val>
                                        </p:tav>
                                        <p:tav tm="100000">
                                          <p:val>
                                            <p:strVal val="#ppt_x"/>
                                          </p:val>
                                        </p:tav>
                                      </p:tavLst>
                                    </p:anim>
                                    <p:anim calcmode="lin" valueType="num">
                                      <p:cBhvr additive="base">
                                        <p:cTn id="18"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69"/>
                                        </p:tgtEl>
                                        <p:attrNameLst>
                                          <p:attrName>style.visibility</p:attrName>
                                        </p:attrNameLst>
                                      </p:cBhvr>
                                      <p:to>
                                        <p:strVal val="visible"/>
                                      </p:to>
                                    </p:set>
                                    <p:anim calcmode="lin" valueType="num">
                                      <p:cBhvr additive="base">
                                        <p:cTn id="23" dur="500" fill="hold"/>
                                        <p:tgtEl>
                                          <p:spTgt spid="69"/>
                                        </p:tgtEl>
                                        <p:attrNameLst>
                                          <p:attrName>ppt_x</p:attrName>
                                        </p:attrNameLst>
                                      </p:cBhvr>
                                      <p:tavLst>
                                        <p:tav tm="0">
                                          <p:val>
                                            <p:strVal val="#ppt_x"/>
                                          </p:val>
                                        </p:tav>
                                        <p:tav tm="100000">
                                          <p:val>
                                            <p:strVal val="#ppt_x"/>
                                          </p:val>
                                        </p:tav>
                                      </p:tavLst>
                                    </p:anim>
                                    <p:anim calcmode="lin" valueType="num">
                                      <p:cBhvr additive="base">
                                        <p:cTn id="24" dur="500" fill="hold"/>
                                        <p:tgtEl>
                                          <p:spTgt spid="69"/>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500"/>
                            </p:stCondLst>
                            <p:childTnLst>
                              <p:par>
                                <p:cTn id="26" presetID="2" presetClass="entr" presetSubtype="1" fill="hold" grpId="0" nodeType="afterEffect">
                                  <p:stCondLst>
                                    <p:cond delay="0"/>
                                  </p:stCondLst>
                                  <p:childTnLst>
                                    <p:set>
                                      <p:cBhvr>
                                        <p:cTn id="27" dur="1" fill="hold">
                                          <p:stCondLst>
                                            <p:cond delay="0"/>
                                          </p:stCondLst>
                                        </p:cTn>
                                        <p:tgtEl>
                                          <p:spTgt spid="87"/>
                                        </p:tgtEl>
                                        <p:attrNameLst>
                                          <p:attrName>style.visibility</p:attrName>
                                        </p:attrNameLst>
                                      </p:cBhvr>
                                      <p:to>
                                        <p:strVal val="visible"/>
                                      </p:to>
                                    </p:set>
                                    <p:anim calcmode="lin" valueType="num">
                                      <p:cBhvr additive="base">
                                        <p:cTn id="28" dur="500" fill="hold"/>
                                        <p:tgtEl>
                                          <p:spTgt spid="87"/>
                                        </p:tgtEl>
                                        <p:attrNameLst>
                                          <p:attrName>ppt_x</p:attrName>
                                        </p:attrNameLst>
                                      </p:cBhvr>
                                      <p:tavLst>
                                        <p:tav tm="0">
                                          <p:val>
                                            <p:strVal val="#ppt_x"/>
                                          </p:val>
                                        </p:tav>
                                        <p:tav tm="100000">
                                          <p:val>
                                            <p:strVal val="#ppt_x"/>
                                          </p:val>
                                        </p:tav>
                                      </p:tavLst>
                                    </p:anim>
                                    <p:anim calcmode="lin" valueType="num">
                                      <p:cBhvr additive="base">
                                        <p:cTn id="29" dur="500" fill="hold"/>
                                        <p:tgtEl>
                                          <p:spTgt spid="87"/>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000"/>
                            </p:stCondLst>
                            <p:childTnLst>
                              <p:par>
                                <p:cTn id="31" presetID="2" presetClass="entr" presetSubtype="1"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additive="base">
                                        <p:cTn id="33" dur="500" fill="hold"/>
                                        <p:tgtEl>
                                          <p:spTgt spid="90"/>
                                        </p:tgtEl>
                                        <p:attrNameLst>
                                          <p:attrName>ppt_x</p:attrName>
                                        </p:attrNameLst>
                                      </p:cBhvr>
                                      <p:tavLst>
                                        <p:tav tm="0">
                                          <p:val>
                                            <p:strVal val="#ppt_x"/>
                                          </p:val>
                                        </p:tav>
                                        <p:tav tm="100000">
                                          <p:val>
                                            <p:strVal val="#ppt_x"/>
                                          </p:val>
                                        </p:tav>
                                      </p:tavLst>
                                    </p:anim>
                                    <p:anim calcmode="lin" valueType="num">
                                      <p:cBhvr additive="base">
                                        <p:cTn id="34" dur="500" fill="hold"/>
                                        <p:tgtEl>
                                          <p:spTgt spid="90"/>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500"/>
                            </p:stCondLst>
                            <p:childTnLst>
                              <p:par>
                                <p:cTn id="36" presetID="2" presetClass="entr" presetSubtype="1" fill="hold" grpId="0" nodeType="afterEffect">
                                  <p:stCondLst>
                                    <p:cond delay="0"/>
                                  </p:stCondLst>
                                  <p:childTnLst>
                                    <p:set>
                                      <p:cBhvr>
                                        <p:cTn id="37" dur="1" fill="hold">
                                          <p:stCondLst>
                                            <p:cond delay="0"/>
                                          </p:stCondLst>
                                        </p:cTn>
                                        <p:tgtEl>
                                          <p:spTgt spid="91"/>
                                        </p:tgtEl>
                                        <p:attrNameLst>
                                          <p:attrName>style.visibility</p:attrName>
                                        </p:attrNameLst>
                                      </p:cBhvr>
                                      <p:to>
                                        <p:strVal val="visible"/>
                                      </p:to>
                                    </p:set>
                                    <p:anim calcmode="lin" valueType="num">
                                      <p:cBhvr additive="base">
                                        <p:cTn id="38" dur="500" fill="hold"/>
                                        <p:tgtEl>
                                          <p:spTgt spid="91"/>
                                        </p:tgtEl>
                                        <p:attrNameLst>
                                          <p:attrName>ppt_x</p:attrName>
                                        </p:attrNameLst>
                                      </p:cBhvr>
                                      <p:tavLst>
                                        <p:tav tm="0">
                                          <p:val>
                                            <p:strVal val="#ppt_x"/>
                                          </p:val>
                                        </p:tav>
                                        <p:tav tm="100000">
                                          <p:val>
                                            <p:strVal val="#ppt_x"/>
                                          </p:val>
                                        </p:tav>
                                      </p:tavLst>
                                    </p:anim>
                                    <p:anim calcmode="lin" valueType="num">
                                      <p:cBhvr additive="base">
                                        <p:cTn id="39" dur="500" fill="hold"/>
                                        <p:tgtEl>
                                          <p:spTgt spid="91"/>
                                        </p:tgtEl>
                                        <p:attrNameLst>
                                          <p:attrName>ppt_y</p:attrName>
                                        </p:attrNameLst>
                                      </p:cBhvr>
                                      <p:tavLst>
                                        <p:tav tm="0">
                                          <p:val>
                                            <p:strVal val="0-#ppt_h/2"/>
                                          </p:val>
                                        </p:tav>
                                        <p:tav tm="100000">
                                          <p:val>
                                            <p:strVal val="#ppt_y"/>
                                          </p:val>
                                        </p:tav>
                                      </p:tavLst>
                                    </p:anim>
                                  </p:childTnLst>
                                </p:cTn>
                              </p:par>
                            </p:childTnLst>
                          </p:cTn>
                        </p:par>
                        <p:par>
                          <p:cTn id="40" fill="hold" nodeType="afterGroup">
                            <p:stCondLst>
                              <p:cond delay="2000"/>
                            </p:stCondLst>
                            <p:childTnLst>
                              <p:par>
                                <p:cTn id="41" presetID="2" presetClass="entr" presetSubtype="1" fill="hold" grpId="0" nodeType="afterEffect">
                                  <p:stCondLst>
                                    <p:cond delay="0"/>
                                  </p:stCondLst>
                                  <p:childTnLst>
                                    <p:set>
                                      <p:cBhvr>
                                        <p:cTn id="42" dur="1" fill="hold">
                                          <p:stCondLst>
                                            <p:cond delay="0"/>
                                          </p:stCondLst>
                                        </p:cTn>
                                        <p:tgtEl>
                                          <p:spTgt spid="55"/>
                                        </p:tgtEl>
                                        <p:attrNameLst>
                                          <p:attrName>style.visibility</p:attrName>
                                        </p:attrNameLst>
                                      </p:cBhvr>
                                      <p:to>
                                        <p:strVal val="visible"/>
                                      </p:to>
                                    </p:set>
                                    <p:anim calcmode="lin" valueType="num">
                                      <p:cBhvr additive="base">
                                        <p:cTn id="43" dur="500" fill="hold"/>
                                        <p:tgtEl>
                                          <p:spTgt spid="55"/>
                                        </p:tgtEl>
                                        <p:attrNameLst>
                                          <p:attrName>ppt_x</p:attrName>
                                        </p:attrNameLst>
                                      </p:cBhvr>
                                      <p:tavLst>
                                        <p:tav tm="0">
                                          <p:val>
                                            <p:strVal val="#ppt_x"/>
                                          </p:val>
                                        </p:tav>
                                        <p:tav tm="100000">
                                          <p:val>
                                            <p:strVal val="#ppt_x"/>
                                          </p:val>
                                        </p:tav>
                                      </p:tavLst>
                                    </p:anim>
                                    <p:anim calcmode="lin" valueType="num">
                                      <p:cBhvr additive="base">
                                        <p:cTn id="44" dur="500" fill="hold"/>
                                        <p:tgtEl>
                                          <p:spTgt spid="55"/>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9" fill="hold" nodeType="clickEffect">
                                  <p:stCondLst>
                                    <p:cond delay="0"/>
                                  </p:stCondLst>
                                  <p:childTnLst>
                                    <p:set>
                                      <p:cBhvr>
                                        <p:cTn id="48" dur="1" fill="hold">
                                          <p:stCondLst>
                                            <p:cond delay="0"/>
                                          </p:stCondLst>
                                        </p:cTn>
                                        <p:tgtEl>
                                          <p:spTgt spid="93"/>
                                        </p:tgtEl>
                                        <p:attrNameLst>
                                          <p:attrName>style.visibility</p:attrName>
                                        </p:attrNameLst>
                                      </p:cBhvr>
                                      <p:to>
                                        <p:strVal val="visible"/>
                                      </p:to>
                                    </p:set>
                                    <p:anim calcmode="lin" valueType="num">
                                      <p:cBhvr additive="base">
                                        <p:cTn id="49" dur="500" fill="hold"/>
                                        <p:tgtEl>
                                          <p:spTgt spid="93"/>
                                        </p:tgtEl>
                                        <p:attrNameLst>
                                          <p:attrName>ppt_x</p:attrName>
                                        </p:attrNameLst>
                                      </p:cBhvr>
                                      <p:tavLst>
                                        <p:tav tm="0">
                                          <p:val>
                                            <p:strVal val="0-#ppt_w/2"/>
                                          </p:val>
                                        </p:tav>
                                        <p:tav tm="100000">
                                          <p:val>
                                            <p:strVal val="#ppt_x"/>
                                          </p:val>
                                        </p:tav>
                                      </p:tavLst>
                                    </p:anim>
                                    <p:anim calcmode="lin" valueType="num">
                                      <p:cBhvr additive="base">
                                        <p:cTn id="50" dur="500" fill="hold"/>
                                        <p:tgtEl>
                                          <p:spTgt spid="93"/>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97"/>
                                        </p:tgtEl>
                                        <p:attrNameLst>
                                          <p:attrName>style.visibility</p:attrName>
                                        </p:attrNameLst>
                                      </p:cBhvr>
                                      <p:to>
                                        <p:strVal val="visible"/>
                                      </p:to>
                                    </p:set>
                                    <p:anim calcmode="lin" valueType="num">
                                      <p:cBhvr additive="base">
                                        <p:cTn id="55" dur="500" fill="hold"/>
                                        <p:tgtEl>
                                          <p:spTgt spid="97"/>
                                        </p:tgtEl>
                                        <p:attrNameLst>
                                          <p:attrName>ppt_x</p:attrName>
                                        </p:attrNameLst>
                                      </p:cBhvr>
                                      <p:tavLst>
                                        <p:tav tm="0">
                                          <p:val>
                                            <p:strVal val="1+#ppt_w/2"/>
                                          </p:val>
                                        </p:tav>
                                        <p:tav tm="100000">
                                          <p:val>
                                            <p:strVal val="#ppt_x"/>
                                          </p:val>
                                        </p:tav>
                                      </p:tavLst>
                                    </p:anim>
                                    <p:anim calcmode="lin" valueType="num">
                                      <p:cBhvr additive="base">
                                        <p:cTn id="56" dur="500" fill="hold"/>
                                        <p:tgtEl>
                                          <p:spTgt spid="97"/>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98"/>
                                        </p:tgtEl>
                                        <p:attrNameLst>
                                          <p:attrName>style.visibility</p:attrName>
                                        </p:attrNameLst>
                                      </p:cBhvr>
                                      <p:to>
                                        <p:strVal val="visible"/>
                                      </p:to>
                                    </p:set>
                                    <p:anim calcmode="lin" valueType="num">
                                      <p:cBhvr additive="base">
                                        <p:cTn id="61" dur="500" fill="hold"/>
                                        <p:tgtEl>
                                          <p:spTgt spid="98"/>
                                        </p:tgtEl>
                                        <p:attrNameLst>
                                          <p:attrName>ppt_x</p:attrName>
                                        </p:attrNameLst>
                                      </p:cBhvr>
                                      <p:tavLst>
                                        <p:tav tm="0">
                                          <p:val>
                                            <p:strVal val="1+#ppt_w/2"/>
                                          </p:val>
                                        </p:tav>
                                        <p:tav tm="100000">
                                          <p:val>
                                            <p:strVal val="#ppt_x"/>
                                          </p:val>
                                        </p:tav>
                                      </p:tavLst>
                                    </p:anim>
                                    <p:anim calcmode="lin" valueType="num">
                                      <p:cBhvr additive="base">
                                        <p:cTn id="62" dur="500" fill="hold"/>
                                        <p:tgtEl>
                                          <p:spTgt spid="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 grpId="0"/>
      <p:bldP spid="55" grpId="0"/>
      <p:bldP spid="87" grpId="0" animBg="1"/>
      <p:bldP spid="90" grpId="0" animBg="1"/>
      <p:bldP spid="91" grpId="0" animBg="1"/>
      <p:bldP spid="97" grpId="0"/>
      <p:bldP spid="9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p:txBody>
          <a:bodyPr/>
          <a:lstStyle/>
          <a:p>
            <a:pPr eaLnBrk="1" hangingPunct="1"/>
            <a:r>
              <a:rPr lang="en-US" altLang="en-US" sz="4800" smtClean="0"/>
              <a:t>Definition of Assertions</a:t>
            </a:r>
            <a:endParaRPr lang="en-CA" altLang="en-US" sz="4800" smtClean="0"/>
          </a:p>
        </p:txBody>
      </p:sp>
      <p:sp>
        <p:nvSpPr>
          <p:cNvPr id="952323" name="Rectangle 3"/>
          <p:cNvSpPr>
            <a:spLocks noGrp="1" noChangeArrowheads="1"/>
          </p:cNvSpPr>
          <p:nvPr>
            <p:ph type="body" idx="1"/>
          </p:nvPr>
        </p:nvSpPr>
        <p:spPr/>
        <p:txBody>
          <a:bodyPr/>
          <a:lstStyle/>
          <a:p>
            <a:pPr algn="ctr" eaLnBrk="1" hangingPunct="1">
              <a:buFontTx/>
              <a:buNone/>
            </a:pPr>
            <a:r>
              <a:rPr lang="en-CA" altLang="en-US" sz="3600" smtClean="0"/>
              <a:t>An assertion is not a task for the algorithm to perform. </a:t>
            </a:r>
            <a:endParaRPr lang="en-US" altLang="en-US" sz="3600" smtClean="0"/>
          </a:p>
          <a:p>
            <a:pPr algn="ctr" eaLnBrk="1" hangingPunct="1">
              <a:buFontTx/>
              <a:buNone/>
            </a:pPr>
            <a:r>
              <a:rPr lang="en-US" altLang="en-US" sz="3600" smtClean="0"/>
              <a:t>I</a:t>
            </a:r>
            <a:r>
              <a:rPr lang="en-CA" altLang="en-US" sz="3600" smtClean="0"/>
              <a:t>t is only a comment that is added for the benefit of the reader.</a:t>
            </a:r>
          </a:p>
          <a:p>
            <a:pPr algn="ctr" eaLnBrk="1" hangingPunct="1">
              <a:buFontTx/>
              <a:buNone/>
            </a:pPr>
            <a:endParaRPr lang="en-CA" altLang="en-US" sz="3600" smtClean="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52323">
                                            <p:txEl>
                                              <p:pRg st="0" end="0"/>
                                            </p:txEl>
                                          </p:spTgt>
                                        </p:tgtEl>
                                        <p:attrNameLst>
                                          <p:attrName>style.visibility</p:attrName>
                                        </p:attrNameLst>
                                      </p:cBhvr>
                                      <p:to>
                                        <p:strVal val="visible"/>
                                      </p:to>
                                    </p:set>
                                    <p:anim calcmode="lin" valueType="num">
                                      <p:cBhvr additive="base">
                                        <p:cTn id="7" dur="500" fill="hold"/>
                                        <p:tgtEl>
                                          <p:spTgt spid="9523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523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952323">
                                            <p:txEl>
                                              <p:pRg st="1" end="1"/>
                                            </p:txEl>
                                          </p:spTgt>
                                        </p:tgtEl>
                                        <p:attrNameLst>
                                          <p:attrName>style.visibility</p:attrName>
                                        </p:attrNameLst>
                                      </p:cBhvr>
                                      <p:to>
                                        <p:strVal val="visible"/>
                                      </p:to>
                                    </p:set>
                                    <p:anim calcmode="lin" valueType="num">
                                      <p:cBhvr additive="base">
                                        <p:cTn id="13" dur="500" fill="hold"/>
                                        <p:tgtEl>
                                          <p:spTgt spid="95232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5232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50883" name="Text Box 3"/>
          <p:cNvSpPr txBox="1">
            <a:spLocks noChangeArrowheads="1"/>
          </p:cNvSpPr>
          <p:nvPr/>
        </p:nvSpPr>
        <p:spPr bwMode="auto">
          <a:xfrm>
            <a:off x="1095375" y="847725"/>
            <a:ext cx="74660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Output: Stack them leaning as far over as possible.</a:t>
            </a:r>
          </a:p>
        </p:txBody>
      </p:sp>
      <p:sp>
        <p:nvSpPr>
          <p:cNvPr id="250884" name="Text Box 9"/>
          <p:cNvSpPr txBox="1">
            <a:spLocks noChangeArrowheads="1"/>
          </p:cNvSpPr>
          <p:nvPr/>
        </p:nvSpPr>
        <p:spPr bwMode="auto">
          <a:xfrm>
            <a:off x="1068388" y="39052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Input: Lots of 2in wide blocks</a:t>
            </a:r>
          </a:p>
        </p:txBody>
      </p:sp>
      <p:grpSp>
        <p:nvGrpSpPr>
          <p:cNvPr id="250885" name="Group 10"/>
          <p:cNvGrpSpPr>
            <a:grpSpLocks/>
          </p:cNvGrpSpPr>
          <p:nvPr/>
        </p:nvGrpSpPr>
        <p:grpSpPr bwMode="auto">
          <a:xfrm>
            <a:off x="1371600" y="5029200"/>
            <a:ext cx="1181100" cy="1066800"/>
            <a:chOff x="1224" y="2539"/>
            <a:chExt cx="2280" cy="1785"/>
          </a:xfrm>
        </p:grpSpPr>
        <p:sp>
          <p:nvSpPr>
            <p:cNvPr id="250925" name="Freeform 11"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50926" name="Group 12"/>
            <p:cNvGrpSpPr>
              <a:grpSpLocks/>
            </p:cNvGrpSpPr>
            <p:nvPr/>
          </p:nvGrpSpPr>
          <p:grpSpPr bwMode="auto">
            <a:xfrm>
              <a:off x="1584" y="2688"/>
              <a:ext cx="1216" cy="1440"/>
              <a:chOff x="2641" y="1488"/>
              <a:chExt cx="2655" cy="2488"/>
            </a:xfrm>
          </p:grpSpPr>
          <p:grpSp>
            <p:nvGrpSpPr>
              <p:cNvPr id="250927" name="Group 13"/>
              <p:cNvGrpSpPr>
                <a:grpSpLocks/>
              </p:cNvGrpSpPr>
              <p:nvPr/>
            </p:nvGrpSpPr>
            <p:grpSpPr bwMode="auto">
              <a:xfrm>
                <a:off x="2641" y="1488"/>
                <a:ext cx="2496" cy="2436"/>
                <a:chOff x="2641" y="1488"/>
                <a:chExt cx="2496" cy="2436"/>
              </a:xfrm>
            </p:grpSpPr>
            <p:sp>
              <p:nvSpPr>
                <p:cNvPr id="250932" name="Freeform 14"/>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33" name="Freeform 15"/>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34" name="Freeform 16"/>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35" name="Freeform 17"/>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36" name="Freeform 18"/>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37" name="Freeform 19"/>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0928" name="Group 20"/>
              <p:cNvGrpSpPr>
                <a:grpSpLocks/>
              </p:cNvGrpSpPr>
              <p:nvPr/>
            </p:nvGrpSpPr>
            <p:grpSpPr bwMode="auto">
              <a:xfrm>
                <a:off x="4864" y="3099"/>
                <a:ext cx="432" cy="877"/>
                <a:chOff x="4864" y="3099"/>
                <a:chExt cx="432" cy="877"/>
              </a:xfrm>
            </p:grpSpPr>
            <p:sp>
              <p:nvSpPr>
                <p:cNvPr id="250929" name="Freeform 21"/>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30" name="Freeform 22"/>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31" name="Freeform 23"/>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50886" name="Text Box 34"/>
          <p:cNvSpPr txBox="1">
            <a:spLocks noChangeArrowheads="1"/>
          </p:cNvSpPr>
          <p:nvPr/>
        </p:nvSpPr>
        <p:spPr bwMode="auto">
          <a:xfrm>
            <a:off x="2530475" y="5095875"/>
            <a:ext cx="29860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More of the output:</a:t>
            </a:r>
            <a:br>
              <a:rPr lang="en-US" altLang="en-US" sz="2800" i="0"/>
            </a:br>
            <a:endParaRPr lang="en-US" altLang="en-US" sz="2800" i="0"/>
          </a:p>
        </p:txBody>
      </p:sp>
      <p:sp>
        <p:nvSpPr>
          <p:cNvPr id="64" name="Rectangle 7"/>
          <p:cNvSpPr>
            <a:spLocks noChangeArrowheads="1"/>
          </p:cNvSpPr>
          <p:nvPr/>
        </p:nvSpPr>
        <p:spPr bwMode="auto">
          <a:xfrm>
            <a:off x="5149850" y="1244600"/>
            <a:ext cx="495300" cy="101600"/>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888" name="Right Arrow 1"/>
          <p:cNvSpPr>
            <a:spLocks noChangeArrowheads="1"/>
          </p:cNvSpPr>
          <p:nvPr/>
        </p:nvSpPr>
        <p:spPr bwMode="auto">
          <a:xfrm>
            <a:off x="5130800" y="2725738"/>
            <a:ext cx="979488" cy="722312"/>
          </a:xfrm>
          <a:prstGeom prst="rightArrow">
            <a:avLst>
              <a:gd name="adj1" fmla="val 50000"/>
              <a:gd name="adj2" fmla="val 4986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sp>
        <p:nvSpPr>
          <p:cNvPr id="250889"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890"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7" name="Rectangle 6"/>
          <p:cNvSpPr>
            <a:spLocks noChangeArrowheads="1"/>
          </p:cNvSpPr>
          <p:nvPr/>
        </p:nvSpPr>
        <p:spPr bwMode="auto">
          <a:xfrm>
            <a:off x="2540000" y="5499100"/>
            <a:ext cx="57086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 have produced the </a:t>
            </a:r>
            <a:r>
              <a:rPr lang="en-US" altLang="en-US" sz="2800" i="0">
                <a:solidFill>
                  <a:srgbClr val="FF0000"/>
                </a:solidFill>
              </a:rPr>
              <a:t>last</a:t>
            </a:r>
            <a:r>
              <a:rPr lang="en-US" altLang="en-US" sz="2800" i="0"/>
              <a:t> </a:t>
            </a:r>
            <a:r>
              <a:rPr lang="en-US" altLang="en-US" sz="2800"/>
              <a:t>i-1</a:t>
            </a:r>
            <a:r>
              <a:rPr lang="en-US" altLang="en-US" sz="2800" i="0"/>
              <a:t> objects. </a:t>
            </a:r>
          </a:p>
        </p:txBody>
      </p:sp>
      <p:grpSp>
        <p:nvGrpSpPr>
          <p:cNvPr id="56" name="Group 24"/>
          <p:cNvGrpSpPr>
            <a:grpSpLocks noChangeAspect="1"/>
          </p:cNvGrpSpPr>
          <p:nvPr/>
        </p:nvGrpSpPr>
        <p:grpSpPr bwMode="auto">
          <a:xfrm rot="2360341">
            <a:off x="762000" y="2505075"/>
            <a:ext cx="1079500" cy="1079500"/>
            <a:chOff x="1224" y="1212"/>
            <a:chExt cx="3144" cy="3112"/>
          </a:xfrm>
        </p:grpSpPr>
        <p:sp>
          <p:nvSpPr>
            <p:cNvPr id="250916" name="Freeform 25"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250917" name="Freeform 26"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50918" name="Group 27"/>
            <p:cNvGrpSpPr>
              <a:grpSpLocks noChangeAspect="1"/>
            </p:cNvGrpSpPr>
            <p:nvPr/>
          </p:nvGrpSpPr>
          <p:grpSpPr bwMode="auto">
            <a:xfrm>
              <a:off x="1776" y="1212"/>
              <a:ext cx="1944" cy="2413"/>
              <a:chOff x="2227" y="1194"/>
              <a:chExt cx="1944" cy="2413"/>
            </a:xfrm>
          </p:grpSpPr>
          <p:sp>
            <p:nvSpPr>
              <p:cNvPr id="250919" name="Freeform 28"/>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0" name="Freeform 29"/>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1" name="Freeform 30"/>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2" name="Freeform 31"/>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3" name="Freeform 32"/>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4" name="Freeform 33"/>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97" name="Text Box 3"/>
          <p:cNvSpPr txBox="1">
            <a:spLocks noChangeArrowheads="1"/>
          </p:cNvSpPr>
          <p:nvPr/>
        </p:nvSpPr>
        <p:spPr bwMode="auto">
          <a:xfrm>
            <a:off x="838200" y="5865813"/>
            <a:ext cx="173037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Extra info:</a:t>
            </a:r>
          </a:p>
        </p:txBody>
      </p:sp>
      <p:grpSp>
        <p:nvGrpSpPr>
          <p:cNvPr id="18" name="Group 17"/>
          <p:cNvGrpSpPr>
            <a:grpSpLocks/>
          </p:cNvGrpSpPr>
          <p:nvPr/>
        </p:nvGrpSpPr>
        <p:grpSpPr bwMode="auto">
          <a:xfrm>
            <a:off x="3810000" y="1371600"/>
            <a:ext cx="1792288" cy="1416050"/>
            <a:chOff x="3810000" y="1371600"/>
            <a:chExt cx="1791729" cy="1416756"/>
          </a:xfrm>
        </p:grpSpPr>
        <p:sp>
          <p:nvSpPr>
            <p:cNvPr id="250904" name="Rectangle 7"/>
            <p:cNvSpPr>
              <a:spLocks noChangeArrowheads="1"/>
            </p:cNvSpPr>
            <p:nvPr/>
          </p:nvSpPr>
          <p:spPr bwMode="auto">
            <a:xfrm>
              <a:off x="3906202" y="244636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905" name="Rectangle 7"/>
            <p:cNvSpPr>
              <a:spLocks noChangeArrowheads="1"/>
            </p:cNvSpPr>
            <p:nvPr/>
          </p:nvSpPr>
          <p:spPr bwMode="auto">
            <a:xfrm>
              <a:off x="4471086" y="17339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906" name="Rectangle 7"/>
            <p:cNvSpPr>
              <a:spLocks noChangeArrowheads="1"/>
            </p:cNvSpPr>
            <p:nvPr/>
          </p:nvSpPr>
          <p:spPr bwMode="auto">
            <a:xfrm>
              <a:off x="4343400" y="185137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907" name="Rectangle 7"/>
            <p:cNvSpPr>
              <a:spLocks noChangeArrowheads="1"/>
            </p:cNvSpPr>
            <p:nvPr/>
          </p:nvSpPr>
          <p:spPr bwMode="auto">
            <a:xfrm>
              <a:off x="4228664" y="19543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908" name="Rectangle 7"/>
            <p:cNvSpPr>
              <a:spLocks noChangeArrowheads="1"/>
            </p:cNvSpPr>
            <p:nvPr/>
          </p:nvSpPr>
          <p:spPr bwMode="auto">
            <a:xfrm>
              <a:off x="3810000" y="26853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909" name="Rectangle 7"/>
            <p:cNvSpPr>
              <a:spLocks noChangeArrowheads="1"/>
            </p:cNvSpPr>
            <p:nvPr/>
          </p:nvSpPr>
          <p:spPr bwMode="auto">
            <a:xfrm>
              <a:off x="3850740" y="2582334"/>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910" name="Rectangle 7"/>
            <p:cNvSpPr>
              <a:spLocks noChangeArrowheads="1"/>
            </p:cNvSpPr>
            <p:nvPr/>
          </p:nvSpPr>
          <p:spPr bwMode="auto">
            <a:xfrm>
              <a:off x="3962298" y="2310714"/>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911" name="Rectangle 7"/>
            <p:cNvSpPr>
              <a:spLocks noChangeArrowheads="1"/>
            </p:cNvSpPr>
            <p:nvPr/>
          </p:nvSpPr>
          <p:spPr bwMode="auto">
            <a:xfrm>
              <a:off x="4027170" y="2182989"/>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912" name="Rectangle 7"/>
            <p:cNvSpPr>
              <a:spLocks noChangeArrowheads="1"/>
            </p:cNvSpPr>
            <p:nvPr/>
          </p:nvSpPr>
          <p:spPr bwMode="auto">
            <a:xfrm>
              <a:off x="4115727" y="2057400"/>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913" name="Rectangle 7"/>
            <p:cNvSpPr>
              <a:spLocks noChangeArrowheads="1"/>
            </p:cNvSpPr>
            <p:nvPr/>
          </p:nvSpPr>
          <p:spPr bwMode="auto">
            <a:xfrm>
              <a:off x="4598772" y="161251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914" name="Rectangle 7"/>
            <p:cNvSpPr>
              <a:spLocks noChangeArrowheads="1"/>
            </p:cNvSpPr>
            <p:nvPr/>
          </p:nvSpPr>
          <p:spPr bwMode="auto">
            <a:xfrm>
              <a:off x="4837671" y="14971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0915" name="Rectangle 7"/>
            <p:cNvSpPr>
              <a:spLocks noChangeArrowheads="1"/>
            </p:cNvSpPr>
            <p:nvPr/>
          </p:nvSpPr>
          <p:spPr bwMode="auto">
            <a:xfrm>
              <a:off x="5106429" y="1371600"/>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sp>
        <p:nvSpPr>
          <p:cNvPr id="75" name="Rectangle 74"/>
          <p:cNvSpPr>
            <a:spLocks noChangeArrowheads="1"/>
          </p:cNvSpPr>
          <p:nvPr/>
        </p:nvSpPr>
        <p:spPr bwMode="auto">
          <a:xfrm>
            <a:off x="2527300" y="5876925"/>
            <a:ext cx="6235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CC00CC"/>
                </a:solidFill>
              </a:rPr>
              <a:t>Center of mass</a:t>
            </a:r>
            <a:r>
              <a:rPr lang="en-US" altLang="en-US" sz="2800" i="0"/>
              <a:t> is within bottom block</a:t>
            </a:r>
          </a:p>
        </p:txBody>
      </p:sp>
      <p:sp>
        <p:nvSpPr>
          <p:cNvPr id="76" name="Rectangle 75"/>
          <p:cNvSpPr>
            <a:spLocks noChangeArrowheads="1"/>
          </p:cNvSpPr>
          <p:nvPr/>
        </p:nvSpPr>
        <p:spPr bwMode="auto">
          <a:xfrm>
            <a:off x="2581275" y="6256338"/>
            <a:ext cx="6235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FFC000"/>
                </a:solidFill>
              </a:rPr>
              <a:t>Leaning distance </a:t>
            </a:r>
            <a:r>
              <a:rPr lang="en-US" altLang="en-US" sz="2800" i="0"/>
              <a:t>so far</a:t>
            </a:r>
          </a:p>
        </p:txBody>
      </p:sp>
      <p:cxnSp>
        <p:nvCxnSpPr>
          <p:cNvPr id="20" name="Straight Connector 19"/>
          <p:cNvCxnSpPr>
            <a:cxnSpLocks noChangeShapeType="1"/>
          </p:cNvCxnSpPr>
          <p:nvPr/>
        </p:nvCxnSpPr>
        <p:spPr bwMode="auto">
          <a:xfrm flipV="1">
            <a:off x="4254500" y="1663700"/>
            <a:ext cx="0" cy="115570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cxnSp>
        <p:nvCxnSpPr>
          <p:cNvPr id="77" name="Straight Arrow Connector 76"/>
          <p:cNvCxnSpPr>
            <a:cxnSpLocks noChangeShapeType="1"/>
          </p:cNvCxnSpPr>
          <p:nvPr/>
        </p:nvCxnSpPr>
        <p:spPr bwMode="auto">
          <a:xfrm>
            <a:off x="4329113" y="2868613"/>
            <a:ext cx="1379537" cy="1587"/>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78" name="Text Box 3"/>
          <p:cNvSpPr txBox="1">
            <a:spLocks noChangeArrowheads="1"/>
          </p:cNvSpPr>
          <p:nvPr/>
        </p:nvSpPr>
        <p:spPr bwMode="auto">
          <a:xfrm>
            <a:off x="304800" y="3389313"/>
            <a:ext cx="2922588"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Where should we </a:t>
            </a:r>
            <a:br>
              <a:rPr lang="en-US" altLang="en-US" sz="2800" i="0"/>
            </a:br>
            <a:r>
              <a:rPr lang="en-US" altLang="en-US" sz="2800" i="0"/>
              <a:t>put the next block?</a:t>
            </a:r>
          </a:p>
        </p:txBody>
      </p:sp>
      <p:grpSp>
        <p:nvGrpSpPr>
          <p:cNvPr id="80" name="Group 79"/>
          <p:cNvGrpSpPr>
            <a:grpSpLocks/>
          </p:cNvGrpSpPr>
          <p:nvPr/>
        </p:nvGrpSpPr>
        <p:grpSpPr bwMode="auto">
          <a:xfrm>
            <a:off x="4811713" y="2133600"/>
            <a:ext cx="2732087" cy="1635125"/>
            <a:chOff x="4785663" y="2314632"/>
            <a:chExt cx="2731592" cy="1634919"/>
          </a:xfrm>
        </p:grpSpPr>
        <p:sp>
          <p:nvSpPr>
            <p:cNvPr id="250901" name="Right Arrow 87"/>
            <p:cNvSpPr>
              <a:spLocks noChangeArrowheads="1"/>
            </p:cNvSpPr>
            <p:nvPr/>
          </p:nvSpPr>
          <p:spPr bwMode="auto">
            <a:xfrm rot="2373881">
              <a:off x="4785663" y="2474844"/>
              <a:ext cx="652994" cy="400244"/>
            </a:xfrm>
            <a:prstGeom prst="rightArrow">
              <a:avLst>
                <a:gd name="adj1" fmla="val 50000"/>
                <a:gd name="adj2" fmla="val 50002"/>
              </a:avLst>
            </a:prstGeom>
            <a:noFill/>
            <a:ln w="412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pic>
          <p:nvPicPr>
            <p:cNvPr id="250902" name="Picture 10" descr="http://funny-jokes-and-pictures.com/Funny-Pictures/Funny-Weird-Pictures/images/Dumb-Skateboard-Crash-Fall-Tarmac-Picture.gif"/>
            <p:cNvPicPr>
              <a:picLocks noChangeAspect="1" noChangeArrowheads="1"/>
            </p:cNvPicPr>
            <p:nvPr/>
          </p:nvPicPr>
          <p:blipFill>
            <a:blip r:embed="rId4">
              <a:extLst>
                <a:ext uri="{28A0092B-C50C-407E-A947-70E740481C1C}">
                  <a14:useLocalDpi xmlns:a14="http://schemas.microsoft.com/office/drawing/2010/main" val="0"/>
                </a:ext>
              </a:extLst>
            </a:blip>
            <a:srcRect l="14630" t="14055" r="33929" b="15179"/>
            <a:stretch>
              <a:fillRect/>
            </a:stretch>
          </p:blipFill>
          <p:spPr bwMode="auto">
            <a:xfrm>
              <a:off x="5359810" y="2944994"/>
              <a:ext cx="1030110" cy="1004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903" name="Text Box 3"/>
            <p:cNvSpPr txBox="1">
              <a:spLocks noChangeArrowheads="1"/>
            </p:cNvSpPr>
            <p:nvPr/>
          </p:nvSpPr>
          <p:spPr bwMode="auto">
            <a:xfrm>
              <a:off x="5460282" y="2314632"/>
              <a:ext cx="205697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it will falling</a:t>
              </a:r>
            </a:p>
          </p:txBody>
        </p:sp>
      </p:grpSp>
    </p:spTree>
    <p:extLst>
      <p:ext uri="{BB962C8B-B14F-4D97-AF65-F5344CB8AC3E}">
        <p14:creationId xmlns:p14="http://schemas.microsoft.com/office/powerpoint/2010/main" val="8891833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97"/>
                                        </p:tgtEl>
                                        <p:attrNameLst>
                                          <p:attrName>style.visibility</p:attrName>
                                        </p:attrNameLst>
                                      </p:cBhvr>
                                      <p:to>
                                        <p:strVal val="visible"/>
                                      </p:to>
                                    </p:set>
                                    <p:anim calcmode="lin" valueType="num">
                                      <p:cBhvr additive="base">
                                        <p:cTn id="17" dur="500" fill="hold"/>
                                        <p:tgtEl>
                                          <p:spTgt spid="97"/>
                                        </p:tgtEl>
                                        <p:attrNameLst>
                                          <p:attrName>ppt_x</p:attrName>
                                        </p:attrNameLst>
                                      </p:cBhvr>
                                      <p:tavLst>
                                        <p:tav tm="0">
                                          <p:val>
                                            <p:strVal val="#ppt_x"/>
                                          </p:val>
                                        </p:tav>
                                        <p:tav tm="100000">
                                          <p:val>
                                            <p:strVal val="#ppt_x"/>
                                          </p:val>
                                        </p:tav>
                                      </p:tavLst>
                                    </p:anim>
                                    <p:anim calcmode="lin" valueType="num">
                                      <p:cBhvr additive="base">
                                        <p:cTn id="18"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5"/>
                                        </p:tgtEl>
                                        <p:attrNameLst>
                                          <p:attrName>style.visibility</p:attrName>
                                        </p:attrNameLst>
                                      </p:cBhvr>
                                      <p:to>
                                        <p:strVal val="visible"/>
                                      </p:to>
                                    </p:set>
                                    <p:anim calcmode="lin" valueType="num">
                                      <p:cBhvr additive="base">
                                        <p:cTn id="23" dur="500" fill="hold"/>
                                        <p:tgtEl>
                                          <p:spTgt spid="75"/>
                                        </p:tgtEl>
                                        <p:attrNameLst>
                                          <p:attrName>ppt_x</p:attrName>
                                        </p:attrNameLst>
                                      </p:cBhvr>
                                      <p:tavLst>
                                        <p:tav tm="0">
                                          <p:val>
                                            <p:strVal val="#ppt_x"/>
                                          </p:val>
                                        </p:tav>
                                        <p:tav tm="100000">
                                          <p:val>
                                            <p:strVal val="#ppt_x"/>
                                          </p:val>
                                        </p:tav>
                                      </p:tavLst>
                                    </p:anim>
                                    <p:anim calcmode="lin" valueType="num">
                                      <p:cBhvr additive="base">
                                        <p:cTn id="24" dur="500" fill="hold"/>
                                        <p:tgtEl>
                                          <p:spTgt spid="7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76"/>
                                        </p:tgtEl>
                                        <p:attrNameLst>
                                          <p:attrName>style.visibility</p:attrName>
                                        </p:attrNameLst>
                                      </p:cBhvr>
                                      <p:to>
                                        <p:strVal val="visible"/>
                                      </p:to>
                                    </p:set>
                                    <p:anim calcmode="lin" valueType="num">
                                      <p:cBhvr additive="base">
                                        <p:cTn id="33" dur="500" fill="hold"/>
                                        <p:tgtEl>
                                          <p:spTgt spid="76"/>
                                        </p:tgtEl>
                                        <p:attrNameLst>
                                          <p:attrName>ppt_x</p:attrName>
                                        </p:attrNameLst>
                                      </p:cBhvr>
                                      <p:tavLst>
                                        <p:tav tm="0">
                                          <p:val>
                                            <p:strVal val="#ppt_x"/>
                                          </p:val>
                                        </p:tav>
                                        <p:tav tm="100000">
                                          <p:val>
                                            <p:strVal val="#ppt_x"/>
                                          </p:val>
                                        </p:tav>
                                      </p:tavLst>
                                    </p:anim>
                                    <p:anim calcmode="lin" valueType="num">
                                      <p:cBhvr additive="base">
                                        <p:cTn id="34" dur="500" fill="hold"/>
                                        <p:tgtEl>
                                          <p:spTgt spid="76"/>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77"/>
                                        </p:tgtEl>
                                        <p:attrNameLst>
                                          <p:attrName>style.visibility</p:attrName>
                                        </p:attrNameLst>
                                      </p:cBhvr>
                                      <p:to>
                                        <p:strVal val="visible"/>
                                      </p:to>
                                    </p:set>
                                    <p:anim calcmode="lin" valueType="num">
                                      <p:cBhvr additive="base">
                                        <p:cTn id="37" dur="500" fill="hold"/>
                                        <p:tgtEl>
                                          <p:spTgt spid="77"/>
                                        </p:tgtEl>
                                        <p:attrNameLst>
                                          <p:attrName>ppt_x</p:attrName>
                                        </p:attrNameLst>
                                      </p:cBhvr>
                                      <p:tavLst>
                                        <p:tav tm="0">
                                          <p:val>
                                            <p:strVal val="#ppt_x"/>
                                          </p:val>
                                        </p:tav>
                                        <p:tav tm="100000">
                                          <p:val>
                                            <p:strVal val="#ppt_x"/>
                                          </p:val>
                                        </p:tav>
                                      </p:tavLst>
                                    </p:anim>
                                    <p:anim calcmode="lin" valueType="num">
                                      <p:cBhvr additive="base">
                                        <p:cTn id="38"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56"/>
                                        </p:tgtEl>
                                        <p:attrNameLst>
                                          <p:attrName>style.visibility</p:attrName>
                                        </p:attrNameLst>
                                      </p:cBhvr>
                                      <p:to>
                                        <p:strVal val="visible"/>
                                      </p:to>
                                    </p:set>
                                    <p:anim calcmode="lin" valueType="num">
                                      <p:cBhvr additive="base">
                                        <p:cTn id="43" dur="500" fill="hold"/>
                                        <p:tgtEl>
                                          <p:spTgt spid="56"/>
                                        </p:tgtEl>
                                        <p:attrNameLst>
                                          <p:attrName>ppt_x</p:attrName>
                                        </p:attrNameLst>
                                      </p:cBhvr>
                                      <p:tavLst>
                                        <p:tav tm="0">
                                          <p:val>
                                            <p:strVal val="0-#ppt_w/2"/>
                                          </p:val>
                                        </p:tav>
                                        <p:tav tm="100000">
                                          <p:val>
                                            <p:strVal val="#ppt_x"/>
                                          </p:val>
                                        </p:tav>
                                      </p:tavLst>
                                    </p:anim>
                                    <p:anim calcmode="lin" valueType="num">
                                      <p:cBhvr additive="base">
                                        <p:cTn id="44"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additive="base">
                                        <p:cTn id="49" dur="500" fill="hold"/>
                                        <p:tgtEl>
                                          <p:spTgt spid="78"/>
                                        </p:tgtEl>
                                        <p:attrNameLst>
                                          <p:attrName>ppt_x</p:attrName>
                                        </p:attrNameLst>
                                      </p:cBhvr>
                                      <p:tavLst>
                                        <p:tav tm="0">
                                          <p:val>
                                            <p:strVal val="0-#ppt_w/2"/>
                                          </p:val>
                                        </p:tav>
                                        <p:tav tm="100000">
                                          <p:val>
                                            <p:strVal val="#ppt_x"/>
                                          </p:val>
                                        </p:tav>
                                      </p:tavLst>
                                    </p:anim>
                                    <p:anim calcmode="lin" valueType="num">
                                      <p:cBhvr additive="base">
                                        <p:cTn id="50"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additive="base">
                                        <p:cTn id="55" dur="500" fill="hold"/>
                                        <p:tgtEl>
                                          <p:spTgt spid="64"/>
                                        </p:tgtEl>
                                        <p:attrNameLst>
                                          <p:attrName>ppt_x</p:attrName>
                                        </p:attrNameLst>
                                      </p:cBhvr>
                                      <p:tavLst>
                                        <p:tav tm="0">
                                          <p:val>
                                            <p:strVal val="#ppt_x"/>
                                          </p:val>
                                        </p:tav>
                                        <p:tav tm="100000">
                                          <p:val>
                                            <p:strVal val="#ppt_x"/>
                                          </p:val>
                                        </p:tav>
                                      </p:tavLst>
                                    </p:anim>
                                    <p:anim calcmode="lin" valueType="num">
                                      <p:cBhvr additive="base">
                                        <p:cTn id="56" dur="500" fill="hold"/>
                                        <p:tgtEl>
                                          <p:spTgt spid="64"/>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9" fill="hold" nodeType="click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additive="base">
                                        <p:cTn id="61" dur="500" fill="hold"/>
                                        <p:tgtEl>
                                          <p:spTgt spid="80"/>
                                        </p:tgtEl>
                                        <p:attrNameLst>
                                          <p:attrName>ppt_x</p:attrName>
                                        </p:attrNameLst>
                                      </p:cBhvr>
                                      <p:tavLst>
                                        <p:tav tm="0">
                                          <p:val>
                                            <p:strVal val="0-#ppt_w/2"/>
                                          </p:val>
                                        </p:tav>
                                        <p:tav tm="100000">
                                          <p:val>
                                            <p:strVal val="#ppt_x"/>
                                          </p:val>
                                        </p:tav>
                                      </p:tavLst>
                                    </p:anim>
                                    <p:anim calcmode="lin" valueType="num">
                                      <p:cBhvr additive="base">
                                        <p:cTn id="62" dur="500" fill="hold"/>
                                        <p:tgtEl>
                                          <p:spTgt spid="8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7" grpId="0"/>
      <p:bldP spid="97" grpId="0"/>
      <p:bldP spid="75" grpId="0"/>
      <p:bldP spid="76" grpId="0"/>
      <p:bldP spid="7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51907" name="Text Box 3"/>
          <p:cNvSpPr txBox="1">
            <a:spLocks noChangeArrowheads="1"/>
          </p:cNvSpPr>
          <p:nvPr/>
        </p:nvSpPr>
        <p:spPr bwMode="auto">
          <a:xfrm>
            <a:off x="1095375" y="847725"/>
            <a:ext cx="74660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Output: Stack them leaning as far over as possible.</a:t>
            </a:r>
          </a:p>
        </p:txBody>
      </p:sp>
      <p:sp>
        <p:nvSpPr>
          <p:cNvPr id="251908" name="Text Box 9"/>
          <p:cNvSpPr txBox="1">
            <a:spLocks noChangeArrowheads="1"/>
          </p:cNvSpPr>
          <p:nvPr/>
        </p:nvSpPr>
        <p:spPr bwMode="auto">
          <a:xfrm>
            <a:off x="1068388" y="39052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Input: Lots of 2in wide blocks</a:t>
            </a:r>
          </a:p>
        </p:txBody>
      </p:sp>
      <p:grpSp>
        <p:nvGrpSpPr>
          <p:cNvPr id="251909" name="Group 10"/>
          <p:cNvGrpSpPr>
            <a:grpSpLocks/>
          </p:cNvGrpSpPr>
          <p:nvPr/>
        </p:nvGrpSpPr>
        <p:grpSpPr bwMode="auto">
          <a:xfrm>
            <a:off x="1371600" y="5029200"/>
            <a:ext cx="1181100" cy="1066800"/>
            <a:chOff x="1224" y="2539"/>
            <a:chExt cx="2280" cy="1785"/>
          </a:xfrm>
        </p:grpSpPr>
        <p:sp>
          <p:nvSpPr>
            <p:cNvPr id="251949" name="Freeform 11"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51950" name="Group 12"/>
            <p:cNvGrpSpPr>
              <a:grpSpLocks/>
            </p:cNvGrpSpPr>
            <p:nvPr/>
          </p:nvGrpSpPr>
          <p:grpSpPr bwMode="auto">
            <a:xfrm>
              <a:off x="1584" y="2688"/>
              <a:ext cx="1216" cy="1440"/>
              <a:chOff x="2641" y="1488"/>
              <a:chExt cx="2655" cy="2488"/>
            </a:xfrm>
          </p:grpSpPr>
          <p:grpSp>
            <p:nvGrpSpPr>
              <p:cNvPr id="251951" name="Group 13"/>
              <p:cNvGrpSpPr>
                <a:grpSpLocks/>
              </p:cNvGrpSpPr>
              <p:nvPr/>
            </p:nvGrpSpPr>
            <p:grpSpPr bwMode="auto">
              <a:xfrm>
                <a:off x="2641" y="1488"/>
                <a:ext cx="2496" cy="2436"/>
                <a:chOff x="2641" y="1488"/>
                <a:chExt cx="2496" cy="2436"/>
              </a:xfrm>
            </p:grpSpPr>
            <p:sp>
              <p:nvSpPr>
                <p:cNvPr id="251956" name="Freeform 14"/>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57" name="Freeform 15"/>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58" name="Freeform 16"/>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59" name="Freeform 17"/>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60" name="Freeform 18"/>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61" name="Freeform 19"/>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1952" name="Group 20"/>
              <p:cNvGrpSpPr>
                <a:grpSpLocks/>
              </p:cNvGrpSpPr>
              <p:nvPr/>
            </p:nvGrpSpPr>
            <p:grpSpPr bwMode="auto">
              <a:xfrm>
                <a:off x="4864" y="3099"/>
                <a:ext cx="432" cy="877"/>
                <a:chOff x="4864" y="3099"/>
                <a:chExt cx="432" cy="877"/>
              </a:xfrm>
            </p:grpSpPr>
            <p:sp>
              <p:nvSpPr>
                <p:cNvPr id="251953" name="Freeform 21"/>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54" name="Freeform 22"/>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55" name="Freeform 23"/>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51910" name="Text Box 34"/>
          <p:cNvSpPr txBox="1">
            <a:spLocks noChangeArrowheads="1"/>
          </p:cNvSpPr>
          <p:nvPr/>
        </p:nvSpPr>
        <p:spPr bwMode="auto">
          <a:xfrm>
            <a:off x="2530475" y="5095875"/>
            <a:ext cx="29860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More of the output:</a:t>
            </a:r>
            <a:br>
              <a:rPr lang="en-US" altLang="en-US" sz="2800" i="0"/>
            </a:br>
            <a:endParaRPr lang="en-US" altLang="en-US" sz="2800" i="0"/>
          </a:p>
        </p:txBody>
      </p:sp>
      <p:sp>
        <p:nvSpPr>
          <p:cNvPr id="64" name="Rectangle 7"/>
          <p:cNvSpPr>
            <a:spLocks noChangeArrowheads="1"/>
          </p:cNvSpPr>
          <p:nvPr/>
        </p:nvSpPr>
        <p:spPr bwMode="auto">
          <a:xfrm>
            <a:off x="3581400" y="28194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12" name="Right Arrow 1"/>
          <p:cNvSpPr>
            <a:spLocks noChangeArrowheads="1"/>
          </p:cNvSpPr>
          <p:nvPr/>
        </p:nvSpPr>
        <p:spPr bwMode="auto">
          <a:xfrm>
            <a:off x="5130800" y="2725738"/>
            <a:ext cx="979488" cy="722312"/>
          </a:xfrm>
          <a:prstGeom prst="rightArrow">
            <a:avLst>
              <a:gd name="adj1" fmla="val 50000"/>
              <a:gd name="adj2" fmla="val 4986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sp>
        <p:nvSpPr>
          <p:cNvPr id="251913"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14"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15" name="Rectangle 6"/>
          <p:cNvSpPr>
            <a:spLocks noChangeArrowheads="1"/>
          </p:cNvSpPr>
          <p:nvPr/>
        </p:nvSpPr>
        <p:spPr bwMode="auto">
          <a:xfrm>
            <a:off x="2540000" y="5499100"/>
            <a:ext cx="57086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 have produced the </a:t>
            </a:r>
            <a:r>
              <a:rPr lang="en-US" altLang="en-US" sz="2800" i="0">
                <a:solidFill>
                  <a:srgbClr val="FF0000"/>
                </a:solidFill>
              </a:rPr>
              <a:t>last</a:t>
            </a:r>
            <a:r>
              <a:rPr lang="en-US" altLang="en-US" sz="2800" i="0"/>
              <a:t> </a:t>
            </a:r>
            <a:r>
              <a:rPr lang="en-US" altLang="en-US" sz="2800"/>
              <a:t>i-1</a:t>
            </a:r>
            <a:r>
              <a:rPr lang="en-US" altLang="en-US" sz="2800" i="0"/>
              <a:t> objects. </a:t>
            </a:r>
          </a:p>
        </p:txBody>
      </p:sp>
      <p:grpSp>
        <p:nvGrpSpPr>
          <p:cNvPr id="251916" name="Group 24"/>
          <p:cNvGrpSpPr>
            <a:grpSpLocks noChangeAspect="1"/>
          </p:cNvGrpSpPr>
          <p:nvPr/>
        </p:nvGrpSpPr>
        <p:grpSpPr bwMode="auto">
          <a:xfrm rot="2360341">
            <a:off x="762000" y="2505075"/>
            <a:ext cx="1079500" cy="1079500"/>
            <a:chOff x="1224" y="1212"/>
            <a:chExt cx="3144" cy="3112"/>
          </a:xfrm>
        </p:grpSpPr>
        <p:sp>
          <p:nvSpPr>
            <p:cNvPr id="251940" name="Freeform 25"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251941" name="Freeform 26"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51942" name="Group 27"/>
            <p:cNvGrpSpPr>
              <a:grpSpLocks noChangeAspect="1"/>
            </p:cNvGrpSpPr>
            <p:nvPr/>
          </p:nvGrpSpPr>
          <p:grpSpPr bwMode="auto">
            <a:xfrm>
              <a:off x="1776" y="1212"/>
              <a:ext cx="1944" cy="2413"/>
              <a:chOff x="2227" y="1194"/>
              <a:chExt cx="1944" cy="2413"/>
            </a:xfrm>
          </p:grpSpPr>
          <p:sp>
            <p:nvSpPr>
              <p:cNvPr id="251943" name="Freeform 28"/>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44" name="Freeform 29"/>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45" name="Freeform 30"/>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46" name="Freeform 31"/>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47" name="Freeform 32"/>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1948" name="Freeform 33"/>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51917" name="Text Box 3"/>
          <p:cNvSpPr txBox="1">
            <a:spLocks noChangeArrowheads="1"/>
          </p:cNvSpPr>
          <p:nvPr/>
        </p:nvSpPr>
        <p:spPr bwMode="auto">
          <a:xfrm>
            <a:off x="838200" y="5865813"/>
            <a:ext cx="173037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Extra info:</a:t>
            </a:r>
          </a:p>
        </p:txBody>
      </p:sp>
      <p:grpSp>
        <p:nvGrpSpPr>
          <p:cNvPr id="251918" name="Group 17"/>
          <p:cNvGrpSpPr>
            <a:grpSpLocks/>
          </p:cNvGrpSpPr>
          <p:nvPr/>
        </p:nvGrpSpPr>
        <p:grpSpPr bwMode="auto">
          <a:xfrm>
            <a:off x="3810000" y="1371600"/>
            <a:ext cx="1792288" cy="1416050"/>
            <a:chOff x="3810000" y="1371600"/>
            <a:chExt cx="1791729" cy="1416756"/>
          </a:xfrm>
        </p:grpSpPr>
        <p:sp>
          <p:nvSpPr>
            <p:cNvPr id="251928" name="Rectangle 7"/>
            <p:cNvSpPr>
              <a:spLocks noChangeArrowheads="1"/>
            </p:cNvSpPr>
            <p:nvPr/>
          </p:nvSpPr>
          <p:spPr bwMode="auto">
            <a:xfrm>
              <a:off x="3906202" y="244636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29" name="Rectangle 7"/>
            <p:cNvSpPr>
              <a:spLocks noChangeArrowheads="1"/>
            </p:cNvSpPr>
            <p:nvPr/>
          </p:nvSpPr>
          <p:spPr bwMode="auto">
            <a:xfrm>
              <a:off x="4471086" y="17339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30" name="Rectangle 7"/>
            <p:cNvSpPr>
              <a:spLocks noChangeArrowheads="1"/>
            </p:cNvSpPr>
            <p:nvPr/>
          </p:nvSpPr>
          <p:spPr bwMode="auto">
            <a:xfrm>
              <a:off x="4343400" y="185137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31" name="Rectangle 7"/>
            <p:cNvSpPr>
              <a:spLocks noChangeArrowheads="1"/>
            </p:cNvSpPr>
            <p:nvPr/>
          </p:nvSpPr>
          <p:spPr bwMode="auto">
            <a:xfrm>
              <a:off x="4228664" y="19543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32" name="Rectangle 7"/>
            <p:cNvSpPr>
              <a:spLocks noChangeArrowheads="1"/>
            </p:cNvSpPr>
            <p:nvPr/>
          </p:nvSpPr>
          <p:spPr bwMode="auto">
            <a:xfrm>
              <a:off x="3810000" y="26853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33" name="Rectangle 7"/>
            <p:cNvSpPr>
              <a:spLocks noChangeArrowheads="1"/>
            </p:cNvSpPr>
            <p:nvPr/>
          </p:nvSpPr>
          <p:spPr bwMode="auto">
            <a:xfrm>
              <a:off x="3850740" y="2582334"/>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34" name="Rectangle 7"/>
            <p:cNvSpPr>
              <a:spLocks noChangeArrowheads="1"/>
            </p:cNvSpPr>
            <p:nvPr/>
          </p:nvSpPr>
          <p:spPr bwMode="auto">
            <a:xfrm>
              <a:off x="3962298" y="2310714"/>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35" name="Rectangle 7"/>
            <p:cNvSpPr>
              <a:spLocks noChangeArrowheads="1"/>
            </p:cNvSpPr>
            <p:nvPr/>
          </p:nvSpPr>
          <p:spPr bwMode="auto">
            <a:xfrm>
              <a:off x="4027170" y="2182989"/>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36" name="Rectangle 7"/>
            <p:cNvSpPr>
              <a:spLocks noChangeArrowheads="1"/>
            </p:cNvSpPr>
            <p:nvPr/>
          </p:nvSpPr>
          <p:spPr bwMode="auto">
            <a:xfrm>
              <a:off x="4115727" y="2057400"/>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37" name="Rectangle 7"/>
            <p:cNvSpPr>
              <a:spLocks noChangeArrowheads="1"/>
            </p:cNvSpPr>
            <p:nvPr/>
          </p:nvSpPr>
          <p:spPr bwMode="auto">
            <a:xfrm>
              <a:off x="4598772" y="161251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38" name="Rectangle 7"/>
            <p:cNvSpPr>
              <a:spLocks noChangeArrowheads="1"/>
            </p:cNvSpPr>
            <p:nvPr/>
          </p:nvSpPr>
          <p:spPr bwMode="auto">
            <a:xfrm>
              <a:off x="4837671" y="14971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1939" name="Rectangle 7"/>
            <p:cNvSpPr>
              <a:spLocks noChangeArrowheads="1"/>
            </p:cNvSpPr>
            <p:nvPr/>
          </p:nvSpPr>
          <p:spPr bwMode="auto">
            <a:xfrm>
              <a:off x="5106429" y="1371600"/>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sp>
        <p:nvSpPr>
          <p:cNvPr id="251919" name="Rectangle 74"/>
          <p:cNvSpPr>
            <a:spLocks noChangeArrowheads="1"/>
          </p:cNvSpPr>
          <p:nvPr/>
        </p:nvSpPr>
        <p:spPr bwMode="auto">
          <a:xfrm>
            <a:off x="2527300" y="5876925"/>
            <a:ext cx="6235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CC00CC"/>
                </a:solidFill>
              </a:rPr>
              <a:t>Center of mass</a:t>
            </a:r>
            <a:r>
              <a:rPr lang="en-US" altLang="en-US" sz="2800" i="0"/>
              <a:t> is within bottom block</a:t>
            </a:r>
          </a:p>
        </p:txBody>
      </p:sp>
      <p:sp>
        <p:nvSpPr>
          <p:cNvPr id="251920" name="Rectangle 75"/>
          <p:cNvSpPr>
            <a:spLocks noChangeArrowheads="1"/>
          </p:cNvSpPr>
          <p:nvPr/>
        </p:nvSpPr>
        <p:spPr bwMode="auto">
          <a:xfrm>
            <a:off x="2581275" y="6256338"/>
            <a:ext cx="6235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FFC000"/>
                </a:solidFill>
              </a:rPr>
              <a:t>Leaning distance </a:t>
            </a:r>
            <a:r>
              <a:rPr lang="en-US" altLang="en-US" sz="2800" i="0"/>
              <a:t>so far</a:t>
            </a:r>
          </a:p>
        </p:txBody>
      </p:sp>
      <p:cxnSp>
        <p:nvCxnSpPr>
          <p:cNvPr id="251921" name="Straight Connector 19"/>
          <p:cNvCxnSpPr>
            <a:cxnSpLocks noChangeShapeType="1"/>
          </p:cNvCxnSpPr>
          <p:nvPr/>
        </p:nvCxnSpPr>
        <p:spPr bwMode="auto">
          <a:xfrm flipV="1">
            <a:off x="4254500" y="1663700"/>
            <a:ext cx="0" cy="115570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cxnSp>
        <p:nvCxnSpPr>
          <p:cNvPr id="251922" name="Straight Arrow Connector 76"/>
          <p:cNvCxnSpPr>
            <a:cxnSpLocks noChangeShapeType="1"/>
          </p:cNvCxnSpPr>
          <p:nvPr/>
        </p:nvCxnSpPr>
        <p:spPr bwMode="auto">
          <a:xfrm>
            <a:off x="4329113" y="2868613"/>
            <a:ext cx="1379537" cy="1587"/>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251923" name="Text Box 3"/>
          <p:cNvSpPr txBox="1">
            <a:spLocks noChangeArrowheads="1"/>
          </p:cNvSpPr>
          <p:nvPr/>
        </p:nvSpPr>
        <p:spPr bwMode="auto">
          <a:xfrm>
            <a:off x="304800" y="3389313"/>
            <a:ext cx="2922588"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Where should we </a:t>
            </a:r>
            <a:br>
              <a:rPr lang="en-US" altLang="en-US" sz="2800" i="0"/>
            </a:br>
            <a:r>
              <a:rPr lang="en-US" altLang="en-US" sz="2800" i="0"/>
              <a:t>put the next block?</a:t>
            </a:r>
          </a:p>
        </p:txBody>
      </p:sp>
      <p:grpSp>
        <p:nvGrpSpPr>
          <p:cNvPr id="80" name="Group 79"/>
          <p:cNvGrpSpPr>
            <a:grpSpLocks/>
          </p:cNvGrpSpPr>
          <p:nvPr/>
        </p:nvGrpSpPr>
        <p:grpSpPr bwMode="auto">
          <a:xfrm>
            <a:off x="4811713" y="2133600"/>
            <a:ext cx="2732087" cy="1635125"/>
            <a:chOff x="4785663" y="2314632"/>
            <a:chExt cx="2731592" cy="1634919"/>
          </a:xfrm>
        </p:grpSpPr>
        <p:sp>
          <p:nvSpPr>
            <p:cNvPr id="251925" name="Right Arrow 87"/>
            <p:cNvSpPr>
              <a:spLocks noChangeArrowheads="1"/>
            </p:cNvSpPr>
            <p:nvPr/>
          </p:nvSpPr>
          <p:spPr bwMode="auto">
            <a:xfrm rot="2373881">
              <a:off x="4785663" y="2474844"/>
              <a:ext cx="652994" cy="400244"/>
            </a:xfrm>
            <a:prstGeom prst="rightArrow">
              <a:avLst>
                <a:gd name="adj1" fmla="val 50000"/>
                <a:gd name="adj2" fmla="val 50002"/>
              </a:avLst>
            </a:prstGeom>
            <a:noFill/>
            <a:ln w="412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pic>
          <p:nvPicPr>
            <p:cNvPr id="251926" name="Picture 10" descr="http://funny-jokes-and-pictures.com/Funny-Pictures/Funny-Weird-Pictures/images/Dumb-Skateboard-Crash-Fall-Tarmac-Picture.gif"/>
            <p:cNvPicPr>
              <a:picLocks noChangeAspect="1" noChangeArrowheads="1"/>
            </p:cNvPicPr>
            <p:nvPr/>
          </p:nvPicPr>
          <p:blipFill>
            <a:blip r:embed="rId4">
              <a:extLst>
                <a:ext uri="{28A0092B-C50C-407E-A947-70E740481C1C}">
                  <a14:useLocalDpi xmlns:a14="http://schemas.microsoft.com/office/drawing/2010/main" val="0"/>
                </a:ext>
              </a:extLst>
            </a:blip>
            <a:srcRect l="14630" t="14055" r="33929" b="15179"/>
            <a:stretch>
              <a:fillRect/>
            </a:stretch>
          </p:blipFill>
          <p:spPr bwMode="auto">
            <a:xfrm>
              <a:off x="5359810" y="2944994"/>
              <a:ext cx="1030110" cy="1004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27" name="Text Box 3"/>
            <p:cNvSpPr txBox="1">
              <a:spLocks noChangeArrowheads="1"/>
            </p:cNvSpPr>
            <p:nvPr/>
          </p:nvSpPr>
          <p:spPr bwMode="auto">
            <a:xfrm>
              <a:off x="5460282" y="2314632"/>
              <a:ext cx="205697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it will falling</a:t>
              </a:r>
            </a:p>
          </p:txBody>
        </p:sp>
      </p:grpSp>
    </p:spTree>
    <p:extLst>
      <p:ext uri="{BB962C8B-B14F-4D97-AF65-F5344CB8AC3E}">
        <p14:creationId xmlns:p14="http://schemas.microsoft.com/office/powerpoint/2010/main" val="18248738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ppt_x"/>
                                          </p:val>
                                        </p:tav>
                                        <p:tav tm="100000">
                                          <p:val>
                                            <p:strVal val="#ppt_x"/>
                                          </p:val>
                                        </p:tav>
                                      </p:tavLst>
                                    </p:anim>
                                    <p:anim calcmode="lin" valueType="num">
                                      <p:cBhvr additive="base">
                                        <p:cTn id="8"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9" fill="hold" nodeType="clickEffect">
                                  <p:stCondLst>
                                    <p:cond delay="0"/>
                                  </p:stCondLst>
                                  <p:childTnLst>
                                    <p:set>
                                      <p:cBhvr>
                                        <p:cTn id="12" dur="1" fill="hold">
                                          <p:stCondLst>
                                            <p:cond delay="0"/>
                                          </p:stCondLst>
                                        </p:cTn>
                                        <p:tgtEl>
                                          <p:spTgt spid="80"/>
                                        </p:tgtEl>
                                        <p:attrNameLst>
                                          <p:attrName>style.visibility</p:attrName>
                                        </p:attrNameLst>
                                      </p:cBhvr>
                                      <p:to>
                                        <p:strVal val="visible"/>
                                      </p:to>
                                    </p:set>
                                    <p:anim calcmode="lin" valueType="num">
                                      <p:cBhvr additive="base">
                                        <p:cTn id="13" dur="500" fill="hold"/>
                                        <p:tgtEl>
                                          <p:spTgt spid="80"/>
                                        </p:tgtEl>
                                        <p:attrNameLst>
                                          <p:attrName>ppt_x</p:attrName>
                                        </p:attrNameLst>
                                      </p:cBhvr>
                                      <p:tavLst>
                                        <p:tav tm="0">
                                          <p:val>
                                            <p:strVal val="0-#ppt_w/2"/>
                                          </p:val>
                                        </p:tav>
                                        <p:tav tm="100000">
                                          <p:val>
                                            <p:strVal val="#ppt_x"/>
                                          </p:val>
                                        </p:tav>
                                      </p:tavLst>
                                    </p:anim>
                                    <p:anim calcmode="lin" valueType="num">
                                      <p:cBhvr additive="base">
                                        <p:cTn id="14" dur="500" fill="hold"/>
                                        <p:tgtEl>
                                          <p:spTgt spid="8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52931" name="Text Box 3"/>
          <p:cNvSpPr txBox="1">
            <a:spLocks noChangeArrowheads="1"/>
          </p:cNvSpPr>
          <p:nvPr/>
        </p:nvSpPr>
        <p:spPr bwMode="auto">
          <a:xfrm>
            <a:off x="1095375" y="847725"/>
            <a:ext cx="74660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Output: Stack them leaning as far over as possible.</a:t>
            </a:r>
          </a:p>
        </p:txBody>
      </p:sp>
      <p:sp>
        <p:nvSpPr>
          <p:cNvPr id="252932" name="Text Box 9"/>
          <p:cNvSpPr txBox="1">
            <a:spLocks noChangeArrowheads="1"/>
          </p:cNvSpPr>
          <p:nvPr/>
        </p:nvSpPr>
        <p:spPr bwMode="auto">
          <a:xfrm>
            <a:off x="1068388" y="39052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Input: Lots of 2in wide blocks</a:t>
            </a:r>
          </a:p>
        </p:txBody>
      </p:sp>
      <p:grpSp>
        <p:nvGrpSpPr>
          <p:cNvPr id="252933" name="Group 10"/>
          <p:cNvGrpSpPr>
            <a:grpSpLocks/>
          </p:cNvGrpSpPr>
          <p:nvPr/>
        </p:nvGrpSpPr>
        <p:grpSpPr bwMode="auto">
          <a:xfrm>
            <a:off x="1371600" y="5029200"/>
            <a:ext cx="1181100" cy="1066800"/>
            <a:chOff x="1224" y="2539"/>
            <a:chExt cx="2280" cy="1785"/>
          </a:xfrm>
        </p:grpSpPr>
        <p:sp>
          <p:nvSpPr>
            <p:cNvPr id="252970" name="Freeform 11"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52971" name="Group 12"/>
            <p:cNvGrpSpPr>
              <a:grpSpLocks/>
            </p:cNvGrpSpPr>
            <p:nvPr/>
          </p:nvGrpSpPr>
          <p:grpSpPr bwMode="auto">
            <a:xfrm>
              <a:off x="1584" y="2688"/>
              <a:ext cx="1216" cy="1440"/>
              <a:chOff x="2641" y="1488"/>
              <a:chExt cx="2655" cy="2488"/>
            </a:xfrm>
          </p:grpSpPr>
          <p:grpSp>
            <p:nvGrpSpPr>
              <p:cNvPr id="252972" name="Group 13"/>
              <p:cNvGrpSpPr>
                <a:grpSpLocks/>
              </p:cNvGrpSpPr>
              <p:nvPr/>
            </p:nvGrpSpPr>
            <p:grpSpPr bwMode="auto">
              <a:xfrm>
                <a:off x="2641" y="1488"/>
                <a:ext cx="2496" cy="2436"/>
                <a:chOff x="2641" y="1488"/>
                <a:chExt cx="2496" cy="2436"/>
              </a:xfrm>
            </p:grpSpPr>
            <p:sp>
              <p:nvSpPr>
                <p:cNvPr id="252977" name="Freeform 14"/>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78" name="Freeform 15"/>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79" name="Freeform 16"/>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80" name="Freeform 17"/>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81" name="Freeform 18"/>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82" name="Freeform 19"/>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2973" name="Group 20"/>
              <p:cNvGrpSpPr>
                <a:grpSpLocks/>
              </p:cNvGrpSpPr>
              <p:nvPr/>
            </p:nvGrpSpPr>
            <p:grpSpPr bwMode="auto">
              <a:xfrm>
                <a:off x="4864" y="3099"/>
                <a:ext cx="432" cy="877"/>
                <a:chOff x="4864" y="3099"/>
                <a:chExt cx="432" cy="877"/>
              </a:xfrm>
            </p:grpSpPr>
            <p:sp>
              <p:nvSpPr>
                <p:cNvPr id="252974" name="Freeform 21"/>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75" name="Freeform 22"/>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76" name="Freeform 23"/>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52934" name="Text Box 34"/>
          <p:cNvSpPr txBox="1">
            <a:spLocks noChangeArrowheads="1"/>
          </p:cNvSpPr>
          <p:nvPr/>
        </p:nvSpPr>
        <p:spPr bwMode="auto">
          <a:xfrm>
            <a:off x="2530475" y="5095875"/>
            <a:ext cx="29860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More of the output:</a:t>
            </a:r>
            <a:br>
              <a:rPr lang="en-US" altLang="en-US" sz="2800" i="0"/>
            </a:br>
            <a:endParaRPr lang="en-US" altLang="en-US" sz="2800" i="0"/>
          </a:p>
        </p:txBody>
      </p:sp>
      <p:sp>
        <p:nvSpPr>
          <p:cNvPr id="64" name="Rectangle 7"/>
          <p:cNvSpPr>
            <a:spLocks noChangeArrowheads="1"/>
          </p:cNvSpPr>
          <p:nvPr/>
        </p:nvSpPr>
        <p:spPr bwMode="auto">
          <a:xfrm>
            <a:off x="3811588" y="28194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36" name="Right Arrow 1"/>
          <p:cNvSpPr>
            <a:spLocks noChangeArrowheads="1"/>
          </p:cNvSpPr>
          <p:nvPr/>
        </p:nvSpPr>
        <p:spPr bwMode="auto">
          <a:xfrm>
            <a:off x="5130800" y="2725738"/>
            <a:ext cx="979488" cy="722312"/>
          </a:xfrm>
          <a:prstGeom prst="rightArrow">
            <a:avLst>
              <a:gd name="adj1" fmla="val 50000"/>
              <a:gd name="adj2" fmla="val 4986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sp>
        <p:nvSpPr>
          <p:cNvPr id="252937"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38"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39" name="Rectangle 6"/>
          <p:cNvSpPr>
            <a:spLocks noChangeArrowheads="1"/>
          </p:cNvSpPr>
          <p:nvPr/>
        </p:nvSpPr>
        <p:spPr bwMode="auto">
          <a:xfrm>
            <a:off x="2540000" y="5499100"/>
            <a:ext cx="57086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 have produced the </a:t>
            </a:r>
            <a:r>
              <a:rPr lang="en-US" altLang="en-US" sz="2800" i="0">
                <a:solidFill>
                  <a:srgbClr val="FF0000"/>
                </a:solidFill>
              </a:rPr>
              <a:t>last</a:t>
            </a:r>
            <a:r>
              <a:rPr lang="en-US" altLang="en-US" sz="2800" i="0"/>
              <a:t> </a:t>
            </a:r>
            <a:r>
              <a:rPr lang="en-US" altLang="en-US" sz="2800"/>
              <a:t>i-1</a:t>
            </a:r>
            <a:r>
              <a:rPr lang="en-US" altLang="en-US" sz="2800" i="0"/>
              <a:t> objects. </a:t>
            </a:r>
          </a:p>
        </p:txBody>
      </p:sp>
      <p:grpSp>
        <p:nvGrpSpPr>
          <p:cNvPr id="252940" name="Group 24"/>
          <p:cNvGrpSpPr>
            <a:grpSpLocks noChangeAspect="1"/>
          </p:cNvGrpSpPr>
          <p:nvPr/>
        </p:nvGrpSpPr>
        <p:grpSpPr bwMode="auto">
          <a:xfrm rot="2360341">
            <a:off x="762000" y="2505075"/>
            <a:ext cx="1079500" cy="1079500"/>
            <a:chOff x="1224" y="1212"/>
            <a:chExt cx="3144" cy="3112"/>
          </a:xfrm>
        </p:grpSpPr>
        <p:sp>
          <p:nvSpPr>
            <p:cNvPr id="252961" name="Freeform 25"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252962" name="Freeform 26"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52963" name="Group 27"/>
            <p:cNvGrpSpPr>
              <a:grpSpLocks noChangeAspect="1"/>
            </p:cNvGrpSpPr>
            <p:nvPr/>
          </p:nvGrpSpPr>
          <p:grpSpPr bwMode="auto">
            <a:xfrm>
              <a:off x="1776" y="1212"/>
              <a:ext cx="1944" cy="2413"/>
              <a:chOff x="2227" y="1194"/>
              <a:chExt cx="1944" cy="2413"/>
            </a:xfrm>
          </p:grpSpPr>
          <p:sp>
            <p:nvSpPr>
              <p:cNvPr id="252964" name="Freeform 28"/>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65" name="Freeform 29"/>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66" name="Freeform 30"/>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67" name="Freeform 31"/>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68" name="Freeform 32"/>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2969" name="Freeform 33"/>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52941" name="Text Box 3"/>
          <p:cNvSpPr txBox="1">
            <a:spLocks noChangeArrowheads="1"/>
          </p:cNvSpPr>
          <p:nvPr/>
        </p:nvSpPr>
        <p:spPr bwMode="auto">
          <a:xfrm>
            <a:off x="838200" y="5865813"/>
            <a:ext cx="173037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Extra info:</a:t>
            </a:r>
          </a:p>
        </p:txBody>
      </p:sp>
      <p:grpSp>
        <p:nvGrpSpPr>
          <p:cNvPr id="252942" name="Group 17"/>
          <p:cNvGrpSpPr>
            <a:grpSpLocks/>
          </p:cNvGrpSpPr>
          <p:nvPr/>
        </p:nvGrpSpPr>
        <p:grpSpPr bwMode="auto">
          <a:xfrm>
            <a:off x="3810000" y="1371600"/>
            <a:ext cx="1792288" cy="1416050"/>
            <a:chOff x="3810000" y="1371600"/>
            <a:chExt cx="1791729" cy="1416756"/>
          </a:xfrm>
        </p:grpSpPr>
        <p:sp>
          <p:nvSpPr>
            <p:cNvPr id="252949" name="Rectangle 7"/>
            <p:cNvSpPr>
              <a:spLocks noChangeArrowheads="1"/>
            </p:cNvSpPr>
            <p:nvPr/>
          </p:nvSpPr>
          <p:spPr bwMode="auto">
            <a:xfrm>
              <a:off x="3906202" y="244636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50" name="Rectangle 7"/>
            <p:cNvSpPr>
              <a:spLocks noChangeArrowheads="1"/>
            </p:cNvSpPr>
            <p:nvPr/>
          </p:nvSpPr>
          <p:spPr bwMode="auto">
            <a:xfrm>
              <a:off x="4471086" y="17339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51" name="Rectangle 7"/>
            <p:cNvSpPr>
              <a:spLocks noChangeArrowheads="1"/>
            </p:cNvSpPr>
            <p:nvPr/>
          </p:nvSpPr>
          <p:spPr bwMode="auto">
            <a:xfrm>
              <a:off x="4343400" y="185137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52" name="Rectangle 7"/>
            <p:cNvSpPr>
              <a:spLocks noChangeArrowheads="1"/>
            </p:cNvSpPr>
            <p:nvPr/>
          </p:nvSpPr>
          <p:spPr bwMode="auto">
            <a:xfrm>
              <a:off x="4228664" y="19543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53" name="Rectangle 7"/>
            <p:cNvSpPr>
              <a:spLocks noChangeArrowheads="1"/>
            </p:cNvSpPr>
            <p:nvPr/>
          </p:nvSpPr>
          <p:spPr bwMode="auto">
            <a:xfrm>
              <a:off x="3810000" y="26853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54" name="Rectangle 7"/>
            <p:cNvSpPr>
              <a:spLocks noChangeArrowheads="1"/>
            </p:cNvSpPr>
            <p:nvPr/>
          </p:nvSpPr>
          <p:spPr bwMode="auto">
            <a:xfrm>
              <a:off x="3850740" y="2582334"/>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55" name="Rectangle 7"/>
            <p:cNvSpPr>
              <a:spLocks noChangeArrowheads="1"/>
            </p:cNvSpPr>
            <p:nvPr/>
          </p:nvSpPr>
          <p:spPr bwMode="auto">
            <a:xfrm>
              <a:off x="3962298" y="2310714"/>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56" name="Rectangle 7"/>
            <p:cNvSpPr>
              <a:spLocks noChangeArrowheads="1"/>
            </p:cNvSpPr>
            <p:nvPr/>
          </p:nvSpPr>
          <p:spPr bwMode="auto">
            <a:xfrm>
              <a:off x="4027170" y="2182989"/>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57" name="Rectangle 7"/>
            <p:cNvSpPr>
              <a:spLocks noChangeArrowheads="1"/>
            </p:cNvSpPr>
            <p:nvPr/>
          </p:nvSpPr>
          <p:spPr bwMode="auto">
            <a:xfrm>
              <a:off x="4115727" y="2057400"/>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58" name="Rectangle 7"/>
            <p:cNvSpPr>
              <a:spLocks noChangeArrowheads="1"/>
            </p:cNvSpPr>
            <p:nvPr/>
          </p:nvSpPr>
          <p:spPr bwMode="auto">
            <a:xfrm>
              <a:off x="4598772" y="161251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59" name="Rectangle 7"/>
            <p:cNvSpPr>
              <a:spLocks noChangeArrowheads="1"/>
            </p:cNvSpPr>
            <p:nvPr/>
          </p:nvSpPr>
          <p:spPr bwMode="auto">
            <a:xfrm>
              <a:off x="4837671" y="14971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2960" name="Rectangle 7"/>
            <p:cNvSpPr>
              <a:spLocks noChangeArrowheads="1"/>
            </p:cNvSpPr>
            <p:nvPr/>
          </p:nvSpPr>
          <p:spPr bwMode="auto">
            <a:xfrm>
              <a:off x="5106429" y="1371600"/>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sp>
        <p:nvSpPr>
          <p:cNvPr id="252943" name="Rectangle 74"/>
          <p:cNvSpPr>
            <a:spLocks noChangeArrowheads="1"/>
          </p:cNvSpPr>
          <p:nvPr/>
        </p:nvSpPr>
        <p:spPr bwMode="auto">
          <a:xfrm>
            <a:off x="2527300" y="5876925"/>
            <a:ext cx="6235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CC00CC"/>
                </a:solidFill>
              </a:rPr>
              <a:t>Center of mass</a:t>
            </a:r>
            <a:r>
              <a:rPr lang="en-US" altLang="en-US" sz="2800" i="0"/>
              <a:t> is within bottom block</a:t>
            </a:r>
          </a:p>
        </p:txBody>
      </p:sp>
      <p:sp>
        <p:nvSpPr>
          <p:cNvPr id="252944" name="Rectangle 75"/>
          <p:cNvSpPr>
            <a:spLocks noChangeArrowheads="1"/>
          </p:cNvSpPr>
          <p:nvPr/>
        </p:nvSpPr>
        <p:spPr bwMode="auto">
          <a:xfrm>
            <a:off x="2581275" y="6256338"/>
            <a:ext cx="6235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FFC000"/>
                </a:solidFill>
              </a:rPr>
              <a:t>Leaning distance </a:t>
            </a:r>
            <a:r>
              <a:rPr lang="en-US" altLang="en-US" sz="2800" i="0"/>
              <a:t>so far</a:t>
            </a:r>
          </a:p>
        </p:txBody>
      </p:sp>
      <p:cxnSp>
        <p:nvCxnSpPr>
          <p:cNvPr id="252945" name="Straight Connector 19"/>
          <p:cNvCxnSpPr>
            <a:cxnSpLocks noChangeShapeType="1"/>
          </p:cNvCxnSpPr>
          <p:nvPr/>
        </p:nvCxnSpPr>
        <p:spPr bwMode="auto">
          <a:xfrm flipV="1">
            <a:off x="4254500" y="1663700"/>
            <a:ext cx="0" cy="115570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cxnSp>
        <p:nvCxnSpPr>
          <p:cNvPr id="252946" name="Straight Arrow Connector 76"/>
          <p:cNvCxnSpPr>
            <a:cxnSpLocks noChangeShapeType="1"/>
          </p:cNvCxnSpPr>
          <p:nvPr/>
        </p:nvCxnSpPr>
        <p:spPr bwMode="auto">
          <a:xfrm>
            <a:off x="4329113" y="2868613"/>
            <a:ext cx="1379537" cy="1587"/>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252947" name="Text Box 3"/>
          <p:cNvSpPr txBox="1">
            <a:spLocks noChangeArrowheads="1"/>
          </p:cNvSpPr>
          <p:nvPr/>
        </p:nvSpPr>
        <p:spPr bwMode="auto">
          <a:xfrm>
            <a:off x="304800" y="3389313"/>
            <a:ext cx="2922588"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Where should we </a:t>
            </a:r>
            <a:br>
              <a:rPr lang="en-US" altLang="en-US" sz="2800" i="0"/>
            </a:br>
            <a:r>
              <a:rPr lang="en-US" altLang="en-US" sz="2800" i="0"/>
              <a:t>put the next block?</a:t>
            </a:r>
          </a:p>
        </p:txBody>
      </p:sp>
      <p:sp>
        <p:nvSpPr>
          <p:cNvPr id="92" name="Text Box 3"/>
          <p:cNvSpPr txBox="1">
            <a:spLocks noChangeArrowheads="1"/>
          </p:cNvSpPr>
          <p:nvPr/>
        </p:nvSpPr>
        <p:spPr bwMode="auto">
          <a:xfrm>
            <a:off x="3702050" y="3343275"/>
            <a:ext cx="19304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No progress</a:t>
            </a:r>
          </a:p>
        </p:txBody>
      </p:sp>
    </p:spTree>
    <p:extLst>
      <p:ext uri="{BB962C8B-B14F-4D97-AF65-F5344CB8AC3E}">
        <p14:creationId xmlns:p14="http://schemas.microsoft.com/office/powerpoint/2010/main" val="34777111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ppt_x"/>
                                          </p:val>
                                        </p:tav>
                                        <p:tav tm="100000">
                                          <p:val>
                                            <p:strVal val="#ppt_x"/>
                                          </p:val>
                                        </p:tav>
                                      </p:tavLst>
                                    </p:anim>
                                    <p:anim calcmode="lin" valueType="num">
                                      <p:cBhvr additive="base">
                                        <p:cTn id="8"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2"/>
                                        </p:tgtEl>
                                        <p:attrNameLst>
                                          <p:attrName>style.visibility</p:attrName>
                                        </p:attrNameLst>
                                      </p:cBhvr>
                                      <p:to>
                                        <p:strVal val="visible"/>
                                      </p:to>
                                    </p:set>
                                    <p:anim calcmode="lin" valueType="num">
                                      <p:cBhvr additive="base">
                                        <p:cTn id="13" dur="500" fill="hold"/>
                                        <p:tgtEl>
                                          <p:spTgt spid="92"/>
                                        </p:tgtEl>
                                        <p:attrNameLst>
                                          <p:attrName>ppt_x</p:attrName>
                                        </p:attrNameLst>
                                      </p:cBhvr>
                                      <p:tavLst>
                                        <p:tav tm="0">
                                          <p:val>
                                            <p:strVal val="#ppt_x"/>
                                          </p:val>
                                        </p:tav>
                                        <p:tav tm="100000">
                                          <p:val>
                                            <p:strVal val="#ppt_x"/>
                                          </p:val>
                                        </p:tav>
                                      </p:tavLst>
                                    </p:anim>
                                    <p:anim calcmode="lin" valueType="num">
                                      <p:cBhvr additive="base">
                                        <p:cTn id="14"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9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53955" name="Text Box 3"/>
          <p:cNvSpPr txBox="1">
            <a:spLocks noChangeArrowheads="1"/>
          </p:cNvSpPr>
          <p:nvPr/>
        </p:nvSpPr>
        <p:spPr bwMode="auto">
          <a:xfrm>
            <a:off x="1095375" y="847725"/>
            <a:ext cx="74660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Output: Stack them leaning as far over as possible.</a:t>
            </a:r>
          </a:p>
        </p:txBody>
      </p:sp>
      <p:sp>
        <p:nvSpPr>
          <p:cNvPr id="253956" name="Text Box 9"/>
          <p:cNvSpPr txBox="1">
            <a:spLocks noChangeArrowheads="1"/>
          </p:cNvSpPr>
          <p:nvPr/>
        </p:nvSpPr>
        <p:spPr bwMode="auto">
          <a:xfrm>
            <a:off x="1068388" y="39052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Input: Lots of 2in wide blocks</a:t>
            </a:r>
          </a:p>
        </p:txBody>
      </p:sp>
      <p:grpSp>
        <p:nvGrpSpPr>
          <p:cNvPr id="253957" name="Group 10"/>
          <p:cNvGrpSpPr>
            <a:grpSpLocks/>
          </p:cNvGrpSpPr>
          <p:nvPr/>
        </p:nvGrpSpPr>
        <p:grpSpPr bwMode="auto">
          <a:xfrm>
            <a:off x="1371600" y="5029200"/>
            <a:ext cx="1181100" cy="1066800"/>
            <a:chOff x="1224" y="2539"/>
            <a:chExt cx="2280" cy="1785"/>
          </a:xfrm>
        </p:grpSpPr>
        <p:sp>
          <p:nvSpPr>
            <p:cNvPr id="253994" name="Freeform 11"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53995" name="Group 12"/>
            <p:cNvGrpSpPr>
              <a:grpSpLocks/>
            </p:cNvGrpSpPr>
            <p:nvPr/>
          </p:nvGrpSpPr>
          <p:grpSpPr bwMode="auto">
            <a:xfrm>
              <a:off x="1584" y="2688"/>
              <a:ext cx="1216" cy="1440"/>
              <a:chOff x="2641" y="1488"/>
              <a:chExt cx="2655" cy="2488"/>
            </a:xfrm>
          </p:grpSpPr>
          <p:grpSp>
            <p:nvGrpSpPr>
              <p:cNvPr id="253996" name="Group 13"/>
              <p:cNvGrpSpPr>
                <a:grpSpLocks/>
              </p:cNvGrpSpPr>
              <p:nvPr/>
            </p:nvGrpSpPr>
            <p:grpSpPr bwMode="auto">
              <a:xfrm>
                <a:off x="2641" y="1488"/>
                <a:ext cx="2496" cy="2436"/>
                <a:chOff x="2641" y="1488"/>
                <a:chExt cx="2496" cy="2436"/>
              </a:xfrm>
            </p:grpSpPr>
            <p:sp>
              <p:nvSpPr>
                <p:cNvPr id="254001" name="Freeform 14"/>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002" name="Freeform 15"/>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003" name="Freeform 16"/>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004" name="Freeform 17"/>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005" name="Freeform 18"/>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006" name="Freeform 19"/>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3997" name="Group 20"/>
              <p:cNvGrpSpPr>
                <a:grpSpLocks/>
              </p:cNvGrpSpPr>
              <p:nvPr/>
            </p:nvGrpSpPr>
            <p:grpSpPr bwMode="auto">
              <a:xfrm>
                <a:off x="4864" y="3099"/>
                <a:ext cx="432" cy="877"/>
                <a:chOff x="4864" y="3099"/>
                <a:chExt cx="432" cy="877"/>
              </a:xfrm>
            </p:grpSpPr>
            <p:sp>
              <p:nvSpPr>
                <p:cNvPr id="253998" name="Freeform 21"/>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99" name="Freeform 22"/>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000" name="Freeform 23"/>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53958" name="Text Box 34"/>
          <p:cNvSpPr txBox="1">
            <a:spLocks noChangeArrowheads="1"/>
          </p:cNvSpPr>
          <p:nvPr/>
        </p:nvSpPr>
        <p:spPr bwMode="auto">
          <a:xfrm>
            <a:off x="2530475" y="5095875"/>
            <a:ext cx="29860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More of the output:</a:t>
            </a:r>
            <a:br>
              <a:rPr lang="en-US" altLang="en-US" sz="2800" i="0"/>
            </a:br>
            <a:endParaRPr lang="en-US" altLang="en-US" sz="2800" i="0"/>
          </a:p>
        </p:txBody>
      </p:sp>
      <p:sp>
        <p:nvSpPr>
          <p:cNvPr id="253959" name="Right Arrow 1"/>
          <p:cNvSpPr>
            <a:spLocks noChangeArrowheads="1"/>
          </p:cNvSpPr>
          <p:nvPr/>
        </p:nvSpPr>
        <p:spPr bwMode="auto">
          <a:xfrm>
            <a:off x="5130800" y="2725738"/>
            <a:ext cx="979488" cy="722312"/>
          </a:xfrm>
          <a:prstGeom prst="rightArrow">
            <a:avLst>
              <a:gd name="adj1" fmla="val 50000"/>
              <a:gd name="adj2" fmla="val 4986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sp>
        <p:nvSpPr>
          <p:cNvPr id="253960"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61"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62" name="Rectangle 6"/>
          <p:cNvSpPr>
            <a:spLocks noChangeArrowheads="1"/>
          </p:cNvSpPr>
          <p:nvPr/>
        </p:nvSpPr>
        <p:spPr bwMode="auto">
          <a:xfrm>
            <a:off x="2540000" y="5499100"/>
            <a:ext cx="57086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 have produced the </a:t>
            </a:r>
            <a:r>
              <a:rPr lang="en-US" altLang="en-US" sz="2800" i="0">
                <a:solidFill>
                  <a:srgbClr val="FF0000"/>
                </a:solidFill>
              </a:rPr>
              <a:t>last</a:t>
            </a:r>
            <a:r>
              <a:rPr lang="en-US" altLang="en-US" sz="2800" i="0"/>
              <a:t> </a:t>
            </a:r>
            <a:r>
              <a:rPr lang="en-US" altLang="en-US" sz="2800"/>
              <a:t>i-1</a:t>
            </a:r>
            <a:r>
              <a:rPr lang="en-US" altLang="en-US" sz="2800" i="0"/>
              <a:t> objects. </a:t>
            </a:r>
          </a:p>
        </p:txBody>
      </p:sp>
      <p:grpSp>
        <p:nvGrpSpPr>
          <p:cNvPr id="253963" name="Group 24"/>
          <p:cNvGrpSpPr>
            <a:grpSpLocks noChangeAspect="1"/>
          </p:cNvGrpSpPr>
          <p:nvPr/>
        </p:nvGrpSpPr>
        <p:grpSpPr bwMode="auto">
          <a:xfrm rot="2360341">
            <a:off x="762000" y="2505075"/>
            <a:ext cx="1079500" cy="1079500"/>
            <a:chOff x="1224" y="1212"/>
            <a:chExt cx="3144" cy="3112"/>
          </a:xfrm>
        </p:grpSpPr>
        <p:sp>
          <p:nvSpPr>
            <p:cNvPr id="253985" name="Freeform 25"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253986" name="Freeform 26"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53987" name="Group 27"/>
            <p:cNvGrpSpPr>
              <a:grpSpLocks noChangeAspect="1"/>
            </p:cNvGrpSpPr>
            <p:nvPr/>
          </p:nvGrpSpPr>
          <p:grpSpPr bwMode="auto">
            <a:xfrm>
              <a:off x="1776" y="1212"/>
              <a:ext cx="1944" cy="2413"/>
              <a:chOff x="2227" y="1194"/>
              <a:chExt cx="1944" cy="2413"/>
            </a:xfrm>
          </p:grpSpPr>
          <p:sp>
            <p:nvSpPr>
              <p:cNvPr id="253988" name="Freeform 28"/>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89" name="Freeform 29"/>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90" name="Freeform 30"/>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91" name="Freeform 31"/>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92" name="Freeform 32"/>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93" name="Freeform 33"/>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53964" name="Text Box 3"/>
          <p:cNvSpPr txBox="1">
            <a:spLocks noChangeArrowheads="1"/>
          </p:cNvSpPr>
          <p:nvPr/>
        </p:nvSpPr>
        <p:spPr bwMode="auto">
          <a:xfrm>
            <a:off x="838200" y="5865813"/>
            <a:ext cx="173037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Extra info:</a:t>
            </a:r>
          </a:p>
        </p:txBody>
      </p:sp>
      <p:grpSp>
        <p:nvGrpSpPr>
          <p:cNvPr id="253965" name="Group 17"/>
          <p:cNvGrpSpPr>
            <a:grpSpLocks/>
          </p:cNvGrpSpPr>
          <p:nvPr/>
        </p:nvGrpSpPr>
        <p:grpSpPr bwMode="auto">
          <a:xfrm>
            <a:off x="3810000" y="1371600"/>
            <a:ext cx="1792288" cy="1416050"/>
            <a:chOff x="3810000" y="1371600"/>
            <a:chExt cx="1791729" cy="1416756"/>
          </a:xfrm>
        </p:grpSpPr>
        <p:sp>
          <p:nvSpPr>
            <p:cNvPr id="253973" name="Rectangle 7"/>
            <p:cNvSpPr>
              <a:spLocks noChangeArrowheads="1"/>
            </p:cNvSpPr>
            <p:nvPr/>
          </p:nvSpPr>
          <p:spPr bwMode="auto">
            <a:xfrm>
              <a:off x="3906202" y="244636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74" name="Rectangle 7"/>
            <p:cNvSpPr>
              <a:spLocks noChangeArrowheads="1"/>
            </p:cNvSpPr>
            <p:nvPr/>
          </p:nvSpPr>
          <p:spPr bwMode="auto">
            <a:xfrm>
              <a:off x="4471086" y="17339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75" name="Rectangle 7"/>
            <p:cNvSpPr>
              <a:spLocks noChangeArrowheads="1"/>
            </p:cNvSpPr>
            <p:nvPr/>
          </p:nvSpPr>
          <p:spPr bwMode="auto">
            <a:xfrm>
              <a:off x="4343400" y="185137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76" name="Rectangle 7"/>
            <p:cNvSpPr>
              <a:spLocks noChangeArrowheads="1"/>
            </p:cNvSpPr>
            <p:nvPr/>
          </p:nvSpPr>
          <p:spPr bwMode="auto">
            <a:xfrm>
              <a:off x="4228664" y="19543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77" name="Rectangle 7"/>
            <p:cNvSpPr>
              <a:spLocks noChangeArrowheads="1"/>
            </p:cNvSpPr>
            <p:nvPr/>
          </p:nvSpPr>
          <p:spPr bwMode="auto">
            <a:xfrm>
              <a:off x="3810000" y="26853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78" name="Rectangle 7"/>
            <p:cNvSpPr>
              <a:spLocks noChangeArrowheads="1"/>
            </p:cNvSpPr>
            <p:nvPr/>
          </p:nvSpPr>
          <p:spPr bwMode="auto">
            <a:xfrm>
              <a:off x="3850740" y="2582334"/>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79" name="Rectangle 7"/>
            <p:cNvSpPr>
              <a:spLocks noChangeArrowheads="1"/>
            </p:cNvSpPr>
            <p:nvPr/>
          </p:nvSpPr>
          <p:spPr bwMode="auto">
            <a:xfrm>
              <a:off x="3962298" y="2310714"/>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80" name="Rectangle 7"/>
            <p:cNvSpPr>
              <a:spLocks noChangeArrowheads="1"/>
            </p:cNvSpPr>
            <p:nvPr/>
          </p:nvSpPr>
          <p:spPr bwMode="auto">
            <a:xfrm>
              <a:off x="4027170" y="2182989"/>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81" name="Rectangle 7"/>
            <p:cNvSpPr>
              <a:spLocks noChangeArrowheads="1"/>
            </p:cNvSpPr>
            <p:nvPr/>
          </p:nvSpPr>
          <p:spPr bwMode="auto">
            <a:xfrm>
              <a:off x="4115727" y="2057400"/>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82" name="Rectangle 7"/>
            <p:cNvSpPr>
              <a:spLocks noChangeArrowheads="1"/>
            </p:cNvSpPr>
            <p:nvPr/>
          </p:nvSpPr>
          <p:spPr bwMode="auto">
            <a:xfrm>
              <a:off x="4598772" y="161251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83" name="Rectangle 7"/>
            <p:cNvSpPr>
              <a:spLocks noChangeArrowheads="1"/>
            </p:cNvSpPr>
            <p:nvPr/>
          </p:nvSpPr>
          <p:spPr bwMode="auto">
            <a:xfrm>
              <a:off x="4837671" y="14971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3984" name="Rectangle 7"/>
            <p:cNvSpPr>
              <a:spLocks noChangeArrowheads="1"/>
            </p:cNvSpPr>
            <p:nvPr/>
          </p:nvSpPr>
          <p:spPr bwMode="auto">
            <a:xfrm>
              <a:off x="5106429" y="1371600"/>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sp>
        <p:nvSpPr>
          <p:cNvPr id="253966" name="Rectangle 74"/>
          <p:cNvSpPr>
            <a:spLocks noChangeArrowheads="1"/>
          </p:cNvSpPr>
          <p:nvPr/>
        </p:nvSpPr>
        <p:spPr bwMode="auto">
          <a:xfrm>
            <a:off x="2527300" y="5876925"/>
            <a:ext cx="6235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CC00CC"/>
                </a:solidFill>
              </a:rPr>
              <a:t>Center of mass</a:t>
            </a:r>
            <a:r>
              <a:rPr lang="en-US" altLang="en-US" sz="2800" i="0"/>
              <a:t> is within bottom block</a:t>
            </a:r>
          </a:p>
        </p:txBody>
      </p:sp>
      <p:sp>
        <p:nvSpPr>
          <p:cNvPr id="253967" name="Rectangle 75"/>
          <p:cNvSpPr>
            <a:spLocks noChangeArrowheads="1"/>
          </p:cNvSpPr>
          <p:nvPr/>
        </p:nvSpPr>
        <p:spPr bwMode="auto">
          <a:xfrm>
            <a:off x="2581275" y="6256338"/>
            <a:ext cx="6235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FFC000"/>
                </a:solidFill>
              </a:rPr>
              <a:t>Leaning distance </a:t>
            </a:r>
            <a:r>
              <a:rPr lang="en-US" altLang="en-US" sz="2800" i="0"/>
              <a:t>so far</a:t>
            </a:r>
          </a:p>
        </p:txBody>
      </p:sp>
      <p:cxnSp>
        <p:nvCxnSpPr>
          <p:cNvPr id="253968" name="Straight Connector 19"/>
          <p:cNvCxnSpPr>
            <a:cxnSpLocks noChangeShapeType="1"/>
          </p:cNvCxnSpPr>
          <p:nvPr/>
        </p:nvCxnSpPr>
        <p:spPr bwMode="auto">
          <a:xfrm flipV="1">
            <a:off x="4254500" y="1663700"/>
            <a:ext cx="0" cy="115570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cxnSp>
        <p:nvCxnSpPr>
          <p:cNvPr id="253969" name="Straight Arrow Connector 76"/>
          <p:cNvCxnSpPr>
            <a:cxnSpLocks noChangeShapeType="1"/>
          </p:cNvCxnSpPr>
          <p:nvPr/>
        </p:nvCxnSpPr>
        <p:spPr bwMode="auto">
          <a:xfrm>
            <a:off x="4329113" y="2868613"/>
            <a:ext cx="1379537" cy="1587"/>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253970" name="Text Box 3"/>
          <p:cNvSpPr txBox="1">
            <a:spLocks noChangeArrowheads="1"/>
          </p:cNvSpPr>
          <p:nvPr/>
        </p:nvSpPr>
        <p:spPr bwMode="auto">
          <a:xfrm>
            <a:off x="304800" y="3389313"/>
            <a:ext cx="2922588"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Where should we </a:t>
            </a:r>
            <a:br>
              <a:rPr lang="en-US" altLang="en-US" sz="2800" i="0"/>
            </a:br>
            <a:r>
              <a:rPr lang="en-US" altLang="en-US" sz="2800" i="0"/>
              <a:t>put the next block?</a:t>
            </a:r>
          </a:p>
        </p:txBody>
      </p:sp>
      <p:sp>
        <p:nvSpPr>
          <p:cNvPr id="92" name="Text Box 3"/>
          <p:cNvSpPr txBox="1">
            <a:spLocks noChangeArrowheads="1"/>
          </p:cNvSpPr>
          <p:nvPr/>
        </p:nvSpPr>
        <p:spPr bwMode="auto">
          <a:xfrm>
            <a:off x="3654425" y="3136900"/>
            <a:ext cx="3665538"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i="0"/>
              <a:t>With the center of mass </a:t>
            </a:r>
            <a:br>
              <a:rPr lang="en-US" altLang="en-US" sz="2800" i="0"/>
            </a:br>
            <a:r>
              <a:rPr lang="en-US" altLang="en-US" sz="2800" i="0"/>
              <a:t>of the above blocks</a:t>
            </a:r>
            <a:br>
              <a:rPr lang="en-US" altLang="en-US" sz="2800" i="0"/>
            </a:br>
            <a:r>
              <a:rPr lang="en-US" altLang="en-US" sz="2800" i="0"/>
              <a:t>teetering on the edge </a:t>
            </a:r>
            <a:br>
              <a:rPr lang="en-US" altLang="en-US" sz="2800" i="0"/>
            </a:br>
            <a:r>
              <a:rPr lang="en-US" altLang="en-US" sz="2800" i="0"/>
              <a:t>of supporting block.</a:t>
            </a:r>
          </a:p>
        </p:txBody>
      </p:sp>
      <p:sp>
        <p:nvSpPr>
          <p:cNvPr id="55" name="Rectangle 7"/>
          <p:cNvSpPr>
            <a:spLocks noChangeArrowheads="1"/>
          </p:cNvSpPr>
          <p:nvPr/>
        </p:nvSpPr>
        <p:spPr bwMode="auto">
          <a:xfrm>
            <a:off x="3746500" y="28194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Tree>
    <p:extLst>
      <p:ext uri="{BB962C8B-B14F-4D97-AF65-F5344CB8AC3E}">
        <p14:creationId xmlns:p14="http://schemas.microsoft.com/office/powerpoint/2010/main" val="35361495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ppt_x"/>
                                          </p:val>
                                        </p:tav>
                                        <p:tav tm="100000">
                                          <p:val>
                                            <p:strVal val="#ppt_x"/>
                                          </p:val>
                                        </p:tav>
                                      </p:tavLst>
                                    </p:anim>
                                    <p:anim calcmode="lin" valueType="num">
                                      <p:cBhvr additive="base">
                                        <p:cTn id="8"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2"/>
                                        </p:tgtEl>
                                        <p:attrNameLst>
                                          <p:attrName>style.visibility</p:attrName>
                                        </p:attrNameLst>
                                      </p:cBhvr>
                                      <p:to>
                                        <p:strVal val="visible"/>
                                      </p:to>
                                    </p:set>
                                    <p:anim calcmode="lin" valueType="num">
                                      <p:cBhvr additive="base">
                                        <p:cTn id="13" dur="500" fill="hold"/>
                                        <p:tgtEl>
                                          <p:spTgt spid="92"/>
                                        </p:tgtEl>
                                        <p:attrNameLst>
                                          <p:attrName>ppt_x</p:attrName>
                                        </p:attrNameLst>
                                      </p:cBhvr>
                                      <p:tavLst>
                                        <p:tav tm="0">
                                          <p:val>
                                            <p:strVal val="#ppt_x"/>
                                          </p:val>
                                        </p:tav>
                                        <p:tav tm="100000">
                                          <p:val>
                                            <p:strVal val="#ppt_x"/>
                                          </p:val>
                                        </p:tav>
                                      </p:tavLst>
                                    </p:anim>
                                    <p:anim calcmode="lin" valueType="num">
                                      <p:cBhvr additive="base">
                                        <p:cTn id="14"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55"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54979" name="Text Box 3"/>
          <p:cNvSpPr txBox="1">
            <a:spLocks noChangeArrowheads="1"/>
          </p:cNvSpPr>
          <p:nvPr/>
        </p:nvSpPr>
        <p:spPr bwMode="auto">
          <a:xfrm>
            <a:off x="1095375" y="847725"/>
            <a:ext cx="74660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Output: Stack them leaning as far over as possible.</a:t>
            </a:r>
          </a:p>
        </p:txBody>
      </p:sp>
      <p:sp>
        <p:nvSpPr>
          <p:cNvPr id="254980" name="Text Box 9"/>
          <p:cNvSpPr txBox="1">
            <a:spLocks noChangeArrowheads="1"/>
          </p:cNvSpPr>
          <p:nvPr/>
        </p:nvSpPr>
        <p:spPr bwMode="auto">
          <a:xfrm>
            <a:off x="1068388" y="39052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Input: Lots of 2in wide blocks</a:t>
            </a:r>
          </a:p>
        </p:txBody>
      </p:sp>
      <p:grpSp>
        <p:nvGrpSpPr>
          <p:cNvPr id="254981" name="Group 10"/>
          <p:cNvGrpSpPr>
            <a:grpSpLocks/>
          </p:cNvGrpSpPr>
          <p:nvPr/>
        </p:nvGrpSpPr>
        <p:grpSpPr bwMode="auto">
          <a:xfrm>
            <a:off x="1371600" y="5029200"/>
            <a:ext cx="1181100" cy="1066800"/>
            <a:chOff x="1224" y="2539"/>
            <a:chExt cx="2280" cy="1785"/>
          </a:xfrm>
        </p:grpSpPr>
        <p:sp>
          <p:nvSpPr>
            <p:cNvPr id="255018" name="Freeform 11"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55019" name="Group 12"/>
            <p:cNvGrpSpPr>
              <a:grpSpLocks/>
            </p:cNvGrpSpPr>
            <p:nvPr/>
          </p:nvGrpSpPr>
          <p:grpSpPr bwMode="auto">
            <a:xfrm>
              <a:off x="1584" y="2688"/>
              <a:ext cx="1216" cy="1440"/>
              <a:chOff x="2641" y="1488"/>
              <a:chExt cx="2655" cy="2488"/>
            </a:xfrm>
          </p:grpSpPr>
          <p:grpSp>
            <p:nvGrpSpPr>
              <p:cNvPr id="255020" name="Group 13"/>
              <p:cNvGrpSpPr>
                <a:grpSpLocks/>
              </p:cNvGrpSpPr>
              <p:nvPr/>
            </p:nvGrpSpPr>
            <p:grpSpPr bwMode="auto">
              <a:xfrm>
                <a:off x="2641" y="1488"/>
                <a:ext cx="2496" cy="2436"/>
                <a:chOff x="2641" y="1488"/>
                <a:chExt cx="2496" cy="2436"/>
              </a:xfrm>
            </p:grpSpPr>
            <p:sp>
              <p:nvSpPr>
                <p:cNvPr id="255025" name="Freeform 14"/>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26" name="Freeform 15"/>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27" name="Freeform 16"/>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28" name="Freeform 17"/>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29" name="Freeform 18"/>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30" name="Freeform 19"/>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5021" name="Group 20"/>
              <p:cNvGrpSpPr>
                <a:grpSpLocks/>
              </p:cNvGrpSpPr>
              <p:nvPr/>
            </p:nvGrpSpPr>
            <p:grpSpPr bwMode="auto">
              <a:xfrm>
                <a:off x="4864" y="3099"/>
                <a:ext cx="432" cy="877"/>
                <a:chOff x="4864" y="3099"/>
                <a:chExt cx="432" cy="877"/>
              </a:xfrm>
            </p:grpSpPr>
            <p:sp>
              <p:nvSpPr>
                <p:cNvPr id="255022" name="Freeform 21"/>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23" name="Freeform 22"/>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24" name="Freeform 23"/>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54982" name="Text Box 34"/>
          <p:cNvSpPr txBox="1">
            <a:spLocks noChangeArrowheads="1"/>
          </p:cNvSpPr>
          <p:nvPr/>
        </p:nvSpPr>
        <p:spPr bwMode="auto">
          <a:xfrm>
            <a:off x="2530475" y="5095875"/>
            <a:ext cx="29860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More of the output:</a:t>
            </a:r>
            <a:br>
              <a:rPr lang="en-US" altLang="en-US" sz="2800" i="0"/>
            </a:br>
            <a:endParaRPr lang="en-US" altLang="en-US" sz="2800" i="0"/>
          </a:p>
        </p:txBody>
      </p:sp>
      <p:sp>
        <p:nvSpPr>
          <p:cNvPr id="254983" name="Rectangle 7"/>
          <p:cNvSpPr>
            <a:spLocks noChangeArrowheads="1"/>
          </p:cNvSpPr>
          <p:nvPr/>
        </p:nvSpPr>
        <p:spPr bwMode="auto">
          <a:xfrm>
            <a:off x="3746500" y="28194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4984" name="Right Arrow 1"/>
          <p:cNvSpPr>
            <a:spLocks noChangeArrowheads="1"/>
          </p:cNvSpPr>
          <p:nvPr/>
        </p:nvSpPr>
        <p:spPr bwMode="auto">
          <a:xfrm>
            <a:off x="5130800" y="2725738"/>
            <a:ext cx="979488" cy="722312"/>
          </a:xfrm>
          <a:prstGeom prst="rightArrow">
            <a:avLst>
              <a:gd name="adj1" fmla="val 50000"/>
              <a:gd name="adj2" fmla="val 4986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sp>
        <p:nvSpPr>
          <p:cNvPr id="254985"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4986"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4987" name="Rectangle 6"/>
          <p:cNvSpPr>
            <a:spLocks noChangeArrowheads="1"/>
          </p:cNvSpPr>
          <p:nvPr/>
        </p:nvSpPr>
        <p:spPr bwMode="auto">
          <a:xfrm>
            <a:off x="2540000" y="5499100"/>
            <a:ext cx="57086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 have produced the </a:t>
            </a:r>
            <a:r>
              <a:rPr lang="en-US" altLang="en-US" sz="2800" i="0">
                <a:solidFill>
                  <a:srgbClr val="FF0000"/>
                </a:solidFill>
              </a:rPr>
              <a:t>last</a:t>
            </a:r>
            <a:r>
              <a:rPr lang="en-US" altLang="en-US" sz="2800" i="0"/>
              <a:t> </a:t>
            </a:r>
            <a:r>
              <a:rPr lang="en-US" altLang="en-US" sz="2800"/>
              <a:t>i-1</a:t>
            </a:r>
            <a:r>
              <a:rPr lang="en-US" altLang="en-US" sz="2800" i="0"/>
              <a:t> objects. </a:t>
            </a:r>
          </a:p>
        </p:txBody>
      </p:sp>
      <p:grpSp>
        <p:nvGrpSpPr>
          <p:cNvPr id="254988" name="Group 24"/>
          <p:cNvGrpSpPr>
            <a:grpSpLocks noChangeAspect="1"/>
          </p:cNvGrpSpPr>
          <p:nvPr/>
        </p:nvGrpSpPr>
        <p:grpSpPr bwMode="auto">
          <a:xfrm rot="2360341">
            <a:off x="762000" y="2505075"/>
            <a:ext cx="1079500" cy="1079500"/>
            <a:chOff x="1224" y="1212"/>
            <a:chExt cx="3144" cy="3112"/>
          </a:xfrm>
        </p:grpSpPr>
        <p:sp>
          <p:nvSpPr>
            <p:cNvPr id="255009" name="Freeform 25"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255010" name="Freeform 26"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255011" name="Group 27"/>
            <p:cNvGrpSpPr>
              <a:grpSpLocks noChangeAspect="1"/>
            </p:cNvGrpSpPr>
            <p:nvPr/>
          </p:nvGrpSpPr>
          <p:grpSpPr bwMode="auto">
            <a:xfrm>
              <a:off x="1776" y="1212"/>
              <a:ext cx="1944" cy="2413"/>
              <a:chOff x="2227" y="1194"/>
              <a:chExt cx="1944" cy="2413"/>
            </a:xfrm>
          </p:grpSpPr>
          <p:sp>
            <p:nvSpPr>
              <p:cNvPr id="255012" name="Freeform 28"/>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13" name="Freeform 29"/>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14" name="Freeform 30"/>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15" name="Freeform 31"/>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16" name="Freeform 32"/>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5017" name="Freeform 33"/>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54989" name="Text Box 3"/>
          <p:cNvSpPr txBox="1">
            <a:spLocks noChangeArrowheads="1"/>
          </p:cNvSpPr>
          <p:nvPr/>
        </p:nvSpPr>
        <p:spPr bwMode="auto">
          <a:xfrm>
            <a:off x="838200" y="5865813"/>
            <a:ext cx="173037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Extra info:</a:t>
            </a:r>
          </a:p>
        </p:txBody>
      </p:sp>
      <p:grpSp>
        <p:nvGrpSpPr>
          <p:cNvPr id="254990" name="Group 17"/>
          <p:cNvGrpSpPr>
            <a:grpSpLocks/>
          </p:cNvGrpSpPr>
          <p:nvPr/>
        </p:nvGrpSpPr>
        <p:grpSpPr bwMode="auto">
          <a:xfrm>
            <a:off x="3810000" y="1371600"/>
            <a:ext cx="1792288" cy="1416050"/>
            <a:chOff x="3810000" y="1371600"/>
            <a:chExt cx="1791729" cy="1416756"/>
          </a:xfrm>
        </p:grpSpPr>
        <p:sp>
          <p:nvSpPr>
            <p:cNvPr id="254997" name="Rectangle 7"/>
            <p:cNvSpPr>
              <a:spLocks noChangeArrowheads="1"/>
            </p:cNvSpPr>
            <p:nvPr/>
          </p:nvSpPr>
          <p:spPr bwMode="auto">
            <a:xfrm>
              <a:off x="3906202" y="244636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4998" name="Rectangle 7"/>
            <p:cNvSpPr>
              <a:spLocks noChangeArrowheads="1"/>
            </p:cNvSpPr>
            <p:nvPr/>
          </p:nvSpPr>
          <p:spPr bwMode="auto">
            <a:xfrm>
              <a:off x="4471086" y="17339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4999" name="Rectangle 7"/>
            <p:cNvSpPr>
              <a:spLocks noChangeArrowheads="1"/>
            </p:cNvSpPr>
            <p:nvPr/>
          </p:nvSpPr>
          <p:spPr bwMode="auto">
            <a:xfrm>
              <a:off x="4343400" y="185137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5000" name="Rectangle 7"/>
            <p:cNvSpPr>
              <a:spLocks noChangeArrowheads="1"/>
            </p:cNvSpPr>
            <p:nvPr/>
          </p:nvSpPr>
          <p:spPr bwMode="auto">
            <a:xfrm>
              <a:off x="4228664" y="19543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5001" name="Rectangle 7"/>
            <p:cNvSpPr>
              <a:spLocks noChangeArrowheads="1"/>
            </p:cNvSpPr>
            <p:nvPr/>
          </p:nvSpPr>
          <p:spPr bwMode="auto">
            <a:xfrm>
              <a:off x="3810000" y="26853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5002" name="Rectangle 7"/>
            <p:cNvSpPr>
              <a:spLocks noChangeArrowheads="1"/>
            </p:cNvSpPr>
            <p:nvPr/>
          </p:nvSpPr>
          <p:spPr bwMode="auto">
            <a:xfrm>
              <a:off x="3850740" y="2582334"/>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5003" name="Rectangle 7"/>
            <p:cNvSpPr>
              <a:spLocks noChangeArrowheads="1"/>
            </p:cNvSpPr>
            <p:nvPr/>
          </p:nvSpPr>
          <p:spPr bwMode="auto">
            <a:xfrm>
              <a:off x="3962298" y="2310714"/>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5004" name="Rectangle 7"/>
            <p:cNvSpPr>
              <a:spLocks noChangeArrowheads="1"/>
            </p:cNvSpPr>
            <p:nvPr/>
          </p:nvSpPr>
          <p:spPr bwMode="auto">
            <a:xfrm>
              <a:off x="4027170" y="2182989"/>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5005" name="Rectangle 7"/>
            <p:cNvSpPr>
              <a:spLocks noChangeArrowheads="1"/>
            </p:cNvSpPr>
            <p:nvPr/>
          </p:nvSpPr>
          <p:spPr bwMode="auto">
            <a:xfrm>
              <a:off x="4115727" y="2057400"/>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5006" name="Rectangle 7"/>
            <p:cNvSpPr>
              <a:spLocks noChangeArrowheads="1"/>
            </p:cNvSpPr>
            <p:nvPr/>
          </p:nvSpPr>
          <p:spPr bwMode="auto">
            <a:xfrm>
              <a:off x="4598772" y="161251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5007" name="Rectangle 7"/>
            <p:cNvSpPr>
              <a:spLocks noChangeArrowheads="1"/>
            </p:cNvSpPr>
            <p:nvPr/>
          </p:nvSpPr>
          <p:spPr bwMode="auto">
            <a:xfrm>
              <a:off x="4837671" y="14971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5008" name="Rectangle 7"/>
            <p:cNvSpPr>
              <a:spLocks noChangeArrowheads="1"/>
            </p:cNvSpPr>
            <p:nvPr/>
          </p:nvSpPr>
          <p:spPr bwMode="auto">
            <a:xfrm>
              <a:off x="5106429" y="1371600"/>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sp>
        <p:nvSpPr>
          <p:cNvPr id="254991" name="Rectangle 74"/>
          <p:cNvSpPr>
            <a:spLocks noChangeArrowheads="1"/>
          </p:cNvSpPr>
          <p:nvPr/>
        </p:nvSpPr>
        <p:spPr bwMode="auto">
          <a:xfrm>
            <a:off x="2527300" y="5876925"/>
            <a:ext cx="6235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CC00CC"/>
                </a:solidFill>
              </a:rPr>
              <a:t>Center of mass</a:t>
            </a:r>
            <a:r>
              <a:rPr lang="en-US" altLang="en-US" sz="2800" i="0"/>
              <a:t> is within bottom block</a:t>
            </a:r>
          </a:p>
        </p:txBody>
      </p:sp>
      <p:sp>
        <p:nvSpPr>
          <p:cNvPr id="254992" name="Rectangle 75"/>
          <p:cNvSpPr>
            <a:spLocks noChangeArrowheads="1"/>
          </p:cNvSpPr>
          <p:nvPr/>
        </p:nvSpPr>
        <p:spPr bwMode="auto">
          <a:xfrm>
            <a:off x="2581275" y="6256338"/>
            <a:ext cx="6235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FFC000"/>
                </a:solidFill>
              </a:rPr>
              <a:t>Leaning distance </a:t>
            </a:r>
            <a:r>
              <a:rPr lang="en-US" altLang="en-US" sz="2800" i="0"/>
              <a:t>so far</a:t>
            </a:r>
          </a:p>
        </p:txBody>
      </p:sp>
      <p:cxnSp>
        <p:nvCxnSpPr>
          <p:cNvPr id="254993" name="Straight Connector 19"/>
          <p:cNvCxnSpPr>
            <a:cxnSpLocks noChangeShapeType="1"/>
          </p:cNvCxnSpPr>
          <p:nvPr/>
        </p:nvCxnSpPr>
        <p:spPr bwMode="auto">
          <a:xfrm flipV="1">
            <a:off x="4254500" y="1663700"/>
            <a:ext cx="0" cy="115570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cxnSp>
        <p:nvCxnSpPr>
          <p:cNvPr id="254994" name="Straight Arrow Connector 76"/>
          <p:cNvCxnSpPr>
            <a:cxnSpLocks noChangeShapeType="1"/>
          </p:cNvCxnSpPr>
          <p:nvPr/>
        </p:nvCxnSpPr>
        <p:spPr bwMode="auto">
          <a:xfrm>
            <a:off x="4329113" y="2868613"/>
            <a:ext cx="1379537" cy="1587"/>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60" name="Text Box 3"/>
          <p:cNvSpPr txBox="1">
            <a:spLocks noChangeArrowheads="1"/>
          </p:cNvSpPr>
          <p:nvPr/>
        </p:nvSpPr>
        <p:spPr bwMode="auto">
          <a:xfrm>
            <a:off x="304800" y="3389313"/>
            <a:ext cx="277336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i="0"/>
              <a:t>Where is the new </a:t>
            </a:r>
            <a:br>
              <a:rPr lang="en-US" altLang="en-US" sz="2800" i="0"/>
            </a:br>
            <a:r>
              <a:rPr lang="en-US" altLang="en-US" sz="2800" i="0">
                <a:solidFill>
                  <a:srgbClr val="CC00CC"/>
                </a:solidFill>
              </a:rPr>
              <a:t>center of mass</a:t>
            </a:r>
            <a:r>
              <a:rPr lang="en-US" altLang="en-US" sz="2800" i="0"/>
              <a:t>?</a:t>
            </a:r>
          </a:p>
        </p:txBody>
      </p:sp>
      <p:cxnSp>
        <p:nvCxnSpPr>
          <p:cNvPr id="61" name="Straight Connector 60"/>
          <p:cNvCxnSpPr>
            <a:cxnSpLocks noChangeShapeType="1"/>
          </p:cNvCxnSpPr>
          <p:nvPr/>
        </p:nvCxnSpPr>
        <p:spPr bwMode="auto">
          <a:xfrm flipV="1">
            <a:off x="4191000" y="2273300"/>
            <a:ext cx="0" cy="115570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2737291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1"/>
                                        </p:tgtEl>
                                        <p:attrNameLst>
                                          <p:attrName>style.visibility</p:attrName>
                                        </p:attrNameLst>
                                      </p:cBhvr>
                                      <p:to>
                                        <p:strVal val="visible"/>
                                      </p:to>
                                    </p:set>
                                    <p:anim calcmode="lin" valueType="num">
                                      <p:cBhvr additive="base">
                                        <p:cTn id="13" dur="500" fill="hold"/>
                                        <p:tgtEl>
                                          <p:spTgt spid="61"/>
                                        </p:tgtEl>
                                        <p:attrNameLst>
                                          <p:attrName>ppt_x</p:attrName>
                                        </p:attrNameLst>
                                      </p:cBhvr>
                                      <p:tavLst>
                                        <p:tav tm="0">
                                          <p:val>
                                            <p:strVal val="#ppt_x"/>
                                          </p:val>
                                        </p:tav>
                                        <p:tav tm="100000">
                                          <p:val>
                                            <p:strVal val="#ppt_x"/>
                                          </p:val>
                                        </p:tav>
                                      </p:tavLst>
                                    </p:anim>
                                    <p:anim calcmode="lin" valueType="num">
                                      <p:cBhvr additive="base">
                                        <p:cTn id="1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56003"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6004"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256005" name="Group 24"/>
          <p:cNvGrpSpPr>
            <a:grpSpLocks noChangeAspect="1"/>
          </p:cNvGrpSpPr>
          <p:nvPr/>
        </p:nvGrpSpPr>
        <p:grpSpPr bwMode="auto">
          <a:xfrm rot="2360341">
            <a:off x="762000" y="2505075"/>
            <a:ext cx="1079500" cy="1079500"/>
            <a:chOff x="1224" y="1212"/>
            <a:chExt cx="3144" cy="3112"/>
          </a:xfrm>
        </p:grpSpPr>
        <p:sp>
          <p:nvSpPr>
            <p:cNvPr id="256029" name="Freeform 25"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sp>
          <p:nvSpPr>
            <p:cNvPr id="256030" name="Freeform 26"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grpSp>
          <p:nvGrpSpPr>
            <p:cNvPr id="256031" name="Group 27"/>
            <p:cNvGrpSpPr>
              <a:grpSpLocks noChangeAspect="1"/>
            </p:cNvGrpSpPr>
            <p:nvPr/>
          </p:nvGrpSpPr>
          <p:grpSpPr bwMode="auto">
            <a:xfrm>
              <a:off x="1776" y="1212"/>
              <a:ext cx="1944" cy="2413"/>
              <a:chOff x="2227" y="1194"/>
              <a:chExt cx="1944" cy="2413"/>
            </a:xfrm>
          </p:grpSpPr>
          <p:sp>
            <p:nvSpPr>
              <p:cNvPr id="256032" name="Freeform 28"/>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33" name="Freeform 29"/>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34" name="Freeform 30"/>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35" name="Freeform 31"/>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36" name="Freeform 32"/>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37" name="Freeform 33"/>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56006" name="Text Box 3"/>
          <p:cNvSpPr txBox="1">
            <a:spLocks noChangeArrowheads="1"/>
          </p:cNvSpPr>
          <p:nvPr/>
        </p:nvSpPr>
        <p:spPr bwMode="auto">
          <a:xfrm>
            <a:off x="304800" y="3389313"/>
            <a:ext cx="277336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i="0"/>
              <a:t>Where is the new </a:t>
            </a:r>
            <a:br>
              <a:rPr lang="en-US" altLang="en-US" sz="2800" i="0"/>
            </a:br>
            <a:r>
              <a:rPr lang="en-US" altLang="en-US" sz="2800" i="0">
                <a:solidFill>
                  <a:srgbClr val="CC00CC"/>
                </a:solidFill>
              </a:rPr>
              <a:t>center of mass</a:t>
            </a:r>
            <a:r>
              <a:rPr lang="en-US" altLang="en-US" sz="2800" i="0"/>
              <a:t>?</a:t>
            </a:r>
          </a:p>
        </p:txBody>
      </p:sp>
      <p:grpSp>
        <p:nvGrpSpPr>
          <p:cNvPr id="480292" name="Group 480291"/>
          <p:cNvGrpSpPr>
            <a:grpSpLocks/>
          </p:cNvGrpSpPr>
          <p:nvPr/>
        </p:nvGrpSpPr>
        <p:grpSpPr bwMode="auto">
          <a:xfrm>
            <a:off x="2590800" y="1625600"/>
            <a:ext cx="5334000" cy="1484313"/>
            <a:chOff x="2590800" y="1624914"/>
            <a:chExt cx="5334000" cy="1484294"/>
          </a:xfrm>
        </p:grpSpPr>
        <p:grpSp>
          <p:nvGrpSpPr>
            <p:cNvPr id="256024" name="Group 480288"/>
            <p:cNvGrpSpPr>
              <a:grpSpLocks/>
            </p:cNvGrpSpPr>
            <p:nvPr/>
          </p:nvGrpSpPr>
          <p:grpSpPr bwMode="auto">
            <a:xfrm>
              <a:off x="2590800" y="1624914"/>
              <a:ext cx="5334000" cy="1484294"/>
              <a:chOff x="2590800" y="1624914"/>
              <a:chExt cx="5334000" cy="1484294"/>
            </a:xfrm>
          </p:grpSpPr>
          <p:sp>
            <p:nvSpPr>
              <p:cNvPr id="4" name="Cloud 3"/>
              <p:cNvSpPr/>
              <p:nvPr/>
            </p:nvSpPr>
            <p:spPr>
              <a:xfrm>
                <a:off x="4572000" y="1624914"/>
                <a:ext cx="3352800" cy="1484294"/>
              </a:xfrm>
              <a:prstGeom prst="cloud">
                <a:avLst/>
              </a:prstGeom>
              <a:solidFill>
                <a:srgbClr val="FFFF00"/>
              </a:solidFill>
              <a:ln>
                <a:solidFill>
                  <a:srgbClr val="FF0000"/>
                </a:solidFill>
              </a:ln>
            </p:spPr>
            <p:txBody>
              <a:bodyPr wrap="none" anchor="ctr"/>
              <a:lstStyle/>
              <a:p>
                <a:pPr>
                  <a:defRPr/>
                </a:pPr>
                <a:endParaRPr lang="en-US"/>
              </a:p>
            </p:txBody>
          </p:sp>
          <p:sp>
            <p:nvSpPr>
              <p:cNvPr id="8" name="Trapezoid 7"/>
              <p:cNvSpPr/>
              <p:nvPr/>
            </p:nvSpPr>
            <p:spPr>
              <a:xfrm>
                <a:off x="2590800" y="2185295"/>
                <a:ext cx="1263650" cy="469894"/>
              </a:xfrm>
              <a:prstGeom prst="trapezoid">
                <a:avLst/>
              </a:prstGeom>
              <a:solidFill>
                <a:srgbClr val="33CC33"/>
              </a:solidFill>
              <a:ln>
                <a:solidFill>
                  <a:srgbClr val="FF0000"/>
                </a:solidFill>
              </a:ln>
            </p:spPr>
            <p:txBody>
              <a:bodyPr wrap="none" anchor="ctr"/>
              <a:lstStyle/>
              <a:p>
                <a:pPr>
                  <a:defRPr/>
                </a:pPr>
                <a:endParaRPr lang="en-US"/>
              </a:p>
            </p:txBody>
          </p:sp>
        </p:grpSp>
        <p:sp>
          <p:nvSpPr>
            <p:cNvPr id="256025" name="Rectangle 8"/>
            <p:cNvSpPr>
              <a:spLocks noChangeArrowheads="1"/>
            </p:cNvSpPr>
            <p:nvPr/>
          </p:nvSpPr>
          <p:spPr bwMode="auto">
            <a:xfrm>
              <a:off x="5562600" y="2209800"/>
              <a:ext cx="11737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Mass = m</a:t>
              </a:r>
              <a:r>
                <a:rPr lang="en-US" altLang="en-US" sz="1800" i="0" baseline="-25000">
                  <a:solidFill>
                    <a:schemeClr val="bg2"/>
                  </a:solidFill>
                </a:rPr>
                <a:t>2</a:t>
              </a:r>
              <a:endParaRPr lang="en-US" altLang="en-US" sz="1800" baseline="-25000">
                <a:solidFill>
                  <a:schemeClr val="bg2"/>
                </a:solidFill>
              </a:endParaRPr>
            </a:p>
          </p:txBody>
        </p:sp>
        <p:sp>
          <p:nvSpPr>
            <p:cNvPr id="256026" name="Rectangle 62"/>
            <p:cNvSpPr>
              <a:spLocks noChangeArrowheads="1"/>
            </p:cNvSpPr>
            <p:nvPr/>
          </p:nvSpPr>
          <p:spPr bwMode="auto">
            <a:xfrm>
              <a:off x="2681415" y="2209800"/>
              <a:ext cx="11737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Mass = m</a:t>
              </a:r>
              <a:r>
                <a:rPr lang="en-US" altLang="en-US" sz="1800" i="0" baseline="-25000">
                  <a:solidFill>
                    <a:schemeClr val="bg2"/>
                  </a:solidFill>
                </a:rPr>
                <a:t>1</a:t>
              </a:r>
              <a:endParaRPr lang="en-US" altLang="en-US" sz="1800" baseline="-25000">
                <a:solidFill>
                  <a:schemeClr val="bg2"/>
                </a:solidFill>
              </a:endParaRPr>
            </a:p>
          </p:txBody>
        </p:sp>
      </p:grpSp>
      <p:sp>
        <p:nvSpPr>
          <p:cNvPr id="14" name="Oval 13"/>
          <p:cNvSpPr>
            <a:spLocks noChangeArrowheads="1"/>
          </p:cNvSpPr>
          <p:nvPr/>
        </p:nvSpPr>
        <p:spPr bwMode="auto">
          <a:xfrm>
            <a:off x="2362200" y="1109663"/>
            <a:ext cx="5867400" cy="2508250"/>
          </a:xfrm>
          <a:prstGeom prst="ellipse">
            <a:avLst/>
          </a:pr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31" name="Group 30"/>
          <p:cNvGrpSpPr>
            <a:grpSpLocks/>
          </p:cNvGrpSpPr>
          <p:nvPr/>
        </p:nvGrpSpPr>
        <p:grpSpPr bwMode="auto">
          <a:xfrm>
            <a:off x="241300" y="1371600"/>
            <a:ext cx="6164263" cy="3962400"/>
            <a:chOff x="240957" y="1371601"/>
            <a:chExt cx="6164006" cy="3962399"/>
          </a:xfrm>
        </p:grpSpPr>
        <p:grpSp>
          <p:nvGrpSpPr>
            <p:cNvPr id="256016" name="Group 28"/>
            <p:cNvGrpSpPr>
              <a:grpSpLocks/>
            </p:cNvGrpSpPr>
            <p:nvPr/>
          </p:nvGrpSpPr>
          <p:grpSpPr bwMode="auto">
            <a:xfrm>
              <a:off x="240991" y="2057400"/>
              <a:ext cx="3035609" cy="2820089"/>
              <a:chOff x="240991" y="2057400"/>
              <a:chExt cx="3035609" cy="2820089"/>
            </a:xfrm>
          </p:grpSpPr>
          <p:cxnSp>
            <p:nvCxnSpPr>
              <p:cNvPr id="256021" name="Straight Connector 72"/>
              <p:cNvCxnSpPr>
                <a:cxnSpLocks noChangeShapeType="1"/>
              </p:cNvCxnSpPr>
              <p:nvPr/>
            </p:nvCxnSpPr>
            <p:spPr bwMode="auto">
              <a:xfrm flipH="1" flipV="1">
                <a:off x="3268274" y="2057400"/>
                <a:ext cx="8326" cy="266700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cxnSp>
            <p:nvCxnSpPr>
              <p:cNvPr id="256022" name="Straight Arrow Connector 79"/>
              <p:cNvCxnSpPr>
                <a:cxnSpLocks noChangeShapeType="1"/>
              </p:cNvCxnSpPr>
              <p:nvPr/>
            </p:nvCxnSpPr>
            <p:spPr bwMode="auto">
              <a:xfrm>
                <a:off x="2286000" y="4722341"/>
                <a:ext cx="982274" cy="2059"/>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256023" name="Rectangle 87"/>
              <p:cNvSpPr>
                <a:spLocks noChangeArrowheads="1"/>
              </p:cNvSpPr>
              <p:nvPr/>
            </p:nvSpPr>
            <p:spPr bwMode="auto">
              <a:xfrm>
                <a:off x="240991" y="4508157"/>
                <a:ext cx="1968809"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Center of mass = r</a:t>
                </a:r>
                <a:r>
                  <a:rPr lang="en-US" altLang="en-US" sz="1800" i="0" baseline="-25000">
                    <a:solidFill>
                      <a:schemeClr val="bg2"/>
                    </a:solidFill>
                  </a:rPr>
                  <a:t>1</a:t>
                </a:r>
                <a:endParaRPr lang="en-US" altLang="en-US" sz="1800" baseline="-25000">
                  <a:solidFill>
                    <a:schemeClr val="bg2"/>
                  </a:solidFill>
                </a:endParaRPr>
              </a:p>
            </p:txBody>
          </p:sp>
        </p:grpSp>
        <p:grpSp>
          <p:nvGrpSpPr>
            <p:cNvPr id="256017" name="Group 29"/>
            <p:cNvGrpSpPr>
              <a:grpSpLocks/>
            </p:cNvGrpSpPr>
            <p:nvPr/>
          </p:nvGrpSpPr>
          <p:grpSpPr bwMode="auto">
            <a:xfrm>
              <a:off x="240957" y="1371601"/>
              <a:ext cx="6164006" cy="3962399"/>
              <a:chOff x="240957" y="1371601"/>
              <a:chExt cx="6164006" cy="3962399"/>
            </a:xfrm>
          </p:grpSpPr>
          <p:cxnSp>
            <p:nvCxnSpPr>
              <p:cNvPr id="256018" name="Straight Connector 73"/>
              <p:cNvCxnSpPr>
                <a:cxnSpLocks noChangeShapeType="1"/>
              </p:cNvCxnSpPr>
              <p:nvPr/>
            </p:nvCxnSpPr>
            <p:spPr bwMode="auto">
              <a:xfrm flipH="1" flipV="1">
                <a:off x="6332926" y="1371601"/>
                <a:ext cx="72037" cy="380931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cxnSp>
            <p:nvCxnSpPr>
              <p:cNvPr id="256019" name="Straight Arrow Connector 88"/>
              <p:cNvCxnSpPr>
                <a:cxnSpLocks noChangeShapeType="1"/>
              </p:cNvCxnSpPr>
              <p:nvPr/>
            </p:nvCxnSpPr>
            <p:spPr bwMode="auto">
              <a:xfrm>
                <a:off x="2285966" y="5178852"/>
                <a:ext cx="4118997" cy="0"/>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256020" name="Rectangle 91"/>
              <p:cNvSpPr>
                <a:spLocks noChangeArrowheads="1"/>
              </p:cNvSpPr>
              <p:nvPr/>
            </p:nvSpPr>
            <p:spPr bwMode="auto">
              <a:xfrm>
                <a:off x="240957" y="4964668"/>
                <a:ext cx="1968809"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Center of mass = r</a:t>
                </a:r>
                <a:r>
                  <a:rPr lang="en-US" altLang="en-US" sz="1800" i="0" baseline="-25000">
                    <a:solidFill>
                      <a:schemeClr val="bg2"/>
                    </a:solidFill>
                  </a:rPr>
                  <a:t>2</a:t>
                </a:r>
                <a:endParaRPr lang="en-US" altLang="en-US" sz="1800" baseline="-25000">
                  <a:solidFill>
                    <a:schemeClr val="bg2"/>
                  </a:solidFill>
                </a:endParaRPr>
              </a:p>
            </p:txBody>
          </p:sp>
        </p:grpSp>
      </p:grpSp>
      <p:grpSp>
        <p:nvGrpSpPr>
          <p:cNvPr id="480288" name="Group 480287"/>
          <p:cNvGrpSpPr>
            <a:grpSpLocks/>
          </p:cNvGrpSpPr>
          <p:nvPr/>
        </p:nvGrpSpPr>
        <p:grpSpPr bwMode="auto">
          <a:xfrm>
            <a:off x="241300" y="652463"/>
            <a:ext cx="5067300" cy="5129212"/>
            <a:chOff x="240957" y="652790"/>
            <a:chExt cx="5068329" cy="5128111"/>
          </a:xfrm>
        </p:grpSpPr>
        <p:cxnSp>
          <p:nvCxnSpPr>
            <p:cNvPr id="256013" name="Straight Connector 78"/>
            <p:cNvCxnSpPr>
              <a:cxnSpLocks noChangeShapeType="1"/>
            </p:cNvCxnSpPr>
            <p:nvPr/>
          </p:nvCxnSpPr>
          <p:spPr bwMode="auto">
            <a:xfrm flipV="1">
              <a:off x="5309286" y="652790"/>
              <a:ext cx="0" cy="4972963"/>
            </a:xfrm>
            <a:prstGeom prst="line">
              <a:avLst/>
            </a:prstGeom>
            <a:noFill/>
            <a:ln w="63500" algn="ctr">
              <a:solidFill>
                <a:srgbClr val="CC00CC"/>
              </a:solidFill>
              <a:round/>
              <a:headEnd/>
              <a:tailEnd/>
            </a:ln>
            <a:extLst>
              <a:ext uri="{909E8E84-426E-40DD-AFC4-6F175D3DCCD1}">
                <a14:hiddenFill xmlns:a14="http://schemas.microsoft.com/office/drawing/2010/main">
                  <a:noFill/>
                </a14:hiddenFill>
              </a:ext>
            </a:extLst>
          </p:spPr>
        </p:cxnSp>
        <p:cxnSp>
          <p:nvCxnSpPr>
            <p:cNvPr id="256014" name="Straight Arrow Connector 93"/>
            <p:cNvCxnSpPr>
              <a:cxnSpLocks noChangeShapeType="1"/>
            </p:cNvCxnSpPr>
            <p:nvPr/>
          </p:nvCxnSpPr>
          <p:spPr bwMode="auto">
            <a:xfrm>
              <a:off x="2285966" y="5625753"/>
              <a:ext cx="3023320" cy="0"/>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256015" name="Rectangle 94"/>
            <p:cNvSpPr>
              <a:spLocks noChangeArrowheads="1"/>
            </p:cNvSpPr>
            <p:nvPr/>
          </p:nvSpPr>
          <p:spPr bwMode="auto">
            <a:xfrm>
              <a:off x="240957" y="5411569"/>
              <a:ext cx="1627369"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Center of mass</a:t>
              </a:r>
              <a:endParaRPr lang="en-US" altLang="en-US" sz="1800" baseline="-25000">
                <a:solidFill>
                  <a:schemeClr val="bg2"/>
                </a:solidFill>
              </a:endParaRPr>
            </a:p>
          </p:txBody>
        </p:sp>
      </p:grpSp>
      <p:graphicFrame>
        <p:nvGraphicFramePr>
          <p:cNvPr id="480291" name="Object 480290"/>
          <p:cNvGraphicFramePr>
            <a:graphicFrameLocks noChangeAspect="1"/>
          </p:cNvGraphicFramePr>
          <p:nvPr/>
        </p:nvGraphicFramePr>
        <p:xfrm>
          <a:off x="517525" y="5780088"/>
          <a:ext cx="1463675" cy="620712"/>
        </p:xfrm>
        <a:graphic>
          <a:graphicData uri="http://schemas.openxmlformats.org/presentationml/2006/ole">
            <mc:AlternateContent xmlns:mc="http://schemas.openxmlformats.org/markup-compatibility/2006">
              <mc:Choice xmlns:v="urn:schemas-microsoft-com:vml" Requires="v">
                <p:oleObj spid="_x0000_s58373" name="Equation" r:id="rId5" imgW="1016000" imgH="431800" progId="Equation.3">
                  <p:embed/>
                </p:oleObj>
              </mc:Choice>
              <mc:Fallback>
                <p:oleObj name="Equation" r:id="rId5" imgW="1016000" imgH="431800" progId="Equation.3">
                  <p:embed/>
                  <p:pic>
                    <p:nvPicPr>
                      <p:cNvPr id="480291" name="Object 48029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525" y="5780088"/>
                        <a:ext cx="1463675" cy="620712"/>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6" name="Text Box 3"/>
          <p:cNvSpPr txBox="1">
            <a:spLocks noChangeArrowheads="1"/>
          </p:cNvSpPr>
          <p:nvPr/>
        </p:nvSpPr>
        <p:spPr bwMode="auto">
          <a:xfrm>
            <a:off x="6151563" y="6105525"/>
            <a:ext cx="30067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i="0"/>
              <a:t>(Ignoring veridical)</a:t>
            </a:r>
          </a:p>
        </p:txBody>
      </p:sp>
    </p:spTree>
    <p:extLst>
      <p:ext uri="{BB962C8B-B14F-4D97-AF65-F5344CB8AC3E}">
        <p14:creationId xmlns:p14="http://schemas.microsoft.com/office/powerpoint/2010/main" val="17983955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80292"/>
                                        </p:tgtEl>
                                        <p:attrNameLst>
                                          <p:attrName>style.visibility</p:attrName>
                                        </p:attrNameLst>
                                      </p:cBhvr>
                                      <p:to>
                                        <p:strVal val="visible"/>
                                      </p:to>
                                    </p:set>
                                    <p:anim calcmode="lin" valueType="num">
                                      <p:cBhvr additive="base">
                                        <p:cTn id="7" dur="500" fill="hold"/>
                                        <p:tgtEl>
                                          <p:spTgt spid="480292"/>
                                        </p:tgtEl>
                                        <p:attrNameLst>
                                          <p:attrName>ppt_x</p:attrName>
                                        </p:attrNameLst>
                                      </p:cBhvr>
                                      <p:tavLst>
                                        <p:tav tm="0">
                                          <p:val>
                                            <p:strVal val="#ppt_x"/>
                                          </p:val>
                                        </p:tav>
                                        <p:tav tm="100000">
                                          <p:val>
                                            <p:strVal val="#ppt_x"/>
                                          </p:val>
                                        </p:tav>
                                      </p:tavLst>
                                    </p:anim>
                                    <p:anim calcmode="lin" valueType="num">
                                      <p:cBhvr additive="base">
                                        <p:cTn id="8" dur="500" fill="hold"/>
                                        <p:tgtEl>
                                          <p:spTgt spid="48029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additive="base">
                                        <p:cTn id="13" dur="500" fill="hold"/>
                                        <p:tgtEl>
                                          <p:spTgt spid="31"/>
                                        </p:tgtEl>
                                        <p:attrNameLst>
                                          <p:attrName>ppt_x</p:attrName>
                                        </p:attrNameLst>
                                      </p:cBhvr>
                                      <p:tavLst>
                                        <p:tav tm="0">
                                          <p:val>
                                            <p:strVal val="#ppt_x"/>
                                          </p:val>
                                        </p:tav>
                                        <p:tav tm="100000">
                                          <p:val>
                                            <p:strVal val="#ppt_x"/>
                                          </p:val>
                                        </p:tav>
                                      </p:tavLst>
                                    </p:anim>
                                    <p:anim calcmode="lin" valueType="num">
                                      <p:cBhvr additive="base">
                                        <p:cTn id="14" dur="500" fill="hold"/>
                                        <p:tgtEl>
                                          <p:spTgt spid="31"/>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96"/>
                                        </p:tgtEl>
                                        <p:attrNameLst>
                                          <p:attrName>style.visibility</p:attrName>
                                        </p:attrNameLst>
                                      </p:cBhvr>
                                      <p:to>
                                        <p:strVal val="visible"/>
                                      </p:to>
                                    </p:set>
                                    <p:anim calcmode="lin" valueType="num">
                                      <p:cBhvr additive="base">
                                        <p:cTn id="17" dur="500" fill="hold"/>
                                        <p:tgtEl>
                                          <p:spTgt spid="96"/>
                                        </p:tgtEl>
                                        <p:attrNameLst>
                                          <p:attrName>ppt_x</p:attrName>
                                        </p:attrNameLst>
                                      </p:cBhvr>
                                      <p:tavLst>
                                        <p:tav tm="0">
                                          <p:val>
                                            <p:strVal val="#ppt_x"/>
                                          </p:val>
                                        </p:tav>
                                        <p:tav tm="100000">
                                          <p:val>
                                            <p:strVal val="#ppt_x"/>
                                          </p:val>
                                        </p:tav>
                                      </p:tavLst>
                                    </p:anim>
                                    <p:anim calcmode="lin" valueType="num">
                                      <p:cBhvr additive="base">
                                        <p:cTn id="18"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ppt_x"/>
                                          </p:val>
                                        </p:tav>
                                        <p:tav tm="100000">
                                          <p:val>
                                            <p:strVal val="#ppt_x"/>
                                          </p:val>
                                        </p:tav>
                                      </p:tavLst>
                                    </p:anim>
                                    <p:anim calcmode="lin" valueType="num">
                                      <p:cBhvr additive="base">
                                        <p:cTn id="24" dur="500" fill="hold"/>
                                        <p:tgtEl>
                                          <p:spTgt spid="14"/>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96"/>
                                        </p:tgtEl>
                                        <p:attrNameLst>
                                          <p:attrName>style.visibility</p:attrName>
                                        </p:attrNameLst>
                                      </p:cBhvr>
                                      <p:to>
                                        <p:strVal val="hidden"/>
                                      </p:to>
                                    </p:set>
                                  </p:childTnLst>
                                </p:cTn>
                              </p:par>
                              <p:par>
                                <p:cTn id="27" presetID="2" presetClass="entr" presetSubtype="4" fill="hold" nodeType="withEffect">
                                  <p:stCondLst>
                                    <p:cond delay="0"/>
                                  </p:stCondLst>
                                  <p:childTnLst>
                                    <p:set>
                                      <p:cBhvr>
                                        <p:cTn id="28" dur="1" fill="hold">
                                          <p:stCondLst>
                                            <p:cond delay="0"/>
                                          </p:stCondLst>
                                        </p:cTn>
                                        <p:tgtEl>
                                          <p:spTgt spid="480288"/>
                                        </p:tgtEl>
                                        <p:attrNameLst>
                                          <p:attrName>style.visibility</p:attrName>
                                        </p:attrNameLst>
                                      </p:cBhvr>
                                      <p:to>
                                        <p:strVal val="visible"/>
                                      </p:to>
                                    </p:set>
                                    <p:anim calcmode="lin" valueType="num">
                                      <p:cBhvr additive="base">
                                        <p:cTn id="29" dur="500" fill="hold"/>
                                        <p:tgtEl>
                                          <p:spTgt spid="480288"/>
                                        </p:tgtEl>
                                        <p:attrNameLst>
                                          <p:attrName>ppt_x</p:attrName>
                                        </p:attrNameLst>
                                      </p:cBhvr>
                                      <p:tavLst>
                                        <p:tav tm="0">
                                          <p:val>
                                            <p:strVal val="#ppt_x"/>
                                          </p:val>
                                        </p:tav>
                                        <p:tav tm="100000">
                                          <p:val>
                                            <p:strVal val="#ppt_x"/>
                                          </p:val>
                                        </p:tav>
                                      </p:tavLst>
                                    </p:anim>
                                    <p:anim calcmode="lin" valueType="num">
                                      <p:cBhvr additive="base">
                                        <p:cTn id="30" dur="500" fill="hold"/>
                                        <p:tgtEl>
                                          <p:spTgt spid="480288"/>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480291"/>
                                        </p:tgtEl>
                                        <p:attrNameLst>
                                          <p:attrName>style.visibility</p:attrName>
                                        </p:attrNameLst>
                                      </p:cBhvr>
                                      <p:to>
                                        <p:strVal val="visible"/>
                                      </p:to>
                                    </p:set>
                                    <p:anim calcmode="lin" valueType="num">
                                      <p:cBhvr additive="base">
                                        <p:cTn id="35" dur="500" fill="hold"/>
                                        <p:tgtEl>
                                          <p:spTgt spid="480291"/>
                                        </p:tgtEl>
                                        <p:attrNameLst>
                                          <p:attrName>ppt_x</p:attrName>
                                        </p:attrNameLst>
                                      </p:cBhvr>
                                      <p:tavLst>
                                        <p:tav tm="0">
                                          <p:val>
                                            <p:strVal val="#ppt_x"/>
                                          </p:val>
                                        </p:tav>
                                        <p:tav tm="100000">
                                          <p:val>
                                            <p:strVal val="#ppt_x"/>
                                          </p:val>
                                        </p:tav>
                                      </p:tavLst>
                                    </p:anim>
                                    <p:anim calcmode="lin" valueType="num">
                                      <p:cBhvr additive="base">
                                        <p:cTn id="36" dur="500" fill="hold"/>
                                        <p:tgtEl>
                                          <p:spTgt spid="4802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96" grpId="0"/>
      <p:bldP spid="96" grpId="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57027" name="Text Box 3"/>
          <p:cNvSpPr txBox="1">
            <a:spLocks noChangeArrowheads="1"/>
          </p:cNvSpPr>
          <p:nvPr/>
        </p:nvSpPr>
        <p:spPr bwMode="auto">
          <a:xfrm>
            <a:off x="1095375" y="847725"/>
            <a:ext cx="74660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Output: Stack them leaning as far over as possible.</a:t>
            </a:r>
          </a:p>
        </p:txBody>
      </p:sp>
      <p:sp>
        <p:nvSpPr>
          <p:cNvPr id="257028" name="Text Box 9"/>
          <p:cNvSpPr txBox="1">
            <a:spLocks noChangeArrowheads="1"/>
          </p:cNvSpPr>
          <p:nvPr/>
        </p:nvSpPr>
        <p:spPr bwMode="auto">
          <a:xfrm>
            <a:off x="1068388" y="39052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Input: Lots of 2in wide blocks</a:t>
            </a:r>
          </a:p>
        </p:txBody>
      </p:sp>
      <p:sp>
        <p:nvSpPr>
          <p:cNvPr id="257029" name="Rectangle 7"/>
          <p:cNvSpPr>
            <a:spLocks noChangeArrowheads="1"/>
          </p:cNvSpPr>
          <p:nvPr/>
        </p:nvSpPr>
        <p:spPr bwMode="auto">
          <a:xfrm>
            <a:off x="3746500" y="28194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30"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31"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257032" name="Group 24"/>
          <p:cNvGrpSpPr>
            <a:grpSpLocks noChangeAspect="1"/>
          </p:cNvGrpSpPr>
          <p:nvPr/>
        </p:nvGrpSpPr>
        <p:grpSpPr bwMode="auto">
          <a:xfrm rot="2360341">
            <a:off x="762000" y="2505075"/>
            <a:ext cx="1079500" cy="1079500"/>
            <a:chOff x="1224" y="1212"/>
            <a:chExt cx="3144" cy="3112"/>
          </a:xfrm>
        </p:grpSpPr>
        <p:sp>
          <p:nvSpPr>
            <p:cNvPr id="257070" name="Freeform 25"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sp>
          <p:nvSpPr>
            <p:cNvPr id="257071" name="Freeform 26"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grpSp>
          <p:nvGrpSpPr>
            <p:cNvPr id="257072" name="Group 27"/>
            <p:cNvGrpSpPr>
              <a:grpSpLocks noChangeAspect="1"/>
            </p:cNvGrpSpPr>
            <p:nvPr/>
          </p:nvGrpSpPr>
          <p:grpSpPr bwMode="auto">
            <a:xfrm>
              <a:off x="1776" y="1212"/>
              <a:ext cx="1944" cy="2413"/>
              <a:chOff x="2227" y="1194"/>
              <a:chExt cx="1944" cy="2413"/>
            </a:xfrm>
          </p:grpSpPr>
          <p:sp>
            <p:nvSpPr>
              <p:cNvPr id="257073" name="Freeform 28"/>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74" name="Freeform 29"/>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75" name="Freeform 30"/>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76" name="Freeform 31"/>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77" name="Freeform 32"/>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78" name="Freeform 33"/>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257033" name="Group 17"/>
          <p:cNvGrpSpPr>
            <a:grpSpLocks/>
          </p:cNvGrpSpPr>
          <p:nvPr/>
        </p:nvGrpSpPr>
        <p:grpSpPr bwMode="auto">
          <a:xfrm>
            <a:off x="3810000" y="1371600"/>
            <a:ext cx="1792288" cy="1416050"/>
            <a:chOff x="3810000" y="1371600"/>
            <a:chExt cx="1791729" cy="1416756"/>
          </a:xfrm>
        </p:grpSpPr>
        <p:sp>
          <p:nvSpPr>
            <p:cNvPr id="257058" name="Rectangle 7"/>
            <p:cNvSpPr>
              <a:spLocks noChangeArrowheads="1"/>
            </p:cNvSpPr>
            <p:nvPr/>
          </p:nvSpPr>
          <p:spPr bwMode="auto">
            <a:xfrm>
              <a:off x="3906202" y="244636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59" name="Rectangle 7"/>
            <p:cNvSpPr>
              <a:spLocks noChangeArrowheads="1"/>
            </p:cNvSpPr>
            <p:nvPr/>
          </p:nvSpPr>
          <p:spPr bwMode="auto">
            <a:xfrm>
              <a:off x="4471086" y="17339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60" name="Rectangle 7"/>
            <p:cNvSpPr>
              <a:spLocks noChangeArrowheads="1"/>
            </p:cNvSpPr>
            <p:nvPr/>
          </p:nvSpPr>
          <p:spPr bwMode="auto">
            <a:xfrm>
              <a:off x="4343400" y="185137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61" name="Rectangle 7"/>
            <p:cNvSpPr>
              <a:spLocks noChangeArrowheads="1"/>
            </p:cNvSpPr>
            <p:nvPr/>
          </p:nvSpPr>
          <p:spPr bwMode="auto">
            <a:xfrm>
              <a:off x="4228664" y="19543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62" name="Rectangle 7"/>
            <p:cNvSpPr>
              <a:spLocks noChangeArrowheads="1"/>
            </p:cNvSpPr>
            <p:nvPr/>
          </p:nvSpPr>
          <p:spPr bwMode="auto">
            <a:xfrm>
              <a:off x="3810000" y="26853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63" name="Rectangle 7"/>
            <p:cNvSpPr>
              <a:spLocks noChangeArrowheads="1"/>
            </p:cNvSpPr>
            <p:nvPr/>
          </p:nvSpPr>
          <p:spPr bwMode="auto">
            <a:xfrm>
              <a:off x="3850740" y="2582334"/>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64" name="Rectangle 7"/>
            <p:cNvSpPr>
              <a:spLocks noChangeArrowheads="1"/>
            </p:cNvSpPr>
            <p:nvPr/>
          </p:nvSpPr>
          <p:spPr bwMode="auto">
            <a:xfrm>
              <a:off x="3962298" y="2310714"/>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65" name="Rectangle 7"/>
            <p:cNvSpPr>
              <a:spLocks noChangeArrowheads="1"/>
            </p:cNvSpPr>
            <p:nvPr/>
          </p:nvSpPr>
          <p:spPr bwMode="auto">
            <a:xfrm>
              <a:off x="4027170" y="2182989"/>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66" name="Rectangle 7"/>
            <p:cNvSpPr>
              <a:spLocks noChangeArrowheads="1"/>
            </p:cNvSpPr>
            <p:nvPr/>
          </p:nvSpPr>
          <p:spPr bwMode="auto">
            <a:xfrm>
              <a:off x="4115727" y="2057400"/>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67" name="Rectangle 7"/>
            <p:cNvSpPr>
              <a:spLocks noChangeArrowheads="1"/>
            </p:cNvSpPr>
            <p:nvPr/>
          </p:nvSpPr>
          <p:spPr bwMode="auto">
            <a:xfrm>
              <a:off x="4598772" y="161251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68" name="Rectangle 7"/>
            <p:cNvSpPr>
              <a:spLocks noChangeArrowheads="1"/>
            </p:cNvSpPr>
            <p:nvPr/>
          </p:nvSpPr>
          <p:spPr bwMode="auto">
            <a:xfrm>
              <a:off x="4837671" y="14971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69" name="Rectangle 7"/>
            <p:cNvSpPr>
              <a:spLocks noChangeArrowheads="1"/>
            </p:cNvSpPr>
            <p:nvPr/>
          </p:nvSpPr>
          <p:spPr bwMode="auto">
            <a:xfrm>
              <a:off x="5106429" y="1371600"/>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cxnSp>
        <p:nvCxnSpPr>
          <p:cNvPr id="20" name="Straight Connector 19"/>
          <p:cNvCxnSpPr>
            <a:cxnSpLocks noChangeShapeType="1"/>
          </p:cNvCxnSpPr>
          <p:nvPr/>
        </p:nvCxnSpPr>
        <p:spPr bwMode="auto">
          <a:xfrm flipV="1">
            <a:off x="4254500" y="1663700"/>
            <a:ext cx="0" cy="115570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sp>
        <p:nvSpPr>
          <p:cNvPr id="257035" name="Text Box 3"/>
          <p:cNvSpPr txBox="1">
            <a:spLocks noChangeArrowheads="1"/>
          </p:cNvSpPr>
          <p:nvPr/>
        </p:nvSpPr>
        <p:spPr bwMode="auto">
          <a:xfrm>
            <a:off x="304800" y="3389313"/>
            <a:ext cx="277336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i="0"/>
              <a:t>Where is the new </a:t>
            </a:r>
            <a:br>
              <a:rPr lang="en-US" altLang="en-US" sz="2800" i="0"/>
            </a:br>
            <a:r>
              <a:rPr lang="en-US" altLang="en-US" sz="2800" i="0">
                <a:solidFill>
                  <a:srgbClr val="CC00CC"/>
                </a:solidFill>
              </a:rPr>
              <a:t>center of mass</a:t>
            </a:r>
            <a:r>
              <a:rPr lang="en-US" altLang="en-US" sz="2800" i="0"/>
              <a:t>?</a:t>
            </a:r>
          </a:p>
        </p:txBody>
      </p:sp>
      <p:cxnSp>
        <p:nvCxnSpPr>
          <p:cNvPr id="61" name="Straight Connector 60"/>
          <p:cNvCxnSpPr>
            <a:cxnSpLocks noChangeShapeType="1"/>
          </p:cNvCxnSpPr>
          <p:nvPr/>
        </p:nvCxnSpPr>
        <p:spPr bwMode="auto">
          <a:xfrm flipV="1">
            <a:off x="4191000" y="2273300"/>
            <a:ext cx="0" cy="115570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cxnSp>
        <p:nvCxnSpPr>
          <p:cNvPr id="63" name="Straight Connector 62"/>
          <p:cNvCxnSpPr>
            <a:cxnSpLocks noChangeShapeType="1"/>
          </p:cNvCxnSpPr>
          <p:nvPr/>
        </p:nvCxnSpPr>
        <p:spPr bwMode="auto">
          <a:xfrm flipV="1">
            <a:off x="4013200" y="1828800"/>
            <a:ext cx="0" cy="115570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sp>
        <p:nvSpPr>
          <p:cNvPr id="93" name="Rectangle 92"/>
          <p:cNvSpPr>
            <a:spLocks noChangeArrowheads="1"/>
          </p:cNvSpPr>
          <p:nvPr/>
        </p:nvSpPr>
        <p:spPr bwMode="auto">
          <a:xfrm>
            <a:off x="241300" y="4344988"/>
            <a:ext cx="1968500" cy="3698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Center of mass = r</a:t>
            </a:r>
            <a:r>
              <a:rPr lang="en-US" altLang="en-US" sz="1800" i="0" baseline="-25000">
                <a:solidFill>
                  <a:schemeClr val="bg2"/>
                </a:solidFill>
              </a:rPr>
              <a:t>1</a:t>
            </a:r>
            <a:endParaRPr lang="en-US" altLang="en-US" sz="1800" baseline="-25000">
              <a:solidFill>
                <a:schemeClr val="bg2"/>
              </a:solidFill>
            </a:endParaRPr>
          </a:p>
        </p:txBody>
      </p:sp>
      <p:sp>
        <p:nvSpPr>
          <p:cNvPr id="88" name="Rectangle 87"/>
          <p:cNvSpPr>
            <a:spLocks noChangeArrowheads="1"/>
          </p:cNvSpPr>
          <p:nvPr/>
        </p:nvSpPr>
        <p:spPr bwMode="auto">
          <a:xfrm>
            <a:off x="241300" y="4802188"/>
            <a:ext cx="1968500" cy="3698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Center of mass = r</a:t>
            </a:r>
            <a:r>
              <a:rPr lang="en-US" altLang="en-US" sz="1800" i="0" baseline="-25000">
                <a:solidFill>
                  <a:schemeClr val="bg2"/>
                </a:solidFill>
              </a:rPr>
              <a:t>2</a:t>
            </a:r>
            <a:endParaRPr lang="en-US" altLang="en-US" sz="1800" baseline="-25000">
              <a:solidFill>
                <a:schemeClr val="bg2"/>
              </a:solidFill>
            </a:endParaRPr>
          </a:p>
        </p:txBody>
      </p:sp>
      <p:sp>
        <p:nvSpPr>
          <p:cNvPr id="98" name="Rectangle 97"/>
          <p:cNvSpPr>
            <a:spLocks noChangeArrowheads="1"/>
          </p:cNvSpPr>
          <p:nvPr/>
        </p:nvSpPr>
        <p:spPr bwMode="auto">
          <a:xfrm>
            <a:off x="241300" y="5248275"/>
            <a:ext cx="1627188" cy="3698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Center of mass</a:t>
            </a:r>
            <a:endParaRPr lang="en-US" altLang="en-US" sz="1800" baseline="-25000">
              <a:solidFill>
                <a:schemeClr val="bg2"/>
              </a:solidFill>
            </a:endParaRPr>
          </a:p>
        </p:txBody>
      </p:sp>
      <p:sp>
        <p:nvSpPr>
          <p:cNvPr id="99" name="Rectangle 98"/>
          <p:cNvSpPr>
            <a:spLocks noChangeArrowheads="1"/>
          </p:cNvSpPr>
          <p:nvPr/>
        </p:nvSpPr>
        <p:spPr bwMode="auto">
          <a:xfrm>
            <a:off x="4008438" y="4344988"/>
            <a:ext cx="1173162" cy="3698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Mass = m</a:t>
            </a:r>
            <a:r>
              <a:rPr lang="en-US" altLang="en-US" sz="1800" i="0" baseline="-25000">
                <a:solidFill>
                  <a:schemeClr val="bg2"/>
                </a:solidFill>
              </a:rPr>
              <a:t>1</a:t>
            </a:r>
            <a:endParaRPr lang="en-US" altLang="en-US" sz="1800" baseline="-25000">
              <a:solidFill>
                <a:schemeClr val="bg2"/>
              </a:solidFill>
            </a:endParaRPr>
          </a:p>
        </p:txBody>
      </p:sp>
      <p:sp>
        <p:nvSpPr>
          <p:cNvPr id="101" name="Rectangle 100"/>
          <p:cNvSpPr>
            <a:spLocks noChangeArrowheads="1"/>
          </p:cNvSpPr>
          <p:nvPr/>
        </p:nvSpPr>
        <p:spPr bwMode="auto">
          <a:xfrm>
            <a:off x="5122863" y="4343400"/>
            <a:ext cx="546100" cy="3698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  1</a:t>
            </a:r>
            <a:endParaRPr lang="en-US" altLang="en-US" sz="1800" baseline="-25000">
              <a:solidFill>
                <a:schemeClr val="bg2"/>
              </a:solidFill>
            </a:endParaRPr>
          </a:p>
        </p:txBody>
      </p:sp>
      <p:sp>
        <p:nvSpPr>
          <p:cNvPr id="102" name="Rectangle 101"/>
          <p:cNvSpPr>
            <a:spLocks noChangeArrowheads="1"/>
          </p:cNvSpPr>
          <p:nvPr/>
        </p:nvSpPr>
        <p:spPr bwMode="auto">
          <a:xfrm>
            <a:off x="2149475" y="4344988"/>
            <a:ext cx="488950" cy="3698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 1</a:t>
            </a:r>
            <a:endParaRPr lang="en-US" altLang="en-US" sz="1800" baseline="-25000">
              <a:solidFill>
                <a:schemeClr val="bg2"/>
              </a:solidFill>
            </a:endParaRPr>
          </a:p>
        </p:txBody>
      </p:sp>
      <p:grpSp>
        <p:nvGrpSpPr>
          <p:cNvPr id="19" name="Group 18"/>
          <p:cNvGrpSpPr>
            <a:grpSpLocks/>
          </p:cNvGrpSpPr>
          <p:nvPr/>
        </p:nvGrpSpPr>
        <p:grpSpPr bwMode="auto">
          <a:xfrm>
            <a:off x="4254500" y="3003550"/>
            <a:ext cx="3846513" cy="1128713"/>
            <a:chOff x="4254843" y="3004236"/>
            <a:chExt cx="3846980" cy="1128516"/>
          </a:xfrm>
        </p:grpSpPr>
        <p:sp>
          <p:nvSpPr>
            <p:cNvPr id="257056" name="Text Box 3"/>
            <p:cNvSpPr txBox="1">
              <a:spLocks noChangeArrowheads="1"/>
            </p:cNvSpPr>
            <p:nvPr/>
          </p:nvSpPr>
          <p:spPr bwMode="auto">
            <a:xfrm>
              <a:off x="4343734" y="3179462"/>
              <a:ext cx="3758089" cy="953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To make the math easier,</a:t>
              </a:r>
              <a:br>
                <a:rPr lang="en-US" altLang="en-US" sz="2800" i="0"/>
              </a:br>
              <a:r>
                <a:rPr lang="en-US" altLang="en-US" sz="2800" i="0"/>
                <a:t>lets call this zero.</a:t>
              </a:r>
            </a:p>
          </p:txBody>
        </p:sp>
        <p:cxnSp>
          <p:nvCxnSpPr>
            <p:cNvPr id="257057" name="Straight Connector 9"/>
            <p:cNvCxnSpPr>
              <a:cxnSpLocks noChangeShapeType="1"/>
            </p:cNvCxnSpPr>
            <p:nvPr/>
          </p:nvCxnSpPr>
          <p:spPr bwMode="auto">
            <a:xfrm flipV="1">
              <a:off x="4254843" y="3004236"/>
              <a:ext cx="0" cy="577164"/>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grpSp>
      <p:grpSp>
        <p:nvGrpSpPr>
          <p:cNvPr id="16" name="Group 15"/>
          <p:cNvGrpSpPr>
            <a:grpSpLocks/>
          </p:cNvGrpSpPr>
          <p:nvPr/>
        </p:nvGrpSpPr>
        <p:grpSpPr bwMode="auto">
          <a:xfrm>
            <a:off x="3024188" y="1371600"/>
            <a:ext cx="2595562" cy="1684338"/>
            <a:chOff x="3023927" y="1371601"/>
            <a:chExt cx="2596512" cy="1683943"/>
          </a:xfrm>
        </p:grpSpPr>
        <p:grpSp>
          <p:nvGrpSpPr>
            <p:cNvPr id="257052" name="Group 14"/>
            <p:cNvGrpSpPr>
              <a:grpSpLocks/>
            </p:cNvGrpSpPr>
            <p:nvPr/>
          </p:nvGrpSpPr>
          <p:grpSpPr bwMode="auto">
            <a:xfrm>
              <a:off x="3810000" y="1371601"/>
              <a:ext cx="1810439" cy="1447346"/>
              <a:chOff x="3810000" y="1371601"/>
              <a:chExt cx="1810439" cy="1447346"/>
            </a:xfrm>
          </p:grpSpPr>
          <p:sp>
            <p:nvSpPr>
              <p:cNvPr id="257054" name="Rectangle 10"/>
              <p:cNvSpPr>
                <a:spLocks noChangeArrowheads="1"/>
              </p:cNvSpPr>
              <p:nvPr/>
            </p:nvSpPr>
            <p:spPr bwMode="auto">
              <a:xfrm>
                <a:off x="3810000" y="1371601"/>
                <a:ext cx="1810439" cy="1447346"/>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55" name="Rectangle 104"/>
              <p:cNvSpPr>
                <a:spLocks noChangeArrowheads="1"/>
              </p:cNvSpPr>
              <p:nvPr/>
            </p:nvSpPr>
            <p:spPr bwMode="auto">
              <a:xfrm>
                <a:off x="4768516" y="2229059"/>
                <a:ext cx="723275"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mass</a:t>
                </a:r>
                <a:r>
                  <a:rPr lang="en-US" altLang="en-US" sz="1800" i="0" baseline="-25000">
                    <a:solidFill>
                      <a:schemeClr val="bg2"/>
                    </a:solidFill>
                  </a:rPr>
                  <a:t>2</a:t>
                </a:r>
                <a:endParaRPr lang="en-US" altLang="en-US" sz="1800" baseline="-25000">
                  <a:solidFill>
                    <a:schemeClr val="bg2"/>
                  </a:solidFill>
                </a:endParaRPr>
              </a:p>
            </p:txBody>
          </p:sp>
        </p:grpSp>
        <p:sp>
          <p:nvSpPr>
            <p:cNvPr id="257053" name="Rectangle 105"/>
            <p:cNvSpPr>
              <a:spLocks noChangeArrowheads="1"/>
            </p:cNvSpPr>
            <p:nvPr/>
          </p:nvSpPr>
          <p:spPr bwMode="auto">
            <a:xfrm>
              <a:off x="3023927" y="2686212"/>
              <a:ext cx="723275"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mass</a:t>
              </a:r>
              <a:r>
                <a:rPr lang="en-US" altLang="en-US" sz="1800" i="0" baseline="-25000">
                  <a:solidFill>
                    <a:schemeClr val="bg2"/>
                  </a:solidFill>
                </a:rPr>
                <a:t>1</a:t>
              </a:r>
              <a:endParaRPr lang="en-US" altLang="en-US" sz="1800" baseline="-25000">
                <a:solidFill>
                  <a:schemeClr val="bg2"/>
                </a:solidFill>
              </a:endParaRPr>
            </a:p>
          </p:txBody>
        </p:sp>
      </p:grpSp>
      <p:sp>
        <p:nvSpPr>
          <p:cNvPr id="107" name="Rectangle 106"/>
          <p:cNvSpPr>
            <a:spLocks noChangeArrowheads="1"/>
          </p:cNvSpPr>
          <p:nvPr/>
        </p:nvSpPr>
        <p:spPr bwMode="auto">
          <a:xfrm>
            <a:off x="4013200" y="4776788"/>
            <a:ext cx="1174750" cy="3698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Mass = m</a:t>
            </a:r>
            <a:r>
              <a:rPr lang="en-US" altLang="en-US" sz="1800" i="0" baseline="-25000">
                <a:solidFill>
                  <a:schemeClr val="bg2"/>
                </a:solidFill>
              </a:rPr>
              <a:t>2</a:t>
            </a:r>
            <a:endParaRPr lang="en-US" altLang="en-US" sz="1800" baseline="-25000">
              <a:solidFill>
                <a:schemeClr val="bg2"/>
              </a:solidFill>
            </a:endParaRPr>
          </a:p>
        </p:txBody>
      </p:sp>
      <p:sp>
        <p:nvSpPr>
          <p:cNvPr id="108" name="Rectangle 107"/>
          <p:cNvSpPr>
            <a:spLocks noChangeArrowheads="1"/>
          </p:cNvSpPr>
          <p:nvPr/>
        </p:nvSpPr>
        <p:spPr bwMode="auto">
          <a:xfrm>
            <a:off x="5129213" y="4775200"/>
            <a:ext cx="685800" cy="3698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  i-1</a:t>
            </a:r>
            <a:endParaRPr lang="en-US" altLang="en-US" sz="1800" baseline="-25000">
              <a:solidFill>
                <a:schemeClr val="bg2"/>
              </a:solidFill>
            </a:endParaRPr>
          </a:p>
        </p:txBody>
      </p:sp>
      <p:graphicFrame>
        <p:nvGraphicFramePr>
          <p:cNvPr id="14" name="Object 13"/>
          <p:cNvGraphicFramePr>
            <a:graphicFrameLocks noChangeAspect="1"/>
          </p:cNvGraphicFramePr>
          <p:nvPr/>
        </p:nvGraphicFramePr>
        <p:xfrm>
          <a:off x="517525" y="5618163"/>
          <a:ext cx="1463675" cy="620712"/>
        </p:xfrm>
        <a:graphic>
          <a:graphicData uri="http://schemas.openxmlformats.org/presentationml/2006/ole">
            <mc:AlternateContent xmlns:mc="http://schemas.openxmlformats.org/markup-compatibility/2006">
              <mc:Choice xmlns:v="urn:schemas-microsoft-com:vml" Requires="v">
                <p:oleObj spid="_x0000_s59400" name="Equation" r:id="rId5" imgW="1016000" imgH="431800" progId="Equation.3">
                  <p:embed/>
                </p:oleObj>
              </mc:Choice>
              <mc:Fallback>
                <p:oleObj name="Equation" r:id="rId5" imgW="1016000" imgH="431800" progId="Equation.3">
                  <p:embed/>
                  <p:pic>
                    <p:nvPicPr>
                      <p:cNvPr id="14" name="Object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7525" y="5618163"/>
                        <a:ext cx="1463675" cy="620712"/>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9" name="Rectangle 108"/>
          <p:cNvSpPr>
            <a:spLocks noChangeArrowheads="1"/>
          </p:cNvSpPr>
          <p:nvPr/>
        </p:nvSpPr>
        <p:spPr bwMode="auto">
          <a:xfrm>
            <a:off x="2159000" y="4802188"/>
            <a:ext cx="487363" cy="3698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1800" i="0">
                <a:solidFill>
                  <a:schemeClr val="bg2"/>
                </a:solidFill>
              </a:rPr>
              <a:t>= 0</a:t>
            </a:r>
            <a:endParaRPr lang="en-US" altLang="en-US" sz="1800" baseline="-25000">
              <a:solidFill>
                <a:schemeClr val="bg2"/>
              </a:solidFill>
            </a:endParaRPr>
          </a:p>
        </p:txBody>
      </p:sp>
      <p:graphicFrame>
        <p:nvGraphicFramePr>
          <p:cNvPr id="110" name="Object 109"/>
          <p:cNvGraphicFramePr>
            <a:graphicFrameLocks noChangeAspect="1"/>
          </p:cNvGraphicFramePr>
          <p:nvPr/>
        </p:nvGraphicFramePr>
        <p:xfrm>
          <a:off x="762000" y="6238875"/>
          <a:ext cx="1719263" cy="603250"/>
        </p:xfrm>
        <a:graphic>
          <a:graphicData uri="http://schemas.openxmlformats.org/presentationml/2006/ole">
            <mc:AlternateContent xmlns:mc="http://schemas.openxmlformats.org/markup-compatibility/2006">
              <mc:Choice xmlns:v="urn:schemas-microsoft-com:vml" Requires="v">
                <p:oleObj spid="_x0000_s59401" name="Equation" r:id="rId7" imgW="1193800" imgH="419100" progId="Equation.3">
                  <p:embed/>
                </p:oleObj>
              </mc:Choice>
              <mc:Fallback>
                <p:oleObj name="Equation" r:id="rId7" imgW="1193800" imgH="419100" progId="Equation.3">
                  <p:embed/>
                  <p:pic>
                    <p:nvPicPr>
                      <p:cNvPr id="110" name="Object 10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2000" y="6238875"/>
                        <a:ext cx="1719263" cy="60325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1" name="Rectangle 110"/>
          <p:cNvSpPr>
            <a:spLocks noChangeArrowheads="1"/>
          </p:cNvSpPr>
          <p:nvPr/>
        </p:nvSpPr>
        <p:spPr bwMode="auto">
          <a:xfrm>
            <a:off x="2527300" y="5522913"/>
            <a:ext cx="74549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CC00CC"/>
                </a:solidFill>
              </a:rPr>
              <a:t>Center of mass</a:t>
            </a:r>
            <a:r>
              <a:rPr lang="en-US" altLang="en-US" sz="2800" i="0"/>
              <a:t> is </a:t>
            </a:r>
            <a:r>
              <a:rPr lang="en-US" altLang="en-US" sz="2800">
                <a:solidFill>
                  <a:srgbClr val="CC00CC"/>
                </a:solidFill>
              </a:rPr>
              <a:t>1/i</a:t>
            </a:r>
            <a:r>
              <a:rPr lang="en-US" altLang="en-US" sz="2800" i="0"/>
              <a:t> from </a:t>
            </a:r>
            <a:br>
              <a:rPr lang="en-US" altLang="en-US" sz="2800" i="0"/>
            </a:br>
            <a:r>
              <a:rPr lang="en-US" altLang="en-US" sz="2800" i="0"/>
              <a:t>   right edge of </a:t>
            </a:r>
            <a:r>
              <a:rPr lang="en-US" altLang="en-US" sz="2800"/>
              <a:t>i</a:t>
            </a:r>
            <a:r>
              <a:rPr lang="en-US" altLang="en-US" sz="2800" baseline="30000"/>
              <a:t>th</a:t>
            </a:r>
            <a:r>
              <a:rPr lang="en-US" altLang="en-US" sz="2800" i="0"/>
              <a:t> block.</a:t>
            </a:r>
          </a:p>
        </p:txBody>
      </p:sp>
    </p:spTree>
    <p:extLst>
      <p:ext uri="{BB962C8B-B14F-4D97-AF65-F5344CB8AC3E}">
        <p14:creationId xmlns:p14="http://schemas.microsoft.com/office/powerpoint/2010/main" val="1641131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9"/>
                                        </p:tgtEl>
                                        <p:attrNameLst>
                                          <p:attrName>style.visibility</p:attrName>
                                        </p:attrNameLst>
                                      </p:cBhvr>
                                      <p:to>
                                        <p:strVal val="visible"/>
                                      </p:to>
                                    </p:set>
                                    <p:anim calcmode="lin" valueType="num">
                                      <p:cBhvr additive="base">
                                        <p:cTn id="13" dur="500" fill="hold"/>
                                        <p:tgtEl>
                                          <p:spTgt spid="99"/>
                                        </p:tgtEl>
                                        <p:attrNameLst>
                                          <p:attrName>ppt_x</p:attrName>
                                        </p:attrNameLst>
                                      </p:cBhvr>
                                      <p:tavLst>
                                        <p:tav tm="0">
                                          <p:val>
                                            <p:strVal val="#ppt_x"/>
                                          </p:val>
                                        </p:tav>
                                        <p:tav tm="100000">
                                          <p:val>
                                            <p:strVal val="#ppt_x"/>
                                          </p:val>
                                        </p:tav>
                                      </p:tavLst>
                                    </p:anim>
                                    <p:anim calcmode="lin" valueType="num">
                                      <p:cBhvr additive="base">
                                        <p:cTn id="14"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1"/>
                                        </p:tgtEl>
                                        <p:attrNameLst>
                                          <p:attrName>style.visibility</p:attrName>
                                        </p:attrNameLst>
                                      </p:cBhvr>
                                      <p:to>
                                        <p:strVal val="visible"/>
                                      </p:to>
                                    </p:set>
                                    <p:anim calcmode="lin" valueType="num">
                                      <p:cBhvr additive="base">
                                        <p:cTn id="19" dur="500" fill="hold"/>
                                        <p:tgtEl>
                                          <p:spTgt spid="101"/>
                                        </p:tgtEl>
                                        <p:attrNameLst>
                                          <p:attrName>ppt_x</p:attrName>
                                        </p:attrNameLst>
                                      </p:cBhvr>
                                      <p:tavLst>
                                        <p:tav tm="0">
                                          <p:val>
                                            <p:strVal val="#ppt_x"/>
                                          </p:val>
                                        </p:tav>
                                        <p:tav tm="100000">
                                          <p:val>
                                            <p:strVal val="#ppt_x"/>
                                          </p:val>
                                        </p:tav>
                                      </p:tavLst>
                                    </p:anim>
                                    <p:anim calcmode="lin" valueType="num">
                                      <p:cBhvr additive="base">
                                        <p:cTn id="20"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7"/>
                                        </p:tgtEl>
                                        <p:attrNameLst>
                                          <p:attrName>style.visibility</p:attrName>
                                        </p:attrNameLst>
                                      </p:cBhvr>
                                      <p:to>
                                        <p:strVal val="visible"/>
                                      </p:to>
                                    </p:set>
                                    <p:anim calcmode="lin" valueType="num">
                                      <p:cBhvr additive="base">
                                        <p:cTn id="25" dur="500" fill="hold"/>
                                        <p:tgtEl>
                                          <p:spTgt spid="107"/>
                                        </p:tgtEl>
                                        <p:attrNameLst>
                                          <p:attrName>ppt_x</p:attrName>
                                        </p:attrNameLst>
                                      </p:cBhvr>
                                      <p:tavLst>
                                        <p:tav tm="0">
                                          <p:val>
                                            <p:strVal val="#ppt_x"/>
                                          </p:val>
                                        </p:tav>
                                        <p:tav tm="100000">
                                          <p:val>
                                            <p:strVal val="#ppt_x"/>
                                          </p:val>
                                        </p:tav>
                                      </p:tavLst>
                                    </p:anim>
                                    <p:anim calcmode="lin" valueType="num">
                                      <p:cBhvr additive="base">
                                        <p:cTn id="26" dur="500" fill="hold"/>
                                        <p:tgtEl>
                                          <p:spTgt spid="107"/>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8"/>
                                        </p:tgtEl>
                                        <p:attrNameLst>
                                          <p:attrName>style.visibility</p:attrName>
                                        </p:attrNameLst>
                                      </p:cBhvr>
                                      <p:to>
                                        <p:strVal val="visible"/>
                                      </p:to>
                                    </p:set>
                                    <p:anim calcmode="lin" valueType="num">
                                      <p:cBhvr additive="base">
                                        <p:cTn id="31" dur="500" fill="hold"/>
                                        <p:tgtEl>
                                          <p:spTgt spid="108"/>
                                        </p:tgtEl>
                                        <p:attrNameLst>
                                          <p:attrName>ppt_x</p:attrName>
                                        </p:attrNameLst>
                                      </p:cBhvr>
                                      <p:tavLst>
                                        <p:tav tm="0">
                                          <p:val>
                                            <p:strVal val="#ppt_x"/>
                                          </p:val>
                                        </p:tav>
                                        <p:tav tm="100000">
                                          <p:val>
                                            <p:strVal val="#ppt_x"/>
                                          </p:val>
                                        </p:tav>
                                      </p:tavLst>
                                    </p:anim>
                                    <p:anim calcmode="lin" valueType="num">
                                      <p:cBhvr additive="base">
                                        <p:cTn id="32" dur="500" fill="hold"/>
                                        <p:tgtEl>
                                          <p:spTgt spid="10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88"/>
                                        </p:tgtEl>
                                        <p:attrNameLst>
                                          <p:attrName>style.visibility</p:attrName>
                                        </p:attrNameLst>
                                      </p:cBhvr>
                                      <p:to>
                                        <p:strVal val="visible"/>
                                      </p:to>
                                    </p:set>
                                    <p:anim calcmode="lin" valueType="num">
                                      <p:cBhvr additive="base">
                                        <p:cTn id="37" dur="500" fill="hold"/>
                                        <p:tgtEl>
                                          <p:spTgt spid="88"/>
                                        </p:tgtEl>
                                        <p:attrNameLst>
                                          <p:attrName>ppt_x</p:attrName>
                                        </p:attrNameLst>
                                      </p:cBhvr>
                                      <p:tavLst>
                                        <p:tav tm="0">
                                          <p:val>
                                            <p:strVal val="#ppt_x"/>
                                          </p:val>
                                        </p:tav>
                                        <p:tav tm="100000">
                                          <p:val>
                                            <p:strVal val="#ppt_x"/>
                                          </p:val>
                                        </p:tav>
                                      </p:tavLst>
                                    </p:anim>
                                    <p:anim calcmode="lin" valueType="num">
                                      <p:cBhvr additive="base">
                                        <p:cTn id="38" dur="500" fill="hold"/>
                                        <p:tgtEl>
                                          <p:spTgt spid="88"/>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500" fill="hold"/>
                                        <p:tgtEl>
                                          <p:spTgt spid="20"/>
                                        </p:tgtEl>
                                        <p:attrNameLst>
                                          <p:attrName>ppt_x</p:attrName>
                                        </p:attrNameLst>
                                      </p:cBhvr>
                                      <p:tavLst>
                                        <p:tav tm="0">
                                          <p:val>
                                            <p:strVal val="#ppt_x"/>
                                          </p:val>
                                        </p:tav>
                                        <p:tav tm="100000">
                                          <p:val>
                                            <p:strVal val="#ppt_x"/>
                                          </p:val>
                                        </p:tav>
                                      </p:tavLst>
                                    </p:anim>
                                    <p:anim calcmode="lin" valueType="num">
                                      <p:cBhvr additive="base">
                                        <p:cTn id="4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09"/>
                                        </p:tgtEl>
                                        <p:attrNameLst>
                                          <p:attrName>style.visibility</p:attrName>
                                        </p:attrNameLst>
                                      </p:cBhvr>
                                      <p:to>
                                        <p:strVal val="visible"/>
                                      </p:to>
                                    </p:set>
                                    <p:anim calcmode="lin" valueType="num">
                                      <p:cBhvr additive="base">
                                        <p:cTn id="47" dur="500" fill="hold"/>
                                        <p:tgtEl>
                                          <p:spTgt spid="109"/>
                                        </p:tgtEl>
                                        <p:attrNameLst>
                                          <p:attrName>ppt_x</p:attrName>
                                        </p:attrNameLst>
                                      </p:cBhvr>
                                      <p:tavLst>
                                        <p:tav tm="0">
                                          <p:val>
                                            <p:strVal val="#ppt_x"/>
                                          </p:val>
                                        </p:tav>
                                        <p:tav tm="100000">
                                          <p:val>
                                            <p:strVal val="#ppt_x"/>
                                          </p:val>
                                        </p:tav>
                                      </p:tavLst>
                                    </p:anim>
                                    <p:anim calcmode="lin" valueType="num">
                                      <p:cBhvr additive="base">
                                        <p:cTn id="48" dur="500" fill="hold"/>
                                        <p:tgtEl>
                                          <p:spTgt spid="10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500" fill="hold"/>
                                        <p:tgtEl>
                                          <p:spTgt spid="19"/>
                                        </p:tgtEl>
                                        <p:attrNameLst>
                                          <p:attrName>ppt_x</p:attrName>
                                        </p:attrNameLst>
                                      </p:cBhvr>
                                      <p:tavLst>
                                        <p:tav tm="0">
                                          <p:val>
                                            <p:strVal val="#ppt_x"/>
                                          </p:val>
                                        </p:tav>
                                        <p:tav tm="100000">
                                          <p:val>
                                            <p:strVal val="#ppt_x"/>
                                          </p:val>
                                        </p:tav>
                                      </p:tavLst>
                                    </p:anim>
                                    <p:anim calcmode="lin" valueType="num">
                                      <p:cBhvr additive="base">
                                        <p:cTn id="5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93"/>
                                        </p:tgtEl>
                                        <p:attrNameLst>
                                          <p:attrName>style.visibility</p:attrName>
                                        </p:attrNameLst>
                                      </p:cBhvr>
                                      <p:to>
                                        <p:strVal val="visible"/>
                                      </p:to>
                                    </p:set>
                                    <p:anim calcmode="lin" valueType="num">
                                      <p:cBhvr additive="base">
                                        <p:cTn id="57" dur="500" fill="hold"/>
                                        <p:tgtEl>
                                          <p:spTgt spid="93"/>
                                        </p:tgtEl>
                                        <p:attrNameLst>
                                          <p:attrName>ppt_x</p:attrName>
                                        </p:attrNameLst>
                                      </p:cBhvr>
                                      <p:tavLst>
                                        <p:tav tm="0">
                                          <p:val>
                                            <p:strVal val="#ppt_x"/>
                                          </p:val>
                                        </p:tav>
                                        <p:tav tm="100000">
                                          <p:val>
                                            <p:strVal val="#ppt_x"/>
                                          </p:val>
                                        </p:tav>
                                      </p:tavLst>
                                    </p:anim>
                                    <p:anim calcmode="lin" valueType="num">
                                      <p:cBhvr additive="base">
                                        <p:cTn id="58" dur="500" fill="hold"/>
                                        <p:tgtEl>
                                          <p:spTgt spid="93"/>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63"/>
                                        </p:tgtEl>
                                        <p:attrNameLst>
                                          <p:attrName>style.visibility</p:attrName>
                                        </p:attrNameLst>
                                      </p:cBhvr>
                                      <p:to>
                                        <p:strVal val="visible"/>
                                      </p:to>
                                    </p:set>
                                    <p:anim calcmode="lin" valueType="num">
                                      <p:cBhvr additive="base">
                                        <p:cTn id="61" dur="500" fill="hold"/>
                                        <p:tgtEl>
                                          <p:spTgt spid="63"/>
                                        </p:tgtEl>
                                        <p:attrNameLst>
                                          <p:attrName>ppt_x</p:attrName>
                                        </p:attrNameLst>
                                      </p:cBhvr>
                                      <p:tavLst>
                                        <p:tav tm="0">
                                          <p:val>
                                            <p:strVal val="#ppt_x"/>
                                          </p:val>
                                        </p:tav>
                                        <p:tav tm="100000">
                                          <p:val>
                                            <p:strVal val="#ppt_x"/>
                                          </p:val>
                                        </p:tav>
                                      </p:tavLst>
                                    </p:anim>
                                    <p:anim calcmode="lin" valueType="num">
                                      <p:cBhvr additive="base">
                                        <p:cTn id="62"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02"/>
                                        </p:tgtEl>
                                        <p:attrNameLst>
                                          <p:attrName>style.visibility</p:attrName>
                                        </p:attrNameLst>
                                      </p:cBhvr>
                                      <p:to>
                                        <p:strVal val="visible"/>
                                      </p:to>
                                    </p:set>
                                    <p:anim calcmode="lin" valueType="num">
                                      <p:cBhvr additive="base">
                                        <p:cTn id="67" dur="500" fill="hold"/>
                                        <p:tgtEl>
                                          <p:spTgt spid="102"/>
                                        </p:tgtEl>
                                        <p:attrNameLst>
                                          <p:attrName>ppt_x</p:attrName>
                                        </p:attrNameLst>
                                      </p:cBhvr>
                                      <p:tavLst>
                                        <p:tav tm="0">
                                          <p:val>
                                            <p:strVal val="#ppt_x"/>
                                          </p:val>
                                        </p:tav>
                                        <p:tav tm="100000">
                                          <p:val>
                                            <p:strVal val="#ppt_x"/>
                                          </p:val>
                                        </p:tav>
                                      </p:tavLst>
                                    </p:anim>
                                    <p:anim calcmode="lin" valueType="num">
                                      <p:cBhvr additive="base">
                                        <p:cTn id="68" dur="500" fill="hold"/>
                                        <p:tgtEl>
                                          <p:spTgt spid="102"/>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98"/>
                                        </p:tgtEl>
                                        <p:attrNameLst>
                                          <p:attrName>style.visibility</p:attrName>
                                        </p:attrNameLst>
                                      </p:cBhvr>
                                      <p:to>
                                        <p:strVal val="visible"/>
                                      </p:to>
                                    </p:set>
                                    <p:anim calcmode="lin" valueType="num">
                                      <p:cBhvr additive="base">
                                        <p:cTn id="73" dur="500" fill="hold"/>
                                        <p:tgtEl>
                                          <p:spTgt spid="98"/>
                                        </p:tgtEl>
                                        <p:attrNameLst>
                                          <p:attrName>ppt_x</p:attrName>
                                        </p:attrNameLst>
                                      </p:cBhvr>
                                      <p:tavLst>
                                        <p:tav tm="0">
                                          <p:val>
                                            <p:strVal val="#ppt_x"/>
                                          </p:val>
                                        </p:tav>
                                        <p:tav tm="100000">
                                          <p:val>
                                            <p:strVal val="#ppt_x"/>
                                          </p:val>
                                        </p:tav>
                                      </p:tavLst>
                                    </p:anim>
                                    <p:anim calcmode="lin" valueType="num">
                                      <p:cBhvr additive="base">
                                        <p:cTn id="74" dur="500" fill="hold"/>
                                        <p:tgtEl>
                                          <p:spTgt spid="98"/>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additive="base">
                                        <p:cTn id="77" dur="500" fill="hold"/>
                                        <p:tgtEl>
                                          <p:spTgt spid="14"/>
                                        </p:tgtEl>
                                        <p:attrNameLst>
                                          <p:attrName>ppt_x</p:attrName>
                                        </p:attrNameLst>
                                      </p:cBhvr>
                                      <p:tavLst>
                                        <p:tav tm="0">
                                          <p:val>
                                            <p:strVal val="#ppt_x"/>
                                          </p:val>
                                        </p:tav>
                                        <p:tav tm="100000">
                                          <p:val>
                                            <p:strVal val="#ppt_x"/>
                                          </p:val>
                                        </p:tav>
                                      </p:tavLst>
                                    </p:anim>
                                    <p:anim calcmode="lin" valueType="num">
                                      <p:cBhvr additive="base">
                                        <p:cTn id="78" dur="500" fill="hold"/>
                                        <p:tgtEl>
                                          <p:spTgt spid="14"/>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61"/>
                                        </p:tgtEl>
                                        <p:attrNameLst>
                                          <p:attrName>style.visibility</p:attrName>
                                        </p:attrNameLst>
                                      </p:cBhvr>
                                      <p:to>
                                        <p:strVal val="visible"/>
                                      </p:to>
                                    </p:set>
                                    <p:anim calcmode="lin" valueType="num">
                                      <p:cBhvr additive="base">
                                        <p:cTn id="81" dur="500" fill="hold"/>
                                        <p:tgtEl>
                                          <p:spTgt spid="61"/>
                                        </p:tgtEl>
                                        <p:attrNameLst>
                                          <p:attrName>ppt_x</p:attrName>
                                        </p:attrNameLst>
                                      </p:cBhvr>
                                      <p:tavLst>
                                        <p:tav tm="0">
                                          <p:val>
                                            <p:strVal val="#ppt_x"/>
                                          </p:val>
                                        </p:tav>
                                        <p:tav tm="100000">
                                          <p:val>
                                            <p:strVal val="#ppt_x"/>
                                          </p:val>
                                        </p:tav>
                                      </p:tavLst>
                                    </p:anim>
                                    <p:anim calcmode="lin" valueType="num">
                                      <p:cBhvr additive="base">
                                        <p:cTn id="82"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4" fill="hold" nodeType="clickEffect">
                                  <p:stCondLst>
                                    <p:cond delay="0"/>
                                  </p:stCondLst>
                                  <p:childTnLst>
                                    <p:set>
                                      <p:cBhvr>
                                        <p:cTn id="86" dur="1" fill="hold">
                                          <p:stCondLst>
                                            <p:cond delay="0"/>
                                          </p:stCondLst>
                                        </p:cTn>
                                        <p:tgtEl>
                                          <p:spTgt spid="110"/>
                                        </p:tgtEl>
                                        <p:attrNameLst>
                                          <p:attrName>style.visibility</p:attrName>
                                        </p:attrNameLst>
                                      </p:cBhvr>
                                      <p:to>
                                        <p:strVal val="visible"/>
                                      </p:to>
                                    </p:set>
                                    <p:anim calcmode="lin" valueType="num">
                                      <p:cBhvr additive="base">
                                        <p:cTn id="87" dur="500" fill="hold"/>
                                        <p:tgtEl>
                                          <p:spTgt spid="110"/>
                                        </p:tgtEl>
                                        <p:attrNameLst>
                                          <p:attrName>ppt_x</p:attrName>
                                        </p:attrNameLst>
                                      </p:cBhvr>
                                      <p:tavLst>
                                        <p:tav tm="0">
                                          <p:val>
                                            <p:strVal val="#ppt_x"/>
                                          </p:val>
                                        </p:tav>
                                        <p:tav tm="100000">
                                          <p:val>
                                            <p:strVal val="#ppt_x"/>
                                          </p:val>
                                        </p:tav>
                                      </p:tavLst>
                                    </p:anim>
                                    <p:anim calcmode="lin" valueType="num">
                                      <p:cBhvr additive="base">
                                        <p:cTn id="88" dur="500" fill="hold"/>
                                        <p:tgtEl>
                                          <p:spTgt spid="110"/>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1"/>
                                        </p:tgtEl>
                                        <p:attrNameLst>
                                          <p:attrName>style.visibility</p:attrName>
                                        </p:attrNameLst>
                                      </p:cBhvr>
                                      <p:to>
                                        <p:strVal val="visible"/>
                                      </p:to>
                                    </p:set>
                                    <p:anim calcmode="lin" valueType="num">
                                      <p:cBhvr additive="base">
                                        <p:cTn id="93" dur="500" fill="hold"/>
                                        <p:tgtEl>
                                          <p:spTgt spid="111"/>
                                        </p:tgtEl>
                                        <p:attrNameLst>
                                          <p:attrName>ppt_x</p:attrName>
                                        </p:attrNameLst>
                                      </p:cBhvr>
                                      <p:tavLst>
                                        <p:tav tm="0">
                                          <p:val>
                                            <p:strVal val="#ppt_x"/>
                                          </p:val>
                                        </p:tav>
                                        <p:tav tm="100000">
                                          <p:val>
                                            <p:strVal val="#ppt_x"/>
                                          </p:val>
                                        </p:tav>
                                      </p:tavLst>
                                    </p:anim>
                                    <p:anim calcmode="lin" valueType="num">
                                      <p:cBhvr additive="base">
                                        <p:cTn id="94" dur="500" fill="hold"/>
                                        <p:tgtEl>
                                          <p:spTgt spid="1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8" grpId="0" animBg="1"/>
      <p:bldP spid="98" grpId="0" animBg="1"/>
      <p:bldP spid="99" grpId="0" animBg="1"/>
      <p:bldP spid="101" grpId="0" animBg="1"/>
      <p:bldP spid="102" grpId="0" animBg="1"/>
      <p:bldP spid="107" grpId="0" animBg="1"/>
      <p:bldP spid="108" grpId="0" animBg="1"/>
      <p:bldP spid="109" grpId="0" animBg="1"/>
      <p:bldP spid="111"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58051" name="Text Box 3"/>
          <p:cNvSpPr txBox="1">
            <a:spLocks noChangeArrowheads="1"/>
          </p:cNvSpPr>
          <p:nvPr/>
        </p:nvSpPr>
        <p:spPr bwMode="auto">
          <a:xfrm>
            <a:off x="1095375" y="847725"/>
            <a:ext cx="74660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Output: Stack them leaning as far over as possible.</a:t>
            </a:r>
          </a:p>
        </p:txBody>
      </p:sp>
      <p:sp>
        <p:nvSpPr>
          <p:cNvPr id="258052" name="Text Box 9"/>
          <p:cNvSpPr txBox="1">
            <a:spLocks noChangeArrowheads="1"/>
          </p:cNvSpPr>
          <p:nvPr/>
        </p:nvSpPr>
        <p:spPr bwMode="auto">
          <a:xfrm>
            <a:off x="1068388" y="39052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Input: Lots of 2in wide blocks</a:t>
            </a:r>
          </a:p>
        </p:txBody>
      </p:sp>
      <p:sp>
        <p:nvSpPr>
          <p:cNvPr id="258053" name="Rectangle 7"/>
          <p:cNvSpPr>
            <a:spLocks noChangeArrowheads="1"/>
          </p:cNvSpPr>
          <p:nvPr/>
        </p:nvSpPr>
        <p:spPr bwMode="auto">
          <a:xfrm>
            <a:off x="3746500" y="28194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54" name="Right Arrow 1"/>
          <p:cNvSpPr>
            <a:spLocks noChangeArrowheads="1"/>
          </p:cNvSpPr>
          <p:nvPr/>
        </p:nvSpPr>
        <p:spPr bwMode="auto">
          <a:xfrm>
            <a:off x="5130800" y="2725738"/>
            <a:ext cx="979488" cy="722312"/>
          </a:xfrm>
          <a:prstGeom prst="rightArrow">
            <a:avLst>
              <a:gd name="adj1" fmla="val 50000"/>
              <a:gd name="adj2" fmla="val 4986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sp>
        <p:nvSpPr>
          <p:cNvPr id="258055"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56"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57" name="Rectangle 6"/>
          <p:cNvSpPr>
            <a:spLocks noChangeArrowheads="1"/>
          </p:cNvSpPr>
          <p:nvPr/>
        </p:nvSpPr>
        <p:spPr bwMode="auto">
          <a:xfrm>
            <a:off x="2540000" y="5118100"/>
            <a:ext cx="57086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 have produced the </a:t>
            </a:r>
            <a:r>
              <a:rPr lang="en-US" altLang="en-US" sz="2800" i="0">
                <a:solidFill>
                  <a:srgbClr val="FF0000"/>
                </a:solidFill>
              </a:rPr>
              <a:t>last</a:t>
            </a:r>
            <a:r>
              <a:rPr lang="en-US" altLang="en-US" sz="2800" i="0"/>
              <a:t> </a:t>
            </a:r>
            <a:r>
              <a:rPr lang="en-US" altLang="en-US" sz="2800"/>
              <a:t>i-1</a:t>
            </a:r>
            <a:r>
              <a:rPr lang="en-US" altLang="en-US" sz="2800" i="0"/>
              <a:t> objects. </a:t>
            </a:r>
          </a:p>
        </p:txBody>
      </p:sp>
      <p:grpSp>
        <p:nvGrpSpPr>
          <p:cNvPr id="258058" name="Group 24"/>
          <p:cNvGrpSpPr>
            <a:grpSpLocks noChangeAspect="1"/>
          </p:cNvGrpSpPr>
          <p:nvPr/>
        </p:nvGrpSpPr>
        <p:grpSpPr bwMode="auto">
          <a:xfrm rot="2360341">
            <a:off x="762000" y="2505075"/>
            <a:ext cx="1079500" cy="1079500"/>
            <a:chOff x="1224" y="1212"/>
            <a:chExt cx="3144" cy="3112"/>
          </a:xfrm>
        </p:grpSpPr>
        <p:sp>
          <p:nvSpPr>
            <p:cNvPr id="258103" name="Freeform 25"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sp>
          <p:nvSpPr>
            <p:cNvPr id="258104" name="Freeform 26"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grpSp>
          <p:nvGrpSpPr>
            <p:cNvPr id="258105" name="Group 27"/>
            <p:cNvGrpSpPr>
              <a:grpSpLocks noChangeAspect="1"/>
            </p:cNvGrpSpPr>
            <p:nvPr/>
          </p:nvGrpSpPr>
          <p:grpSpPr bwMode="auto">
            <a:xfrm>
              <a:off x="1776" y="1212"/>
              <a:ext cx="1944" cy="2413"/>
              <a:chOff x="2227" y="1194"/>
              <a:chExt cx="1944" cy="2413"/>
            </a:xfrm>
          </p:grpSpPr>
          <p:sp>
            <p:nvSpPr>
              <p:cNvPr id="258106" name="Freeform 28"/>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7" name="Freeform 29"/>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8" name="Freeform 30"/>
              <p:cNvSpPr>
                <a:spLocks noChangeAspect="1"/>
              </p:cNvSpPr>
              <p:nvPr/>
            </p:nvSpPr>
            <p:spPr bwMode="auto">
              <a:xfrm rot="-2705309">
                <a:off x="3504" y="2064"/>
                <a:ext cx="812" cy="523"/>
              </a:xfrm>
              <a:custGeom>
                <a:avLst/>
                <a:gdLst>
                  <a:gd name="T0" fmla="*/ 0 w 782"/>
                  <a:gd name="T1" fmla="*/ 1 h 808"/>
                  <a:gd name="T2" fmla="*/ 158 w 782"/>
                  <a:gd name="T3" fmla="*/ 0 h 808"/>
                  <a:gd name="T4" fmla="*/ 386 w 782"/>
                  <a:gd name="T5" fmla="*/ 0 h 808"/>
                  <a:gd name="T6" fmla="*/ 814 w 782"/>
                  <a:gd name="T7" fmla="*/ 1 h 808"/>
                  <a:gd name="T8" fmla="*/ 1320 w 782"/>
                  <a:gd name="T9" fmla="*/ 1 h 808"/>
                  <a:gd name="T10" fmla="*/ 1508 w 782"/>
                  <a:gd name="T11" fmla="*/ 1 h 808"/>
                  <a:gd name="T12" fmla="*/ 1595 w 782"/>
                  <a:gd name="T13" fmla="*/ 1 h 808"/>
                  <a:gd name="T14" fmla="*/ 1608 w 782"/>
                  <a:gd name="T15" fmla="*/ 1 h 808"/>
                  <a:gd name="T16" fmla="*/ 1552 w 782"/>
                  <a:gd name="T17" fmla="*/ 1 h 808"/>
                  <a:gd name="T18" fmla="*/ 1397 w 782"/>
                  <a:gd name="T19" fmla="*/ 1 h 808"/>
                  <a:gd name="T20" fmla="*/ 1195 w 782"/>
                  <a:gd name="T21" fmla="*/ 1 h 808"/>
                  <a:gd name="T22" fmla="*/ 1048 w 782"/>
                  <a:gd name="T23" fmla="*/ 1 h 808"/>
                  <a:gd name="T24" fmla="*/ 980 w 782"/>
                  <a:gd name="T25" fmla="*/ 1 h 808"/>
                  <a:gd name="T26" fmla="*/ 938 w 782"/>
                  <a:gd name="T27" fmla="*/ 1 h 808"/>
                  <a:gd name="T28" fmla="*/ 951 w 782"/>
                  <a:gd name="T29" fmla="*/ 1 h 808"/>
                  <a:gd name="T30" fmla="*/ 962 w 782"/>
                  <a:gd name="T31" fmla="*/ 1 h 808"/>
                  <a:gd name="T32" fmla="*/ 1143 w 782"/>
                  <a:gd name="T33" fmla="*/ 1 h 808"/>
                  <a:gd name="T34" fmla="*/ 1430 w 782"/>
                  <a:gd name="T35" fmla="*/ 1 h 808"/>
                  <a:gd name="T36" fmla="*/ 1608 w 782"/>
                  <a:gd name="T37" fmla="*/ 1 h 808"/>
                  <a:gd name="T38" fmla="*/ 1799 w 782"/>
                  <a:gd name="T39" fmla="*/ 1 h 808"/>
                  <a:gd name="T40" fmla="*/ 1860 w 782"/>
                  <a:gd name="T41" fmla="*/ 1 h 808"/>
                  <a:gd name="T42" fmla="*/ 1799 w 782"/>
                  <a:gd name="T43" fmla="*/ 1 h 808"/>
                  <a:gd name="T44" fmla="*/ 1724 w 782"/>
                  <a:gd name="T45" fmla="*/ 1 h 808"/>
                  <a:gd name="T46" fmla="*/ 1595 w 782"/>
                  <a:gd name="T47" fmla="*/ 1 h 808"/>
                  <a:gd name="T48" fmla="*/ 1423 w 782"/>
                  <a:gd name="T49" fmla="*/ 1 h 808"/>
                  <a:gd name="T50" fmla="*/ 1236 w 782"/>
                  <a:gd name="T51" fmla="*/ 1 h 808"/>
                  <a:gd name="T52" fmla="*/ 938 w 782"/>
                  <a:gd name="T53" fmla="*/ 1 h 808"/>
                  <a:gd name="T54" fmla="*/ 844 w 782"/>
                  <a:gd name="T55" fmla="*/ 1 h 808"/>
                  <a:gd name="T56" fmla="*/ 793 w 782"/>
                  <a:gd name="T57" fmla="*/ 1 h 808"/>
                  <a:gd name="T58" fmla="*/ 793 w 782"/>
                  <a:gd name="T59" fmla="*/ 1 h 808"/>
                  <a:gd name="T60" fmla="*/ 793 w 782"/>
                  <a:gd name="T61" fmla="*/ 1 h 808"/>
                  <a:gd name="T62" fmla="*/ 922 w 782"/>
                  <a:gd name="T63" fmla="*/ 1 h 808"/>
                  <a:gd name="T64" fmla="*/ 1114 w 782"/>
                  <a:gd name="T65" fmla="*/ 1 h 808"/>
                  <a:gd name="T66" fmla="*/ 1283 w 782"/>
                  <a:gd name="T67" fmla="*/ 1 h 808"/>
                  <a:gd name="T68" fmla="*/ 1389 w 782"/>
                  <a:gd name="T69" fmla="*/ 1 h 808"/>
                  <a:gd name="T70" fmla="*/ 1443 w 782"/>
                  <a:gd name="T71" fmla="*/ 1 h 808"/>
                  <a:gd name="T72" fmla="*/ 1423 w 782"/>
                  <a:gd name="T73" fmla="*/ 1 h 808"/>
                  <a:gd name="T74" fmla="*/ 1344 w 782"/>
                  <a:gd name="T75" fmla="*/ 1 h 808"/>
                  <a:gd name="T76" fmla="*/ 1236 w 782"/>
                  <a:gd name="T77" fmla="*/ 1 h 808"/>
                  <a:gd name="T78" fmla="*/ 1114 w 782"/>
                  <a:gd name="T79" fmla="*/ 1 h 808"/>
                  <a:gd name="T80" fmla="*/ 850 w 782"/>
                  <a:gd name="T81" fmla="*/ 1 h 808"/>
                  <a:gd name="T82" fmla="*/ 460 w 782"/>
                  <a:gd name="T83" fmla="*/ 1 h 808"/>
                  <a:gd name="T84" fmla="*/ 166 w 782"/>
                  <a:gd name="T85" fmla="*/ 1 h 808"/>
                  <a:gd name="T86" fmla="*/ 46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9" name="Freeform 31"/>
              <p:cNvSpPr>
                <a:spLocks noChangeAspect="1"/>
              </p:cNvSpPr>
              <p:nvPr/>
            </p:nvSpPr>
            <p:spPr bwMode="auto">
              <a:xfrm rot="-4121048">
                <a:off x="2675" y="2797"/>
                <a:ext cx="1159" cy="461"/>
              </a:xfrm>
              <a:custGeom>
                <a:avLst/>
                <a:gdLst>
                  <a:gd name="T0" fmla="*/ 28948 w 992"/>
                  <a:gd name="T1" fmla="*/ 1 h 770"/>
                  <a:gd name="T2" fmla="*/ 29494 w 992"/>
                  <a:gd name="T3" fmla="*/ 1 h 770"/>
                  <a:gd name="T4" fmla="*/ 31520 w 992"/>
                  <a:gd name="T5" fmla="*/ 1 h 770"/>
                  <a:gd name="T6" fmla="*/ 34032 w 992"/>
                  <a:gd name="T7" fmla="*/ 1 h 770"/>
                  <a:gd name="T8" fmla="*/ 35520 w 992"/>
                  <a:gd name="T9" fmla="*/ 1 h 770"/>
                  <a:gd name="T10" fmla="*/ 34868 w 992"/>
                  <a:gd name="T11" fmla="*/ 1 h 770"/>
                  <a:gd name="T12" fmla="*/ 33482 w 992"/>
                  <a:gd name="T13" fmla="*/ 1 h 770"/>
                  <a:gd name="T14" fmla="*/ 30702 w 992"/>
                  <a:gd name="T15" fmla="*/ 1 h 770"/>
                  <a:gd name="T16" fmla="*/ 27272 w 992"/>
                  <a:gd name="T17" fmla="*/ 1 h 770"/>
                  <a:gd name="T18" fmla="*/ 24414 w 992"/>
                  <a:gd name="T19" fmla="*/ 1 h 770"/>
                  <a:gd name="T20" fmla="*/ 21207 w 992"/>
                  <a:gd name="T21" fmla="*/ 1 h 770"/>
                  <a:gd name="T22" fmla="*/ 18151 w 992"/>
                  <a:gd name="T23" fmla="*/ 1 h 770"/>
                  <a:gd name="T24" fmla="*/ 15831 w 992"/>
                  <a:gd name="T25" fmla="*/ 1 h 770"/>
                  <a:gd name="T26" fmla="*/ 14986 w 992"/>
                  <a:gd name="T27" fmla="*/ 1 h 770"/>
                  <a:gd name="T28" fmla="*/ 14046 w 992"/>
                  <a:gd name="T29" fmla="*/ 1 h 770"/>
                  <a:gd name="T30" fmla="*/ 12938 w 992"/>
                  <a:gd name="T31" fmla="*/ 1 h 770"/>
                  <a:gd name="T32" fmla="*/ 12113 w 992"/>
                  <a:gd name="T33" fmla="*/ 1 h 770"/>
                  <a:gd name="T34" fmla="*/ 12113 w 992"/>
                  <a:gd name="T35" fmla="*/ 1 h 770"/>
                  <a:gd name="T36" fmla="*/ 11543 w 992"/>
                  <a:gd name="T37" fmla="*/ 1 h 770"/>
                  <a:gd name="T38" fmla="*/ 9958 w 992"/>
                  <a:gd name="T39" fmla="*/ 1 h 770"/>
                  <a:gd name="T40" fmla="*/ 8003 w 992"/>
                  <a:gd name="T41" fmla="*/ 1 h 770"/>
                  <a:gd name="T42" fmla="*/ 6185 w 992"/>
                  <a:gd name="T43" fmla="*/ 1 h 770"/>
                  <a:gd name="T44" fmla="*/ 4103 w 992"/>
                  <a:gd name="T45" fmla="*/ 1 h 770"/>
                  <a:gd name="T46" fmla="*/ 949 w 992"/>
                  <a:gd name="T47" fmla="*/ 1 h 770"/>
                  <a:gd name="T48" fmla="*/ 0 w 992"/>
                  <a:gd name="T49" fmla="*/ 1 h 770"/>
                  <a:gd name="T50" fmla="*/ 0 w 992"/>
                  <a:gd name="T51" fmla="*/ 1 h 770"/>
                  <a:gd name="T52" fmla="*/ 1414 w 992"/>
                  <a:gd name="T53" fmla="*/ 1 h 770"/>
                  <a:gd name="T54" fmla="*/ 2930 w 992"/>
                  <a:gd name="T55" fmla="*/ 1 h 770"/>
                  <a:gd name="T56" fmla="*/ 4241 w 992"/>
                  <a:gd name="T57" fmla="*/ 1 h 770"/>
                  <a:gd name="T58" fmla="*/ 6764 w 992"/>
                  <a:gd name="T59" fmla="*/ 1 h 770"/>
                  <a:gd name="T60" fmla="*/ 9211 w 992"/>
                  <a:gd name="T61" fmla="*/ 1 h 770"/>
                  <a:gd name="T62" fmla="*/ 11543 w 992"/>
                  <a:gd name="T63" fmla="*/ 1 h 770"/>
                  <a:gd name="T64" fmla="*/ 14866 w 992"/>
                  <a:gd name="T65" fmla="*/ 0 h 770"/>
                  <a:gd name="T66" fmla="*/ 14986 w 992"/>
                  <a:gd name="T67" fmla="*/ 1 h 770"/>
                  <a:gd name="T68" fmla="*/ 14233 w 992"/>
                  <a:gd name="T69" fmla="*/ 1 h 770"/>
                  <a:gd name="T70" fmla="*/ 14046 w 992"/>
                  <a:gd name="T71" fmla="*/ 1 h 770"/>
                  <a:gd name="T72" fmla="*/ 14986 w 992"/>
                  <a:gd name="T73" fmla="*/ 1 h 770"/>
                  <a:gd name="T74" fmla="*/ 16554 w 992"/>
                  <a:gd name="T75" fmla="*/ 1 h 770"/>
                  <a:gd name="T76" fmla="*/ 17885 w 992"/>
                  <a:gd name="T77" fmla="*/ 1 h 770"/>
                  <a:gd name="T78" fmla="*/ 19989 w 992"/>
                  <a:gd name="T79" fmla="*/ 1 h 770"/>
                  <a:gd name="T80" fmla="*/ 22026 w 992"/>
                  <a:gd name="T81" fmla="*/ 1 h 770"/>
                  <a:gd name="T82" fmla="*/ 24108 w 992"/>
                  <a:gd name="T83" fmla="*/ 1 h 770"/>
                  <a:gd name="T84" fmla="*/ 26849 w 992"/>
                  <a:gd name="T85" fmla="*/ 1 h 770"/>
                  <a:gd name="T86" fmla="*/ 28658 w 992"/>
                  <a:gd name="T87" fmla="*/ 1 h 770"/>
                  <a:gd name="T88" fmla="*/ 2894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10" name="Freeform 32"/>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11" name="Freeform 33"/>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2" name="Group 1"/>
          <p:cNvGrpSpPr>
            <a:grpSpLocks/>
          </p:cNvGrpSpPr>
          <p:nvPr/>
        </p:nvGrpSpPr>
        <p:grpSpPr bwMode="auto">
          <a:xfrm>
            <a:off x="838200" y="4648200"/>
            <a:ext cx="4678363" cy="1358900"/>
            <a:chOff x="838200" y="4648200"/>
            <a:chExt cx="4678363" cy="1358900"/>
          </a:xfrm>
        </p:grpSpPr>
        <p:grpSp>
          <p:nvGrpSpPr>
            <p:cNvPr id="258087" name="Group 10"/>
            <p:cNvGrpSpPr>
              <a:grpSpLocks/>
            </p:cNvGrpSpPr>
            <p:nvPr/>
          </p:nvGrpSpPr>
          <p:grpSpPr bwMode="auto">
            <a:xfrm>
              <a:off x="1371600" y="4648200"/>
              <a:ext cx="1181100" cy="1066800"/>
              <a:chOff x="1224" y="2539"/>
              <a:chExt cx="2280" cy="1785"/>
            </a:xfrm>
          </p:grpSpPr>
          <p:sp>
            <p:nvSpPr>
              <p:cNvPr id="258090" name="Freeform 11"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grpSp>
            <p:nvGrpSpPr>
              <p:cNvPr id="258091" name="Group 12"/>
              <p:cNvGrpSpPr>
                <a:grpSpLocks/>
              </p:cNvGrpSpPr>
              <p:nvPr/>
            </p:nvGrpSpPr>
            <p:grpSpPr bwMode="auto">
              <a:xfrm>
                <a:off x="1584" y="2688"/>
                <a:ext cx="1216" cy="1440"/>
                <a:chOff x="2641" y="1488"/>
                <a:chExt cx="2655" cy="2488"/>
              </a:xfrm>
            </p:grpSpPr>
            <p:grpSp>
              <p:nvGrpSpPr>
                <p:cNvPr id="258092" name="Group 13"/>
                <p:cNvGrpSpPr>
                  <a:grpSpLocks/>
                </p:cNvGrpSpPr>
                <p:nvPr/>
              </p:nvGrpSpPr>
              <p:grpSpPr bwMode="auto">
                <a:xfrm>
                  <a:off x="2641" y="1488"/>
                  <a:ext cx="2496" cy="2436"/>
                  <a:chOff x="2641" y="1488"/>
                  <a:chExt cx="2496" cy="2436"/>
                </a:xfrm>
              </p:grpSpPr>
              <p:sp>
                <p:nvSpPr>
                  <p:cNvPr id="258097" name="Freeform 14"/>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8" name="Freeform 15"/>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9" name="Freeform 16"/>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0" name="Freeform 17"/>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1" name="Freeform 18"/>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102" name="Freeform 19"/>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8093" name="Group 20"/>
                <p:cNvGrpSpPr>
                  <a:grpSpLocks/>
                </p:cNvGrpSpPr>
                <p:nvPr/>
              </p:nvGrpSpPr>
              <p:grpSpPr bwMode="auto">
                <a:xfrm>
                  <a:off x="4864" y="3099"/>
                  <a:ext cx="432" cy="877"/>
                  <a:chOff x="4864" y="3099"/>
                  <a:chExt cx="432" cy="877"/>
                </a:xfrm>
              </p:grpSpPr>
              <p:sp>
                <p:nvSpPr>
                  <p:cNvPr id="258094" name="Freeform 21"/>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5" name="Freeform 22"/>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8096" name="Freeform 23"/>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58088" name="Text Box 34"/>
            <p:cNvSpPr txBox="1">
              <a:spLocks noChangeArrowheads="1"/>
            </p:cNvSpPr>
            <p:nvPr/>
          </p:nvSpPr>
          <p:spPr bwMode="auto">
            <a:xfrm>
              <a:off x="2530475" y="4714875"/>
              <a:ext cx="29860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More of the output:</a:t>
              </a:r>
              <a:br>
                <a:rPr lang="en-US" altLang="en-US" sz="2800" i="0"/>
              </a:br>
              <a:endParaRPr lang="en-US" altLang="en-US" sz="2800" i="0"/>
            </a:p>
          </p:txBody>
        </p:sp>
        <p:sp>
          <p:nvSpPr>
            <p:cNvPr id="258089" name="Text Box 3"/>
            <p:cNvSpPr txBox="1">
              <a:spLocks noChangeArrowheads="1"/>
            </p:cNvSpPr>
            <p:nvPr/>
          </p:nvSpPr>
          <p:spPr bwMode="auto">
            <a:xfrm>
              <a:off x="838200" y="5484813"/>
              <a:ext cx="173037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Extra info:</a:t>
              </a:r>
            </a:p>
          </p:txBody>
        </p:sp>
      </p:grpSp>
      <p:grpSp>
        <p:nvGrpSpPr>
          <p:cNvPr id="258060" name="Group 17"/>
          <p:cNvGrpSpPr>
            <a:grpSpLocks/>
          </p:cNvGrpSpPr>
          <p:nvPr/>
        </p:nvGrpSpPr>
        <p:grpSpPr bwMode="auto">
          <a:xfrm>
            <a:off x="3810000" y="1371600"/>
            <a:ext cx="1792288" cy="1416050"/>
            <a:chOff x="3810000" y="1371600"/>
            <a:chExt cx="1791729" cy="1416756"/>
          </a:xfrm>
        </p:grpSpPr>
        <p:sp>
          <p:nvSpPr>
            <p:cNvPr id="258075" name="Rectangle 7"/>
            <p:cNvSpPr>
              <a:spLocks noChangeArrowheads="1"/>
            </p:cNvSpPr>
            <p:nvPr/>
          </p:nvSpPr>
          <p:spPr bwMode="auto">
            <a:xfrm>
              <a:off x="3906202" y="244636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76" name="Rectangle 7"/>
            <p:cNvSpPr>
              <a:spLocks noChangeArrowheads="1"/>
            </p:cNvSpPr>
            <p:nvPr/>
          </p:nvSpPr>
          <p:spPr bwMode="auto">
            <a:xfrm>
              <a:off x="4471086" y="17339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77" name="Rectangle 7"/>
            <p:cNvSpPr>
              <a:spLocks noChangeArrowheads="1"/>
            </p:cNvSpPr>
            <p:nvPr/>
          </p:nvSpPr>
          <p:spPr bwMode="auto">
            <a:xfrm>
              <a:off x="4343400" y="185137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78" name="Rectangle 7"/>
            <p:cNvSpPr>
              <a:spLocks noChangeArrowheads="1"/>
            </p:cNvSpPr>
            <p:nvPr/>
          </p:nvSpPr>
          <p:spPr bwMode="auto">
            <a:xfrm>
              <a:off x="4228664" y="19543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79" name="Rectangle 7"/>
            <p:cNvSpPr>
              <a:spLocks noChangeArrowheads="1"/>
            </p:cNvSpPr>
            <p:nvPr/>
          </p:nvSpPr>
          <p:spPr bwMode="auto">
            <a:xfrm>
              <a:off x="3810000" y="26853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80" name="Rectangle 7"/>
            <p:cNvSpPr>
              <a:spLocks noChangeArrowheads="1"/>
            </p:cNvSpPr>
            <p:nvPr/>
          </p:nvSpPr>
          <p:spPr bwMode="auto">
            <a:xfrm>
              <a:off x="3850740" y="2582334"/>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81" name="Rectangle 7"/>
            <p:cNvSpPr>
              <a:spLocks noChangeArrowheads="1"/>
            </p:cNvSpPr>
            <p:nvPr/>
          </p:nvSpPr>
          <p:spPr bwMode="auto">
            <a:xfrm>
              <a:off x="3962298" y="2310714"/>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82" name="Rectangle 7"/>
            <p:cNvSpPr>
              <a:spLocks noChangeArrowheads="1"/>
            </p:cNvSpPr>
            <p:nvPr/>
          </p:nvSpPr>
          <p:spPr bwMode="auto">
            <a:xfrm>
              <a:off x="4027170" y="2182989"/>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83" name="Rectangle 7"/>
            <p:cNvSpPr>
              <a:spLocks noChangeArrowheads="1"/>
            </p:cNvSpPr>
            <p:nvPr/>
          </p:nvSpPr>
          <p:spPr bwMode="auto">
            <a:xfrm>
              <a:off x="4115727" y="2057400"/>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84" name="Rectangle 7"/>
            <p:cNvSpPr>
              <a:spLocks noChangeArrowheads="1"/>
            </p:cNvSpPr>
            <p:nvPr/>
          </p:nvSpPr>
          <p:spPr bwMode="auto">
            <a:xfrm>
              <a:off x="4598772" y="161251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85" name="Rectangle 7"/>
            <p:cNvSpPr>
              <a:spLocks noChangeArrowheads="1"/>
            </p:cNvSpPr>
            <p:nvPr/>
          </p:nvSpPr>
          <p:spPr bwMode="auto">
            <a:xfrm>
              <a:off x="4837671" y="14971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86" name="Rectangle 7"/>
            <p:cNvSpPr>
              <a:spLocks noChangeArrowheads="1"/>
            </p:cNvSpPr>
            <p:nvPr/>
          </p:nvSpPr>
          <p:spPr bwMode="auto">
            <a:xfrm>
              <a:off x="5106429" y="1371600"/>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sp>
        <p:nvSpPr>
          <p:cNvPr id="258061" name="Rectangle 74"/>
          <p:cNvSpPr>
            <a:spLocks noChangeArrowheads="1"/>
          </p:cNvSpPr>
          <p:nvPr/>
        </p:nvSpPr>
        <p:spPr bwMode="auto">
          <a:xfrm>
            <a:off x="2527300" y="5522913"/>
            <a:ext cx="74549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CC00CC"/>
                </a:solidFill>
              </a:rPr>
              <a:t>Center of mass</a:t>
            </a:r>
            <a:r>
              <a:rPr lang="en-US" altLang="en-US" sz="2800" i="0"/>
              <a:t> is </a:t>
            </a:r>
            <a:r>
              <a:rPr lang="en-US" altLang="en-US" sz="2800">
                <a:solidFill>
                  <a:srgbClr val="CC00CC"/>
                </a:solidFill>
              </a:rPr>
              <a:t>1/i</a:t>
            </a:r>
            <a:r>
              <a:rPr lang="en-US" altLang="en-US" sz="2800" i="0"/>
              <a:t> from </a:t>
            </a:r>
            <a:br>
              <a:rPr lang="en-US" altLang="en-US" sz="2800" i="0"/>
            </a:br>
            <a:r>
              <a:rPr lang="en-US" altLang="en-US" sz="2800" i="0"/>
              <a:t>   right edge of </a:t>
            </a:r>
            <a:r>
              <a:rPr lang="en-US" altLang="en-US" sz="2800"/>
              <a:t>i</a:t>
            </a:r>
            <a:r>
              <a:rPr lang="en-US" altLang="en-US" sz="2800" baseline="30000"/>
              <a:t>th</a:t>
            </a:r>
            <a:r>
              <a:rPr lang="en-US" altLang="en-US" sz="2800" i="0"/>
              <a:t> block.</a:t>
            </a:r>
          </a:p>
        </p:txBody>
      </p:sp>
      <p:sp>
        <p:nvSpPr>
          <p:cNvPr id="76" name="Rectangle 75"/>
          <p:cNvSpPr>
            <a:spLocks noChangeArrowheads="1"/>
          </p:cNvSpPr>
          <p:nvPr/>
        </p:nvSpPr>
        <p:spPr bwMode="auto">
          <a:xfrm>
            <a:off x="2530475" y="6346825"/>
            <a:ext cx="62357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solidFill>
                  <a:srgbClr val="FFC000"/>
                </a:solidFill>
              </a:rPr>
              <a:t>Leaning distance </a:t>
            </a:r>
            <a:r>
              <a:rPr lang="en-US" altLang="en-US" sz="2800" i="0"/>
              <a:t>so far?</a:t>
            </a:r>
          </a:p>
        </p:txBody>
      </p:sp>
      <p:cxnSp>
        <p:nvCxnSpPr>
          <p:cNvPr id="9" name="Straight Arrow Connector 8"/>
          <p:cNvCxnSpPr>
            <a:cxnSpLocks noChangeShapeType="1"/>
          </p:cNvCxnSpPr>
          <p:nvPr/>
        </p:nvCxnSpPr>
        <p:spPr bwMode="auto">
          <a:xfrm flipH="1" flipV="1">
            <a:off x="4248150" y="3017838"/>
            <a:ext cx="207963" cy="149225"/>
          </a:xfrm>
          <a:prstGeom prst="straightConnector1">
            <a:avLst/>
          </a:prstGeom>
          <a:noFill/>
          <a:ln w="25400" algn="ctr">
            <a:solidFill>
              <a:srgbClr val="FFC000"/>
            </a:solidFill>
            <a:round/>
            <a:headEnd/>
            <a:tailEnd type="arrow" w="med" len="med"/>
          </a:ln>
          <a:extLst>
            <a:ext uri="{909E8E84-426E-40DD-AFC4-6F175D3DCCD1}">
              <a14:hiddenFill xmlns:a14="http://schemas.microsoft.com/office/drawing/2010/main">
                <a:noFill/>
              </a14:hiddenFill>
            </a:ext>
          </a:extLst>
        </p:spPr>
      </p:cxnSp>
      <p:grpSp>
        <p:nvGrpSpPr>
          <p:cNvPr id="16" name="Group 15"/>
          <p:cNvGrpSpPr>
            <a:grpSpLocks/>
          </p:cNvGrpSpPr>
          <p:nvPr/>
        </p:nvGrpSpPr>
        <p:grpSpPr bwMode="auto">
          <a:xfrm>
            <a:off x="184150" y="2959100"/>
            <a:ext cx="5524500" cy="954088"/>
            <a:chOff x="184579" y="2959100"/>
            <a:chExt cx="5523684" cy="953413"/>
          </a:xfrm>
        </p:grpSpPr>
        <p:sp>
          <p:nvSpPr>
            <p:cNvPr id="258072" name="Text Box 3"/>
            <p:cNvSpPr txBox="1">
              <a:spLocks noChangeArrowheads="1"/>
            </p:cNvSpPr>
            <p:nvPr/>
          </p:nvSpPr>
          <p:spPr bwMode="auto">
            <a:xfrm>
              <a:off x="184579" y="3389293"/>
              <a:ext cx="301396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i="0"/>
                <a:t>Add the next block.</a:t>
              </a:r>
            </a:p>
          </p:txBody>
        </p:sp>
        <p:cxnSp>
          <p:nvCxnSpPr>
            <p:cNvPr id="258073" name="Straight Arrow Connector 78"/>
            <p:cNvCxnSpPr>
              <a:cxnSpLocks noChangeShapeType="1"/>
            </p:cNvCxnSpPr>
            <p:nvPr/>
          </p:nvCxnSpPr>
          <p:spPr bwMode="auto">
            <a:xfrm flipV="1">
              <a:off x="4191000" y="3416418"/>
              <a:ext cx="1517263" cy="12582"/>
            </a:xfrm>
            <a:prstGeom prst="straightConnector1">
              <a:avLst/>
            </a:prstGeom>
            <a:noFill/>
            <a:ln w="25400" algn="ctr">
              <a:solidFill>
                <a:schemeClr val="accent1"/>
              </a:solidFill>
              <a:round/>
              <a:headEnd type="arrow" w="med" len="med"/>
              <a:tailEnd type="arrow" w="med" len="med"/>
            </a:ln>
            <a:extLst>
              <a:ext uri="{909E8E84-426E-40DD-AFC4-6F175D3DCCD1}">
                <a14:hiddenFill xmlns:a14="http://schemas.microsoft.com/office/drawing/2010/main">
                  <a:noFill/>
                </a14:hiddenFill>
              </a:ext>
            </a:extLst>
          </p:spPr>
        </p:cxnSp>
        <p:sp>
          <p:nvSpPr>
            <p:cNvPr id="258074" name="Rectangle 7"/>
            <p:cNvSpPr>
              <a:spLocks noChangeArrowheads="1"/>
            </p:cNvSpPr>
            <p:nvPr/>
          </p:nvSpPr>
          <p:spPr bwMode="auto">
            <a:xfrm>
              <a:off x="3683000" y="2959100"/>
              <a:ext cx="495300" cy="103011"/>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cxnSp>
        <p:nvCxnSpPr>
          <p:cNvPr id="258065" name="Straight Connector 60"/>
          <p:cNvCxnSpPr>
            <a:cxnSpLocks noChangeShapeType="1"/>
          </p:cNvCxnSpPr>
          <p:nvPr/>
        </p:nvCxnSpPr>
        <p:spPr bwMode="auto">
          <a:xfrm flipV="1">
            <a:off x="4191000" y="2273300"/>
            <a:ext cx="0" cy="1155700"/>
          </a:xfrm>
          <a:prstGeom prst="line">
            <a:avLst/>
          </a:prstGeom>
          <a:noFill/>
          <a:ln w="25400" algn="ctr">
            <a:solidFill>
              <a:srgbClr val="CC00CC"/>
            </a:solidFill>
            <a:round/>
            <a:headEnd/>
            <a:tailEnd/>
          </a:ln>
          <a:extLst>
            <a:ext uri="{909E8E84-426E-40DD-AFC4-6F175D3DCCD1}">
              <a14:hiddenFill xmlns:a14="http://schemas.microsoft.com/office/drawing/2010/main">
                <a:noFill/>
              </a14:hiddenFill>
            </a:ext>
          </a:extLst>
        </p:spPr>
      </p:cxnSp>
      <p:sp>
        <p:nvSpPr>
          <p:cNvPr id="12" name="Rectangle 11"/>
          <p:cNvSpPr>
            <a:spLocks noChangeArrowheads="1"/>
          </p:cNvSpPr>
          <p:nvPr/>
        </p:nvSpPr>
        <p:spPr bwMode="auto">
          <a:xfrm>
            <a:off x="4368800" y="2947988"/>
            <a:ext cx="508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400">
                <a:solidFill>
                  <a:srgbClr val="CC00CC"/>
                </a:solidFill>
              </a:rPr>
              <a:t>1/i</a:t>
            </a:r>
            <a:endParaRPr lang="en-US" altLang="en-US" sz="2400"/>
          </a:p>
        </p:txBody>
      </p:sp>
      <p:cxnSp>
        <p:nvCxnSpPr>
          <p:cNvPr id="88" name="Straight Arrow Connector 87"/>
          <p:cNvCxnSpPr>
            <a:cxnSpLocks noChangeShapeType="1"/>
          </p:cNvCxnSpPr>
          <p:nvPr/>
        </p:nvCxnSpPr>
        <p:spPr bwMode="auto">
          <a:xfrm flipH="1" flipV="1">
            <a:off x="5530850" y="1544638"/>
            <a:ext cx="207963" cy="147637"/>
          </a:xfrm>
          <a:prstGeom prst="straightConnector1">
            <a:avLst/>
          </a:prstGeom>
          <a:noFill/>
          <a:ln w="25400" algn="ctr">
            <a:solidFill>
              <a:srgbClr val="FFC000"/>
            </a:solidFill>
            <a:round/>
            <a:headEnd/>
            <a:tailEnd type="arrow" w="med" len="med"/>
          </a:ln>
          <a:extLst>
            <a:ext uri="{909E8E84-426E-40DD-AFC4-6F175D3DCCD1}">
              <a14:hiddenFill xmlns:a14="http://schemas.microsoft.com/office/drawing/2010/main">
                <a:noFill/>
              </a14:hiddenFill>
            </a:ext>
          </a:extLst>
        </p:spPr>
      </p:cxnSp>
      <p:sp>
        <p:nvSpPr>
          <p:cNvPr id="89" name="Rectangle 88"/>
          <p:cNvSpPr>
            <a:spLocks noChangeArrowheads="1"/>
          </p:cNvSpPr>
          <p:nvPr/>
        </p:nvSpPr>
        <p:spPr bwMode="auto">
          <a:xfrm>
            <a:off x="5651500" y="1473200"/>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400">
                <a:solidFill>
                  <a:srgbClr val="CC00CC"/>
                </a:solidFill>
              </a:rPr>
              <a:t>1</a:t>
            </a:r>
            <a:endParaRPr lang="en-US" altLang="en-US" sz="2400"/>
          </a:p>
        </p:txBody>
      </p:sp>
      <p:graphicFrame>
        <p:nvGraphicFramePr>
          <p:cNvPr id="19" name="Object 18"/>
          <p:cNvGraphicFramePr>
            <a:graphicFrameLocks noChangeAspect="1"/>
          </p:cNvGraphicFramePr>
          <p:nvPr/>
        </p:nvGraphicFramePr>
        <p:xfrm>
          <a:off x="4422775" y="3600450"/>
          <a:ext cx="1901825" cy="438150"/>
        </p:xfrm>
        <a:graphic>
          <a:graphicData uri="http://schemas.openxmlformats.org/presentationml/2006/ole">
            <mc:AlternateContent xmlns:mc="http://schemas.openxmlformats.org/markup-compatibility/2006">
              <mc:Choice xmlns:v="urn:schemas-microsoft-com:vml" Requires="v">
                <p:oleObj spid="_x0000_s60424" name="Equation" r:id="rId5" imgW="1320227" imgH="304668" progId="Equation.3">
                  <p:embed/>
                </p:oleObj>
              </mc:Choice>
              <mc:Fallback>
                <p:oleObj name="Equation" r:id="rId5" imgW="1320227" imgH="304668" progId="Equation.3">
                  <p:embed/>
                  <p:pic>
                    <p:nvPicPr>
                      <p:cNvPr id="19" name="Object 1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22775" y="3600450"/>
                        <a:ext cx="1901825" cy="4381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92" name="Object 91"/>
          <p:cNvGraphicFramePr>
            <a:graphicFrameLocks noChangeAspect="1"/>
          </p:cNvGraphicFramePr>
          <p:nvPr/>
        </p:nvGraphicFramePr>
        <p:xfrm>
          <a:off x="4432300" y="4140200"/>
          <a:ext cx="584200" cy="292100"/>
        </p:xfrm>
        <a:graphic>
          <a:graphicData uri="http://schemas.openxmlformats.org/presentationml/2006/ole">
            <mc:AlternateContent xmlns:mc="http://schemas.openxmlformats.org/markup-compatibility/2006">
              <mc:Choice xmlns:v="urn:schemas-microsoft-com:vml" Requires="v">
                <p:oleObj spid="_x0000_s60425" name="Equation" r:id="rId7" imgW="406048" imgH="203024" progId="Equation.3">
                  <p:embed/>
                </p:oleObj>
              </mc:Choice>
              <mc:Fallback>
                <p:oleObj name="Equation" r:id="rId7" imgW="406048" imgH="203024" progId="Equation.3">
                  <p:embed/>
                  <p:pic>
                    <p:nvPicPr>
                      <p:cNvPr id="92" name="Object 9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32300" y="4140200"/>
                        <a:ext cx="584200" cy="292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3" name="Freeform 92"/>
          <p:cNvSpPr>
            <a:spLocks/>
          </p:cNvSpPr>
          <p:nvPr/>
        </p:nvSpPr>
        <p:spPr bwMode="auto">
          <a:xfrm>
            <a:off x="3087688" y="1270000"/>
            <a:ext cx="2620962" cy="4545013"/>
          </a:xfrm>
          <a:custGeom>
            <a:avLst/>
            <a:gdLst>
              <a:gd name="T0" fmla="*/ 0 w 3450612"/>
              <a:gd name="T1" fmla="*/ 15324242 h 4069642"/>
              <a:gd name="T2" fmla="*/ 9045 w 3450612"/>
              <a:gd name="T3" fmla="*/ 9873904 h 4069642"/>
              <a:gd name="T4" fmla="*/ 53947 w 3450612"/>
              <a:gd name="T5" fmla="*/ 2310633 h 4069642"/>
              <a:gd name="T6" fmla="*/ 127235 w 3450612"/>
              <a:gd name="T7" fmla="*/ 3664 h 40696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50612" h="4069642">
                <a:moveTo>
                  <a:pt x="0" y="4069642"/>
                </a:moveTo>
                <a:cubicBezTo>
                  <a:pt x="91781" y="3777310"/>
                  <a:pt x="58413" y="3207420"/>
                  <a:pt x="245302" y="2622201"/>
                </a:cubicBezTo>
                <a:cubicBezTo>
                  <a:pt x="448360" y="2115574"/>
                  <a:pt x="928802" y="1050504"/>
                  <a:pt x="1463020" y="613633"/>
                </a:cubicBezTo>
                <a:cubicBezTo>
                  <a:pt x="1997238" y="176762"/>
                  <a:pt x="2833804" y="-15503"/>
                  <a:pt x="3450612" y="973"/>
                </a:cubicBezTo>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Tree>
    <p:extLst>
      <p:ext uri="{BB962C8B-B14F-4D97-AF65-F5344CB8AC3E}">
        <p14:creationId xmlns:p14="http://schemas.microsoft.com/office/powerpoint/2010/main" val="38395797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6"/>
                                        </p:tgtEl>
                                        <p:attrNameLst>
                                          <p:attrName>style.visibility</p:attrName>
                                        </p:attrNameLst>
                                      </p:cBhvr>
                                      <p:to>
                                        <p:strVal val="visible"/>
                                      </p:to>
                                    </p:set>
                                    <p:anim calcmode="lin" valueType="num">
                                      <p:cBhvr additive="base">
                                        <p:cTn id="13" dur="500" fill="hold"/>
                                        <p:tgtEl>
                                          <p:spTgt spid="76"/>
                                        </p:tgtEl>
                                        <p:attrNameLst>
                                          <p:attrName>ppt_x</p:attrName>
                                        </p:attrNameLst>
                                      </p:cBhvr>
                                      <p:tavLst>
                                        <p:tav tm="0">
                                          <p:val>
                                            <p:strVal val="#ppt_x"/>
                                          </p:val>
                                        </p:tav>
                                        <p:tav tm="100000">
                                          <p:val>
                                            <p:strVal val="#ppt_x"/>
                                          </p:val>
                                        </p:tav>
                                      </p:tavLst>
                                    </p:anim>
                                    <p:anim calcmode="lin" valueType="num">
                                      <p:cBhvr additive="base">
                                        <p:cTn id="14"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1+#ppt_w/2"/>
                                          </p:val>
                                        </p:tav>
                                        <p:tav tm="100000">
                                          <p:val>
                                            <p:strVal val="#ppt_x"/>
                                          </p:val>
                                        </p:tav>
                                      </p:tavLst>
                                    </p:anim>
                                    <p:anim calcmode="lin" valueType="num">
                                      <p:cBhvr additive="base">
                                        <p:cTn id="2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1+#ppt_w/2"/>
                                          </p:val>
                                        </p:tav>
                                        <p:tav tm="100000">
                                          <p:val>
                                            <p:strVal val="#ppt_x"/>
                                          </p:val>
                                        </p:tav>
                                      </p:tavLst>
                                    </p:anim>
                                    <p:anim calcmode="lin" valueType="num">
                                      <p:cBhvr additive="base">
                                        <p:cTn id="32"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88"/>
                                        </p:tgtEl>
                                        <p:attrNameLst>
                                          <p:attrName>style.visibility</p:attrName>
                                        </p:attrNameLst>
                                      </p:cBhvr>
                                      <p:to>
                                        <p:strVal val="visible"/>
                                      </p:to>
                                    </p:set>
                                    <p:anim calcmode="lin" valueType="num">
                                      <p:cBhvr additive="base">
                                        <p:cTn id="37" dur="500" fill="hold"/>
                                        <p:tgtEl>
                                          <p:spTgt spid="88"/>
                                        </p:tgtEl>
                                        <p:attrNameLst>
                                          <p:attrName>ppt_x</p:attrName>
                                        </p:attrNameLst>
                                      </p:cBhvr>
                                      <p:tavLst>
                                        <p:tav tm="0">
                                          <p:val>
                                            <p:strVal val="1+#ppt_w/2"/>
                                          </p:val>
                                        </p:tav>
                                        <p:tav tm="100000">
                                          <p:val>
                                            <p:strVal val="#ppt_x"/>
                                          </p:val>
                                        </p:tav>
                                      </p:tavLst>
                                    </p:anim>
                                    <p:anim calcmode="lin" valueType="num">
                                      <p:cBhvr additive="base">
                                        <p:cTn id="38" dur="500" fill="hold"/>
                                        <p:tgtEl>
                                          <p:spTgt spid="8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89"/>
                                        </p:tgtEl>
                                        <p:attrNameLst>
                                          <p:attrName>style.visibility</p:attrName>
                                        </p:attrNameLst>
                                      </p:cBhvr>
                                      <p:to>
                                        <p:strVal val="visible"/>
                                      </p:to>
                                    </p:set>
                                    <p:anim calcmode="lin" valueType="num">
                                      <p:cBhvr additive="base">
                                        <p:cTn id="43" dur="500" fill="hold"/>
                                        <p:tgtEl>
                                          <p:spTgt spid="89"/>
                                        </p:tgtEl>
                                        <p:attrNameLst>
                                          <p:attrName>ppt_x</p:attrName>
                                        </p:attrNameLst>
                                      </p:cBhvr>
                                      <p:tavLst>
                                        <p:tav tm="0">
                                          <p:val>
                                            <p:strVal val="1+#ppt_w/2"/>
                                          </p:val>
                                        </p:tav>
                                        <p:tav tm="100000">
                                          <p:val>
                                            <p:strVal val="#ppt_x"/>
                                          </p:val>
                                        </p:tav>
                                      </p:tavLst>
                                    </p:anim>
                                    <p:anim calcmode="lin" valueType="num">
                                      <p:cBhvr additive="base">
                                        <p:cTn id="44" dur="500" fill="hold"/>
                                        <p:tgtEl>
                                          <p:spTgt spid="8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nodeType="click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additive="base">
                                        <p:cTn id="49" dur="500" fill="hold"/>
                                        <p:tgtEl>
                                          <p:spTgt spid="19"/>
                                        </p:tgtEl>
                                        <p:attrNameLst>
                                          <p:attrName>ppt_x</p:attrName>
                                        </p:attrNameLst>
                                      </p:cBhvr>
                                      <p:tavLst>
                                        <p:tav tm="0">
                                          <p:val>
                                            <p:strVal val="1+#ppt_w/2"/>
                                          </p:val>
                                        </p:tav>
                                        <p:tav tm="100000">
                                          <p:val>
                                            <p:strVal val="#ppt_x"/>
                                          </p:val>
                                        </p:tav>
                                      </p:tavLst>
                                    </p:anim>
                                    <p:anim calcmode="lin" valueType="num">
                                      <p:cBhvr additive="base">
                                        <p:cTn id="50"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nodeType="clickEffect">
                                  <p:stCondLst>
                                    <p:cond delay="0"/>
                                  </p:stCondLst>
                                  <p:childTnLst>
                                    <p:set>
                                      <p:cBhvr>
                                        <p:cTn id="54" dur="1" fill="hold">
                                          <p:stCondLst>
                                            <p:cond delay="0"/>
                                          </p:stCondLst>
                                        </p:cTn>
                                        <p:tgtEl>
                                          <p:spTgt spid="92"/>
                                        </p:tgtEl>
                                        <p:attrNameLst>
                                          <p:attrName>style.visibility</p:attrName>
                                        </p:attrNameLst>
                                      </p:cBhvr>
                                      <p:to>
                                        <p:strVal val="visible"/>
                                      </p:to>
                                    </p:set>
                                    <p:anim calcmode="lin" valueType="num">
                                      <p:cBhvr additive="base">
                                        <p:cTn id="55" dur="500" fill="hold"/>
                                        <p:tgtEl>
                                          <p:spTgt spid="92"/>
                                        </p:tgtEl>
                                        <p:attrNameLst>
                                          <p:attrName>ppt_x</p:attrName>
                                        </p:attrNameLst>
                                      </p:cBhvr>
                                      <p:tavLst>
                                        <p:tav tm="0">
                                          <p:val>
                                            <p:strVal val="1+#ppt_w/2"/>
                                          </p:val>
                                        </p:tav>
                                        <p:tav tm="100000">
                                          <p:val>
                                            <p:strVal val="#ppt_x"/>
                                          </p:val>
                                        </p:tav>
                                      </p:tavLst>
                                    </p:anim>
                                    <p:anim calcmode="lin" valueType="num">
                                      <p:cBhvr additive="base">
                                        <p:cTn id="56"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93"/>
                                        </p:tgtEl>
                                        <p:attrNameLst>
                                          <p:attrName>style.visibility</p:attrName>
                                        </p:attrNameLst>
                                      </p:cBhvr>
                                      <p:to>
                                        <p:strVal val="visible"/>
                                      </p:to>
                                    </p:set>
                                    <p:anim calcmode="lin" valueType="num">
                                      <p:cBhvr additive="base">
                                        <p:cTn id="61" dur="500" fill="hold"/>
                                        <p:tgtEl>
                                          <p:spTgt spid="93"/>
                                        </p:tgtEl>
                                        <p:attrNameLst>
                                          <p:attrName>ppt_x</p:attrName>
                                        </p:attrNameLst>
                                      </p:cBhvr>
                                      <p:tavLst>
                                        <p:tav tm="0">
                                          <p:val>
                                            <p:strVal val="#ppt_x"/>
                                          </p:val>
                                        </p:tav>
                                        <p:tav tm="100000">
                                          <p:val>
                                            <p:strVal val="#ppt_x"/>
                                          </p:val>
                                        </p:tav>
                                      </p:tavLst>
                                    </p:anim>
                                    <p:anim calcmode="lin" valueType="num">
                                      <p:cBhvr additive="base">
                                        <p:cTn id="62" dur="500" fill="hold"/>
                                        <p:tgtEl>
                                          <p:spTgt spid="9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12" grpId="0"/>
      <p:bldP spid="89" grpId="0"/>
      <p:bldP spid="9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59075" name="Text Box 3"/>
          <p:cNvSpPr txBox="1">
            <a:spLocks noChangeArrowheads="1"/>
          </p:cNvSpPr>
          <p:nvPr/>
        </p:nvSpPr>
        <p:spPr bwMode="auto">
          <a:xfrm>
            <a:off x="1095375" y="847725"/>
            <a:ext cx="74660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Output: Stack them leaning as far over as possible.</a:t>
            </a:r>
          </a:p>
        </p:txBody>
      </p:sp>
      <p:sp>
        <p:nvSpPr>
          <p:cNvPr id="259076" name="Text Box 9"/>
          <p:cNvSpPr txBox="1">
            <a:spLocks noChangeArrowheads="1"/>
          </p:cNvSpPr>
          <p:nvPr/>
        </p:nvSpPr>
        <p:spPr bwMode="auto">
          <a:xfrm>
            <a:off x="1068388" y="39052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Input: Lots of 2in wide blocks</a:t>
            </a:r>
          </a:p>
        </p:txBody>
      </p:sp>
      <p:sp>
        <p:nvSpPr>
          <p:cNvPr id="259077" name="Right Arrow 1"/>
          <p:cNvSpPr>
            <a:spLocks noChangeArrowheads="1"/>
          </p:cNvSpPr>
          <p:nvPr/>
        </p:nvSpPr>
        <p:spPr bwMode="auto">
          <a:xfrm>
            <a:off x="5130800" y="2725738"/>
            <a:ext cx="979488" cy="722312"/>
          </a:xfrm>
          <a:prstGeom prst="rightArrow">
            <a:avLst>
              <a:gd name="adj1" fmla="val 50000"/>
              <a:gd name="adj2" fmla="val 4986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US" altLang="en-US" sz="2800" i="0"/>
          </a:p>
        </p:txBody>
      </p:sp>
      <p:sp>
        <p:nvSpPr>
          <p:cNvPr id="259078"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79"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nvGrpSpPr>
          <p:cNvPr id="259080" name="Group 17"/>
          <p:cNvGrpSpPr>
            <a:grpSpLocks/>
          </p:cNvGrpSpPr>
          <p:nvPr/>
        </p:nvGrpSpPr>
        <p:grpSpPr bwMode="auto">
          <a:xfrm>
            <a:off x="3810000" y="1371600"/>
            <a:ext cx="1792288" cy="1416050"/>
            <a:chOff x="3810000" y="1371600"/>
            <a:chExt cx="1791729" cy="1416756"/>
          </a:xfrm>
        </p:grpSpPr>
        <p:sp>
          <p:nvSpPr>
            <p:cNvPr id="259108" name="Rectangle 7"/>
            <p:cNvSpPr>
              <a:spLocks noChangeArrowheads="1"/>
            </p:cNvSpPr>
            <p:nvPr/>
          </p:nvSpPr>
          <p:spPr bwMode="auto">
            <a:xfrm>
              <a:off x="3906202" y="2446366"/>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09" name="Rectangle 7"/>
            <p:cNvSpPr>
              <a:spLocks noChangeArrowheads="1"/>
            </p:cNvSpPr>
            <p:nvPr/>
          </p:nvSpPr>
          <p:spPr bwMode="auto">
            <a:xfrm>
              <a:off x="4471086" y="17339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10" name="Rectangle 7"/>
            <p:cNvSpPr>
              <a:spLocks noChangeArrowheads="1"/>
            </p:cNvSpPr>
            <p:nvPr/>
          </p:nvSpPr>
          <p:spPr bwMode="auto">
            <a:xfrm>
              <a:off x="4343400" y="185137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11" name="Rectangle 7"/>
            <p:cNvSpPr>
              <a:spLocks noChangeArrowheads="1"/>
            </p:cNvSpPr>
            <p:nvPr/>
          </p:nvSpPr>
          <p:spPr bwMode="auto">
            <a:xfrm>
              <a:off x="4228664" y="19543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12" name="Rectangle 7"/>
            <p:cNvSpPr>
              <a:spLocks noChangeArrowheads="1"/>
            </p:cNvSpPr>
            <p:nvPr/>
          </p:nvSpPr>
          <p:spPr bwMode="auto">
            <a:xfrm>
              <a:off x="3810000" y="2685345"/>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13" name="Rectangle 7"/>
            <p:cNvSpPr>
              <a:spLocks noChangeArrowheads="1"/>
            </p:cNvSpPr>
            <p:nvPr/>
          </p:nvSpPr>
          <p:spPr bwMode="auto">
            <a:xfrm>
              <a:off x="3850740" y="2582334"/>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14" name="Rectangle 7"/>
            <p:cNvSpPr>
              <a:spLocks noChangeArrowheads="1"/>
            </p:cNvSpPr>
            <p:nvPr/>
          </p:nvSpPr>
          <p:spPr bwMode="auto">
            <a:xfrm>
              <a:off x="3962298" y="2310714"/>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15" name="Rectangle 7"/>
            <p:cNvSpPr>
              <a:spLocks noChangeArrowheads="1"/>
            </p:cNvSpPr>
            <p:nvPr/>
          </p:nvSpPr>
          <p:spPr bwMode="auto">
            <a:xfrm>
              <a:off x="4027170" y="2182989"/>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16" name="Rectangle 7"/>
            <p:cNvSpPr>
              <a:spLocks noChangeArrowheads="1"/>
            </p:cNvSpPr>
            <p:nvPr/>
          </p:nvSpPr>
          <p:spPr bwMode="auto">
            <a:xfrm>
              <a:off x="4115727" y="2057400"/>
              <a:ext cx="54483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17" name="Rectangle 7"/>
            <p:cNvSpPr>
              <a:spLocks noChangeArrowheads="1"/>
            </p:cNvSpPr>
            <p:nvPr/>
          </p:nvSpPr>
          <p:spPr bwMode="auto">
            <a:xfrm>
              <a:off x="4598772" y="1612518"/>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18" name="Rectangle 7"/>
            <p:cNvSpPr>
              <a:spLocks noChangeArrowheads="1"/>
            </p:cNvSpPr>
            <p:nvPr/>
          </p:nvSpPr>
          <p:spPr bwMode="auto">
            <a:xfrm>
              <a:off x="4837671" y="1497189"/>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19" name="Rectangle 7"/>
            <p:cNvSpPr>
              <a:spLocks noChangeArrowheads="1"/>
            </p:cNvSpPr>
            <p:nvPr/>
          </p:nvSpPr>
          <p:spPr bwMode="auto">
            <a:xfrm>
              <a:off x="5106429" y="1371600"/>
              <a:ext cx="495300" cy="103011"/>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cxnSp>
        <p:nvCxnSpPr>
          <p:cNvPr id="259081" name="Straight Arrow Connector 8"/>
          <p:cNvCxnSpPr>
            <a:cxnSpLocks noChangeShapeType="1"/>
          </p:cNvCxnSpPr>
          <p:nvPr/>
        </p:nvCxnSpPr>
        <p:spPr bwMode="auto">
          <a:xfrm flipH="1" flipV="1">
            <a:off x="4248150" y="3017838"/>
            <a:ext cx="207963" cy="149225"/>
          </a:xfrm>
          <a:prstGeom prst="straightConnector1">
            <a:avLst/>
          </a:prstGeom>
          <a:noFill/>
          <a:ln w="25400" algn="ctr">
            <a:solidFill>
              <a:srgbClr val="FFC000"/>
            </a:solidFill>
            <a:round/>
            <a:headEnd/>
            <a:tailEnd type="arrow" w="med" len="med"/>
          </a:ln>
          <a:extLst>
            <a:ext uri="{909E8E84-426E-40DD-AFC4-6F175D3DCCD1}">
              <a14:hiddenFill xmlns:a14="http://schemas.microsoft.com/office/drawing/2010/main">
                <a:noFill/>
              </a14:hiddenFill>
            </a:ext>
          </a:extLst>
        </p:spPr>
      </p:cxnSp>
      <p:sp>
        <p:nvSpPr>
          <p:cNvPr id="259082" name="Rectangle 11"/>
          <p:cNvSpPr>
            <a:spLocks noChangeArrowheads="1"/>
          </p:cNvSpPr>
          <p:nvPr/>
        </p:nvSpPr>
        <p:spPr bwMode="auto">
          <a:xfrm>
            <a:off x="4368800" y="2947988"/>
            <a:ext cx="508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400">
                <a:solidFill>
                  <a:srgbClr val="CC00CC"/>
                </a:solidFill>
              </a:rPr>
              <a:t>1/i</a:t>
            </a:r>
            <a:endParaRPr lang="en-US" altLang="en-US" sz="2400"/>
          </a:p>
        </p:txBody>
      </p:sp>
      <p:cxnSp>
        <p:nvCxnSpPr>
          <p:cNvPr id="259083" name="Straight Arrow Connector 87"/>
          <p:cNvCxnSpPr>
            <a:cxnSpLocks noChangeShapeType="1"/>
          </p:cNvCxnSpPr>
          <p:nvPr/>
        </p:nvCxnSpPr>
        <p:spPr bwMode="auto">
          <a:xfrm flipH="1" flipV="1">
            <a:off x="5530850" y="1544638"/>
            <a:ext cx="207963" cy="147637"/>
          </a:xfrm>
          <a:prstGeom prst="straightConnector1">
            <a:avLst/>
          </a:prstGeom>
          <a:noFill/>
          <a:ln w="25400" algn="ctr">
            <a:solidFill>
              <a:srgbClr val="FFC000"/>
            </a:solidFill>
            <a:round/>
            <a:headEnd/>
            <a:tailEnd type="arrow" w="med" len="med"/>
          </a:ln>
          <a:extLst>
            <a:ext uri="{909E8E84-426E-40DD-AFC4-6F175D3DCCD1}">
              <a14:hiddenFill xmlns:a14="http://schemas.microsoft.com/office/drawing/2010/main">
                <a:noFill/>
              </a14:hiddenFill>
            </a:ext>
          </a:extLst>
        </p:spPr>
      </p:cxnSp>
      <p:sp>
        <p:nvSpPr>
          <p:cNvPr id="259084" name="Rectangle 88"/>
          <p:cNvSpPr>
            <a:spLocks noChangeArrowheads="1"/>
          </p:cNvSpPr>
          <p:nvPr/>
        </p:nvSpPr>
        <p:spPr bwMode="auto">
          <a:xfrm>
            <a:off x="5651500" y="1473200"/>
            <a:ext cx="3381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400">
                <a:solidFill>
                  <a:srgbClr val="CC00CC"/>
                </a:solidFill>
              </a:rPr>
              <a:t>1</a:t>
            </a:r>
            <a:endParaRPr lang="en-US" altLang="en-US" sz="2400"/>
          </a:p>
        </p:txBody>
      </p:sp>
      <p:graphicFrame>
        <p:nvGraphicFramePr>
          <p:cNvPr id="259085" name="Object 18"/>
          <p:cNvGraphicFramePr>
            <a:graphicFrameLocks noChangeAspect="1"/>
          </p:cNvGraphicFramePr>
          <p:nvPr/>
        </p:nvGraphicFramePr>
        <p:xfrm>
          <a:off x="4422775" y="3600450"/>
          <a:ext cx="1901825" cy="438150"/>
        </p:xfrm>
        <a:graphic>
          <a:graphicData uri="http://schemas.openxmlformats.org/presentationml/2006/ole">
            <mc:AlternateContent xmlns:mc="http://schemas.openxmlformats.org/markup-compatibility/2006">
              <mc:Choice xmlns:v="urn:schemas-microsoft-com:vml" Requires="v">
                <p:oleObj spid="_x0000_s61448" name="Equation" r:id="rId4" imgW="1320227" imgH="304668" progId="Equation.3">
                  <p:embed/>
                </p:oleObj>
              </mc:Choice>
              <mc:Fallback>
                <p:oleObj name="Equation" r:id="rId4" imgW="1320227" imgH="304668" progId="Equation.3">
                  <p:embed/>
                  <p:pic>
                    <p:nvPicPr>
                      <p:cNvPr id="259085" name="Object 1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22775" y="3600450"/>
                        <a:ext cx="1901825" cy="4381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59086" name="Object 91"/>
          <p:cNvGraphicFramePr>
            <a:graphicFrameLocks noChangeAspect="1"/>
          </p:cNvGraphicFramePr>
          <p:nvPr/>
        </p:nvGraphicFramePr>
        <p:xfrm>
          <a:off x="4422775" y="4140200"/>
          <a:ext cx="603250" cy="292100"/>
        </p:xfrm>
        <a:graphic>
          <a:graphicData uri="http://schemas.openxmlformats.org/presentationml/2006/ole">
            <mc:AlternateContent xmlns:mc="http://schemas.openxmlformats.org/markup-compatibility/2006">
              <mc:Choice xmlns:v="urn:schemas-microsoft-com:vml" Requires="v">
                <p:oleObj spid="_x0000_s61449" name="Equation" r:id="rId6" imgW="418918" imgH="203112" progId="Equation.3">
                  <p:embed/>
                </p:oleObj>
              </mc:Choice>
              <mc:Fallback>
                <p:oleObj name="Equation" r:id="rId6" imgW="418918" imgH="203112" progId="Equation.3">
                  <p:embed/>
                  <p:pic>
                    <p:nvPicPr>
                      <p:cNvPr id="259086"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22775" y="4140200"/>
                        <a:ext cx="603250" cy="2921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59087" name="Freeform 92"/>
          <p:cNvSpPr>
            <a:spLocks/>
          </p:cNvSpPr>
          <p:nvPr/>
        </p:nvSpPr>
        <p:spPr bwMode="auto">
          <a:xfrm>
            <a:off x="3087688" y="1270000"/>
            <a:ext cx="2620962" cy="4545013"/>
          </a:xfrm>
          <a:custGeom>
            <a:avLst/>
            <a:gdLst>
              <a:gd name="T0" fmla="*/ 0 w 3450612"/>
              <a:gd name="T1" fmla="*/ 15324242 h 4069642"/>
              <a:gd name="T2" fmla="*/ 9045 w 3450612"/>
              <a:gd name="T3" fmla="*/ 9873904 h 4069642"/>
              <a:gd name="T4" fmla="*/ 53947 w 3450612"/>
              <a:gd name="T5" fmla="*/ 2310633 h 4069642"/>
              <a:gd name="T6" fmla="*/ 127235 w 3450612"/>
              <a:gd name="T7" fmla="*/ 3664 h 40696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50612" h="4069642">
                <a:moveTo>
                  <a:pt x="0" y="4069642"/>
                </a:moveTo>
                <a:cubicBezTo>
                  <a:pt x="91781" y="3777310"/>
                  <a:pt x="58413" y="3207420"/>
                  <a:pt x="245302" y="2622201"/>
                </a:cubicBezTo>
                <a:cubicBezTo>
                  <a:pt x="448360" y="2115574"/>
                  <a:pt x="928802" y="1050504"/>
                  <a:pt x="1463020" y="613633"/>
                </a:cubicBezTo>
                <a:cubicBezTo>
                  <a:pt x="1997238" y="176762"/>
                  <a:pt x="2833804" y="-15503"/>
                  <a:pt x="3450612" y="973"/>
                </a:cubicBezTo>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 name="Group 1"/>
          <p:cNvGrpSpPr>
            <a:grpSpLocks/>
          </p:cNvGrpSpPr>
          <p:nvPr/>
        </p:nvGrpSpPr>
        <p:grpSpPr bwMode="auto">
          <a:xfrm>
            <a:off x="3163888" y="2819400"/>
            <a:ext cx="1077912" cy="2349500"/>
            <a:chOff x="3163888" y="2819400"/>
            <a:chExt cx="1077912" cy="2349500"/>
          </a:xfrm>
        </p:grpSpPr>
        <p:sp>
          <p:nvSpPr>
            <p:cNvPr id="259089" name="Rectangle 7"/>
            <p:cNvSpPr>
              <a:spLocks noChangeArrowheads="1"/>
            </p:cNvSpPr>
            <p:nvPr/>
          </p:nvSpPr>
          <p:spPr bwMode="auto">
            <a:xfrm>
              <a:off x="3746500" y="28194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90" name="Rectangle 7"/>
            <p:cNvSpPr>
              <a:spLocks noChangeArrowheads="1"/>
            </p:cNvSpPr>
            <p:nvPr/>
          </p:nvSpPr>
          <p:spPr bwMode="auto">
            <a:xfrm>
              <a:off x="3697288" y="29591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91" name="Rectangle 7"/>
            <p:cNvSpPr>
              <a:spLocks noChangeArrowheads="1"/>
            </p:cNvSpPr>
            <p:nvPr/>
          </p:nvSpPr>
          <p:spPr bwMode="auto">
            <a:xfrm>
              <a:off x="3644900" y="30861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92" name="Rectangle 7"/>
            <p:cNvSpPr>
              <a:spLocks noChangeArrowheads="1"/>
            </p:cNvSpPr>
            <p:nvPr/>
          </p:nvSpPr>
          <p:spPr bwMode="auto">
            <a:xfrm>
              <a:off x="3619500" y="32004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93" name="Rectangle 7"/>
            <p:cNvSpPr>
              <a:spLocks noChangeArrowheads="1"/>
            </p:cNvSpPr>
            <p:nvPr/>
          </p:nvSpPr>
          <p:spPr bwMode="auto">
            <a:xfrm>
              <a:off x="3581400" y="32893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94" name="Rectangle 7"/>
            <p:cNvSpPr>
              <a:spLocks noChangeArrowheads="1"/>
            </p:cNvSpPr>
            <p:nvPr/>
          </p:nvSpPr>
          <p:spPr bwMode="auto">
            <a:xfrm>
              <a:off x="3530600" y="34290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95" name="Rectangle 7"/>
            <p:cNvSpPr>
              <a:spLocks noChangeArrowheads="1"/>
            </p:cNvSpPr>
            <p:nvPr/>
          </p:nvSpPr>
          <p:spPr bwMode="auto">
            <a:xfrm>
              <a:off x="3492500" y="3554413"/>
              <a:ext cx="495300" cy="103187"/>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96" name="Rectangle 7"/>
            <p:cNvSpPr>
              <a:spLocks noChangeArrowheads="1"/>
            </p:cNvSpPr>
            <p:nvPr/>
          </p:nvSpPr>
          <p:spPr bwMode="auto">
            <a:xfrm>
              <a:off x="3443288" y="3683000"/>
              <a:ext cx="495300" cy="101600"/>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97" name="Rectangle 7"/>
            <p:cNvSpPr>
              <a:spLocks noChangeArrowheads="1"/>
            </p:cNvSpPr>
            <p:nvPr/>
          </p:nvSpPr>
          <p:spPr bwMode="auto">
            <a:xfrm>
              <a:off x="3416300" y="38100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98" name="Rectangle 7"/>
            <p:cNvSpPr>
              <a:spLocks noChangeArrowheads="1"/>
            </p:cNvSpPr>
            <p:nvPr/>
          </p:nvSpPr>
          <p:spPr bwMode="auto">
            <a:xfrm>
              <a:off x="3365500" y="3935413"/>
              <a:ext cx="495300" cy="103187"/>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99" name="Rectangle 7"/>
            <p:cNvSpPr>
              <a:spLocks noChangeArrowheads="1"/>
            </p:cNvSpPr>
            <p:nvPr/>
          </p:nvSpPr>
          <p:spPr bwMode="auto">
            <a:xfrm>
              <a:off x="3327400" y="4064000"/>
              <a:ext cx="495300" cy="101600"/>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00" name="Rectangle 7"/>
            <p:cNvSpPr>
              <a:spLocks noChangeArrowheads="1"/>
            </p:cNvSpPr>
            <p:nvPr/>
          </p:nvSpPr>
          <p:spPr bwMode="auto">
            <a:xfrm>
              <a:off x="3297238" y="4192588"/>
              <a:ext cx="495300" cy="103187"/>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01" name="Rectangle 7"/>
            <p:cNvSpPr>
              <a:spLocks noChangeArrowheads="1"/>
            </p:cNvSpPr>
            <p:nvPr/>
          </p:nvSpPr>
          <p:spPr bwMode="auto">
            <a:xfrm>
              <a:off x="3257550" y="43307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02" name="Rectangle 7"/>
            <p:cNvSpPr>
              <a:spLocks noChangeArrowheads="1"/>
            </p:cNvSpPr>
            <p:nvPr/>
          </p:nvSpPr>
          <p:spPr bwMode="auto">
            <a:xfrm>
              <a:off x="3244850" y="44704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03" name="Rectangle 7"/>
            <p:cNvSpPr>
              <a:spLocks noChangeArrowheads="1"/>
            </p:cNvSpPr>
            <p:nvPr/>
          </p:nvSpPr>
          <p:spPr bwMode="auto">
            <a:xfrm>
              <a:off x="3230563" y="45974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04" name="Rectangle 7"/>
            <p:cNvSpPr>
              <a:spLocks noChangeArrowheads="1"/>
            </p:cNvSpPr>
            <p:nvPr/>
          </p:nvSpPr>
          <p:spPr bwMode="auto">
            <a:xfrm>
              <a:off x="3216275" y="47117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05" name="Rectangle 7"/>
            <p:cNvSpPr>
              <a:spLocks noChangeArrowheads="1"/>
            </p:cNvSpPr>
            <p:nvPr/>
          </p:nvSpPr>
          <p:spPr bwMode="auto">
            <a:xfrm>
              <a:off x="3190875" y="48006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06" name="Rectangle 7"/>
            <p:cNvSpPr>
              <a:spLocks noChangeArrowheads="1"/>
            </p:cNvSpPr>
            <p:nvPr/>
          </p:nvSpPr>
          <p:spPr bwMode="auto">
            <a:xfrm>
              <a:off x="3189288" y="4940300"/>
              <a:ext cx="495300" cy="103188"/>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107" name="Rectangle 7"/>
            <p:cNvSpPr>
              <a:spLocks noChangeArrowheads="1"/>
            </p:cNvSpPr>
            <p:nvPr/>
          </p:nvSpPr>
          <p:spPr bwMode="auto">
            <a:xfrm>
              <a:off x="3163888" y="5065713"/>
              <a:ext cx="495300" cy="103187"/>
            </a:xfrm>
            <a:prstGeom prst="rect">
              <a:avLst/>
            </a:prstGeom>
            <a:noFill/>
            <a:ln w="38100">
              <a:solidFill>
                <a:srgbClr val="00B05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sp>
        <p:nvSpPr>
          <p:cNvPr id="3" name="Rectangle 2"/>
          <p:cNvSpPr/>
          <p:nvPr/>
        </p:nvSpPr>
        <p:spPr>
          <a:xfrm>
            <a:off x="263525" y="5766137"/>
            <a:ext cx="8575675" cy="1015663"/>
          </a:xfrm>
          <a:prstGeom prst="rect">
            <a:avLst/>
          </a:prstGeom>
        </p:spPr>
        <p:txBody>
          <a:bodyPr wrap="square">
            <a:spAutoFit/>
          </a:bodyPr>
          <a:lstStyle/>
          <a:p>
            <a:r>
              <a:rPr lang="en-US" dirty="0">
                <a:solidFill>
                  <a:srgbClr val="CC00CC"/>
                </a:solidFill>
              </a:rPr>
              <a:t>https://www.youtube.com/watch?v=pBYPXsGka74&amp;feature=youtu.be</a:t>
            </a:r>
          </a:p>
        </p:txBody>
      </p:sp>
    </p:spTree>
    <p:extLst>
      <p:ext uri="{BB962C8B-B14F-4D97-AF65-F5344CB8AC3E}">
        <p14:creationId xmlns:p14="http://schemas.microsoft.com/office/powerpoint/2010/main" val="10601165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685800" y="-295275"/>
            <a:ext cx="7772400" cy="1143000"/>
          </a:xfrm>
        </p:spPr>
        <p:txBody>
          <a:bodyPr/>
          <a:lstStyle/>
          <a:p>
            <a:pPr eaLnBrk="1" hangingPunct="1"/>
            <a:r>
              <a:rPr lang="en-US" altLang="en-US" sz="4000" smtClean="0"/>
              <a:t>Leaning Tower</a:t>
            </a:r>
          </a:p>
        </p:txBody>
      </p:sp>
      <p:sp>
        <p:nvSpPr>
          <p:cNvPr id="259075" name="Text Box 3"/>
          <p:cNvSpPr txBox="1">
            <a:spLocks noChangeArrowheads="1"/>
          </p:cNvSpPr>
          <p:nvPr/>
        </p:nvSpPr>
        <p:spPr bwMode="auto">
          <a:xfrm>
            <a:off x="1095375" y="847725"/>
            <a:ext cx="74660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Output: Stack them leaning as far over as possible.</a:t>
            </a:r>
          </a:p>
        </p:txBody>
      </p:sp>
      <p:sp>
        <p:nvSpPr>
          <p:cNvPr id="259076" name="Text Box 9"/>
          <p:cNvSpPr txBox="1">
            <a:spLocks noChangeArrowheads="1"/>
          </p:cNvSpPr>
          <p:nvPr/>
        </p:nvSpPr>
        <p:spPr bwMode="auto">
          <a:xfrm>
            <a:off x="1068388" y="390525"/>
            <a:ext cx="4521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Input: Lots of 2in wide blocks</a:t>
            </a:r>
          </a:p>
        </p:txBody>
      </p:sp>
      <p:sp>
        <p:nvSpPr>
          <p:cNvPr id="259078" name="AutoShape 6"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187325" y="-228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79" name="AutoShape 8" descr="data:image/jpeg;base64,/9j/4AAQSkZJRgABAQAAAQABAAD/2wBDAAkGBwgHBgkIBwgKCgkLDRYPDQwMDRsUFRAWIB0iIiAdHx8kKDQsJCYxJx8fLT0tMTU3Ojo6Iys/RD84QzQ5Ojf/2wBDAQoKCg0MDRoPDxo3JR8lNzc3Nzc3Nzc3Nzc3Nzc3Nzc3Nzc3Nzc3Nzc3Nzc3Nzc3Nzc3Nzc3Nzc3Nzc3Nzc3Nzf/wAARCAC9AQsDASIAAhEBAxEB/8QAGwAAAgMBAQEAAAAAAAAAAAAAAQIAAwQFBgf/xAA8EAABAwMCBAQEBAMIAgMAAAABAAIRAwQhEjEFQVFhEyJxgQYUkaEyQrHBI3LwFTNSU2KC0eGi8RZ0kv/EABkBAAMBAQEAAAAAAAAAAAAAAAABAgMEBf/EACERAQEAAgIDAQEBAQEAAAAAAAABAhEDIRIxQRNRBBRh/9oADAMBAAIRAxEAPwDx5rfDD3ERe25/0XAIB9C1X2FtwCvxCm2pxStTtCx2t1VzWuacRB268lfxH4NHFOI1rulf0KbK9QvIAB0g+hXlOO8E4hwSroutL6JcQyvTdqY/06ehVb30N2dvV8W4Jw8VaZ4bxqjUt9JL3VajHw7kABBM+mFyanCyxhc2+tn/AOnQRPukrcLuavCbe8HyDTVYwtawnxIAg6htmJPquZw+hbVA017unQfrhzagMAdcKd6hb3XT4ayoaZcGF0PMuaFSGuF5W3aW5MNGy9LY3PDrEGlSuW1qc725x9wqeJ2/Dr2v41L5mmXDzOxLvUbLmuWstouXbhyXsc6kNjkneUjqdRzzkc4aT1S3dEjytJDQYEnJVFAvaCx7SSNlpLL6ErfSFElrngeI0iAB0VlN9CPLTOqDHJY2nT5g4N18t4W/h1Kobxj69LxKbSMHYqL12LVvyjq4p+M1xZGwIOrsum01KVJrqbAWAT0x0WpgouqVHm3YNtO5gLQNGiGUmNbM4asuTl2m5SubcBzm+ZzCIkgGCOy5IY+tVmoS1kgkNGSvQVaVKvULWty3clYbm2qy0DS1zsCHcpUYZUbVh7aVFho0W93VCM91XUvS1klsaRgHAlY+LsqUqnguIcwGRp5wsbWBrHah5Xt2g/Ud1tJPZxvuX0yymyk8+IfM8A4/rdBtw91P+50tZh0n8SyMY2jrIcSACWmI1CcKxtZtyW09Wnn5tsZRb/FXHrdPcGkNReRlsgTusxrbtoN1U3CBO4PNb6XC6dwKbwX6QDrAEg+h9Ve6xbIcyg2m4N82jAcOWPVLykSy2Vyz8LgS6MjkvVcNoWNe3aa9tWOj8IFXSBmSdj0XJHDqQq03NJJDy4ggR/W671sytoJt7R7xzIyovJfjTizmF3rax76NBlenaW1SkyrU8V3mNTU4jPpsFyH2jqRc/wAJ7y50jExldwUeJFoLLKoQdjj/AJQNtxWRNiQD/ie0EfdRllnl8Xlnu7kYeGXHE206vDqb6lvZ3BJqO8MuIxyAneIVfFKItqdOlR8R+kQ0vBGPeF0zZ8VMxRpMjrVErm8Uo3Nq1r7sAk4bBkBPPLK4asRcrXCuXeEBSYBkeY7n3WWnTmp4pdqLWxH9ck9ZxfRDy5xqVD0xjCoe1rHc9YOmZxCygjVWbUqNaxtRjRzl2yrcCx5YXNe1uQ70lVNeWtBdqgO5bqOc12hwOoOJAnqf6KqSq2avSdoZSoU2lxySOUoupOpAh8HUBpDf+UKbX0yWuLWveJp55TgKys2oaAex2KbskHdG7Oil0avcGmBBgNzAHZZxVuSJD2QdshU3FRknxCSNIAnnK0tYQAAG7c09L/8AXrn/AA3w9w/u3D0cVRV+FrKq3S41C2Z0l8j7rua5U1L2fGMHCPwvR0Bgq1NIEAGDC5lX4CoPc5zbqo2TOwwvYaihrPVLxhyvL2fwk6z/AAXGv+YLZ/ZVYQw0jpBnBldrUQUdXchZ5cOOXs/JxG8Ja6o0VabGg/me0wPVW0vhulXqP+WFnUDDG5/4XYFRw2eR7qGpUmdWQs7/AJ58Lcrnf/FKwENp2Y7Z/wCFdT+GLoNH8Sg3tBMLey7r0yDqJjlKufxO5LNNMN1nbygpf8+J6wc8/DlVgc6rfU2hok6aRMD6rnFltTqafmXvbzc2nH7rT8UX1zQ+G/DqFzK9e5LHkGDABMfouF8P3Dqgr2lam7xKWRJggHqs8+Ca3CuM9R0nGzp5Y+s93doAXr6dzbQGUxSIGBABC8q63GAXSZg+RPToVGmaZaCO8KMd4/Bqz4t+N7O0rWVKoy3pOripp1U2Bpgg9N+S8M2yug9zTaudTGAJK9pUbX/M0nPqq3Yw9rgPRZ5cmW/Sd9+nk28MvKtOH0HN5AlPb8DqCo1zxHuF6lpa4GTKBewGJErO8mQy5Lr057LSu0aW1S1gGGyo3h7oIdUERGcn0W11Vg7x0VlBwqmBpA/1OhRu1MtrCOF05B1OnqtFvaNpDyF465WwtAbLalHHdAtBz4zPQAn9lWsleOSym+oyIqPxt5la26rf5rh/uWRzZI0vJ6+T/tAtYBgvJ/lH/KesxrJsNzUcJNV31WTiNL5u3czVLvyyYEosbJhlKqe+ytFpc1I8O0qkDmSQl4Z1pMcq8Vfvr03FppAEYODt1WdtRz2BrqZBG+ML2fEuE3RtnVH2rGhu7juV5k2dSjTqGtTOcSTsnqz3FeOmUt8EkVDPmAAA2KprUnaHuZ5dEHPNWMuKZqOpunWCJc7qkuQWtqPIcWtG4VSXZRB5mDzNJn+sq97Wmj5hIByAYWegxmqnoGQNUnmrK8uo+Gww6BEbp5Y9quKpjRUBDnjSTIDhstDKD3MBbqcOuqFbwvhtS5qeGAXHn6c16anwMU2BouaTQPyktJH3V+Ow6WpEO7opNI5YXqMVgdKMzzVMOG2UQ8QAZS2FsJ2Bh/vHR6BVB0kLFxKuaLgRMRJAUZ5am18eMyy1XY+XpkeSrnoRCTwKnIY7Lk23E2OGCZOyu/tIt3esZz6dF4JW7QQfOCG8zGwVlLjljQ4ZVuLTQbhr3M2y0Dn2ndcS44s1wh1WPRcupeUHltOm3NWoNdSCJ99leHLMrrTPPi8Z7WfEFz83T4K2s8u8QPqvDjMmd1o4BQL7y6uSAWOa1gd1I3VXG+H1TUoVrwtp8Nou8OkXOiXxnbIBj7LocBu23FiNDdIpnRvv3Wk9MPrfUtqdT8bCSD1VsMLYfTY7HMZSayjr6o1P4rYmjQfu1zOha6VG24BkVpbOWnCGvKhJCm4Sn5NPEqtvXaAeH0Q5xw6mACR0wsbeGW1QAZpvOzXEghPqPRO24qtxqdHQ5UXilPyn1GcGAI8zTAiU7ODUwfxH2Kr+YOrzMB9BH6Kxt1TmdD2ns6VP5SfD3FzOFUm5Jd7uTjh9sIxMcgFWziBbkscW/wCIjC0i91NxTaf5XT+6PCfxW5SC0oty2k33CMU6Z8oA9AqL29fSpk06Li/lLDCle54VcUabKr3a2sh1RlQscTzxspvXoaWm6Y0ai+PZVVOKUGEg1C7HRcSsaZJNF9TST5fEOoqrwDVHlc0nniFlc858T3HUr8dpgEMZqxs6IXmeN3FS9oPYGENcQS1uRif+votwt3Bpa7Vp2lL8vQ1k6icdeayy5cr7Ly08jbW9wyqf4PiSZyDuunb21+6aLnGhRq/jeGyQOy7/AIDemOUFEsGmAAOUzt6KLy3fRXPt52twm9eKWmvIpmGlzYMcphWUuDVNQe+t5ucDku40OBOP3jun0iR6c1N5Mqn9LXNo2DGTMntJV3ggY0nC2ACZ1Ap9B/xKd1PtvyTsFI6D7I5HRQEle2opaUpbjl9VYc4lLBncfRAUlrg7Bd6brNdtDywOkbjK6BzzK4HxfrZZ0XNMO1kBwPbZRnN46PDLxy2xXVnWt3l1GoGsOYcdlVTYarwKvEqLJMaWBzj+kfdeera3EeLU1epV1o11N40uI6QFjjxz61y5r8e8teEWtAAub4z/APFUM/Za61ClWomjUpt0HlELncCv33NB1O4A8RkeZuzxyPqupMreSRlcvJwPjIvNhaUqdN73io1rhBIcAHR75W74dsaljw5tOqA17vMR07LowDsUtR4o03VHSQ0TjdPWiXBjnuDWySV1LeyZTZNYBzu5wFyOGcc4ZTdFw+rTqHALmYHuureXjPlvFova5hbLXNMgrPPKx0cOEva19C2e3NINPVuCsVayIM0Hah0O65djxrxCfFa5kkgF3P0PNdale0i2S6QsseWz21y4scvTK5rmGHNIPdAOJW115RdhxaR3TUn0W/xPDplo5laTllY3gsZbe2qXXiGi0OFMw8zGlWW1j8zW8JlRvlzUf+RgG5JXR4fYuv6bqujTRkjRTwXEPIP6FeV+NOOGjY3fC7Kg2hbuqBlaoHebDpeBHXAWrG9Ofx/4mfeXltbcIDmcMoVWsa8iPHdP4j2jZdlzIJgbFea4XbfOX1E0Wj5S0dqDuTncgP1XqZwmRWOqM/A97fQlMa73A62sqfzsBQBEowFFkVtNdu5sVLRo/lMJPAszPhvq0ieRyExaOSmkHdLwlHkAtS4xTrU39phV1bW4B81IuA6ZCfQI9VGmoxwLXER0Kn8oryZKrHj8VLHMxlJTFMQHNfM4HJdMXNcHzO1fzCVDXY8RWt2O9MKLwy/B0zMp0SBoeQfRSrZyRoe0ZzyWkCzJILKjPQp20KJxSuYnk5ReCfwaxYDa1NUta494wqzRqA7OH+xdX5as0ywteR0cgDdNEaCIWV4IX5ys85UmMCEm6BdHLC9LSFgcVJVc9vdTUQcJaJYCFzfiW2+b4JcMAlzAKjR6GT9pW6DMoSHAh4kHBHVGhXy+q+i55bGkDDVYwhpaWEknun4vw02fEK1APDmtOJxhZKcNALC09ADKxsso+PTcHvjaXUmSw/iG+F60Ma9ofTfhwkEHBXz2hVFUA+BU1N2LCvQ8P4lVp2j6QlpZzeAfpyWmNL07lzfU7MDxidR2a3JPsvP8Q4vUuXQXMbT5MmVjun1apdUdUL3O3kFywiv5tOkT2MJWhofXPJ9P2atvCOIVm3NKy1fwKzg2GnY9lyH1QZaQ8Ecgd16P4Ysn0abrmqxoNQDRLfMB1lLUvSsbY9BWoUalAUajJYBiDt6LD/ZLwf4d7Vazo4A/dbg8HoE4eIPTqncMaqZ5T1WJvCWgguua59HQtlvbUaJh3iObOdT5TT3lSeSJhJ6F5Mr7qv4u+Lqlk3+z7Eik+Je4YgkT7HIXF+HLQ3dq+txC2boL9VMPH4id3QunV4XY3F6LutRD64gy7nC2ztn6Kom90GMZTaGMaGtHICAip6KJhC0ZIUjO6BMKAycJATsgBKh2yPsjIJGEBIQj0RJ91JxOyDlQBCMppgoax/q+iDCOakBMCD/6UIG4P2QCtBacEj0KtFesBAqOj+ZKBIwUdPdIMkkqElVmdxspqWiFm/NF7Sx2k7qsE80QeiRG1EThTVI7JYz7KThA24/xPwyjd2FWvpArUmyHdR0K8Vb2Xmkgk9sY9V9B4vRuLjh1alaFgrPADfE23C8LUouZVcKxeXtMOJPlB/ZZ5iNVFppmBI+p+5WsmWnIkBc3+K38FanAGxMq+3umaS2qcn8wOFnKqxrpVswCku7enVDnNe0OAzmEWFpIcDhPpp1HM8adIOeUjmFfslXCeDXd+5lRsC2B/vHnONwOa9ywBrA1ogNEAdklBlOlTY2i0MpgeVjRACvt3gsLjnJAPZGVmHbXj47n1FRY1wkiDzUDY2z2R1gmWjmVCXe3VaTubZ2augkgSRlMH47oFxO5kIQCJ/ZBHDoON0dSpyNgYTDJRoLZJ2UnCrBBxIACIMcvqgLBCB7JNUgptQ9UBCSeRCkkdEC6QiIJQDSYEkKbc0s7k59kNigzjJCmY5wkBzzKOrEwkcPIATNcFVqG5ROwjmg1gIBkFEOBEyqeeyIzyQGMbTy6qHpEKsPJJ6dE2oZVMqIJPNHI3SgnliVNRxlAOHE81NSrnmUQJjKAsGXLxPGaVzYX1Rrhoc+TgghwMr2ciMlZb61pXYY2qwOgYxssuW6x204sPPLTwBpkSCz6I0gG/m05G69gPh23c+TrA6ByyH4cpkOIcQQcTlYTljpv+bOOGKhiA4lp5rv/AA3wht4x9e4P8Fp0hpmHHmvO3hbb1nUqbw8swXAYXf8Ah34kvHVLfh1X5LQ4hlN9W18rRBwSwh3TK1sutxjJN6r1jqfhsJDmwBsED/CtBJjGSuN8X3da34Pp8O2Y6tUDPEtbl5iMnyuaCNuq8S29uWtxXqRzGswo8cs5u1thyY8e5I+mWlN7rdr3AEvzBOw5K7w3DdhWbgDKh4Pa+LZ8QuKnhy59N9ENznGp4O3Zbi65b/dfD9d55G44nQpj/wASUTkznSMsMb2qIE5x2ISkADcFZ+K3vFqVEF9jw63YXQG29x41Se56ei1cMFvUtvFvr/8AiPbijSt8s9Xc1p+s+o/K30SSdswpAjJA9Uz2Bsmm4kTAMRPskI5zH7rTHKZTcZ2WXVRwAmDPtuhq5EH6IxEwUo6znsqIQ8RH3RBA7pSM+3RANd1GRhILAfX6qEicqokjEpmS6ctAHUwg1gJIwiJ5kfVVDB2yjvJAMeiBFh3kn7oEoEu6boRpMFpSUaQiTGfoq5MzHtum1bYKAcOAd+Ej3RkdB9UktydWegSkZwg1FOpQjLQ/3SvewmWN0jmJVRLeQ+6AOIVMqsLiCO6YVYaRDT3IVJdMKDOyCWTzUcSlmcHZQtJBcgDJG8J6TvOJAjuqXDUDmewCQFzTIGR1Uck3jY14brOV1GubqLTAK878TX7rC3qU6ZipUw39/wCu66VS9pUqXi1XBgAnJ39F8/4xxCrxG+fXqHE+Vo2aFx8WG69Hm5Zjj17Y5lx/8lptbipTq06tMhpY4FqyOfIwAAeQTscdjsF2POdbjfF7riraQuW0G+ETpbSphgMxk9ThYKNPxCGNGXwI7ykLwQA6Oq28EBq8QoU3nnqBPojUk6Pfe69/wlwNEt1WrXU4aBcNfH1bt9FtdSuHGW8Mt7n/AOlxAav/AM1Gj9VxaVICTO+8piXz/DcT3iFz/nl9ja8mPytF5d2tOtTpVaN7aV3PAbSvbUtkz+V7SRKfhnDb64c+vSFCuyNI+XeHEZ/MN5WG/rcTuLM29K5qaNQOlz8Kjh1k22PjGmGXJnVUaYJn0V/luaT+njfJ3nh1Mmm8FrwfM13JI4xnCpZJkknKsEkclrx8cwmmWedzu6sGdxkJg7BlrT3PJU5JETtlNq6g46hWgzneYYHfCWQZwFMkRHJGMfh+6NBD1j6qaoJM+4SzAyiT5c/olQjnOx5iZ3CPjODY1n0CESGzyR04JjsgF1nIJkKF2wQ0gAgj7oOY4AI6OHB7qAmYKVrnAxt6pmODhmUqcHU4ghpMdEQcZ39EDUAAEYRDzGCg2GQDgq1pbmdJIVQbJ9FA0kwOapBqjgYAaGyVHAsPmnsRsnFu1wPmGBMyqnaAN5KEi3W84E+yLmOH4iI+qRz2mNI0x3SjU4gBxc44CD1ttsGu8doNJ1RjhGBlaeOXdGzsaxp2ra1VrSQwu3KsAHD7PQwONQjzOAleavLpxrF9w7S0fhBxPdZ73enRrwx7eGvbmtcVS6o8mT+HkPZUDaOW5MK7ibWMvavguBYTLY6dFl1TjVg9Ueme9rCQcZCgxulaWzB+yfU0va0TJPPkmZ6YJ2Y4x0C6nBLSrUvqVUw0MeHHUY+igeynShnsr72xrcPdSdWr0Xmq0ODabySB1IIEKhp64FpHY7JvKQPKOy8nZcUqUnNAdtuOq9HaXLLmi2qw74I6FUizTUABHllOBJPkVbSRHVPrmSUtEZog5TCMbj1SSSOyYEH/ANpmYHHNMA4Ce6rnMppndBG39QpqwDJhJOYH1UyeyAcuA6+6mZESUphDlMH3KWgsB8wyUxqPAgOwq5OxwUXOkyefNGggcMghEZBmAIQIMANGCgMcjjokcBwE7ZPRTb2zEokzGJPdSARnfZJQHAxMDdDfKncjB3kJi3OJPogMffdWa/LAaPUKsTME/RAgzIVM7RqVHHJkx3S6iZxEIubzOUpAjZBELy7kfVLTu/lKviOYHFu3ZMQIxjKrqs8QweuQle5pWN8btqpfE9P8z2z/ADLx/wAVcUdf8VfVa4uphrWiTMABdp1hQjT4TPdIeGWpMm3pn/ascOO43e3Rnzec1p4qodbiSJlAgDqvanhtr/k08dWqt3C7Tb5emf8Aar0y3HjSc435EqyhTc94hwEGS4jC9eOF2oBIoU4/lT/IUQAAxgHSIRoPLPqPYI5g4ITVeJXF1p+arPqls6S/MSvTnh1BzctbHcKl/BbNwl1Ie2E+xt5zxW7NyV6v4fY6naRUkOeZA6BU23CrGm7UKJ1DYnK6tHwqeGwMbJylbtpa4TAn6pmzISt5AH2RAd/hVRK0QIzJKEgHJIStDgJd0TQZmITMwMnKkyZOEIJiRg9kCDzafXugHB6j/pEGdgEIPLb0TAYiEAA0z2hNOYO/qhB2ChCAmxl0z1UjG6MZUj7dEBDO+87KT0JCmknspMDaUqEORiR17piMb8uvNIM/iG+yIdBJbzx6pGhHMk7ck3iHnv8AyhQQdgAI5bonfYH3QbnzB2PsiWyMqvzRuUwBAyZTZ1COkghE5y0ZUzy9lNzGx9N0ETP1SEQ4CeauI7H6bpC3JnriEAjmkiSPeUv5iMn0VvlPMJXAEExnog1ZbER1U0k7gfVONwZyoQDEfcJUwDBE4UDARsJTnEaoznHJSJknPokFRbykfRCN/LMK0iDH7oAADkMpkrFOSIET1TaIOQSrGglwABceQQkOEgSY5pHAa0scC1bw4RgDPZYxHXJ6rQ0zy2TgWgjEYTTnsq4MQZUGPSFQO05ynJnP7KqcSZ+qOoyZ+yQPPJTc5QkZ+4QBO0mUzE9xhEZ7DoEoyDKPlH0QEOOeZ2Rn1yoCT0UGOaAIIzOFJAGJQ2ETsjPlOYSoHO7T/wBINImJO6MDkZlTYGYk9FJhMuydkNP9SmxvE4SFkmQAmbHO2xUEkfugPxR3U1HSQOSpCRynYokkZH1RjOSlOB+iQNIiSYhI48+X6ok6WTuZjKJAcAdh0CCITqPcqCNuXdFzoCjYJyJQZS2Bk4IQALc7fsnkjmlcQZxsJ3RoCOboMIxJ3jskG05+qZroEICFpORP0SmYH6BWmAAY36lKMnkMJAmA0jG/JEARymETMap9lMgjM+yAIBJ9NldJEnJSBu0GMdE+xA+6YM3zHIyo3fO6IHNE4QB5bKAHfJ6qSZ09lHYxPdOGgBO8x1TxEQUgO/omAnnz6IBvXmhA5CUuSfsmBggc+qKB6ADuoPZSMQmLAAO6RBz/AEwppMmIEdFABq7jmg6GwY2QBInkYU6gbITAChzBGMpKg4DQAMpXEgkCfomdh0Dk6FBVeBAIj0Qb/9k="/>
          <p:cNvSpPr>
            <a:spLocks noChangeAspect="1" noChangeArrowheads="1"/>
          </p:cNvSpPr>
          <p:nvPr/>
        </p:nvSpPr>
        <p:spPr bwMode="auto">
          <a:xfrm>
            <a:off x="339725" y="-762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3" name="Rectangle 2"/>
          <p:cNvSpPr/>
          <p:nvPr/>
        </p:nvSpPr>
        <p:spPr>
          <a:xfrm>
            <a:off x="263525" y="5766137"/>
            <a:ext cx="8575675" cy="1015663"/>
          </a:xfrm>
          <a:prstGeom prst="rect">
            <a:avLst/>
          </a:prstGeom>
        </p:spPr>
        <p:txBody>
          <a:bodyPr wrap="square">
            <a:spAutoFit/>
          </a:bodyPr>
          <a:lstStyle/>
          <a:p>
            <a:r>
              <a:rPr lang="en-US" dirty="0">
                <a:solidFill>
                  <a:srgbClr val="CC00CC"/>
                </a:solidFill>
              </a:rPr>
              <a:t>https://www.youtube.com/watch?v=pBYPXsGka74&amp;feature=youtu.be</a:t>
            </a:r>
          </a:p>
        </p:txBody>
      </p:sp>
      <p:pic>
        <p:nvPicPr>
          <p:cNvPr id="492546" name="Picture 2" descr="C:\Users\home\Documents\6FhauILGA_NjIEHSD2OmtI_bM0SYhWSakIkkx_o1nZQ.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74862" y="76200"/>
            <a:ext cx="4953000" cy="6604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2053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92546"/>
                                        </p:tgtEl>
                                        <p:attrNameLst>
                                          <p:attrName>style.visibility</p:attrName>
                                        </p:attrNameLst>
                                      </p:cBhvr>
                                      <p:to>
                                        <p:strVal val="visible"/>
                                      </p:to>
                                    </p:set>
                                    <p:anim calcmode="lin" valueType="num">
                                      <p:cBhvr additive="base">
                                        <p:cTn id="7" dur="500" fill="hold"/>
                                        <p:tgtEl>
                                          <p:spTgt spid="492546"/>
                                        </p:tgtEl>
                                        <p:attrNameLst>
                                          <p:attrName>ppt_x</p:attrName>
                                        </p:attrNameLst>
                                      </p:cBhvr>
                                      <p:tavLst>
                                        <p:tav tm="0">
                                          <p:val>
                                            <p:strVal val="#ppt_x"/>
                                          </p:val>
                                        </p:tav>
                                        <p:tav tm="100000">
                                          <p:val>
                                            <p:strVal val="#ppt_x"/>
                                          </p:val>
                                        </p:tav>
                                      </p:tavLst>
                                    </p:anim>
                                    <p:anim calcmode="lin" valueType="num">
                                      <p:cBhvr additive="base">
                                        <p:cTn id="8" dur="500" fill="hold"/>
                                        <p:tgtEl>
                                          <p:spTgt spid="4925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p:txBody>
          <a:bodyPr/>
          <a:lstStyle/>
          <a:p>
            <a:pPr eaLnBrk="1" hangingPunct="1"/>
            <a:r>
              <a:rPr lang="en-US" altLang="en-US" sz="4800" smtClean="0"/>
              <a:t>Definition of Assertions</a:t>
            </a:r>
            <a:endParaRPr lang="en-CA" altLang="en-US" sz="4800" smtClean="0"/>
          </a:p>
        </p:txBody>
      </p:sp>
      <p:sp>
        <p:nvSpPr>
          <p:cNvPr id="952323" name="Rectangle 3"/>
          <p:cNvSpPr>
            <a:spLocks noGrp="1" noChangeArrowheads="1"/>
          </p:cNvSpPr>
          <p:nvPr>
            <p:ph type="body" idx="1"/>
          </p:nvPr>
        </p:nvSpPr>
        <p:spPr>
          <a:xfrm>
            <a:off x="304800" y="1600200"/>
            <a:ext cx="8610600" cy="4114800"/>
          </a:xfrm>
        </p:spPr>
        <p:txBody>
          <a:bodyPr/>
          <a:lstStyle/>
          <a:p>
            <a:pPr eaLnBrk="1" hangingPunct="1"/>
            <a:r>
              <a:rPr lang="en-CA" altLang="en-US" sz="3600" smtClean="0"/>
              <a:t>The </a:t>
            </a:r>
            <a:r>
              <a:rPr lang="en-CA" altLang="en-US" sz="3600" smtClean="0">
                <a:solidFill>
                  <a:srgbClr val="FF0000"/>
                </a:solidFill>
              </a:rPr>
              <a:t>current state of the computation</a:t>
            </a:r>
          </a:p>
          <a:p>
            <a:pPr lvl="1" eaLnBrk="1" hangingPunct="1"/>
            <a:r>
              <a:rPr lang="en-US" altLang="en-US" smtClean="0"/>
              <a:t>Everything that is true at a particular instant in time.</a:t>
            </a:r>
          </a:p>
          <a:p>
            <a:pPr lvl="1" eaLnBrk="1" hangingPunct="1"/>
            <a:r>
              <a:rPr lang="en-US" altLang="en-US" smtClean="0"/>
              <a:t>Imagine flying in from Mars,</a:t>
            </a:r>
            <a:br>
              <a:rPr lang="en-US" altLang="en-US" smtClean="0"/>
            </a:br>
            <a:r>
              <a:rPr lang="en-US" altLang="en-US" smtClean="0"/>
              <a:t>what do you need to know about the present </a:t>
            </a:r>
            <a:br>
              <a:rPr lang="en-US" altLang="en-US" smtClean="0"/>
            </a:br>
            <a:r>
              <a:rPr lang="en-US" altLang="en-US" smtClean="0"/>
              <a:t>to be able to continue.</a:t>
            </a:r>
          </a:p>
          <a:p>
            <a:pPr lvl="1" eaLnBrk="1" hangingPunct="1"/>
            <a:r>
              <a:rPr lang="en-US" altLang="en-US" smtClean="0"/>
              <a:t>It does not say anything about the past,</a:t>
            </a:r>
            <a:br>
              <a:rPr lang="en-US" altLang="en-US" smtClean="0"/>
            </a:br>
            <a:r>
              <a:rPr lang="en-US" altLang="en-US" smtClean="0"/>
              <a:t>i.e. how the computation got here.</a:t>
            </a:r>
          </a:p>
          <a:p>
            <a:pPr lvl="1" eaLnBrk="1" hangingPunct="1"/>
            <a:r>
              <a:rPr lang="en-US" altLang="en-US" smtClean="0"/>
              <a:t>Eg </a:t>
            </a:r>
            <a:r>
              <a:rPr lang="en-US" altLang="en-US" i="1" smtClean="0">
                <a:solidFill>
                  <a:schemeClr val="accent1"/>
                </a:solidFill>
              </a:rPr>
              <a:t>&lt;x=8, y=3, current line of code = line 84&gt;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52323">
                                            <p:txEl>
                                              <p:pRg st="0" end="0"/>
                                            </p:txEl>
                                          </p:spTgt>
                                        </p:tgtEl>
                                        <p:attrNameLst>
                                          <p:attrName>style.visibility</p:attrName>
                                        </p:attrNameLst>
                                      </p:cBhvr>
                                      <p:to>
                                        <p:strVal val="visible"/>
                                      </p:to>
                                    </p:set>
                                    <p:anim calcmode="lin" valueType="num">
                                      <p:cBhvr additive="base">
                                        <p:cTn id="7" dur="500" fill="hold"/>
                                        <p:tgtEl>
                                          <p:spTgt spid="9523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523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952323">
                                            <p:txEl>
                                              <p:pRg st="1" end="1"/>
                                            </p:txEl>
                                          </p:spTgt>
                                        </p:tgtEl>
                                        <p:attrNameLst>
                                          <p:attrName>style.visibility</p:attrName>
                                        </p:attrNameLst>
                                      </p:cBhvr>
                                      <p:to>
                                        <p:strVal val="visible"/>
                                      </p:to>
                                    </p:set>
                                    <p:anim calcmode="lin" valueType="num">
                                      <p:cBhvr additive="base">
                                        <p:cTn id="13" dur="500" fill="hold"/>
                                        <p:tgtEl>
                                          <p:spTgt spid="95232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523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952323">
                                            <p:txEl>
                                              <p:pRg st="2" end="2"/>
                                            </p:txEl>
                                          </p:spTgt>
                                        </p:tgtEl>
                                        <p:attrNameLst>
                                          <p:attrName>style.visibility</p:attrName>
                                        </p:attrNameLst>
                                      </p:cBhvr>
                                      <p:to>
                                        <p:strVal val="visible"/>
                                      </p:to>
                                    </p:set>
                                    <p:anim calcmode="lin" valueType="num">
                                      <p:cBhvr additive="base">
                                        <p:cTn id="19" dur="500" fill="hold"/>
                                        <p:tgtEl>
                                          <p:spTgt spid="95232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523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952323">
                                            <p:txEl>
                                              <p:pRg st="3" end="3"/>
                                            </p:txEl>
                                          </p:spTgt>
                                        </p:tgtEl>
                                        <p:attrNameLst>
                                          <p:attrName>style.visibility</p:attrName>
                                        </p:attrNameLst>
                                      </p:cBhvr>
                                      <p:to>
                                        <p:strVal val="visible"/>
                                      </p:to>
                                    </p:set>
                                    <p:anim calcmode="lin" valueType="num">
                                      <p:cBhvr additive="base">
                                        <p:cTn id="25" dur="500" fill="hold"/>
                                        <p:tgtEl>
                                          <p:spTgt spid="95232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523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952323">
                                            <p:txEl>
                                              <p:pRg st="4" end="4"/>
                                            </p:txEl>
                                          </p:spTgt>
                                        </p:tgtEl>
                                        <p:attrNameLst>
                                          <p:attrName>style.visibility</p:attrName>
                                        </p:attrNameLst>
                                      </p:cBhvr>
                                      <p:to>
                                        <p:strVal val="visible"/>
                                      </p:to>
                                    </p:set>
                                    <p:anim calcmode="lin" valueType="num">
                                      <p:cBhvr additive="base">
                                        <p:cTn id="31" dur="500" fill="hold"/>
                                        <p:tgtEl>
                                          <p:spTgt spid="95232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5232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2"/>
          <p:cNvSpPr>
            <a:spLocks noGrp="1" noChangeArrowheads="1"/>
          </p:cNvSpPr>
          <p:nvPr>
            <p:ph type="title"/>
          </p:nvPr>
        </p:nvSpPr>
        <p:spPr>
          <a:xfrm>
            <a:off x="685800" y="-152400"/>
            <a:ext cx="7772400" cy="1143000"/>
          </a:xfrm>
        </p:spPr>
        <p:txBody>
          <a:bodyPr/>
          <a:lstStyle/>
          <a:p>
            <a:pPr eaLnBrk="1" hangingPunct="1"/>
            <a:r>
              <a:rPr lang="en-US" altLang="en-US" smtClean="0"/>
              <a:t>Typical Types of Loop Invariants</a:t>
            </a:r>
          </a:p>
        </p:txBody>
      </p:sp>
      <p:sp>
        <p:nvSpPr>
          <p:cNvPr id="218115" name="Rectangle 3"/>
          <p:cNvSpPr>
            <a:spLocks noGrp="1" noChangeArrowheads="1"/>
          </p:cNvSpPr>
          <p:nvPr>
            <p:ph type="body" idx="1"/>
          </p:nvPr>
        </p:nvSpPr>
        <p:spPr>
          <a:xfrm>
            <a:off x="685800" y="762000"/>
            <a:ext cx="7772400" cy="4114800"/>
          </a:xfrm>
        </p:spPr>
        <p:txBody>
          <a:bodyPr/>
          <a:lstStyle/>
          <a:p>
            <a:pPr eaLnBrk="1" hangingPunct="1">
              <a:defRPr/>
            </a:pPr>
            <a:r>
              <a:rPr lang="en-US" altLang="en-US" dirty="0" smtClean="0"/>
              <a:t>Fairy God Mother</a:t>
            </a:r>
          </a:p>
          <a:p>
            <a:pPr eaLnBrk="1" hangingPunct="1">
              <a:defRPr/>
            </a:pPr>
            <a:r>
              <a:rPr lang="en-US" altLang="en-US" dirty="0" smtClean="0"/>
              <a:t>More of the input</a:t>
            </a:r>
          </a:p>
          <a:p>
            <a:pPr eaLnBrk="1" hangingPunct="1">
              <a:defRPr/>
            </a:pPr>
            <a:r>
              <a:rPr lang="en-US" altLang="en-US" dirty="0" smtClean="0"/>
              <a:t>More of the output</a:t>
            </a:r>
          </a:p>
          <a:p>
            <a:pPr eaLnBrk="1" hangingPunct="1">
              <a:defRPr/>
            </a:pPr>
            <a:r>
              <a:rPr lang="en-US" altLang="en-US" dirty="0" err="1" smtClean="0"/>
              <a:t>Narowing</a:t>
            </a:r>
            <a:r>
              <a:rPr lang="en-US" altLang="en-US" dirty="0" smtClean="0"/>
              <a:t> </a:t>
            </a:r>
            <a:r>
              <a:rPr lang="en-US" altLang="en-US" dirty="0" smtClean="0"/>
              <a:t>the search space</a:t>
            </a:r>
          </a:p>
          <a:p>
            <a:pPr eaLnBrk="1" hangingPunct="1">
              <a:defRPr/>
            </a:pPr>
            <a:r>
              <a:rPr lang="en-US" altLang="en-US" dirty="0" smtClean="0"/>
              <a:t>Shrinking Input Instance</a:t>
            </a:r>
          </a:p>
          <a:p>
            <a:pPr eaLnBrk="1" hangingPunct="1">
              <a:defRPr/>
            </a:pPr>
            <a:r>
              <a:rPr lang="en-US" altLang="en-US" dirty="0" smtClean="0"/>
              <a:t>Data Structure (System) Invariant</a:t>
            </a:r>
          </a:p>
          <a:p>
            <a:pPr marL="0" indent="0" eaLnBrk="1" hangingPunct="1">
              <a:buFontTx/>
              <a:buNone/>
              <a:defRPr/>
            </a:pPr>
            <a:endParaRPr lang="en-US" altLang="en-US" sz="2800" dirty="0" smtClean="0"/>
          </a:p>
          <a:p>
            <a:pPr eaLnBrk="1" hangingPunct="1">
              <a:defRPr/>
            </a:pPr>
            <a:endParaRPr lang="en-US" altLang="en-US" sz="2800" dirty="0" smtClean="0"/>
          </a:p>
        </p:txBody>
      </p:sp>
      <p:sp>
        <p:nvSpPr>
          <p:cNvPr id="218116" name="Line 4"/>
          <p:cNvSpPr>
            <a:spLocks noChangeShapeType="1"/>
          </p:cNvSpPr>
          <p:nvPr/>
        </p:nvSpPr>
        <p:spPr bwMode="auto">
          <a:xfrm>
            <a:off x="381000" y="2819400"/>
            <a:ext cx="609600" cy="0"/>
          </a:xfrm>
          <a:prstGeom prst="line">
            <a:avLst/>
          </a:prstGeom>
          <a:noFill/>
          <a:ln w="50800">
            <a:solidFill>
              <a:schemeClr va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221189" name="Picture 6" descr="http://www.cen.ulaval.ca/pingualuit/CraterLakeRF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325" y="-5462588"/>
            <a:ext cx="7620000" cy="503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83967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18116"/>
                                        </p:tgtEl>
                                        <p:attrNameLst>
                                          <p:attrName>style.visibility</p:attrName>
                                        </p:attrNameLst>
                                      </p:cBhvr>
                                      <p:to>
                                        <p:strVal val="visible"/>
                                      </p:to>
                                    </p:set>
                                    <p:anim calcmode="lin" valueType="num">
                                      <p:cBhvr additive="base">
                                        <p:cTn id="7" dur="500" fill="hold"/>
                                        <p:tgtEl>
                                          <p:spTgt spid="218116"/>
                                        </p:tgtEl>
                                        <p:attrNameLst>
                                          <p:attrName>ppt_x</p:attrName>
                                        </p:attrNameLst>
                                      </p:cBhvr>
                                      <p:tavLst>
                                        <p:tav tm="0">
                                          <p:val>
                                            <p:strVal val="#ppt_x"/>
                                          </p:val>
                                        </p:tav>
                                        <p:tav tm="100000">
                                          <p:val>
                                            <p:strVal val="#ppt_x"/>
                                          </p:val>
                                        </p:tav>
                                      </p:tavLst>
                                    </p:anim>
                                    <p:anim calcmode="lin" valueType="num">
                                      <p:cBhvr additive="base">
                                        <p:cTn id="8" dur="500" fill="hold"/>
                                        <p:tgtEl>
                                          <p:spTgt spid="218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11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pPr eaLnBrk="1" hangingPunct="1"/>
            <a:r>
              <a:rPr lang="en-US" altLang="en-US" smtClean="0"/>
              <a:t>Define Loop Invariant</a:t>
            </a:r>
            <a:endParaRPr lang="en-CA" altLang="en-US" smtClean="0"/>
          </a:p>
        </p:txBody>
      </p:sp>
      <p:sp>
        <p:nvSpPr>
          <p:cNvPr id="33795" name="Rectangle 3"/>
          <p:cNvSpPr>
            <a:spLocks noGrp="1" noChangeArrowheads="1"/>
          </p:cNvSpPr>
          <p:nvPr>
            <p:ph type="body" idx="1"/>
          </p:nvPr>
        </p:nvSpPr>
        <p:spPr>
          <a:xfrm>
            <a:off x="304800" y="1905000"/>
            <a:ext cx="8001000" cy="1676400"/>
          </a:xfrm>
        </p:spPr>
        <p:txBody>
          <a:bodyPr/>
          <a:lstStyle/>
          <a:p>
            <a:pPr eaLnBrk="1" hangingPunct="1"/>
            <a:r>
              <a:rPr lang="en-US" altLang="en-US" smtClean="0"/>
              <a:t>Maintain a sub-list.</a:t>
            </a:r>
          </a:p>
          <a:p>
            <a:pPr eaLnBrk="1" hangingPunct="1"/>
            <a:r>
              <a:rPr lang="en-CA" altLang="en-US" smtClean="0"/>
              <a:t>If the key is contained in the original list, then the key is contained in the sub-list</a:t>
            </a:r>
            <a:r>
              <a:rPr lang="en-US" altLang="en-US" smtClean="0"/>
              <a:t>.</a:t>
            </a:r>
            <a:endParaRPr lang="en-CA" altLang="en-US" smtClean="0"/>
          </a:p>
        </p:txBody>
      </p:sp>
      <p:sp>
        <p:nvSpPr>
          <p:cNvPr id="33796" name="Text Box 4"/>
          <p:cNvSpPr txBox="1">
            <a:spLocks noChangeArrowheads="1"/>
          </p:cNvSpPr>
          <p:nvPr/>
        </p:nvSpPr>
        <p:spPr bwMode="auto">
          <a:xfrm>
            <a:off x="1341438" y="3794125"/>
            <a:ext cx="8683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000" i="0"/>
              <a:t>key </a:t>
            </a:r>
            <a:r>
              <a:rPr lang="en-US" altLang="en-US" sz="2000" i="0">
                <a:solidFill>
                  <a:schemeClr val="accent2"/>
                </a:solidFill>
              </a:rPr>
              <a:t>25</a:t>
            </a:r>
            <a:endParaRPr lang="en-CA" altLang="en-US" sz="2000" i="0">
              <a:solidFill>
                <a:schemeClr val="accent2"/>
              </a:solidFill>
            </a:endParaRPr>
          </a:p>
        </p:txBody>
      </p:sp>
      <p:sp>
        <p:nvSpPr>
          <p:cNvPr id="33797" name="Rectangle 5" descr="Green marble"/>
          <p:cNvSpPr>
            <a:spLocks noChangeArrowheads="1"/>
          </p:cNvSpPr>
          <p:nvPr/>
        </p:nvSpPr>
        <p:spPr bwMode="auto">
          <a:xfrm>
            <a:off x="1447800" y="4343400"/>
            <a:ext cx="5867400" cy="381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50000"/>
              </a:spcBef>
            </a:pPr>
            <a:endParaRPr lang="en-US" altLang="en-US" i="0"/>
          </a:p>
        </p:txBody>
      </p:sp>
      <p:graphicFrame>
        <p:nvGraphicFramePr>
          <p:cNvPr id="290822" name="Group 6"/>
          <p:cNvGraphicFramePr>
            <a:graphicFrameLocks noGrp="1"/>
          </p:cNvGraphicFramePr>
          <p:nvPr/>
        </p:nvGraphicFramePr>
        <p:xfrm>
          <a:off x="76200" y="4329113"/>
          <a:ext cx="8991600" cy="396875"/>
        </p:xfrm>
        <a:graphic>
          <a:graphicData uri="http://schemas.openxmlformats.org/drawingml/2006/table">
            <a:tbl>
              <a:tblPr/>
              <a:tblGrid>
                <a:gridCol w="449263">
                  <a:extLst>
                    <a:ext uri="{9D8B030D-6E8A-4147-A177-3AD203B41FA5}">
                      <a16:colId xmlns:a16="http://schemas.microsoft.com/office/drawing/2014/main" val="20000"/>
                    </a:ext>
                  </a:extLst>
                </a:gridCol>
                <a:gridCol w="450850">
                  <a:extLst>
                    <a:ext uri="{9D8B030D-6E8A-4147-A177-3AD203B41FA5}">
                      <a16:colId xmlns:a16="http://schemas.microsoft.com/office/drawing/2014/main" val="20001"/>
                    </a:ext>
                  </a:extLst>
                </a:gridCol>
                <a:gridCol w="447675">
                  <a:extLst>
                    <a:ext uri="{9D8B030D-6E8A-4147-A177-3AD203B41FA5}">
                      <a16:colId xmlns:a16="http://schemas.microsoft.com/office/drawing/2014/main" val="20002"/>
                    </a:ext>
                  </a:extLst>
                </a:gridCol>
                <a:gridCol w="450850">
                  <a:extLst>
                    <a:ext uri="{9D8B030D-6E8A-4147-A177-3AD203B41FA5}">
                      <a16:colId xmlns:a16="http://schemas.microsoft.com/office/drawing/2014/main" val="20003"/>
                    </a:ext>
                  </a:extLst>
                </a:gridCol>
                <a:gridCol w="449262">
                  <a:extLst>
                    <a:ext uri="{9D8B030D-6E8A-4147-A177-3AD203B41FA5}">
                      <a16:colId xmlns:a16="http://schemas.microsoft.com/office/drawing/2014/main" val="20004"/>
                    </a:ext>
                  </a:extLst>
                </a:gridCol>
                <a:gridCol w="449263">
                  <a:extLst>
                    <a:ext uri="{9D8B030D-6E8A-4147-A177-3AD203B41FA5}">
                      <a16:colId xmlns:a16="http://schemas.microsoft.com/office/drawing/2014/main" val="20005"/>
                    </a:ext>
                  </a:extLst>
                </a:gridCol>
                <a:gridCol w="450850">
                  <a:extLst>
                    <a:ext uri="{9D8B030D-6E8A-4147-A177-3AD203B41FA5}">
                      <a16:colId xmlns:a16="http://schemas.microsoft.com/office/drawing/2014/main" val="20006"/>
                    </a:ext>
                  </a:extLst>
                </a:gridCol>
                <a:gridCol w="449262">
                  <a:extLst>
                    <a:ext uri="{9D8B030D-6E8A-4147-A177-3AD203B41FA5}">
                      <a16:colId xmlns:a16="http://schemas.microsoft.com/office/drawing/2014/main" val="20007"/>
                    </a:ext>
                  </a:extLst>
                </a:gridCol>
                <a:gridCol w="449263">
                  <a:extLst>
                    <a:ext uri="{9D8B030D-6E8A-4147-A177-3AD203B41FA5}">
                      <a16:colId xmlns:a16="http://schemas.microsoft.com/office/drawing/2014/main" val="20008"/>
                    </a:ext>
                  </a:extLst>
                </a:gridCol>
                <a:gridCol w="449262">
                  <a:extLst>
                    <a:ext uri="{9D8B030D-6E8A-4147-A177-3AD203B41FA5}">
                      <a16:colId xmlns:a16="http://schemas.microsoft.com/office/drawing/2014/main" val="20009"/>
                    </a:ext>
                  </a:extLst>
                </a:gridCol>
                <a:gridCol w="449263">
                  <a:extLst>
                    <a:ext uri="{9D8B030D-6E8A-4147-A177-3AD203B41FA5}">
                      <a16:colId xmlns:a16="http://schemas.microsoft.com/office/drawing/2014/main" val="20010"/>
                    </a:ext>
                  </a:extLst>
                </a:gridCol>
                <a:gridCol w="450850">
                  <a:extLst>
                    <a:ext uri="{9D8B030D-6E8A-4147-A177-3AD203B41FA5}">
                      <a16:colId xmlns:a16="http://schemas.microsoft.com/office/drawing/2014/main" val="20011"/>
                    </a:ext>
                  </a:extLst>
                </a:gridCol>
                <a:gridCol w="447675">
                  <a:extLst>
                    <a:ext uri="{9D8B030D-6E8A-4147-A177-3AD203B41FA5}">
                      <a16:colId xmlns:a16="http://schemas.microsoft.com/office/drawing/2014/main" val="20012"/>
                    </a:ext>
                  </a:extLst>
                </a:gridCol>
                <a:gridCol w="450850">
                  <a:extLst>
                    <a:ext uri="{9D8B030D-6E8A-4147-A177-3AD203B41FA5}">
                      <a16:colId xmlns:a16="http://schemas.microsoft.com/office/drawing/2014/main" val="20013"/>
                    </a:ext>
                  </a:extLst>
                </a:gridCol>
                <a:gridCol w="449262">
                  <a:extLst>
                    <a:ext uri="{9D8B030D-6E8A-4147-A177-3AD203B41FA5}">
                      <a16:colId xmlns:a16="http://schemas.microsoft.com/office/drawing/2014/main" val="20014"/>
                    </a:ext>
                  </a:extLst>
                </a:gridCol>
                <a:gridCol w="449263">
                  <a:extLst>
                    <a:ext uri="{9D8B030D-6E8A-4147-A177-3AD203B41FA5}">
                      <a16:colId xmlns:a16="http://schemas.microsoft.com/office/drawing/2014/main" val="20015"/>
                    </a:ext>
                  </a:extLst>
                </a:gridCol>
                <a:gridCol w="450850">
                  <a:extLst>
                    <a:ext uri="{9D8B030D-6E8A-4147-A177-3AD203B41FA5}">
                      <a16:colId xmlns:a16="http://schemas.microsoft.com/office/drawing/2014/main" val="20016"/>
                    </a:ext>
                  </a:extLst>
                </a:gridCol>
                <a:gridCol w="447675">
                  <a:extLst>
                    <a:ext uri="{9D8B030D-6E8A-4147-A177-3AD203B41FA5}">
                      <a16:colId xmlns:a16="http://schemas.microsoft.com/office/drawing/2014/main" val="20017"/>
                    </a:ext>
                  </a:extLst>
                </a:gridCol>
                <a:gridCol w="450850">
                  <a:extLst>
                    <a:ext uri="{9D8B030D-6E8A-4147-A177-3AD203B41FA5}">
                      <a16:colId xmlns:a16="http://schemas.microsoft.com/office/drawing/2014/main" val="20018"/>
                    </a:ext>
                  </a:extLst>
                </a:gridCol>
                <a:gridCol w="449262">
                  <a:extLst>
                    <a:ext uri="{9D8B030D-6E8A-4147-A177-3AD203B41FA5}">
                      <a16:colId xmlns:a16="http://schemas.microsoft.com/office/drawing/2014/main" val="20019"/>
                    </a:ext>
                  </a:extLst>
                </a:gridCol>
              </a:tblGrid>
              <a:tr h="3968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3</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5</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6</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13</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18</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21</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21</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25</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36</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43</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49</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51</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53</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60</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72</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74</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83</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88</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91</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smtClean="0">
                          <a:ln>
                            <a:noFill/>
                          </a:ln>
                          <a:solidFill>
                            <a:schemeClr val="accent2"/>
                          </a:solidFill>
                          <a:effectLst/>
                          <a:latin typeface="Times New Roman" pitchFamily="18" charset="0"/>
                        </a:rPr>
                        <a:t>95</a:t>
                      </a:r>
                      <a:endParaRPr kumimoji="0" lang="en-CA" sz="2000" b="0" i="0" u="none" strike="noStrike" cap="none" normalizeH="0" baseline="0" smtClean="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pSp>
        <p:nvGrpSpPr>
          <p:cNvPr id="33842" name="Group 50"/>
          <p:cNvGrpSpPr>
            <a:grpSpLocks/>
          </p:cNvGrpSpPr>
          <p:nvPr/>
        </p:nvGrpSpPr>
        <p:grpSpPr bwMode="auto">
          <a:xfrm>
            <a:off x="7315200" y="981075"/>
            <a:ext cx="1227138" cy="619125"/>
            <a:chOff x="3456" y="2677"/>
            <a:chExt cx="773" cy="390"/>
          </a:xfrm>
        </p:grpSpPr>
        <p:sp>
          <p:nvSpPr>
            <p:cNvPr id="33843" name="Freeform 51" descr="Green marble"/>
            <p:cNvSpPr>
              <a:spLocks noChangeAspect="1"/>
            </p:cNvSpPr>
            <p:nvPr/>
          </p:nvSpPr>
          <p:spPr bwMode="auto">
            <a:xfrm rot="2360341">
              <a:off x="3456" y="2677"/>
              <a:ext cx="493" cy="39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sp>
          <p:nvSpPr>
            <p:cNvPr id="33844" name="Freeform 52" descr="Green marble"/>
            <p:cNvSpPr>
              <a:spLocks noChangeAspect="1"/>
            </p:cNvSpPr>
            <p:nvPr/>
          </p:nvSpPr>
          <p:spPr bwMode="auto">
            <a:xfrm rot="2360341">
              <a:off x="3945" y="2719"/>
              <a:ext cx="284" cy="283"/>
            </a:xfrm>
            <a:custGeom>
              <a:avLst/>
              <a:gdLst>
                <a:gd name="T0" fmla="*/ 0 w 1312"/>
                <a:gd name="T1" fmla="*/ 0 h 1296"/>
                <a:gd name="T2" fmla="*/ 0 w 1312"/>
                <a:gd name="T3" fmla="*/ 0 h 1296"/>
                <a:gd name="T4" fmla="*/ 0 w 1312"/>
                <a:gd name="T5" fmla="*/ 0 h 1296"/>
                <a:gd name="T6" fmla="*/ 0 w 1312"/>
                <a:gd name="T7" fmla="*/ 0 h 1296"/>
                <a:gd name="T8" fmla="*/ 0 w 1312"/>
                <a:gd name="T9" fmla="*/ 0 h 1296"/>
                <a:gd name="T10" fmla="*/ 0 w 1312"/>
                <a:gd name="T11" fmla="*/ 0 h 1296"/>
                <a:gd name="T12" fmla="*/ 0 w 1312"/>
                <a:gd name="T13" fmla="*/ 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2"/>
          <p:cNvSpPr>
            <a:spLocks noGrp="1" noChangeArrowheads="1"/>
          </p:cNvSpPr>
          <p:nvPr>
            <p:ph type="title"/>
          </p:nvPr>
        </p:nvSpPr>
        <p:spPr>
          <a:xfrm>
            <a:off x="685800" y="76200"/>
            <a:ext cx="7772400" cy="1143000"/>
          </a:xfrm>
        </p:spPr>
        <p:txBody>
          <a:bodyPr/>
          <a:lstStyle/>
          <a:p>
            <a:pPr eaLnBrk="1" hangingPunct="1"/>
            <a:r>
              <a:rPr lang="en-US" altLang="en-US" smtClean="0"/>
              <a:t>Typical Types of Loop Invariants</a:t>
            </a:r>
          </a:p>
        </p:txBody>
      </p:sp>
      <p:sp>
        <p:nvSpPr>
          <p:cNvPr id="321539" name="Rectangle 3"/>
          <p:cNvSpPr>
            <a:spLocks noGrp="1" noChangeArrowheads="1"/>
          </p:cNvSpPr>
          <p:nvPr>
            <p:ph type="body" idx="1"/>
          </p:nvPr>
        </p:nvSpPr>
        <p:spPr>
          <a:xfrm>
            <a:off x="685800" y="1066800"/>
            <a:ext cx="7772400" cy="4114800"/>
          </a:xfrm>
        </p:spPr>
        <p:txBody>
          <a:bodyPr/>
          <a:lstStyle/>
          <a:p>
            <a:pPr eaLnBrk="1" hangingPunct="1"/>
            <a:r>
              <a:rPr lang="en-US" altLang="en-US" dirty="0" smtClean="0"/>
              <a:t>Fairy God Mother</a:t>
            </a:r>
          </a:p>
          <a:p>
            <a:pPr eaLnBrk="1" hangingPunct="1"/>
            <a:r>
              <a:rPr lang="en-US" altLang="en-US" dirty="0" smtClean="0"/>
              <a:t>More of the input</a:t>
            </a:r>
          </a:p>
          <a:p>
            <a:pPr eaLnBrk="1" hangingPunct="1"/>
            <a:r>
              <a:rPr lang="en-US" altLang="en-US" dirty="0" smtClean="0"/>
              <a:t>More of the output</a:t>
            </a:r>
          </a:p>
          <a:p>
            <a:pPr eaLnBrk="1" hangingPunct="1"/>
            <a:r>
              <a:rPr lang="en-US" altLang="en-US" dirty="0" err="1" smtClean="0"/>
              <a:t>Narowing</a:t>
            </a:r>
            <a:r>
              <a:rPr lang="en-US" altLang="en-US" dirty="0" smtClean="0"/>
              <a:t> </a:t>
            </a:r>
            <a:r>
              <a:rPr lang="en-US" altLang="en-US" dirty="0" smtClean="0"/>
              <a:t>the search space</a:t>
            </a:r>
          </a:p>
          <a:p>
            <a:pPr eaLnBrk="1" hangingPunct="1"/>
            <a:r>
              <a:rPr lang="en-US" altLang="en-US" dirty="0" smtClean="0"/>
              <a:t>Shrinking Input Instance</a:t>
            </a:r>
          </a:p>
          <a:p>
            <a:pPr marL="457200" lvl="1" indent="0" eaLnBrk="1" hangingPunct="1">
              <a:buFontTx/>
              <a:buNone/>
            </a:pPr>
            <a:r>
              <a:rPr lang="en-US" altLang="en-US" dirty="0" smtClean="0"/>
              <a:t>An instance has been produced that is smaller than the actual instance and these two instances require the same output. Hence, it is suﬃcient for me to forget about the actual instance and simply give the output for the new smaller one.</a:t>
            </a:r>
          </a:p>
          <a:p>
            <a:pPr eaLnBrk="1" hangingPunct="1"/>
            <a:r>
              <a:rPr lang="en-US" altLang="en-US" dirty="0" smtClean="0"/>
              <a:t>Data Structure (System) Invariant</a:t>
            </a:r>
          </a:p>
        </p:txBody>
      </p:sp>
      <p:sp>
        <p:nvSpPr>
          <p:cNvPr id="478212" name="Line 4"/>
          <p:cNvSpPr>
            <a:spLocks noChangeShapeType="1"/>
          </p:cNvSpPr>
          <p:nvPr/>
        </p:nvSpPr>
        <p:spPr bwMode="auto">
          <a:xfrm>
            <a:off x="381000" y="3733800"/>
            <a:ext cx="609600" cy="0"/>
          </a:xfrm>
          <a:prstGeom prst="line">
            <a:avLst/>
          </a:prstGeom>
          <a:noFill/>
          <a:ln w="50800">
            <a:solidFill>
              <a:schemeClr va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2921244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78212"/>
                                        </p:tgtEl>
                                        <p:attrNameLst>
                                          <p:attrName>style.visibility</p:attrName>
                                        </p:attrNameLst>
                                      </p:cBhvr>
                                      <p:to>
                                        <p:strVal val="visible"/>
                                      </p:to>
                                    </p:set>
                                    <p:anim calcmode="lin" valueType="num">
                                      <p:cBhvr additive="base">
                                        <p:cTn id="7" dur="500" fill="hold"/>
                                        <p:tgtEl>
                                          <p:spTgt spid="478212"/>
                                        </p:tgtEl>
                                        <p:attrNameLst>
                                          <p:attrName>ppt_x</p:attrName>
                                        </p:attrNameLst>
                                      </p:cBhvr>
                                      <p:tavLst>
                                        <p:tav tm="0">
                                          <p:val>
                                            <p:strVal val="0-#ppt_w/2"/>
                                          </p:val>
                                        </p:tav>
                                        <p:tav tm="100000">
                                          <p:val>
                                            <p:strVal val="#ppt_x"/>
                                          </p:val>
                                        </p:tav>
                                      </p:tavLst>
                                    </p:anim>
                                    <p:anim calcmode="lin" valueType="num">
                                      <p:cBhvr additive="base">
                                        <p:cTn id="8" dur="500" fill="hold"/>
                                        <p:tgtEl>
                                          <p:spTgt spid="4782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821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685800" y="-304800"/>
            <a:ext cx="7772400" cy="1143000"/>
          </a:xfrm>
          <a:prstGeom prst="rect">
            <a:avLst/>
          </a:prstGeom>
          <a:noFill/>
          <a:ln w="9525">
            <a:noFill/>
            <a:miter lim="800000"/>
            <a:headEnd/>
            <a:tailEnd/>
          </a:ln>
        </p:spPr>
        <p:txBody>
          <a:bodyPr anchor="ctr"/>
          <a:lstStyle/>
          <a:p>
            <a:pPr>
              <a:defRPr/>
            </a:pPr>
            <a:r>
              <a:rPr lang="en-US" sz="4400" kern="0">
                <a:solidFill>
                  <a:schemeClr val="tx2"/>
                </a:solidFill>
                <a:latin typeface="+mj-lt"/>
                <a:ea typeface="+mj-ea"/>
                <a:cs typeface="+mj-cs"/>
              </a:rPr>
              <a:t>GCD(a,b)</a:t>
            </a:r>
            <a:endParaRPr lang="en-US" sz="4400" kern="0" dirty="0">
              <a:solidFill>
                <a:schemeClr val="tx2"/>
              </a:solidFill>
              <a:latin typeface="+mj-lt"/>
              <a:ea typeface="+mj-ea"/>
              <a:cs typeface="+mj-cs"/>
            </a:endParaRPr>
          </a:p>
        </p:txBody>
      </p:sp>
      <p:sp>
        <p:nvSpPr>
          <p:cNvPr id="35843" name="Text Box 3"/>
          <p:cNvSpPr txBox="1">
            <a:spLocks noChangeArrowheads="1"/>
          </p:cNvSpPr>
          <p:nvPr/>
        </p:nvSpPr>
        <p:spPr bwMode="auto">
          <a:xfrm>
            <a:off x="363538" y="628650"/>
            <a:ext cx="1946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Input: &lt;a,b&gt;</a:t>
            </a:r>
          </a:p>
        </p:txBody>
      </p:sp>
      <p:sp>
        <p:nvSpPr>
          <p:cNvPr id="4" name="Text Box 4"/>
          <p:cNvSpPr txBox="1">
            <a:spLocks noChangeArrowheads="1"/>
          </p:cNvSpPr>
          <p:nvPr/>
        </p:nvSpPr>
        <p:spPr bwMode="auto">
          <a:xfrm>
            <a:off x="3352800" y="1039813"/>
            <a:ext cx="6508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3</a:t>
            </a:r>
          </a:p>
        </p:txBody>
      </p:sp>
      <p:sp>
        <p:nvSpPr>
          <p:cNvPr id="35845" name="Text Box 5"/>
          <p:cNvSpPr txBox="1">
            <a:spLocks noChangeArrowheads="1"/>
          </p:cNvSpPr>
          <p:nvPr/>
        </p:nvSpPr>
        <p:spPr bwMode="auto">
          <a:xfrm>
            <a:off x="407988" y="1039813"/>
            <a:ext cx="2771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Output: GCD(a,b)</a:t>
            </a:r>
          </a:p>
        </p:txBody>
      </p:sp>
      <p:sp>
        <p:nvSpPr>
          <p:cNvPr id="6" name="Rectangle 6"/>
          <p:cNvSpPr>
            <a:spLocks noChangeArrowheads="1"/>
          </p:cNvSpPr>
          <p:nvPr/>
        </p:nvSpPr>
        <p:spPr bwMode="auto">
          <a:xfrm>
            <a:off x="3313113" y="609600"/>
            <a:ext cx="1495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&lt;21,9&gt;</a:t>
            </a:r>
          </a:p>
        </p:txBody>
      </p:sp>
      <p:grpSp>
        <p:nvGrpSpPr>
          <p:cNvPr id="3" name="Group 14"/>
          <p:cNvGrpSpPr>
            <a:grpSpLocks/>
          </p:cNvGrpSpPr>
          <p:nvPr/>
        </p:nvGrpSpPr>
        <p:grpSpPr bwMode="auto">
          <a:xfrm>
            <a:off x="533400" y="1817688"/>
            <a:ext cx="1181100" cy="1066800"/>
            <a:chOff x="1224" y="2539"/>
            <a:chExt cx="2280" cy="1785"/>
          </a:xfrm>
        </p:grpSpPr>
        <p:sp>
          <p:nvSpPr>
            <p:cNvPr id="35894" name="Freeform 15"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US"/>
            </a:p>
          </p:txBody>
        </p:sp>
        <p:grpSp>
          <p:nvGrpSpPr>
            <p:cNvPr id="35895" name="Group 16"/>
            <p:cNvGrpSpPr>
              <a:grpSpLocks/>
            </p:cNvGrpSpPr>
            <p:nvPr/>
          </p:nvGrpSpPr>
          <p:grpSpPr bwMode="auto">
            <a:xfrm>
              <a:off x="1585" y="2689"/>
              <a:ext cx="1217" cy="1441"/>
              <a:chOff x="2641" y="1488"/>
              <a:chExt cx="2655" cy="2488"/>
            </a:xfrm>
          </p:grpSpPr>
          <p:grpSp>
            <p:nvGrpSpPr>
              <p:cNvPr id="35896" name="Group 17"/>
              <p:cNvGrpSpPr>
                <a:grpSpLocks/>
              </p:cNvGrpSpPr>
              <p:nvPr/>
            </p:nvGrpSpPr>
            <p:grpSpPr bwMode="auto">
              <a:xfrm>
                <a:off x="2641" y="1488"/>
                <a:ext cx="2496" cy="2436"/>
                <a:chOff x="2641" y="1488"/>
                <a:chExt cx="2496" cy="2436"/>
              </a:xfrm>
            </p:grpSpPr>
            <p:sp>
              <p:nvSpPr>
                <p:cNvPr id="35901" name="Freeform 18"/>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2" name="Freeform 19"/>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3" name="Freeform 20"/>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4" name="Freeform 21"/>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5" name="Freeform 22"/>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6" name="Freeform 23"/>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7" name="Group 24"/>
              <p:cNvGrpSpPr>
                <a:grpSpLocks/>
              </p:cNvGrpSpPr>
              <p:nvPr/>
            </p:nvGrpSpPr>
            <p:grpSpPr bwMode="auto">
              <a:xfrm>
                <a:off x="4864" y="3099"/>
                <a:ext cx="432" cy="877"/>
                <a:chOff x="4864" y="3099"/>
                <a:chExt cx="432" cy="877"/>
              </a:xfrm>
            </p:grpSpPr>
            <p:sp>
              <p:nvSpPr>
                <p:cNvPr id="35898" name="Freeform 25"/>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9" name="Freeform 26"/>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0" name="Freeform 27"/>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1" name="Rectangle 28"/>
          <p:cNvSpPr>
            <a:spLocks noChangeArrowheads="1"/>
          </p:cNvSpPr>
          <p:nvPr/>
        </p:nvSpPr>
        <p:spPr bwMode="auto">
          <a:xfrm>
            <a:off x="2378075" y="1833563"/>
            <a:ext cx="47545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Maintain values &lt;x,y&gt; such that</a:t>
            </a:r>
            <a:br>
              <a:rPr lang="en-US" altLang="en-US"/>
            </a:br>
            <a:r>
              <a:rPr lang="en-US" altLang="en-US"/>
              <a:t> GCD(a,b) = GCD(x,y) </a:t>
            </a:r>
          </a:p>
        </p:txBody>
      </p:sp>
      <p:grpSp>
        <p:nvGrpSpPr>
          <p:cNvPr id="9" name="Group 7"/>
          <p:cNvGrpSpPr>
            <a:grpSpLocks/>
          </p:cNvGrpSpPr>
          <p:nvPr/>
        </p:nvGrpSpPr>
        <p:grpSpPr bwMode="auto">
          <a:xfrm>
            <a:off x="609600" y="3108325"/>
            <a:ext cx="914400" cy="1009650"/>
            <a:chOff x="3469" y="2146"/>
            <a:chExt cx="249" cy="285"/>
          </a:xfrm>
        </p:grpSpPr>
        <p:sp>
          <p:nvSpPr>
            <p:cNvPr id="35888" name="Freeform 8"/>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9" name="Freeform 9"/>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0" name="Freeform 10"/>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1" name="Freeform 11"/>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2" name="Freeform 12"/>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3" name="Freeform 13"/>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 name="Rectangle 30"/>
          <p:cNvSpPr>
            <a:spLocks noChangeArrowheads="1"/>
          </p:cNvSpPr>
          <p:nvPr/>
        </p:nvSpPr>
        <p:spPr bwMode="auto">
          <a:xfrm>
            <a:off x="1727200" y="3113088"/>
            <a:ext cx="26273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GCD(a,b) </a:t>
            </a:r>
          </a:p>
          <a:p>
            <a:pPr eaLnBrk="1" hangingPunct="1"/>
            <a:r>
              <a:rPr lang="en-US" altLang="en-US"/>
              <a:t>    = GCD(a-b,b) </a:t>
            </a:r>
          </a:p>
        </p:txBody>
      </p:sp>
      <p:sp>
        <p:nvSpPr>
          <p:cNvPr id="30" name="Rectangle 32"/>
          <p:cNvSpPr>
            <a:spLocks noChangeArrowheads="1"/>
          </p:cNvSpPr>
          <p:nvPr/>
        </p:nvSpPr>
        <p:spPr bwMode="auto">
          <a:xfrm>
            <a:off x="5132388" y="3157538"/>
            <a:ext cx="31734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GCD(21,9) </a:t>
            </a:r>
          </a:p>
          <a:p>
            <a:pPr eaLnBrk="1" hangingPunct="1"/>
            <a:r>
              <a:rPr lang="en-US" altLang="en-US"/>
              <a:t>     = GCD(12,9) = 3 </a:t>
            </a:r>
          </a:p>
        </p:txBody>
      </p:sp>
      <p:grpSp>
        <p:nvGrpSpPr>
          <p:cNvPr id="10" name="Group 33"/>
          <p:cNvGrpSpPr>
            <a:grpSpLocks noChangeAspect="1"/>
          </p:cNvGrpSpPr>
          <p:nvPr/>
        </p:nvGrpSpPr>
        <p:grpSpPr bwMode="auto">
          <a:xfrm rot="2360341">
            <a:off x="533400" y="4471988"/>
            <a:ext cx="1079500" cy="1079500"/>
            <a:chOff x="1224" y="1212"/>
            <a:chExt cx="3144" cy="3112"/>
          </a:xfrm>
        </p:grpSpPr>
        <p:sp>
          <p:nvSpPr>
            <p:cNvPr id="35879" name="Freeform 34"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US"/>
            </a:p>
          </p:txBody>
        </p:sp>
        <p:sp>
          <p:nvSpPr>
            <p:cNvPr id="35880" name="Freeform 35"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US"/>
            </a:p>
          </p:txBody>
        </p:sp>
        <p:grpSp>
          <p:nvGrpSpPr>
            <p:cNvPr id="35881" name="Group 36"/>
            <p:cNvGrpSpPr>
              <a:grpSpLocks noChangeAspect="1"/>
            </p:cNvGrpSpPr>
            <p:nvPr/>
          </p:nvGrpSpPr>
          <p:grpSpPr bwMode="auto">
            <a:xfrm>
              <a:off x="1776" y="1212"/>
              <a:ext cx="1944" cy="2413"/>
              <a:chOff x="2227" y="1194"/>
              <a:chExt cx="1944" cy="2413"/>
            </a:xfrm>
          </p:grpSpPr>
          <p:sp>
            <p:nvSpPr>
              <p:cNvPr id="35882" name="Freeform 37"/>
              <p:cNvSpPr>
                <a:spLocks noChangeAspect="1"/>
              </p:cNvSpPr>
              <p:nvPr/>
            </p:nvSpPr>
            <p:spPr bwMode="auto">
              <a:xfrm rot="-2705309">
                <a:off x="2708" y="1513"/>
                <a:ext cx="406" cy="340"/>
              </a:xfrm>
              <a:custGeom>
                <a:avLst/>
                <a:gdLst>
                  <a:gd name="T0" fmla="*/ 2 w 600"/>
                  <a:gd name="T1" fmla="*/ 1 h 608"/>
                  <a:gd name="T2" fmla="*/ 2 w 600"/>
                  <a:gd name="T3" fmla="*/ 1 h 608"/>
                  <a:gd name="T4" fmla="*/ 2 w 600"/>
                  <a:gd name="T5" fmla="*/ 1 h 608"/>
                  <a:gd name="T6" fmla="*/ 2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2 w 600"/>
                  <a:gd name="T29" fmla="*/ 1 h 608"/>
                  <a:gd name="T30" fmla="*/ 2 w 600"/>
                  <a:gd name="T31" fmla="*/ 1 h 608"/>
                  <a:gd name="T32" fmla="*/ 2 w 600"/>
                  <a:gd name="T33" fmla="*/ 1 h 608"/>
                  <a:gd name="T34" fmla="*/ 2 w 600"/>
                  <a:gd name="T35" fmla="*/ 1 h 608"/>
                  <a:gd name="T36" fmla="*/ 3 w 600"/>
                  <a:gd name="T37" fmla="*/ 1 h 608"/>
                  <a:gd name="T38" fmla="*/ 3 w 600"/>
                  <a:gd name="T39" fmla="*/ 1 h 608"/>
                  <a:gd name="T40" fmla="*/ 3 w 600"/>
                  <a:gd name="T41" fmla="*/ 1 h 608"/>
                  <a:gd name="T42" fmla="*/ 2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3" name="Freeform 38"/>
              <p:cNvSpPr>
                <a:spLocks noChangeAspect="1"/>
              </p:cNvSpPr>
              <p:nvPr/>
            </p:nvSpPr>
            <p:spPr bwMode="auto">
              <a:xfrm rot="-2705309">
                <a:off x="2999" y="1873"/>
                <a:ext cx="418" cy="758"/>
              </a:xfrm>
              <a:custGeom>
                <a:avLst/>
                <a:gdLst>
                  <a:gd name="T0" fmla="*/ 1 w 619"/>
                  <a:gd name="T1" fmla="*/ 1 h 1085"/>
                  <a:gd name="T2" fmla="*/ 1 w 619"/>
                  <a:gd name="T3" fmla="*/ 1 h 1085"/>
                  <a:gd name="T4" fmla="*/ 2 w 619"/>
                  <a:gd name="T5" fmla="*/ 1 h 1085"/>
                  <a:gd name="T6" fmla="*/ 3 w 619"/>
                  <a:gd name="T7" fmla="*/ 0 h 1085"/>
                  <a:gd name="T8" fmla="*/ 3 w 619"/>
                  <a:gd name="T9" fmla="*/ 1 h 1085"/>
                  <a:gd name="T10" fmla="*/ 3 w 619"/>
                  <a:gd name="T11" fmla="*/ 1 h 1085"/>
                  <a:gd name="T12" fmla="*/ 3 w 619"/>
                  <a:gd name="T13" fmla="*/ 1 h 1085"/>
                  <a:gd name="T14" fmla="*/ 3 w 619"/>
                  <a:gd name="T15" fmla="*/ 3 h 1085"/>
                  <a:gd name="T16" fmla="*/ 3 w 619"/>
                  <a:gd name="T17" fmla="*/ 4 h 1085"/>
                  <a:gd name="T18" fmla="*/ 2 w 619"/>
                  <a:gd name="T19" fmla="*/ 5 h 1085"/>
                  <a:gd name="T20" fmla="*/ 2 w 619"/>
                  <a:gd name="T21" fmla="*/ 6 h 1085"/>
                  <a:gd name="T22" fmla="*/ 2 w 619"/>
                  <a:gd name="T23" fmla="*/ 7 h 1085"/>
                  <a:gd name="T24" fmla="*/ 3 w 619"/>
                  <a:gd name="T25" fmla="*/ 7 h 1085"/>
                  <a:gd name="T26" fmla="*/ 3 w 619"/>
                  <a:gd name="T27" fmla="*/ 9 h 1085"/>
                  <a:gd name="T28" fmla="*/ 2 w 619"/>
                  <a:gd name="T29" fmla="*/ 10 h 1085"/>
                  <a:gd name="T30" fmla="*/ 2 w 619"/>
                  <a:gd name="T31" fmla="*/ 10 h 1085"/>
                  <a:gd name="T32" fmla="*/ 1 w 619"/>
                  <a:gd name="T33" fmla="*/ 10 h 1085"/>
                  <a:gd name="T34" fmla="*/ 1 w 619"/>
                  <a:gd name="T35" fmla="*/ 10 h 1085"/>
                  <a:gd name="T36" fmla="*/ 1 w 619"/>
                  <a:gd name="T37" fmla="*/ 10 h 1085"/>
                  <a:gd name="T38" fmla="*/ 1 w 619"/>
                  <a:gd name="T39" fmla="*/ 8 h 1085"/>
                  <a:gd name="T40" fmla="*/ 0 w 619"/>
                  <a:gd name="T41" fmla="*/ 7 h 1085"/>
                  <a:gd name="T42" fmla="*/ 1 w 619"/>
                  <a:gd name="T43" fmla="*/ 6 h 1085"/>
                  <a:gd name="T44" fmla="*/ 1 w 619"/>
                  <a:gd name="T45" fmla="*/ 4 h 1085"/>
                  <a:gd name="T46" fmla="*/ 1 w 619"/>
                  <a:gd name="T47" fmla="*/ 2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4" name="Freeform 39"/>
              <p:cNvSpPr>
                <a:spLocks noChangeAspect="1"/>
              </p:cNvSpPr>
              <p:nvPr/>
            </p:nvSpPr>
            <p:spPr bwMode="auto">
              <a:xfrm rot="-2705309">
                <a:off x="3504" y="2064"/>
                <a:ext cx="812" cy="523"/>
              </a:xfrm>
              <a:custGeom>
                <a:avLst/>
                <a:gdLst>
                  <a:gd name="T0" fmla="*/ 0 w 782"/>
                  <a:gd name="T1" fmla="*/ 1 h 808"/>
                  <a:gd name="T2" fmla="*/ 109 w 782"/>
                  <a:gd name="T3" fmla="*/ 0 h 808"/>
                  <a:gd name="T4" fmla="*/ 265 w 782"/>
                  <a:gd name="T5" fmla="*/ 0 h 808"/>
                  <a:gd name="T6" fmla="*/ 559 w 782"/>
                  <a:gd name="T7" fmla="*/ 1 h 808"/>
                  <a:gd name="T8" fmla="*/ 906 w 782"/>
                  <a:gd name="T9" fmla="*/ 1 h 808"/>
                  <a:gd name="T10" fmla="*/ 1034 w 782"/>
                  <a:gd name="T11" fmla="*/ 1 h 808"/>
                  <a:gd name="T12" fmla="*/ 1093 w 782"/>
                  <a:gd name="T13" fmla="*/ 1 h 808"/>
                  <a:gd name="T14" fmla="*/ 1105 w 782"/>
                  <a:gd name="T15" fmla="*/ 1 h 808"/>
                  <a:gd name="T16" fmla="*/ 1066 w 782"/>
                  <a:gd name="T17" fmla="*/ 1 h 808"/>
                  <a:gd name="T18" fmla="*/ 958 w 782"/>
                  <a:gd name="T19" fmla="*/ 1 h 808"/>
                  <a:gd name="T20" fmla="*/ 820 w 782"/>
                  <a:gd name="T21" fmla="*/ 2 h 808"/>
                  <a:gd name="T22" fmla="*/ 718 w 782"/>
                  <a:gd name="T23" fmla="*/ 2 h 808"/>
                  <a:gd name="T24" fmla="*/ 672 w 782"/>
                  <a:gd name="T25" fmla="*/ 2 h 808"/>
                  <a:gd name="T26" fmla="*/ 642 w 782"/>
                  <a:gd name="T27" fmla="*/ 2 h 808"/>
                  <a:gd name="T28" fmla="*/ 653 w 782"/>
                  <a:gd name="T29" fmla="*/ 3 h 808"/>
                  <a:gd name="T30" fmla="*/ 661 w 782"/>
                  <a:gd name="T31" fmla="*/ 3 h 808"/>
                  <a:gd name="T32" fmla="*/ 785 w 782"/>
                  <a:gd name="T33" fmla="*/ 3 h 808"/>
                  <a:gd name="T34" fmla="*/ 981 w 782"/>
                  <a:gd name="T35" fmla="*/ 3 h 808"/>
                  <a:gd name="T36" fmla="*/ 1105 w 782"/>
                  <a:gd name="T37" fmla="*/ 3 h 808"/>
                  <a:gd name="T38" fmla="*/ 1236 w 782"/>
                  <a:gd name="T39" fmla="*/ 3 h 808"/>
                  <a:gd name="T40" fmla="*/ 1276 w 782"/>
                  <a:gd name="T41" fmla="*/ 3 h 808"/>
                  <a:gd name="T42" fmla="*/ 1236 w 782"/>
                  <a:gd name="T43" fmla="*/ 3 h 808"/>
                  <a:gd name="T44" fmla="*/ 1183 w 782"/>
                  <a:gd name="T45" fmla="*/ 3 h 808"/>
                  <a:gd name="T46" fmla="*/ 1093 w 782"/>
                  <a:gd name="T47" fmla="*/ 3 h 808"/>
                  <a:gd name="T48" fmla="*/ 976 w 782"/>
                  <a:gd name="T49" fmla="*/ 3 h 808"/>
                  <a:gd name="T50" fmla="*/ 848 w 782"/>
                  <a:gd name="T51" fmla="*/ 3 h 808"/>
                  <a:gd name="T52" fmla="*/ 642 w 782"/>
                  <a:gd name="T53" fmla="*/ 3 h 808"/>
                  <a:gd name="T54" fmla="*/ 579 w 782"/>
                  <a:gd name="T55" fmla="*/ 3 h 808"/>
                  <a:gd name="T56" fmla="*/ 545 w 782"/>
                  <a:gd name="T57" fmla="*/ 3 h 808"/>
                  <a:gd name="T58" fmla="*/ 545 w 782"/>
                  <a:gd name="T59" fmla="*/ 3 h 808"/>
                  <a:gd name="T60" fmla="*/ 545 w 782"/>
                  <a:gd name="T61" fmla="*/ 2 h 808"/>
                  <a:gd name="T62" fmla="*/ 634 w 782"/>
                  <a:gd name="T63" fmla="*/ 2 h 808"/>
                  <a:gd name="T64" fmla="*/ 765 w 782"/>
                  <a:gd name="T65" fmla="*/ 1 h 808"/>
                  <a:gd name="T66" fmla="*/ 881 w 782"/>
                  <a:gd name="T67" fmla="*/ 1 h 808"/>
                  <a:gd name="T68" fmla="*/ 953 w 782"/>
                  <a:gd name="T69" fmla="*/ 1 h 808"/>
                  <a:gd name="T70" fmla="*/ 991 w 782"/>
                  <a:gd name="T71" fmla="*/ 1 h 808"/>
                  <a:gd name="T72" fmla="*/ 976 w 782"/>
                  <a:gd name="T73" fmla="*/ 1 h 808"/>
                  <a:gd name="T74" fmla="*/ 922 w 782"/>
                  <a:gd name="T75" fmla="*/ 1 h 808"/>
                  <a:gd name="T76" fmla="*/ 848 w 782"/>
                  <a:gd name="T77" fmla="*/ 1 h 808"/>
                  <a:gd name="T78" fmla="*/ 765 w 782"/>
                  <a:gd name="T79" fmla="*/ 1 h 808"/>
                  <a:gd name="T80" fmla="*/ 585 w 782"/>
                  <a:gd name="T81" fmla="*/ 1 h 808"/>
                  <a:gd name="T82" fmla="*/ 315 w 782"/>
                  <a:gd name="T83" fmla="*/ 1 h 808"/>
                  <a:gd name="T84" fmla="*/ 114 w 782"/>
                  <a:gd name="T85" fmla="*/ 1 h 808"/>
                  <a:gd name="T86" fmla="*/ 33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5" name="Freeform 40"/>
              <p:cNvSpPr>
                <a:spLocks noChangeAspect="1"/>
              </p:cNvSpPr>
              <p:nvPr/>
            </p:nvSpPr>
            <p:spPr bwMode="auto">
              <a:xfrm rot="-4121048">
                <a:off x="2675" y="2797"/>
                <a:ext cx="1159" cy="461"/>
              </a:xfrm>
              <a:custGeom>
                <a:avLst/>
                <a:gdLst>
                  <a:gd name="T0" fmla="*/ 6108 w 992"/>
                  <a:gd name="T1" fmla="*/ 1 h 770"/>
                  <a:gd name="T2" fmla="*/ 6223 w 992"/>
                  <a:gd name="T3" fmla="*/ 1 h 770"/>
                  <a:gd name="T4" fmla="*/ 6651 w 992"/>
                  <a:gd name="T5" fmla="*/ 1 h 770"/>
                  <a:gd name="T6" fmla="*/ 7181 w 992"/>
                  <a:gd name="T7" fmla="*/ 1 h 770"/>
                  <a:gd name="T8" fmla="*/ 7495 w 992"/>
                  <a:gd name="T9" fmla="*/ 1 h 770"/>
                  <a:gd name="T10" fmla="*/ 7357 w 992"/>
                  <a:gd name="T11" fmla="*/ 1 h 770"/>
                  <a:gd name="T12" fmla="*/ 7065 w 992"/>
                  <a:gd name="T13" fmla="*/ 1 h 770"/>
                  <a:gd name="T14" fmla="*/ 6478 w 992"/>
                  <a:gd name="T15" fmla="*/ 1 h 770"/>
                  <a:gd name="T16" fmla="*/ 5754 w 992"/>
                  <a:gd name="T17" fmla="*/ 1 h 770"/>
                  <a:gd name="T18" fmla="*/ 5151 w 992"/>
                  <a:gd name="T19" fmla="*/ 1 h 770"/>
                  <a:gd name="T20" fmla="*/ 4475 w 992"/>
                  <a:gd name="T21" fmla="*/ 1 h 770"/>
                  <a:gd name="T22" fmla="*/ 3830 w 992"/>
                  <a:gd name="T23" fmla="*/ 1 h 770"/>
                  <a:gd name="T24" fmla="*/ 3341 w 992"/>
                  <a:gd name="T25" fmla="*/ 1 h 770"/>
                  <a:gd name="T26" fmla="*/ 3162 w 992"/>
                  <a:gd name="T27" fmla="*/ 1 h 770"/>
                  <a:gd name="T28" fmla="*/ 2963 w 992"/>
                  <a:gd name="T29" fmla="*/ 1 h 770"/>
                  <a:gd name="T30" fmla="*/ 2730 w 992"/>
                  <a:gd name="T31" fmla="*/ 1 h 770"/>
                  <a:gd name="T32" fmla="*/ 2556 w 992"/>
                  <a:gd name="T33" fmla="*/ 1 h 770"/>
                  <a:gd name="T34" fmla="*/ 2556 w 992"/>
                  <a:gd name="T35" fmla="*/ 1 h 770"/>
                  <a:gd name="T36" fmla="*/ 2435 w 992"/>
                  <a:gd name="T37" fmla="*/ 1 h 770"/>
                  <a:gd name="T38" fmla="*/ 2101 w 992"/>
                  <a:gd name="T39" fmla="*/ 1 h 770"/>
                  <a:gd name="T40" fmla="*/ 1689 w 992"/>
                  <a:gd name="T41" fmla="*/ 1 h 770"/>
                  <a:gd name="T42" fmla="*/ 1305 w 992"/>
                  <a:gd name="T43" fmla="*/ 1 h 770"/>
                  <a:gd name="T44" fmla="*/ 866 w 992"/>
                  <a:gd name="T45" fmla="*/ 1 h 770"/>
                  <a:gd name="T46" fmla="*/ 200 w 992"/>
                  <a:gd name="T47" fmla="*/ 1 h 770"/>
                  <a:gd name="T48" fmla="*/ 0 w 992"/>
                  <a:gd name="T49" fmla="*/ 1 h 770"/>
                  <a:gd name="T50" fmla="*/ 0 w 992"/>
                  <a:gd name="T51" fmla="*/ 1 h 770"/>
                  <a:gd name="T52" fmla="*/ 298 w 992"/>
                  <a:gd name="T53" fmla="*/ 1 h 770"/>
                  <a:gd name="T54" fmla="*/ 618 w 992"/>
                  <a:gd name="T55" fmla="*/ 1 h 770"/>
                  <a:gd name="T56" fmla="*/ 894 w 992"/>
                  <a:gd name="T57" fmla="*/ 1 h 770"/>
                  <a:gd name="T58" fmla="*/ 1427 w 992"/>
                  <a:gd name="T59" fmla="*/ 1 h 770"/>
                  <a:gd name="T60" fmla="*/ 1944 w 992"/>
                  <a:gd name="T61" fmla="*/ 1 h 770"/>
                  <a:gd name="T62" fmla="*/ 2435 w 992"/>
                  <a:gd name="T63" fmla="*/ 1 h 770"/>
                  <a:gd name="T64" fmla="*/ 3137 w 992"/>
                  <a:gd name="T65" fmla="*/ 0 h 770"/>
                  <a:gd name="T66" fmla="*/ 3162 w 992"/>
                  <a:gd name="T67" fmla="*/ 1 h 770"/>
                  <a:gd name="T68" fmla="*/ 3003 w 992"/>
                  <a:gd name="T69" fmla="*/ 1 h 770"/>
                  <a:gd name="T70" fmla="*/ 2963 w 992"/>
                  <a:gd name="T71" fmla="*/ 1 h 770"/>
                  <a:gd name="T72" fmla="*/ 3162 w 992"/>
                  <a:gd name="T73" fmla="*/ 1 h 770"/>
                  <a:gd name="T74" fmla="*/ 3492 w 992"/>
                  <a:gd name="T75" fmla="*/ 1 h 770"/>
                  <a:gd name="T76" fmla="*/ 3774 w 992"/>
                  <a:gd name="T77" fmla="*/ 1 h 770"/>
                  <a:gd name="T78" fmla="*/ 4218 w 992"/>
                  <a:gd name="T79" fmla="*/ 1 h 770"/>
                  <a:gd name="T80" fmla="*/ 4648 w 992"/>
                  <a:gd name="T81" fmla="*/ 1 h 770"/>
                  <a:gd name="T82" fmla="*/ 5087 w 992"/>
                  <a:gd name="T83" fmla="*/ 1 h 770"/>
                  <a:gd name="T84" fmla="*/ 5665 w 992"/>
                  <a:gd name="T85" fmla="*/ 1 h 770"/>
                  <a:gd name="T86" fmla="*/ 6047 w 992"/>
                  <a:gd name="T87" fmla="*/ 1 h 770"/>
                  <a:gd name="T88" fmla="*/ 6108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6" name="Freeform 41"/>
              <p:cNvSpPr>
                <a:spLocks noChangeAspect="1"/>
              </p:cNvSpPr>
              <p:nvPr/>
            </p:nvSpPr>
            <p:spPr bwMode="auto">
              <a:xfrm rot="-2705309">
                <a:off x="2414" y="1540"/>
                <a:ext cx="474" cy="848"/>
              </a:xfrm>
              <a:custGeom>
                <a:avLst/>
                <a:gdLst>
                  <a:gd name="T0" fmla="*/ 3 w 699"/>
                  <a:gd name="T1" fmla="*/ 8 h 1216"/>
                  <a:gd name="T2" fmla="*/ 3 w 699"/>
                  <a:gd name="T3" fmla="*/ 10 h 1216"/>
                  <a:gd name="T4" fmla="*/ 3 w 699"/>
                  <a:gd name="T5" fmla="*/ 10 h 1216"/>
                  <a:gd name="T6" fmla="*/ 4 w 699"/>
                  <a:gd name="T7" fmla="*/ 10 h 1216"/>
                  <a:gd name="T8" fmla="*/ 4 w 699"/>
                  <a:gd name="T9" fmla="*/ 10 h 1216"/>
                  <a:gd name="T10" fmla="*/ 4 w 699"/>
                  <a:gd name="T11" fmla="*/ 11 h 1216"/>
                  <a:gd name="T12" fmla="*/ 4 w 699"/>
                  <a:gd name="T13" fmla="*/ 11 h 1216"/>
                  <a:gd name="T14" fmla="*/ 3 w 699"/>
                  <a:gd name="T15" fmla="*/ 10 h 1216"/>
                  <a:gd name="T16" fmla="*/ 2 w 699"/>
                  <a:gd name="T17" fmla="*/ 9 h 1216"/>
                  <a:gd name="T18" fmla="*/ 2 w 699"/>
                  <a:gd name="T19" fmla="*/ 8 h 1216"/>
                  <a:gd name="T20" fmla="*/ 1 w 699"/>
                  <a:gd name="T21" fmla="*/ 7 h 1216"/>
                  <a:gd name="T22" fmla="*/ 1 w 699"/>
                  <a:gd name="T23" fmla="*/ 6 h 1216"/>
                  <a:gd name="T24" fmla="*/ 1 w 699"/>
                  <a:gd name="T25" fmla="*/ 3 h 1216"/>
                  <a:gd name="T26" fmla="*/ 1 w 699"/>
                  <a:gd name="T27" fmla="*/ 3 h 1216"/>
                  <a:gd name="T28" fmla="*/ 1 w 699"/>
                  <a:gd name="T29" fmla="*/ 2 h 1216"/>
                  <a:gd name="T30" fmla="*/ 1 w 699"/>
                  <a:gd name="T31" fmla="*/ 2 h 1216"/>
                  <a:gd name="T32" fmla="*/ 0 w 699"/>
                  <a:gd name="T33" fmla="*/ 2 h 1216"/>
                  <a:gd name="T34" fmla="*/ 1 w 699"/>
                  <a:gd name="T35" fmla="*/ 2 h 1216"/>
                  <a:gd name="T36" fmla="*/ 1 w 699"/>
                  <a:gd name="T37" fmla="*/ 2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2 w 699"/>
                  <a:gd name="T61" fmla="*/ 1 h 1216"/>
                  <a:gd name="T62" fmla="*/ 2 w 699"/>
                  <a:gd name="T63" fmla="*/ 1 h 1216"/>
                  <a:gd name="T64" fmla="*/ 2 w 699"/>
                  <a:gd name="T65" fmla="*/ 1 h 1216"/>
                  <a:gd name="T66" fmla="*/ 1 w 699"/>
                  <a:gd name="T67" fmla="*/ 1 h 1216"/>
                  <a:gd name="T68" fmla="*/ 1 w 699"/>
                  <a:gd name="T69" fmla="*/ 2 h 1216"/>
                  <a:gd name="T70" fmla="*/ 1 w 699"/>
                  <a:gd name="T71" fmla="*/ 2 h 1216"/>
                  <a:gd name="T72" fmla="*/ 1 w 699"/>
                  <a:gd name="T73" fmla="*/ 3 h 1216"/>
                  <a:gd name="T74" fmla="*/ 1 w 699"/>
                  <a:gd name="T75" fmla="*/ 5 h 1216"/>
                  <a:gd name="T76" fmla="*/ 2 w 699"/>
                  <a:gd name="T77" fmla="*/ 6 h 1216"/>
                  <a:gd name="T78" fmla="*/ 2 w 699"/>
                  <a:gd name="T79" fmla="*/ 7 h 1216"/>
                  <a:gd name="T80" fmla="*/ 2 w 699"/>
                  <a:gd name="T81" fmla="*/ 8 h 1216"/>
                  <a:gd name="T82" fmla="*/ 3 w 699"/>
                  <a:gd name="T83" fmla="*/ 8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7" name="Freeform 42"/>
              <p:cNvSpPr>
                <a:spLocks noChangeAspect="1"/>
              </p:cNvSpPr>
              <p:nvPr/>
            </p:nvSpPr>
            <p:spPr bwMode="auto">
              <a:xfrm rot="-2705309">
                <a:off x="2793" y="1150"/>
                <a:ext cx="620" cy="708"/>
              </a:xfrm>
              <a:custGeom>
                <a:avLst/>
                <a:gdLst>
                  <a:gd name="T0" fmla="*/ 1 w 915"/>
                  <a:gd name="T1" fmla="*/ 2 h 1139"/>
                  <a:gd name="T2" fmla="*/ 0 w 915"/>
                  <a:gd name="T3" fmla="*/ 2 h 1139"/>
                  <a:gd name="T4" fmla="*/ 1 w 915"/>
                  <a:gd name="T5" fmla="*/ 2 h 1139"/>
                  <a:gd name="T6" fmla="*/ 1 w 915"/>
                  <a:gd name="T7" fmla="*/ 2 h 1139"/>
                  <a:gd name="T8" fmla="*/ 1 w 915"/>
                  <a:gd name="T9" fmla="*/ 2 h 1139"/>
                  <a:gd name="T10" fmla="*/ 2 w 915"/>
                  <a:gd name="T11" fmla="*/ 2 h 1139"/>
                  <a:gd name="T12" fmla="*/ 3 w 915"/>
                  <a:gd name="T13" fmla="*/ 2 h 1139"/>
                  <a:gd name="T14" fmla="*/ 4 w 915"/>
                  <a:gd name="T15" fmla="*/ 1 h 1139"/>
                  <a:gd name="T16" fmla="*/ 5 w 915"/>
                  <a:gd name="T17" fmla="*/ 1 h 1139"/>
                  <a:gd name="T18" fmla="*/ 5 w 915"/>
                  <a:gd name="T19" fmla="*/ 1 h 1139"/>
                  <a:gd name="T20" fmla="*/ 5 w 915"/>
                  <a:gd name="T21" fmla="*/ 1 h 1139"/>
                  <a:gd name="T22" fmla="*/ 5 w 915"/>
                  <a:gd name="T23" fmla="*/ 1 h 1139"/>
                  <a:gd name="T24" fmla="*/ 5 w 915"/>
                  <a:gd name="T25" fmla="*/ 1 h 1139"/>
                  <a:gd name="T26" fmla="*/ 6 w 915"/>
                  <a:gd name="T27" fmla="*/ 1 h 1139"/>
                  <a:gd name="T28" fmla="*/ 6 w 915"/>
                  <a:gd name="T29" fmla="*/ 1 h 1139"/>
                  <a:gd name="T30" fmla="*/ 5 w 915"/>
                  <a:gd name="T31" fmla="*/ 1 h 1139"/>
                  <a:gd name="T32" fmla="*/ 5 w 915"/>
                  <a:gd name="T33" fmla="*/ 1 h 1139"/>
                  <a:gd name="T34" fmla="*/ 5 w 915"/>
                  <a:gd name="T35" fmla="*/ 1 h 1139"/>
                  <a:gd name="T36" fmla="*/ 5 w 915"/>
                  <a:gd name="T37" fmla="*/ 1 h 1139"/>
                  <a:gd name="T38" fmla="*/ 5 w 915"/>
                  <a:gd name="T39" fmla="*/ 1 h 1139"/>
                  <a:gd name="T40" fmla="*/ 5 w 915"/>
                  <a:gd name="T41" fmla="*/ 1 h 1139"/>
                  <a:gd name="T42" fmla="*/ 5 w 915"/>
                  <a:gd name="T43" fmla="*/ 1 h 1139"/>
                  <a:gd name="T44" fmla="*/ 5 w 915"/>
                  <a:gd name="T45" fmla="*/ 1 h 1139"/>
                  <a:gd name="T46" fmla="*/ 5 w 915"/>
                  <a:gd name="T47" fmla="*/ 0 h 1139"/>
                  <a:gd name="T48" fmla="*/ 5 w 915"/>
                  <a:gd name="T49" fmla="*/ 1 h 1139"/>
                  <a:gd name="T50" fmla="*/ 5 w 915"/>
                  <a:gd name="T51" fmla="*/ 1 h 1139"/>
                  <a:gd name="T52" fmla="*/ 5 w 915"/>
                  <a:gd name="T53" fmla="*/ 1 h 1139"/>
                  <a:gd name="T54" fmla="*/ 4 w 915"/>
                  <a:gd name="T55" fmla="*/ 1 h 1139"/>
                  <a:gd name="T56" fmla="*/ 4 w 915"/>
                  <a:gd name="T57" fmla="*/ 1 h 1139"/>
                  <a:gd name="T58" fmla="*/ 4 w 915"/>
                  <a:gd name="T59" fmla="*/ 1 h 1139"/>
                  <a:gd name="T60" fmla="*/ 4 w 915"/>
                  <a:gd name="T61" fmla="*/ 1 h 1139"/>
                  <a:gd name="T62" fmla="*/ 4 w 915"/>
                  <a:gd name="T63" fmla="*/ 1 h 1139"/>
                  <a:gd name="T64" fmla="*/ 4 w 915"/>
                  <a:gd name="T65" fmla="*/ 1 h 1139"/>
                  <a:gd name="T66" fmla="*/ 4 w 915"/>
                  <a:gd name="T67" fmla="*/ 1 h 1139"/>
                  <a:gd name="T68" fmla="*/ 4 w 915"/>
                  <a:gd name="T69" fmla="*/ 1 h 1139"/>
                  <a:gd name="T70" fmla="*/ 4 w 915"/>
                  <a:gd name="T71" fmla="*/ 1 h 1139"/>
                  <a:gd name="T72" fmla="*/ 4 w 915"/>
                  <a:gd name="T73" fmla="*/ 1 h 1139"/>
                  <a:gd name="T74" fmla="*/ 3 w 915"/>
                  <a:gd name="T75" fmla="*/ 1 h 1139"/>
                  <a:gd name="T76" fmla="*/ 3 w 915"/>
                  <a:gd name="T77" fmla="*/ 2 h 1139"/>
                  <a:gd name="T78" fmla="*/ 3 w 915"/>
                  <a:gd name="T79" fmla="*/ 2 h 1139"/>
                  <a:gd name="T80" fmla="*/ 2 w 915"/>
                  <a:gd name="T81" fmla="*/ 2 h 1139"/>
                  <a:gd name="T82" fmla="*/ 1 w 915"/>
                  <a:gd name="T83" fmla="*/ 2 h 1139"/>
                  <a:gd name="T84" fmla="*/ 1 w 915"/>
                  <a:gd name="T85" fmla="*/ 2 h 1139"/>
                  <a:gd name="T86" fmla="*/ 1 w 915"/>
                  <a:gd name="T87" fmla="*/ 2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2" name="Group 43"/>
          <p:cNvGrpSpPr>
            <a:grpSpLocks/>
          </p:cNvGrpSpPr>
          <p:nvPr/>
        </p:nvGrpSpPr>
        <p:grpSpPr bwMode="auto">
          <a:xfrm>
            <a:off x="2128838" y="4240213"/>
            <a:ext cx="4592637" cy="1327150"/>
            <a:chOff x="1341" y="1536"/>
            <a:chExt cx="2893" cy="836"/>
          </a:xfrm>
        </p:grpSpPr>
        <p:sp>
          <p:nvSpPr>
            <p:cNvPr id="35877" name="Rectangle 44"/>
            <p:cNvSpPr>
              <a:spLocks noChangeArrowheads="1"/>
            </p:cNvSpPr>
            <p:nvPr/>
          </p:nvSpPr>
          <p:spPr bwMode="auto">
            <a:xfrm>
              <a:off x="1499" y="1776"/>
              <a:ext cx="2735"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GCD(a,b) = GCD(x,y) </a:t>
              </a:r>
              <a:br>
                <a:rPr lang="en-US" altLang="en-US"/>
              </a:br>
              <a:r>
                <a:rPr lang="en-US" altLang="en-US"/>
                <a:t>= GCD(x-y,y) = GCD(x’,y’) </a:t>
              </a:r>
            </a:p>
          </p:txBody>
        </p:sp>
        <p:sp>
          <p:nvSpPr>
            <p:cNvPr id="35878" name="Rectangle 45"/>
            <p:cNvSpPr>
              <a:spLocks noChangeArrowheads="1"/>
            </p:cNvSpPr>
            <p:nvPr/>
          </p:nvSpPr>
          <p:spPr bwMode="auto">
            <a:xfrm>
              <a:off x="1341" y="1536"/>
              <a:ext cx="276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Replace &lt;x,y&gt;  with </a:t>
              </a:r>
              <a:r>
                <a:rPr lang="en-US" altLang="en-US">
                  <a:sym typeface="Symbol" pitchFamily="18" charset="2"/>
                </a:rPr>
                <a:t>&lt;</a:t>
              </a:r>
              <a:r>
                <a:rPr lang="en-US" altLang="en-US"/>
                <a:t>x-y,y&gt; </a:t>
              </a:r>
            </a:p>
          </p:txBody>
        </p:sp>
      </p:grpSp>
      <p:grpSp>
        <p:nvGrpSpPr>
          <p:cNvPr id="13" name="Group 46"/>
          <p:cNvGrpSpPr>
            <a:grpSpLocks/>
          </p:cNvGrpSpPr>
          <p:nvPr/>
        </p:nvGrpSpPr>
        <p:grpSpPr bwMode="auto">
          <a:xfrm>
            <a:off x="304800" y="5484813"/>
            <a:ext cx="1219200" cy="1143000"/>
            <a:chOff x="528" y="3264"/>
            <a:chExt cx="907" cy="907"/>
          </a:xfrm>
        </p:grpSpPr>
        <p:grpSp>
          <p:nvGrpSpPr>
            <p:cNvPr id="35857" name="Group 47"/>
            <p:cNvGrpSpPr>
              <a:grpSpLocks/>
            </p:cNvGrpSpPr>
            <p:nvPr/>
          </p:nvGrpSpPr>
          <p:grpSpPr bwMode="auto">
            <a:xfrm>
              <a:off x="528" y="3264"/>
              <a:ext cx="907" cy="907"/>
              <a:chOff x="3120" y="1872"/>
              <a:chExt cx="907" cy="907"/>
            </a:xfrm>
          </p:grpSpPr>
          <p:sp>
            <p:nvSpPr>
              <p:cNvPr id="35864" name="Freeform 48"/>
              <p:cNvSpPr>
                <a:spLocks noChangeAspect="1"/>
              </p:cNvSpPr>
              <p:nvPr/>
            </p:nvSpPr>
            <p:spPr bwMode="auto">
              <a:xfrm>
                <a:off x="3453" y="2386"/>
                <a:ext cx="225" cy="63"/>
              </a:xfrm>
              <a:custGeom>
                <a:avLst/>
                <a:gdLst>
                  <a:gd name="T0" fmla="*/ 0 w 672"/>
                  <a:gd name="T1" fmla="*/ 0 h 200"/>
                  <a:gd name="T2" fmla="*/ 0 w 672"/>
                  <a:gd name="T3" fmla="*/ 0 h 200"/>
                  <a:gd name="T4" fmla="*/ 0 w 672"/>
                  <a:gd name="T5" fmla="*/ 0 h 200"/>
                  <a:gd name="T6" fmla="*/ 0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5865" name="Group 49"/>
              <p:cNvGrpSpPr>
                <a:grpSpLocks/>
              </p:cNvGrpSpPr>
              <p:nvPr/>
            </p:nvGrpSpPr>
            <p:grpSpPr bwMode="auto">
              <a:xfrm>
                <a:off x="3469" y="2146"/>
                <a:ext cx="249" cy="285"/>
                <a:chOff x="3469" y="2146"/>
                <a:chExt cx="249" cy="285"/>
              </a:xfrm>
            </p:grpSpPr>
            <p:sp>
              <p:nvSpPr>
                <p:cNvPr id="35871" name="Freeform 50"/>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2" name="Freeform 51"/>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3" name="Freeform 52"/>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4" name="Freeform 53"/>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5" name="Freeform 54"/>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6" name="Freeform 55"/>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866" name="AutoShape 56"/>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400" baseline="-8000">
                    <a:solidFill>
                      <a:schemeClr val="bg2"/>
                    </a:solidFill>
                  </a:rPr>
                  <a:t>79 km</a:t>
                </a:r>
                <a:endParaRPr lang="en-CA" altLang="en-US" sz="2400" baseline="-8000">
                  <a:solidFill>
                    <a:schemeClr val="bg2"/>
                  </a:solidFill>
                </a:endParaRPr>
              </a:p>
            </p:txBody>
          </p:sp>
          <p:sp>
            <p:nvSpPr>
              <p:cNvPr id="35867" name="Line 57"/>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68" name="AutoShape 58"/>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400" baseline="-8000">
                    <a:solidFill>
                      <a:schemeClr val="bg2"/>
                    </a:solidFill>
                  </a:rPr>
                  <a:t>75 km</a:t>
                </a:r>
                <a:endParaRPr lang="en-CA" altLang="en-US" sz="2400" baseline="-8000">
                  <a:solidFill>
                    <a:schemeClr val="bg2"/>
                  </a:solidFill>
                </a:endParaRPr>
              </a:p>
            </p:txBody>
          </p:sp>
          <p:sp>
            <p:nvSpPr>
              <p:cNvPr id="35869" name="Line 59"/>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870" name="Oval 60"/>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endParaRPr lang="en-US" altLang="en-US"/>
              </a:p>
            </p:txBody>
          </p:sp>
        </p:grpSp>
        <p:grpSp>
          <p:nvGrpSpPr>
            <p:cNvPr id="35858" name="Group 61"/>
            <p:cNvGrpSpPr>
              <a:grpSpLocks/>
            </p:cNvGrpSpPr>
            <p:nvPr/>
          </p:nvGrpSpPr>
          <p:grpSpPr bwMode="auto">
            <a:xfrm>
              <a:off x="624" y="3312"/>
              <a:ext cx="432" cy="240"/>
              <a:chOff x="-1152" y="3504"/>
              <a:chExt cx="432" cy="240"/>
            </a:xfrm>
          </p:grpSpPr>
          <p:grpSp>
            <p:nvGrpSpPr>
              <p:cNvPr id="35859" name="Group 62"/>
              <p:cNvGrpSpPr>
                <a:grpSpLocks noChangeAspect="1"/>
              </p:cNvGrpSpPr>
              <p:nvPr/>
            </p:nvGrpSpPr>
            <p:grpSpPr bwMode="auto">
              <a:xfrm>
                <a:off x="-1075" y="3504"/>
                <a:ext cx="256" cy="210"/>
                <a:chOff x="1728" y="2064"/>
                <a:chExt cx="768" cy="672"/>
              </a:xfrm>
            </p:grpSpPr>
            <p:sp>
              <p:nvSpPr>
                <p:cNvPr id="35862" name="AutoShape 63"/>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400" baseline="-8000">
                      <a:solidFill>
                        <a:schemeClr val="bg2"/>
                      </a:solidFill>
                    </a:rPr>
                    <a:t>Exit</a:t>
                  </a:r>
                  <a:endParaRPr lang="en-CA" altLang="en-US" sz="2400" baseline="-8000">
                    <a:solidFill>
                      <a:schemeClr val="bg2"/>
                    </a:solidFill>
                  </a:endParaRPr>
                </a:p>
              </p:txBody>
            </p:sp>
            <p:sp>
              <p:nvSpPr>
                <p:cNvPr id="35863" name="Line 64"/>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5860" name="Line 65"/>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861" name="Line 66"/>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65" name="Text Box 67"/>
          <p:cNvSpPr txBox="1">
            <a:spLocks noChangeArrowheads="1"/>
          </p:cNvSpPr>
          <p:nvPr/>
        </p:nvSpPr>
        <p:spPr bwMode="auto">
          <a:xfrm>
            <a:off x="1752600" y="5727700"/>
            <a:ext cx="12287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smaller</a:t>
            </a:r>
          </a:p>
        </p:txBody>
      </p:sp>
      <p:sp>
        <p:nvSpPr>
          <p:cNvPr id="66" name="Text Box 67"/>
          <p:cNvSpPr txBox="1">
            <a:spLocks noChangeArrowheads="1"/>
          </p:cNvSpPr>
          <p:nvPr/>
        </p:nvSpPr>
        <p:spPr bwMode="auto">
          <a:xfrm>
            <a:off x="3429000" y="5759450"/>
            <a:ext cx="2406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Running Time?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ppt_x"/>
                                          </p:val>
                                        </p:tav>
                                        <p:tav tm="100000">
                                          <p:val>
                                            <p:strVal val="#ppt_x"/>
                                          </p:val>
                                        </p:tav>
                                      </p:tavLst>
                                    </p:anim>
                                    <p:anim calcmode="lin" valueType="num">
                                      <p:cBhvr additive="base">
                                        <p:cTn id="26"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additive="base">
                                        <p:cTn id="37" dur="500" fill="hold"/>
                                        <p:tgtEl>
                                          <p:spTgt spid="29"/>
                                        </p:tgtEl>
                                        <p:attrNameLst>
                                          <p:attrName>ppt_x</p:attrName>
                                        </p:attrNameLst>
                                      </p:cBhvr>
                                      <p:tavLst>
                                        <p:tav tm="0">
                                          <p:val>
                                            <p:strVal val="#ppt_x"/>
                                          </p:val>
                                        </p:tav>
                                        <p:tav tm="100000">
                                          <p:val>
                                            <p:strVal val="#ppt_x"/>
                                          </p:val>
                                        </p:tav>
                                      </p:tavLst>
                                    </p:anim>
                                    <p:anim calcmode="lin" valueType="num">
                                      <p:cBhvr additive="base">
                                        <p:cTn id="3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ppt_x"/>
                                          </p:val>
                                        </p:tav>
                                        <p:tav tm="100000">
                                          <p:val>
                                            <p:strVal val="#ppt_x"/>
                                          </p:val>
                                        </p:tav>
                                      </p:tavLst>
                                    </p:anim>
                                    <p:anim calcmode="lin" valueType="num">
                                      <p:cBhvr additive="base">
                                        <p:cTn id="5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 fill="hold"/>
                                        <p:tgtEl>
                                          <p:spTgt spid="12"/>
                                        </p:tgtEl>
                                        <p:attrNameLst>
                                          <p:attrName>ppt_x</p:attrName>
                                        </p:attrNameLst>
                                      </p:cBhvr>
                                      <p:tavLst>
                                        <p:tav tm="0">
                                          <p:val>
                                            <p:strVal val="#ppt_x"/>
                                          </p:val>
                                        </p:tav>
                                        <p:tav tm="100000">
                                          <p:val>
                                            <p:strVal val="#ppt_x"/>
                                          </p:val>
                                        </p:tav>
                                      </p:tavLst>
                                    </p:anim>
                                    <p:anim calcmode="lin" valueType="num">
                                      <p:cBhvr additive="base">
                                        <p:cTn id="5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 calcmode="lin" valueType="num">
                                      <p:cBhvr additive="base">
                                        <p:cTn id="61" dur="500" fill="hold"/>
                                        <p:tgtEl>
                                          <p:spTgt spid="13"/>
                                        </p:tgtEl>
                                        <p:attrNameLst>
                                          <p:attrName>ppt_x</p:attrName>
                                        </p:attrNameLst>
                                      </p:cBhvr>
                                      <p:tavLst>
                                        <p:tav tm="0">
                                          <p:val>
                                            <p:strVal val="#ppt_x"/>
                                          </p:val>
                                        </p:tav>
                                        <p:tav tm="100000">
                                          <p:val>
                                            <p:strVal val="#ppt_x"/>
                                          </p:val>
                                        </p:tav>
                                      </p:tavLst>
                                    </p:anim>
                                    <p:anim calcmode="lin" valueType="num">
                                      <p:cBhvr additive="base">
                                        <p:cTn id="6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65"/>
                                        </p:tgtEl>
                                        <p:attrNameLst>
                                          <p:attrName>style.visibility</p:attrName>
                                        </p:attrNameLst>
                                      </p:cBhvr>
                                      <p:to>
                                        <p:strVal val="visible"/>
                                      </p:to>
                                    </p:set>
                                    <p:anim calcmode="lin" valueType="num">
                                      <p:cBhvr additive="base">
                                        <p:cTn id="67" dur="500" fill="hold"/>
                                        <p:tgtEl>
                                          <p:spTgt spid="65"/>
                                        </p:tgtEl>
                                        <p:attrNameLst>
                                          <p:attrName>ppt_x</p:attrName>
                                        </p:attrNameLst>
                                      </p:cBhvr>
                                      <p:tavLst>
                                        <p:tav tm="0">
                                          <p:val>
                                            <p:strVal val="#ppt_x"/>
                                          </p:val>
                                        </p:tav>
                                        <p:tav tm="100000">
                                          <p:val>
                                            <p:strVal val="#ppt_x"/>
                                          </p:val>
                                        </p:tav>
                                      </p:tavLst>
                                    </p:anim>
                                    <p:anim calcmode="lin" valueType="num">
                                      <p:cBhvr additive="base">
                                        <p:cTn id="68"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66"/>
                                        </p:tgtEl>
                                        <p:attrNameLst>
                                          <p:attrName>style.visibility</p:attrName>
                                        </p:attrNameLst>
                                      </p:cBhvr>
                                      <p:to>
                                        <p:strVal val="visible"/>
                                      </p:to>
                                    </p:set>
                                    <p:anim calcmode="lin" valueType="num">
                                      <p:cBhvr additive="base">
                                        <p:cTn id="73" dur="500" fill="hold"/>
                                        <p:tgtEl>
                                          <p:spTgt spid="66"/>
                                        </p:tgtEl>
                                        <p:attrNameLst>
                                          <p:attrName>ppt_x</p:attrName>
                                        </p:attrNameLst>
                                      </p:cBhvr>
                                      <p:tavLst>
                                        <p:tav tm="0">
                                          <p:val>
                                            <p:strVal val="#ppt_x"/>
                                          </p:val>
                                        </p:tav>
                                        <p:tav tm="100000">
                                          <p:val>
                                            <p:strVal val="#ppt_x"/>
                                          </p:val>
                                        </p:tav>
                                      </p:tavLst>
                                    </p:anim>
                                    <p:anim calcmode="lin" valueType="num">
                                      <p:cBhvr additive="base">
                                        <p:cTn id="74"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21" grpId="0"/>
      <p:bldP spid="29" grpId="0"/>
      <p:bldP spid="30" grpId="0"/>
      <p:bldP spid="65" grpId="0"/>
      <p:bldP spid="66"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685800" y="76200"/>
            <a:ext cx="7772400" cy="1143000"/>
          </a:xfrm>
        </p:spPr>
        <p:txBody>
          <a:bodyPr/>
          <a:lstStyle/>
          <a:p>
            <a:pPr eaLnBrk="1" hangingPunct="1"/>
            <a:r>
              <a:rPr lang="en-US" altLang="en-US" smtClean="0"/>
              <a:t>GCD(</a:t>
            </a:r>
            <a:r>
              <a:rPr lang="en-US" altLang="en-US" i="1" smtClean="0"/>
              <a:t>a</a:t>
            </a:r>
            <a:r>
              <a:rPr lang="en-US" altLang="en-US" smtClean="0"/>
              <a:t>,</a:t>
            </a:r>
            <a:r>
              <a:rPr lang="en-US" altLang="en-US" i="1" smtClean="0"/>
              <a:t>b</a:t>
            </a:r>
            <a:r>
              <a:rPr lang="en-US" altLang="en-US" smtClean="0"/>
              <a:t>)</a:t>
            </a:r>
          </a:p>
        </p:txBody>
      </p:sp>
      <p:sp>
        <p:nvSpPr>
          <p:cNvPr id="36867" name="Text Box 3"/>
          <p:cNvSpPr txBox="1">
            <a:spLocks noChangeArrowheads="1"/>
          </p:cNvSpPr>
          <p:nvPr/>
        </p:nvSpPr>
        <p:spPr bwMode="auto">
          <a:xfrm>
            <a:off x="288925" y="1401763"/>
            <a:ext cx="20955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Input: &lt;</a:t>
            </a:r>
            <a:r>
              <a:rPr lang="en-US" altLang="en-US"/>
              <a:t>a</a:t>
            </a:r>
            <a:r>
              <a:rPr lang="en-US" altLang="en-US" i="0"/>
              <a:t>,</a:t>
            </a:r>
            <a:r>
              <a:rPr lang="en-US" altLang="en-US"/>
              <a:t>b</a:t>
            </a:r>
            <a:r>
              <a:rPr lang="en-US" altLang="en-US" i="0"/>
              <a:t>&gt;</a:t>
            </a:r>
          </a:p>
        </p:txBody>
      </p:sp>
      <p:sp>
        <p:nvSpPr>
          <p:cNvPr id="36868" name="Rectangle 4"/>
          <p:cNvSpPr>
            <a:spLocks noChangeArrowheads="1"/>
          </p:cNvSpPr>
          <p:nvPr/>
        </p:nvSpPr>
        <p:spPr bwMode="auto">
          <a:xfrm>
            <a:off x="2362200" y="14478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&lt;9999999999999,2&gt;</a:t>
            </a:r>
          </a:p>
        </p:txBody>
      </p:sp>
      <p:sp>
        <p:nvSpPr>
          <p:cNvPr id="381957" name="Rectangle 5"/>
          <p:cNvSpPr>
            <a:spLocks noChangeArrowheads="1"/>
          </p:cNvSpPr>
          <p:nvPr/>
        </p:nvSpPr>
        <p:spPr bwMode="auto">
          <a:xfrm>
            <a:off x="1219200" y="1905000"/>
            <a:ext cx="10477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&lt;</a:t>
            </a:r>
            <a:r>
              <a:rPr lang="en-US" altLang="en-US"/>
              <a:t>x</a:t>
            </a:r>
            <a:r>
              <a:rPr lang="en-US" altLang="en-US" i="0"/>
              <a:t>,</a:t>
            </a:r>
            <a:r>
              <a:rPr lang="en-US" altLang="en-US"/>
              <a:t>y</a:t>
            </a:r>
            <a:r>
              <a:rPr lang="en-US" altLang="en-US" i="0"/>
              <a:t>&gt;</a:t>
            </a:r>
          </a:p>
        </p:txBody>
      </p:sp>
      <p:sp>
        <p:nvSpPr>
          <p:cNvPr id="381971" name="Rectangle 19"/>
          <p:cNvSpPr>
            <a:spLocks noChangeArrowheads="1"/>
          </p:cNvSpPr>
          <p:nvPr/>
        </p:nvSpPr>
        <p:spPr bwMode="auto">
          <a:xfrm>
            <a:off x="2362200" y="19050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&lt;9999999999999,2&gt;</a:t>
            </a:r>
          </a:p>
        </p:txBody>
      </p:sp>
      <p:sp>
        <p:nvSpPr>
          <p:cNvPr id="381972" name="Rectangle 20"/>
          <p:cNvSpPr>
            <a:spLocks noChangeArrowheads="1"/>
          </p:cNvSpPr>
          <p:nvPr/>
        </p:nvSpPr>
        <p:spPr bwMode="auto">
          <a:xfrm>
            <a:off x="2362200" y="23622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&lt;9999999999997,2&gt;</a:t>
            </a:r>
          </a:p>
        </p:txBody>
      </p:sp>
      <p:sp>
        <p:nvSpPr>
          <p:cNvPr id="381973" name="Rectangle 21"/>
          <p:cNvSpPr>
            <a:spLocks noChangeArrowheads="1"/>
          </p:cNvSpPr>
          <p:nvPr/>
        </p:nvSpPr>
        <p:spPr bwMode="auto">
          <a:xfrm>
            <a:off x="2362200" y="28194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&lt;9999999999995,2&gt;</a:t>
            </a:r>
          </a:p>
        </p:txBody>
      </p:sp>
      <p:sp>
        <p:nvSpPr>
          <p:cNvPr id="381974" name="Rectangle 22"/>
          <p:cNvSpPr>
            <a:spLocks noChangeArrowheads="1"/>
          </p:cNvSpPr>
          <p:nvPr/>
        </p:nvSpPr>
        <p:spPr bwMode="auto">
          <a:xfrm>
            <a:off x="2362200" y="32766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&lt;9999999999993,2&gt;</a:t>
            </a:r>
          </a:p>
        </p:txBody>
      </p:sp>
      <p:sp>
        <p:nvSpPr>
          <p:cNvPr id="381975" name="Rectangle 23"/>
          <p:cNvSpPr>
            <a:spLocks noChangeArrowheads="1"/>
          </p:cNvSpPr>
          <p:nvPr/>
        </p:nvSpPr>
        <p:spPr bwMode="auto">
          <a:xfrm>
            <a:off x="2362200" y="37338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&lt;9999999999991,2&gt;</a:t>
            </a:r>
          </a:p>
        </p:txBody>
      </p:sp>
      <p:sp>
        <p:nvSpPr>
          <p:cNvPr id="381977" name="Text Box 25"/>
          <p:cNvSpPr txBox="1">
            <a:spLocks noChangeArrowheads="1"/>
          </p:cNvSpPr>
          <p:nvPr/>
        </p:nvSpPr>
        <p:spPr bwMode="auto">
          <a:xfrm>
            <a:off x="898525" y="4691063"/>
            <a:ext cx="130016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Time =</a:t>
            </a:r>
          </a:p>
        </p:txBody>
      </p:sp>
      <p:sp>
        <p:nvSpPr>
          <p:cNvPr id="381978" name="Text Box 26"/>
          <p:cNvSpPr txBox="1">
            <a:spLocks noChangeArrowheads="1"/>
          </p:cNvSpPr>
          <p:nvPr/>
        </p:nvSpPr>
        <p:spPr bwMode="auto">
          <a:xfrm>
            <a:off x="1219200" y="5165725"/>
            <a:ext cx="195421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Poly Time?</a:t>
            </a:r>
          </a:p>
        </p:txBody>
      </p:sp>
      <p:sp>
        <p:nvSpPr>
          <p:cNvPr id="381979" name="Rectangle 27"/>
          <p:cNvSpPr>
            <a:spLocks noChangeArrowheads="1"/>
          </p:cNvSpPr>
          <p:nvPr/>
        </p:nvSpPr>
        <p:spPr bwMode="auto">
          <a:xfrm>
            <a:off x="2133600" y="4648200"/>
            <a:ext cx="9032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O(</a:t>
            </a:r>
            <a:r>
              <a:rPr lang="en-US" altLang="en-US"/>
              <a:t>a</a:t>
            </a:r>
            <a:r>
              <a:rPr lang="en-US" altLang="en-US" i="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81957"/>
                                        </p:tgtEl>
                                        <p:attrNameLst>
                                          <p:attrName>style.visibility</p:attrName>
                                        </p:attrNameLst>
                                      </p:cBhvr>
                                      <p:to>
                                        <p:strVal val="visible"/>
                                      </p:to>
                                    </p:set>
                                    <p:anim calcmode="lin" valueType="num">
                                      <p:cBhvr additive="base">
                                        <p:cTn id="7" dur="500" fill="hold"/>
                                        <p:tgtEl>
                                          <p:spTgt spid="381957"/>
                                        </p:tgtEl>
                                        <p:attrNameLst>
                                          <p:attrName>ppt_x</p:attrName>
                                        </p:attrNameLst>
                                      </p:cBhvr>
                                      <p:tavLst>
                                        <p:tav tm="0">
                                          <p:val>
                                            <p:strVal val="#ppt_x"/>
                                          </p:val>
                                        </p:tav>
                                        <p:tav tm="100000">
                                          <p:val>
                                            <p:strVal val="#ppt_x"/>
                                          </p:val>
                                        </p:tav>
                                      </p:tavLst>
                                    </p:anim>
                                    <p:anim calcmode="lin" valueType="num">
                                      <p:cBhvr additive="base">
                                        <p:cTn id="8" dur="500" fill="hold"/>
                                        <p:tgtEl>
                                          <p:spTgt spid="38195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81971"/>
                                        </p:tgtEl>
                                        <p:attrNameLst>
                                          <p:attrName>style.visibility</p:attrName>
                                        </p:attrNameLst>
                                      </p:cBhvr>
                                      <p:to>
                                        <p:strVal val="visible"/>
                                      </p:to>
                                    </p:set>
                                    <p:anim calcmode="lin" valueType="num">
                                      <p:cBhvr additive="base">
                                        <p:cTn id="13" dur="500" fill="hold"/>
                                        <p:tgtEl>
                                          <p:spTgt spid="381971"/>
                                        </p:tgtEl>
                                        <p:attrNameLst>
                                          <p:attrName>ppt_x</p:attrName>
                                        </p:attrNameLst>
                                      </p:cBhvr>
                                      <p:tavLst>
                                        <p:tav tm="0">
                                          <p:val>
                                            <p:strVal val="#ppt_x"/>
                                          </p:val>
                                        </p:tav>
                                        <p:tav tm="100000">
                                          <p:val>
                                            <p:strVal val="#ppt_x"/>
                                          </p:val>
                                        </p:tav>
                                      </p:tavLst>
                                    </p:anim>
                                    <p:anim calcmode="lin" valueType="num">
                                      <p:cBhvr additive="base">
                                        <p:cTn id="14" dur="500" fill="hold"/>
                                        <p:tgtEl>
                                          <p:spTgt spid="38197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81972"/>
                                        </p:tgtEl>
                                        <p:attrNameLst>
                                          <p:attrName>style.visibility</p:attrName>
                                        </p:attrNameLst>
                                      </p:cBhvr>
                                      <p:to>
                                        <p:strVal val="visible"/>
                                      </p:to>
                                    </p:set>
                                    <p:anim calcmode="lin" valueType="num">
                                      <p:cBhvr additive="base">
                                        <p:cTn id="19" dur="500" fill="hold"/>
                                        <p:tgtEl>
                                          <p:spTgt spid="381972"/>
                                        </p:tgtEl>
                                        <p:attrNameLst>
                                          <p:attrName>ppt_x</p:attrName>
                                        </p:attrNameLst>
                                      </p:cBhvr>
                                      <p:tavLst>
                                        <p:tav tm="0">
                                          <p:val>
                                            <p:strVal val="#ppt_x"/>
                                          </p:val>
                                        </p:tav>
                                        <p:tav tm="100000">
                                          <p:val>
                                            <p:strVal val="#ppt_x"/>
                                          </p:val>
                                        </p:tav>
                                      </p:tavLst>
                                    </p:anim>
                                    <p:anim calcmode="lin" valueType="num">
                                      <p:cBhvr additive="base">
                                        <p:cTn id="20" dur="500" fill="hold"/>
                                        <p:tgtEl>
                                          <p:spTgt spid="38197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81973"/>
                                        </p:tgtEl>
                                        <p:attrNameLst>
                                          <p:attrName>style.visibility</p:attrName>
                                        </p:attrNameLst>
                                      </p:cBhvr>
                                      <p:to>
                                        <p:strVal val="visible"/>
                                      </p:to>
                                    </p:set>
                                    <p:anim calcmode="lin" valueType="num">
                                      <p:cBhvr additive="base">
                                        <p:cTn id="25" dur="500" fill="hold"/>
                                        <p:tgtEl>
                                          <p:spTgt spid="381973"/>
                                        </p:tgtEl>
                                        <p:attrNameLst>
                                          <p:attrName>ppt_x</p:attrName>
                                        </p:attrNameLst>
                                      </p:cBhvr>
                                      <p:tavLst>
                                        <p:tav tm="0">
                                          <p:val>
                                            <p:strVal val="#ppt_x"/>
                                          </p:val>
                                        </p:tav>
                                        <p:tav tm="100000">
                                          <p:val>
                                            <p:strVal val="#ppt_x"/>
                                          </p:val>
                                        </p:tav>
                                      </p:tavLst>
                                    </p:anim>
                                    <p:anim calcmode="lin" valueType="num">
                                      <p:cBhvr additive="base">
                                        <p:cTn id="26" dur="500" fill="hold"/>
                                        <p:tgtEl>
                                          <p:spTgt spid="38197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81974"/>
                                        </p:tgtEl>
                                        <p:attrNameLst>
                                          <p:attrName>style.visibility</p:attrName>
                                        </p:attrNameLst>
                                      </p:cBhvr>
                                      <p:to>
                                        <p:strVal val="visible"/>
                                      </p:to>
                                    </p:set>
                                    <p:anim calcmode="lin" valueType="num">
                                      <p:cBhvr additive="base">
                                        <p:cTn id="31" dur="500" fill="hold"/>
                                        <p:tgtEl>
                                          <p:spTgt spid="381974"/>
                                        </p:tgtEl>
                                        <p:attrNameLst>
                                          <p:attrName>ppt_x</p:attrName>
                                        </p:attrNameLst>
                                      </p:cBhvr>
                                      <p:tavLst>
                                        <p:tav tm="0">
                                          <p:val>
                                            <p:strVal val="#ppt_x"/>
                                          </p:val>
                                        </p:tav>
                                        <p:tav tm="100000">
                                          <p:val>
                                            <p:strVal val="#ppt_x"/>
                                          </p:val>
                                        </p:tav>
                                      </p:tavLst>
                                    </p:anim>
                                    <p:anim calcmode="lin" valueType="num">
                                      <p:cBhvr additive="base">
                                        <p:cTn id="32" dur="500" fill="hold"/>
                                        <p:tgtEl>
                                          <p:spTgt spid="38197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81975"/>
                                        </p:tgtEl>
                                        <p:attrNameLst>
                                          <p:attrName>style.visibility</p:attrName>
                                        </p:attrNameLst>
                                      </p:cBhvr>
                                      <p:to>
                                        <p:strVal val="visible"/>
                                      </p:to>
                                    </p:set>
                                    <p:anim calcmode="lin" valueType="num">
                                      <p:cBhvr additive="base">
                                        <p:cTn id="37" dur="500" fill="hold"/>
                                        <p:tgtEl>
                                          <p:spTgt spid="381975"/>
                                        </p:tgtEl>
                                        <p:attrNameLst>
                                          <p:attrName>ppt_x</p:attrName>
                                        </p:attrNameLst>
                                      </p:cBhvr>
                                      <p:tavLst>
                                        <p:tav tm="0">
                                          <p:val>
                                            <p:strVal val="#ppt_x"/>
                                          </p:val>
                                        </p:tav>
                                        <p:tav tm="100000">
                                          <p:val>
                                            <p:strVal val="#ppt_x"/>
                                          </p:val>
                                        </p:tav>
                                      </p:tavLst>
                                    </p:anim>
                                    <p:anim calcmode="lin" valueType="num">
                                      <p:cBhvr additive="base">
                                        <p:cTn id="38" dur="500" fill="hold"/>
                                        <p:tgtEl>
                                          <p:spTgt spid="381975"/>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81977"/>
                                        </p:tgtEl>
                                        <p:attrNameLst>
                                          <p:attrName>style.visibility</p:attrName>
                                        </p:attrNameLst>
                                      </p:cBhvr>
                                      <p:to>
                                        <p:strVal val="visible"/>
                                      </p:to>
                                    </p:set>
                                    <p:anim calcmode="lin" valueType="num">
                                      <p:cBhvr additive="base">
                                        <p:cTn id="43" dur="500" fill="hold"/>
                                        <p:tgtEl>
                                          <p:spTgt spid="381977"/>
                                        </p:tgtEl>
                                        <p:attrNameLst>
                                          <p:attrName>ppt_x</p:attrName>
                                        </p:attrNameLst>
                                      </p:cBhvr>
                                      <p:tavLst>
                                        <p:tav tm="0">
                                          <p:val>
                                            <p:strVal val="0-#ppt_w/2"/>
                                          </p:val>
                                        </p:tav>
                                        <p:tav tm="100000">
                                          <p:val>
                                            <p:strVal val="#ppt_x"/>
                                          </p:val>
                                        </p:tav>
                                      </p:tavLst>
                                    </p:anim>
                                    <p:anim calcmode="lin" valueType="num">
                                      <p:cBhvr additive="base">
                                        <p:cTn id="44" dur="500" fill="hold"/>
                                        <p:tgtEl>
                                          <p:spTgt spid="38197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381979"/>
                                        </p:tgtEl>
                                        <p:attrNameLst>
                                          <p:attrName>style.visibility</p:attrName>
                                        </p:attrNameLst>
                                      </p:cBhvr>
                                      <p:to>
                                        <p:strVal val="visible"/>
                                      </p:to>
                                    </p:set>
                                    <p:anim calcmode="lin" valueType="num">
                                      <p:cBhvr additive="base">
                                        <p:cTn id="49" dur="500" fill="hold"/>
                                        <p:tgtEl>
                                          <p:spTgt spid="381979"/>
                                        </p:tgtEl>
                                        <p:attrNameLst>
                                          <p:attrName>ppt_x</p:attrName>
                                        </p:attrNameLst>
                                      </p:cBhvr>
                                      <p:tavLst>
                                        <p:tav tm="0">
                                          <p:val>
                                            <p:strVal val="1+#ppt_w/2"/>
                                          </p:val>
                                        </p:tav>
                                        <p:tav tm="100000">
                                          <p:val>
                                            <p:strVal val="#ppt_x"/>
                                          </p:val>
                                        </p:tav>
                                      </p:tavLst>
                                    </p:anim>
                                    <p:anim calcmode="lin" valueType="num">
                                      <p:cBhvr additive="base">
                                        <p:cTn id="50" dur="500" fill="hold"/>
                                        <p:tgtEl>
                                          <p:spTgt spid="381979"/>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81978"/>
                                        </p:tgtEl>
                                        <p:attrNameLst>
                                          <p:attrName>style.visibility</p:attrName>
                                        </p:attrNameLst>
                                      </p:cBhvr>
                                      <p:to>
                                        <p:strVal val="visible"/>
                                      </p:to>
                                    </p:set>
                                    <p:anim calcmode="lin" valueType="num">
                                      <p:cBhvr additive="base">
                                        <p:cTn id="55" dur="500" fill="hold"/>
                                        <p:tgtEl>
                                          <p:spTgt spid="381978"/>
                                        </p:tgtEl>
                                        <p:attrNameLst>
                                          <p:attrName>ppt_x</p:attrName>
                                        </p:attrNameLst>
                                      </p:cBhvr>
                                      <p:tavLst>
                                        <p:tav tm="0">
                                          <p:val>
                                            <p:strVal val="0-#ppt_w/2"/>
                                          </p:val>
                                        </p:tav>
                                        <p:tav tm="100000">
                                          <p:val>
                                            <p:strVal val="#ppt_x"/>
                                          </p:val>
                                        </p:tav>
                                      </p:tavLst>
                                    </p:anim>
                                    <p:anim calcmode="lin" valueType="num">
                                      <p:cBhvr additive="base">
                                        <p:cTn id="56" dur="500" fill="hold"/>
                                        <p:tgtEl>
                                          <p:spTgt spid="3819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57" grpId="0"/>
      <p:bldP spid="381971" grpId="0"/>
      <p:bldP spid="381972" grpId="0"/>
      <p:bldP spid="381973" grpId="0"/>
      <p:bldP spid="381974" grpId="0"/>
      <p:bldP spid="381975" grpId="0"/>
      <p:bldP spid="381977" grpId="0"/>
      <p:bldP spid="381978" grpId="0"/>
      <p:bldP spid="38197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685800" y="152400"/>
            <a:ext cx="7772400" cy="1143000"/>
          </a:xfrm>
        </p:spPr>
        <p:txBody>
          <a:bodyPr/>
          <a:lstStyle/>
          <a:p>
            <a:pPr eaLnBrk="1" hangingPunct="1"/>
            <a:r>
              <a:rPr lang="en-US" altLang="en-US" smtClean="0"/>
              <a:t>Size of Input Instance</a:t>
            </a:r>
            <a:endParaRPr lang="en-CA" altLang="en-US" smtClean="0"/>
          </a:p>
        </p:txBody>
      </p:sp>
      <p:sp>
        <p:nvSpPr>
          <p:cNvPr id="37891" name="Rectangle 3"/>
          <p:cNvSpPr>
            <a:spLocks noGrp="1" noChangeArrowheads="1"/>
          </p:cNvSpPr>
          <p:nvPr>
            <p:ph type="body" sz="half" idx="1"/>
          </p:nvPr>
        </p:nvSpPr>
        <p:spPr>
          <a:xfrm>
            <a:off x="304800" y="3505200"/>
            <a:ext cx="2667000" cy="4114800"/>
          </a:xfrm>
        </p:spPr>
        <p:txBody>
          <a:bodyPr/>
          <a:lstStyle/>
          <a:p>
            <a:pPr eaLnBrk="1" hangingPunct="1"/>
            <a:r>
              <a:rPr lang="en-US" altLang="en-US" smtClean="0"/>
              <a:t>Size of paper</a:t>
            </a:r>
          </a:p>
          <a:p>
            <a:pPr eaLnBrk="1" hangingPunct="1"/>
            <a:r>
              <a:rPr lang="en-US" altLang="en-US" smtClean="0"/>
              <a:t># of bits</a:t>
            </a:r>
          </a:p>
          <a:p>
            <a:pPr eaLnBrk="1" hangingPunct="1"/>
            <a:r>
              <a:rPr lang="en-US" altLang="en-US" smtClean="0"/>
              <a:t># of digits</a:t>
            </a:r>
          </a:p>
          <a:p>
            <a:pPr eaLnBrk="1" hangingPunct="1"/>
            <a:r>
              <a:rPr lang="en-US" altLang="en-US" smtClean="0"/>
              <a:t>Value   </a:t>
            </a:r>
          </a:p>
        </p:txBody>
      </p:sp>
      <p:sp>
        <p:nvSpPr>
          <p:cNvPr id="37892" name="Rectangle 4"/>
          <p:cNvSpPr>
            <a:spLocks noGrp="1" noChangeArrowheads="1"/>
          </p:cNvSpPr>
          <p:nvPr>
            <p:ph type="body" sz="half" idx="2"/>
          </p:nvPr>
        </p:nvSpPr>
        <p:spPr>
          <a:xfrm>
            <a:off x="2667000" y="3505200"/>
            <a:ext cx="2895600" cy="4114800"/>
          </a:xfrm>
        </p:spPr>
        <p:txBody>
          <a:bodyPr/>
          <a:lstStyle/>
          <a:p>
            <a:pPr eaLnBrk="1" hangingPunct="1">
              <a:buFontTx/>
              <a:buNone/>
            </a:pPr>
            <a:r>
              <a:rPr lang="en-US" altLang="en-US" smtClean="0">
                <a:solidFill>
                  <a:schemeClr val="accent2"/>
                </a:solidFill>
              </a:rPr>
              <a:t>- n = 2 in</a:t>
            </a:r>
            <a:r>
              <a:rPr lang="en-US" altLang="en-US" baseline="30000" smtClean="0">
                <a:solidFill>
                  <a:schemeClr val="accent2"/>
                </a:solidFill>
              </a:rPr>
              <a:t>2</a:t>
            </a:r>
          </a:p>
          <a:p>
            <a:pPr eaLnBrk="1" hangingPunct="1">
              <a:buFontTx/>
              <a:buNone/>
            </a:pPr>
            <a:r>
              <a:rPr lang="en-US" altLang="en-US" smtClean="0">
                <a:solidFill>
                  <a:schemeClr val="accent2"/>
                </a:solidFill>
              </a:rPr>
              <a:t>- n = 17 bits</a:t>
            </a:r>
          </a:p>
          <a:p>
            <a:pPr eaLnBrk="1" hangingPunct="1">
              <a:buFontTx/>
              <a:buNone/>
            </a:pPr>
            <a:r>
              <a:rPr lang="en-US" altLang="en-US" smtClean="0">
                <a:solidFill>
                  <a:schemeClr val="accent2"/>
                </a:solidFill>
              </a:rPr>
              <a:t>- n = 5 digits</a:t>
            </a:r>
          </a:p>
          <a:p>
            <a:pPr eaLnBrk="1" hangingPunct="1">
              <a:buFontTx/>
              <a:buNone/>
            </a:pPr>
            <a:r>
              <a:rPr lang="en-US" altLang="en-US" smtClean="0">
                <a:solidFill>
                  <a:schemeClr val="accent2"/>
                </a:solidFill>
              </a:rPr>
              <a:t>- n = 83920</a:t>
            </a:r>
          </a:p>
        </p:txBody>
      </p:sp>
      <p:sp>
        <p:nvSpPr>
          <p:cNvPr id="37893" name="Rectangle 5"/>
          <p:cNvSpPr>
            <a:spLocks noChangeArrowheads="1"/>
          </p:cNvSpPr>
          <p:nvPr/>
        </p:nvSpPr>
        <p:spPr bwMode="auto">
          <a:xfrm>
            <a:off x="5410200" y="3505200"/>
            <a:ext cx="3124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spcBef>
                <a:spcPct val="20000"/>
              </a:spcBef>
              <a:buFontTx/>
              <a:buChar char="•"/>
            </a:pPr>
            <a:r>
              <a:rPr lang="en-US" altLang="en-US" sz="2800" i="0">
                <a:solidFill>
                  <a:srgbClr val="66FF66"/>
                </a:solidFill>
              </a:rPr>
              <a:t>Intuitive</a:t>
            </a:r>
          </a:p>
          <a:p>
            <a:pPr eaLnBrk="1" hangingPunct="1">
              <a:spcBef>
                <a:spcPct val="20000"/>
              </a:spcBef>
              <a:buFontTx/>
              <a:buChar char="•"/>
            </a:pPr>
            <a:r>
              <a:rPr lang="en-US" altLang="en-US" sz="2800" i="0">
                <a:solidFill>
                  <a:srgbClr val="66FF66"/>
                </a:solidFill>
              </a:rPr>
              <a:t>Formal</a:t>
            </a:r>
          </a:p>
          <a:p>
            <a:pPr eaLnBrk="1" hangingPunct="1">
              <a:spcBef>
                <a:spcPct val="20000"/>
              </a:spcBef>
              <a:buFontTx/>
              <a:buChar char="•"/>
            </a:pPr>
            <a:r>
              <a:rPr lang="en-US" altLang="en-US" sz="2800" i="0">
                <a:solidFill>
                  <a:srgbClr val="66FF66"/>
                </a:solidFill>
              </a:rPr>
              <a:t>Reasonable</a:t>
            </a:r>
          </a:p>
          <a:p>
            <a:pPr eaLnBrk="1" hangingPunct="1">
              <a:spcBef>
                <a:spcPct val="20000"/>
              </a:spcBef>
              <a:buFontTx/>
              <a:buChar char="•"/>
            </a:pPr>
            <a:r>
              <a:rPr lang="en-US" altLang="en-US" sz="2800" i="0">
                <a:solidFill>
                  <a:schemeClr val="hlink"/>
                </a:solidFill>
              </a:rPr>
              <a:t>Unreasonable</a:t>
            </a:r>
            <a:endParaRPr lang="en-CA" altLang="en-US" sz="2800" i="0">
              <a:solidFill>
                <a:schemeClr val="hlink"/>
              </a:solidFill>
            </a:endParaRPr>
          </a:p>
        </p:txBody>
      </p:sp>
      <p:sp>
        <p:nvSpPr>
          <p:cNvPr id="37894" name="Text Box 6"/>
          <p:cNvSpPr txBox="1">
            <a:spLocks noChangeArrowheads="1"/>
          </p:cNvSpPr>
          <p:nvPr/>
        </p:nvSpPr>
        <p:spPr bwMode="auto">
          <a:xfrm>
            <a:off x="5486400" y="5638800"/>
            <a:ext cx="3657600" cy="145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spcBef>
                <a:spcPct val="20000"/>
              </a:spcBef>
            </a:pPr>
            <a:r>
              <a:rPr lang="en-US" altLang="en-US" sz="2800" i="0">
                <a:solidFill>
                  <a:schemeClr val="accent2"/>
                </a:solidFill>
              </a:rPr>
              <a:t># of bits =  log</a:t>
            </a:r>
            <a:r>
              <a:rPr lang="en-US" altLang="en-US" sz="2800" i="0" baseline="-25000">
                <a:solidFill>
                  <a:schemeClr val="accent2"/>
                </a:solidFill>
              </a:rPr>
              <a:t>2</a:t>
            </a:r>
            <a:r>
              <a:rPr lang="en-US" altLang="en-US" sz="2800" i="0">
                <a:solidFill>
                  <a:schemeClr val="accent2"/>
                </a:solidFill>
              </a:rPr>
              <a:t>(Value) Value =  2</a:t>
            </a:r>
            <a:r>
              <a:rPr lang="en-US" altLang="en-US" sz="2800" i="0" baseline="30000">
                <a:solidFill>
                  <a:schemeClr val="accent2"/>
                </a:solidFill>
              </a:rPr>
              <a:t># of bits</a:t>
            </a:r>
            <a:r>
              <a:rPr lang="en-US" altLang="en-US" sz="2800" i="0">
                <a:solidFill>
                  <a:schemeClr val="accent2"/>
                </a:solidFill>
              </a:rPr>
              <a:t>  </a:t>
            </a:r>
            <a:endParaRPr lang="en-CA" altLang="en-US" sz="2800" i="0">
              <a:solidFill>
                <a:schemeClr val="accent2"/>
              </a:solidFill>
            </a:endParaRPr>
          </a:p>
          <a:p>
            <a:pPr eaLnBrk="1" hangingPunct="1">
              <a:spcBef>
                <a:spcPct val="20000"/>
              </a:spcBef>
            </a:pPr>
            <a:endParaRPr lang="en-CA" altLang="en-US" sz="2800" i="0">
              <a:solidFill>
                <a:schemeClr val="accent2"/>
              </a:solidFill>
            </a:endParaRPr>
          </a:p>
        </p:txBody>
      </p:sp>
      <p:grpSp>
        <p:nvGrpSpPr>
          <p:cNvPr id="37895" name="Group 7"/>
          <p:cNvGrpSpPr>
            <a:grpSpLocks/>
          </p:cNvGrpSpPr>
          <p:nvPr/>
        </p:nvGrpSpPr>
        <p:grpSpPr bwMode="auto">
          <a:xfrm>
            <a:off x="3159125" y="1143000"/>
            <a:ext cx="2860675" cy="2362200"/>
            <a:chOff x="96" y="720"/>
            <a:chExt cx="1802" cy="1488"/>
          </a:xfrm>
        </p:grpSpPr>
        <p:sp>
          <p:nvSpPr>
            <p:cNvPr id="37896" name="Text Box 8"/>
            <p:cNvSpPr txBox="1">
              <a:spLocks noChangeArrowheads="1"/>
            </p:cNvSpPr>
            <p:nvPr/>
          </p:nvSpPr>
          <p:spPr bwMode="auto">
            <a:xfrm>
              <a:off x="624" y="1843"/>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3200" i="0">
                  <a:solidFill>
                    <a:schemeClr val="accent2"/>
                  </a:solidFill>
                </a:rPr>
                <a:t>2’’</a:t>
              </a:r>
              <a:endParaRPr lang="en-CA" altLang="en-US" sz="3200" i="0">
                <a:solidFill>
                  <a:schemeClr val="accent2"/>
                </a:solidFill>
              </a:endParaRPr>
            </a:p>
          </p:txBody>
        </p:sp>
        <p:sp>
          <p:nvSpPr>
            <p:cNvPr id="37897" name="AutoShape 9"/>
            <p:cNvSpPr>
              <a:spLocks noChangeArrowheads="1"/>
            </p:cNvSpPr>
            <p:nvPr/>
          </p:nvSpPr>
          <p:spPr bwMode="auto">
            <a:xfrm>
              <a:off x="96" y="1085"/>
              <a:ext cx="1200" cy="720"/>
            </a:xfrm>
            <a:prstGeom prst="horizontalScroll">
              <a:avLst>
                <a:gd name="adj" fmla="val 12500"/>
              </a:avLst>
            </a:prstGeom>
            <a:solidFill>
              <a:schemeClr val="accent1"/>
            </a:solidFill>
            <a:ln w="9525">
              <a:solidFill>
                <a:schemeClr val="tx1"/>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r>
                <a:rPr lang="en-US" altLang="en-US" sz="4400" i="0"/>
                <a:t>83920</a:t>
              </a:r>
              <a:endParaRPr lang="en-CA" altLang="en-US" sz="4400" i="0"/>
            </a:p>
          </p:txBody>
        </p:sp>
        <p:sp>
          <p:nvSpPr>
            <p:cNvPr id="37898" name="AutoShape 10"/>
            <p:cNvSpPr>
              <a:spLocks/>
            </p:cNvSpPr>
            <p:nvPr/>
          </p:nvSpPr>
          <p:spPr bwMode="auto">
            <a:xfrm rot="5400000" flipV="1">
              <a:off x="600" y="725"/>
              <a:ext cx="192" cy="816"/>
            </a:xfrm>
            <a:prstGeom prst="leftBrace">
              <a:avLst>
                <a:gd name="adj1" fmla="val 3541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endParaRPr lang="en-US" altLang="en-US"/>
            </a:p>
          </p:txBody>
        </p:sp>
        <p:sp>
          <p:nvSpPr>
            <p:cNvPr id="37899" name="Text Box 11"/>
            <p:cNvSpPr txBox="1">
              <a:spLocks noChangeArrowheads="1"/>
            </p:cNvSpPr>
            <p:nvPr/>
          </p:nvSpPr>
          <p:spPr bwMode="auto">
            <a:xfrm>
              <a:off x="576" y="720"/>
              <a:ext cx="24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3200" i="0">
                  <a:solidFill>
                    <a:schemeClr val="accent2"/>
                  </a:solidFill>
                </a:rPr>
                <a:t>5</a:t>
              </a:r>
              <a:endParaRPr lang="en-CA" altLang="en-US" sz="3200" i="0">
                <a:solidFill>
                  <a:schemeClr val="accent2"/>
                </a:solidFill>
              </a:endParaRPr>
            </a:p>
          </p:txBody>
        </p:sp>
        <p:sp>
          <p:nvSpPr>
            <p:cNvPr id="37900" name="Line 12"/>
            <p:cNvSpPr>
              <a:spLocks noChangeShapeType="1"/>
            </p:cNvSpPr>
            <p:nvPr/>
          </p:nvSpPr>
          <p:spPr bwMode="auto">
            <a:xfrm>
              <a:off x="142" y="1853"/>
              <a:ext cx="1152" cy="0"/>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01" name="Line 13"/>
            <p:cNvSpPr>
              <a:spLocks noChangeShapeType="1"/>
            </p:cNvSpPr>
            <p:nvPr/>
          </p:nvSpPr>
          <p:spPr bwMode="auto">
            <a:xfrm>
              <a:off x="1440" y="1133"/>
              <a:ext cx="0" cy="672"/>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02" name="Text Box 14"/>
            <p:cNvSpPr txBox="1">
              <a:spLocks noChangeArrowheads="1"/>
            </p:cNvSpPr>
            <p:nvPr/>
          </p:nvSpPr>
          <p:spPr bwMode="auto">
            <a:xfrm>
              <a:off x="1484" y="1277"/>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3200" i="0">
                  <a:solidFill>
                    <a:schemeClr val="accent2"/>
                  </a:solidFill>
                </a:rPr>
                <a:t>1’’</a:t>
              </a:r>
              <a:endParaRPr lang="en-CA" altLang="en-US" sz="3200" i="0">
                <a:solidFill>
                  <a:schemeClr val="accent2"/>
                </a:solidFill>
              </a:endParaRPr>
            </a:p>
          </p:txBody>
        </p:sp>
      </p:gr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685800" y="76200"/>
            <a:ext cx="7772400" cy="1143000"/>
          </a:xfrm>
        </p:spPr>
        <p:txBody>
          <a:bodyPr/>
          <a:lstStyle/>
          <a:p>
            <a:pPr eaLnBrk="1" hangingPunct="1"/>
            <a:r>
              <a:rPr lang="en-US" altLang="en-US" smtClean="0"/>
              <a:t>GCD(</a:t>
            </a:r>
            <a:r>
              <a:rPr lang="en-US" altLang="en-US" i="1" smtClean="0"/>
              <a:t>a</a:t>
            </a:r>
            <a:r>
              <a:rPr lang="en-US" altLang="en-US" smtClean="0"/>
              <a:t>,</a:t>
            </a:r>
            <a:r>
              <a:rPr lang="en-US" altLang="en-US" i="1" smtClean="0"/>
              <a:t>b</a:t>
            </a:r>
            <a:r>
              <a:rPr lang="en-US" altLang="en-US" smtClean="0"/>
              <a:t>)</a:t>
            </a:r>
          </a:p>
        </p:txBody>
      </p:sp>
      <p:sp>
        <p:nvSpPr>
          <p:cNvPr id="38915" name="Text Box 3"/>
          <p:cNvSpPr txBox="1">
            <a:spLocks noChangeArrowheads="1"/>
          </p:cNvSpPr>
          <p:nvPr/>
        </p:nvSpPr>
        <p:spPr bwMode="auto">
          <a:xfrm>
            <a:off x="288925" y="1401763"/>
            <a:ext cx="20955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Input: &lt;</a:t>
            </a:r>
            <a:r>
              <a:rPr lang="en-US" altLang="en-US"/>
              <a:t>a</a:t>
            </a:r>
            <a:r>
              <a:rPr lang="en-US" altLang="en-US" i="0"/>
              <a:t>,</a:t>
            </a:r>
            <a:r>
              <a:rPr lang="en-US" altLang="en-US"/>
              <a:t>b</a:t>
            </a:r>
            <a:r>
              <a:rPr lang="en-US" altLang="en-US" i="0"/>
              <a:t>&gt;</a:t>
            </a:r>
          </a:p>
        </p:txBody>
      </p:sp>
      <p:sp>
        <p:nvSpPr>
          <p:cNvPr id="38916" name="Rectangle 4"/>
          <p:cNvSpPr>
            <a:spLocks noChangeArrowheads="1"/>
          </p:cNvSpPr>
          <p:nvPr/>
        </p:nvSpPr>
        <p:spPr bwMode="auto">
          <a:xfrm>
            <a:off x="2362200" y="14478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&lt;9999999999999,2&gt;</a:t>
            </a:r>
          </a:p>
        </p:txBody>
      </p:sp>
      <p:sp>
        <p:nvSpPr>
          <p:cNvPr id="38917" name="Rectangle 5"/>
          <p:cNvSpPr>
            <a:spLocks noChangeArrowheads="1"/>
          </p:cNvSpPr>
          <p:nvPr/>
        </p:nvSpPr>
        <p:spPr bwMode="auto">
          <a:xfrm>
            <a:off x="1219200" y="1905000"/>
            <a:ext cx="10477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&lt;</a:t>
            </a:r>
            <a:r>
              <a:rPr lang="en-US" altLang="en-US"/>
              <a:t>x</a:t>
            </a:r>
            <a:r>
              <a:rPr lang="en-US" altLang="en-US" i="0"/>
              <a:t>,</a:t>
            </a:r>
            <a:r>
              <a:rPr lang="en-US" altLang="en-US"/>
              <a:t>y</a:t>
            </a:r>
            <a:r>
              <a:rPr lang="en-US" altLang="en-US" i="0"/>
              <a:t>&gt;</a:t>
            </a:r>
          </a:p>
        </p:txBody>
      </p:sp>
      <p:sp>
        <p:nvSpPr>
          <p:cNvPr id="38918" name="Rectangle 6"/>
          <p:cNvSpPr>
            <a:spLocks noChangeArrowheads="1"/>
          </p:cNvSpPr>
          <p:nvPr/>
        </p:nvSpPr>
        <p:spPr bwMode="auto">
          <a:xfrm>
            <a:off x="2362200" y="19050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&lt;9999999999999,2&gt;</a:t>
            </a:r>
          </a:p>
        </p:txBody>
      </p:sp>
      <p:sp>
        <p:nvSpPr>
          <p:cNvPr id="38919" name="Rectangle 7"/>
          <p:cNvSpPr>
            <a:spLocks noChangeArrowheads="1"/>
          </p:cNvSpPr>
          <p:nvPr/>
        </p:nvSpPr>
        <p:spPr bwMode="auto">
          <a:xfrm>
            <a:off x="2362200" y="23622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&lt;9999999999997,2&gt;</a:t>
            </a:r>
          </a:p>
        </p:txBody>
      </p:sp>
      <p:sp>
        <p:nvSpPr>
          <p:cNvPr id="38920" name="Rectangle 8"/>
          <p:cNvSpPr>
            <a:spLocks noChangeArrowheads="1"/>
          </p:cNvSpPr>
          <p:nvPr/>
        </p:nvSpPr>
        <p:spPr bwMode="auto">
          <a:xfrm>
            <a:off x="2362200" y="28194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&lt;9999999999995,2&gt;</a:t>
            </a:r>
          </a:p>
        </p:txBody>
      </p:sp>
      <p:sp>
        <p:nvSpPr>
          <p:cNvPr id="38921" name="Rectangle 9"/>
          <p:cNvSpPr>
            <a:spLocks noChangeArrowheads="1"/>
          </p:cNvSpPr>
          <p:nvPr/>
        </p:nvSpPr>
        <p:spPr bwMode="auto">
          <a:xfrm>
            <a:off x="2362200" y="32766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&lt;9999999999993,2&gt;</a:t>
            </a:r>
          </a:p>
        </p:txBody>
      </p:sp>
      <p:sp>
        <p:nvSpPr>
          <p:cNvPr id="38922" name="Rectangle 10"/>
          <p:cNvSpPr>
            <a:spLocks noChangeArrowheads="1"/>
          </p:cNvSpPr>
          <p:nvPr/>
        </p:nvSpPr>
        <p:spPr bwMode="auto">
          <a:xfrm>
            <a:off x="2362200" y="3733800"/>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&lt;9999999999991,2&gt;</a:t>
            </a:r>
          </a:p>
        </p:txBody>
      </p:sp>
      <p:sp>
        <p:nvSpPr>
          <p:cNvPr id="38923" name="Text Box 11"/>
          <p:cNvSpPr txBox="1">
            <a:spLocks noChangeArrowheads="1"/>
          </p:cNvSpPr>
          <p:nvPr/>
        </p:nvSpPr>
        <p:spPr bwMode="auto">
          <a:xfrm>
            <a:off x="898525" y="4691063"/>
            <a:ext cx="130016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Time =</a:t>
            </a:r>
          </a:p>
        </p:txBody>
      </p:sp>
      <p:sp>
        <p:nvSpPr>
          <p:cNvPr id="653324" name="Text Box 12"/>
          <p:cNvSpPr txBox="1">
            <a:spLocks noChangeArrowheads="1"/>
          </p:cNvSpPr>
          <p:nvPr/>
        </p:nvSpPr>
        <p:spPr bwMode="auto">
          <a:xfrm>
            <a:off x="914400" y="5165725"/>
            <a:ext cx="12461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Size  =</a:t>
            </a:r>
          </a:p>
        </p:txBody>
      </p:sp>
      <p:sp>
        <p:nvSpPr>
          <p:cNvPr id="653325" name="Rectangle 13"/>
          <p:cNvSpPr>
            <a:spLocks noChangeArrowheads="1"/>
          </p:cNvSpPr>
          <p:nvPr/>
        </p:nvSpPr>
        <p:spPr bwMode="auto">
          <a:xfrm>
            <a:off x="2133600" y="4648200"/>
            <a:ext cx="9032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O(</a:t>
            </a:r>
            <a:r>
              <a:rPr lang="en-US" altLang="en-US"/>
              <a:t>a</a:t>
            </a:r>
            <a:r>
              <a:rPr lang="en-US" altLang="en-US" i="0"/>
              <a:t>)</a:t>
            </a:r>
          </a:p>
        </p:txBody>
      </p:sp>
      <p:sp>
        <p:nvSpPr>
          <p:cNvPr id="653326" name="Rectangle 14"/>
          <p:cNvSpPr>
            <a:spLocks noChangeArrowheads="1"/>
          </p:cNvSpPr>
          <p:nvPr/>
        </p:nvSpPr>
        <p:spPr bwMode="auto">
          <a:xfrm>
            <a:off x="2147888" y="5133975"/>
            <a:ext cx="29908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number of digits n</a:t>
            </a:r>
          </a:p>
        </p:txBody>
      </p:sp>
      <p:sp>
        <p:nvSpPr>
          <p:cNvPr id="653327" name="Rectangle 15"/>
          <p:cNvSpPr>
            <a:spLocks noChangeArrowheads="1"/>
          </p:cNvSpPr>
          <p:nvPr/>
        </p:nvSpPr>
        <p:spPr bwMode="auto">
          <a:xfrm>
            <a:off x="3079750" y="4694238"/>
            <a:ext cx="116363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2</a:t>
            </a:r>
            <a:r>
              <a:rPr lang="en-US" altLang="en-US" i="0" baseline="30000"/>
              <a:t>O(</a:t>
            </a:r>
            <a:r>
              <a:rPr lang="en-US" altLang="en-US" baseline="30000"/>
              <a:t>n</a:t>
            </a:r>
            <a:r>
              <a:rPr lang="en-US" altLang="en-US" i="0" baseline="30000"/>
              <a:t>)</a:t>
            </a:r>
          </a:p>
        </p:txBody>
      </p:sp>
      <p:sp>
        <p:nvSpPr>
          <p:cNvPr id="653328" name="Rectangle 16"/>
          <p:cNvSpPr>
            <a:spLocks noChangeArrowheads="1"/>
          </p:cNvSpPr>
          <p:nvPr/>
        </p:nvSpPr>
        <p:spPr bwMode="auto">
          <a:xfrm>
            <a:off x="5043488" y="5118100"/>
            <a:ext cx="195421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i="0"/>
              <a:t>= O(log(</a:t>
            </a:r>
            <a:r>
              <a:rPr lang="en-US" altLang="en-US"/>
              <a:t>a</a:t>
            </a:r>
            <a:r>
              <a:rPr lang="en-US" altLang="en-US" i="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653325"/>
                                        </p:tgtEl>
                                        <p:attrNameLst>
                                          <p:attrName>style.visibility</p:attrName>
                                        </p:attrNameLst>
                                      </p:cBhvr>
                                      <p:to>
                                        <p:strVal val="visible"/>
                                      </p:to>
                                    </p:set>
                                    <p:anim calcmode="lin" valueType="num">
                                      <p:cBhvr additive="base">
                                        <p:cTn id="7" dur="500" fill="hold"/>
                                        <p:tgtEl>
                                          <p:spTgt spid="653325"/>
                                        </p:tgtEl>
                                        <p:attrNameLst>
                                          <p:attrName>ppt_x</p:attrName>
                                        </p:attrNameLst>
                                      </p:cBhvr>
                                      <p:tavLst>
                                        <p:tav tm="0">
                                          <p:val>
                                            <p:strVal val="1+#ppt_w/2"/>
                                          </p:val>
                                        </p:tav>
                                        <p:tav tm="100000">
                                          <p:val>
                                            <p:strVal val="#ppt_x"/>
                                          </p:val>
                                        </p:tav>
                                      </p:tavLst>
                                    </p:anim>
                                    <p:anim calcmode="lin" valueType="num">
                                      <p:cBhvr additive="base">
                                        <p:cTn id="8" dur="500" fill="hold"/>
                                        <p:tgtEl>
                                          <p:spTgt spid="65332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53324"/>
                                        </p:tgtEl>
                                        <p:attrNameLst>
                                          <p:attrName>style.visibility</p:attrName>
                                        </p:attrNameLst>
                                      </p:cBhvr>
                                      <p:to>
                                        <p:strVal val="visible"/>
                                      </p:to>
                                    </p:set>
                                    <p:anim calcmode="lin" valueType="num">
                                      <p:cBhvr additive="base">
                                        <p:cTn id="13" dur="500" fill="hold"/>
                                        <p:tgtEl>
                                          <p:spTgt spid="653324"/>
                                        </p:tgtEl>
                                        <p:attrNameLst>
                                          <p:attrName>ppt_x</p:attrName>
                                        </p:attrNameLst>
                                      </p:cBhvr>
                                      <p:tavLst>
                                        <p:tav tm="0">
                                          <p:val>
                                            <p:strVal val="0-#ppt_w/2"/>
                                          </p:val>
                                        </p:tav>
                                        <p:tav tm="100000">
                                          <p:val>
                                            <p:strVal val="#ppt_x"/>
                                          </p:val>
                                        </p:tav>
                                      </p:tavLst>
                                    </p:anim>
                                    <p:anim calcmode="lin" valueType="num">
                                      <p:cBhvr additive="base">
                                        <p:cTn id="14" dur="500" fill="hold"/>
                                        <p:tgtEl>
                                          <p:spTgt spid="65332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653326"/>
                                        </p:tgtEl>
                                        <p:attrNameLst>
                                          <p:attrName>style.visibility</p:attrName>
                                        </p:attrNameLst>
                                      </p:cBhvr>
                                      <p:to>
                                        <p:strVal val="visible"/>
                                      </p:to>
                                    </p:set>
                                    <p:anim calcmode="lin" valueType="num">
                                      <p:cBhvr additive="base">
                                        <p:cTn id="19" dur="500" fill="hold"/>
                                        <p:tgtEl>
                                          <p:spTgt spid="653326"/>
                                        </p:tgtEl>
                                        <p:attrNameLst>
                                          <p:attrName>ppt_x</p:attrName>
                                        </p:attrNameLst>
                                      </p:cBhvr>
                                      <p:tavLst>
                                        <p:tav tm="0">
                                          <p:val>
                                            <p:strVal val="1+#ppt_w/2"/>
                                          </p:val>
                                        </p:tav>
                                        <p:tav tm="100000">
                                          <p:val>
                                            <p:strVal val="#ppt_x"/>
                                          </p:val>
                                        </p:tav>
                                      </p:tavLst>
                                    </p:anim>
                                    <p:anim calcmode="lin" valueType="num">
                                      <p:cBhvr additive="base">
                                        <p:cTn id="20" dur="500" fill="hold"/>
                                        <p:tgtEl>
                                          <p:spTgt spid="65332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653328"/>
                                        </p:tgtEl>
                                        <p:attrNameLst>
                                          <p:attrName>style.visibility</p:attrName>
                                        </p:attrNameLst>
                                      </p:cBhvr>
                                      <p:to>
                                        <p:strVal val="visible"/>
                                      </p:to>
                                    </p:set>
                                    <p:anim calcmode="lin" valueType="num">
                                      <p:cBhvr additive="base">
                                        <p:cTn id="25" dur="500" fill="hold"/>
                                        <p:tgtEl>
                                          <p:spTgt spid="653328"/>
                                        </p:tgtEl>
                                        <p:attrNameLst>
                                          <p:attrName>ppt_x</p:attrName>
                                        </p:attrNameLst>
                                      </p:cBhvr>
                                      <p:tavLst>
                                        <p:tav tm="0">
                                          <p:val>
                                            <p:strVal val="1+#ppt_w/2"/>
                                          </p:val>
                                        </p:tav>
                                        <p:tav tm="100000">
                                          <p:val>
                                            <p:strVal val="#ppt_x"/>
                                          </p:val>
                                        </p:tav>
                                      </p:tavLst>
                                    </p:anim>
                                    <p:anim calcmode="lin" valueType="num">
                                      <p:cBhvr additive="base">
                                        <p:cTn id="26" dur="500" fill="hold"/>
                                        <p:tgtEl>
                                          <p:spTgt spid="65332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653327"/>
                                        </p:tgtEl>
                                        <p:attrNameLst>
                                          <p:attrName>style.visibility</p:attrName>
                                        </p:attrNameLst>
                                      </p:cBhvr>
                                      <p:to>
                                        <p:strVal val="visible"/>
                                      </p:to>
                                    </p:set>
                                    <p:anim calcmode="lin" valueType="num">
                                      <p:cBhvr additive="base">
                                        <p:cTn id="31" dur="500" fill="hold"/>
                                        <p:tgtEl>
                                          <p:spTgt spid="653327"/>
                                        </p:tgtEl>
                                        <p:attrNameLst>
                                          <p:attrName>ppt_x</p:attrName>
                                        </p:attrNameLst>
                                      </p:cBhvr>
                                      <p:tavLst>
                                        <p:tav tm="0">
                                          <p:val>
                                            <p:strVal val="1+#ppt_w/2"/>
                                          </p:val>
                                        </p:tav>
                                        <p:tav tm="100000">
                                          <p:val>
                                            <p:strVal val="#ppt_x"/>
                                          </p:val>
                                        </p:tav>
                                      </p:tavLst>
                                    </p:anim>
                                    <p:anim calcmode="lin" valueType="num">
                                      <p:cBhvr additive="base">
                                        <p:cTn id="32" dur="500" fill="hold"/>
                                        <p:tgtEl>
                                          <p:spTgt spid="653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3324" grpId="0"/>
      <p:bldP spid="653325" grpId="0"/>
      <p:bldP spid="653326" grpId="0"/>
      <p:bldP spid="653327" grpId="0"/>
      <p:bldP spid="65332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idx="4294967295"/>
          </p:nvPr>
        </p:nvSpPr>
        <p:spPr>
          <a:xfrm>
            <a:off x="685800" y="-304800"/>
            <a:ext cx="7772400" cy="1143000"/>
          </a:xfrm>
        </p:spPr>
        <p:txBody>
          <a:bodyPr/>
          <a:lstStyle/>
          <a:p>
            <a:pPr eaLnBrk="1" hangingPunct="1"/>
            <a:r>
              <a:rPr lang="en-US" altLang="en-US" smtClean="0"/>
              <a:t>GCD(</a:t>
            </a:r>
            <a:r>
              <a:rPr lang="en-US" altLang="en-US" i="1" smtClean="0"/>
              <a:t>a</a:t>
            </a:r>
            <a:r>
              <a:rPr lang="en-US" altLang="en-US" smtClean="0"/>
              <a:t>,</a:t>
            </a:r>
            <a:r>
              <a:rPr lang="en-US" altLang="en-US" i="1" smtClean="0"/>
              <a:t>b</a:t>
            </a:r>
            <a:r>
              <a:rPr lang="en-US" altLang="en-US" smtClean="0"/>
              <a:t>)</a:t>
            </a:r>
          </a:p>
        </p:txBody>
      </p:sp>
      <p:sp>
        <p:nvSpPr>
          <p:cNvPr id="39939" name="Text Box 3"/>
          <p:cNvSpPr txBox="1">
            <a:spLocks noChangeArrowheads="1"/>
          </p:cNvSpPr>
          <p:nvPr/>
        </p:nvSpPr>
        <p:spPr bwMode="auto">
          <a:xfrm>
            <a:off x="363538" y="628650"/>
            <a:ext cx="1946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Input: &lt;a,b&gt;</a:t>
            </a:r>
          </a:p>
        </p:txBody>
      </p:sp>
      <p:sp>
        <p:nvSpPr>
          <p:cNvPr id="39940" name="Text Box 4"/>
          <p:cNvSpPr txBox="1">
            <a:spLocks noChangeArrowheads="1"/>
          </p:cNvSpPr>
          <p:nvPr/>
        </p:nvSpPr>
        <p:spPr bwMode="auto">
          <a:xfrm>
            <a:off x="3352800" y="1039813"/>
            <a:ext cx="6508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3</a:t>
            </a:r>
          </a:p>
        </p:txBody>
      </p:sp>
      <p:sp>
        <p:nvSpPr>
          <p:cNvPr id="39941" name="Text Box 5"/>
          <p:cNvSpPr txBox="1">
            <a:spLocks noChangeArrowheads="1"/>
          </p:cNvSpPr>
          <p:nvPr/>
        </p:nvSpPr>
        <p:spPr bwMode="auto">
          <a:xfrm>
            <a:off x="407988" y="1039813"/>
            <a:ext cx="2771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Output: GCD(a,b)</a:t>
            </a:r>
          </a:p>
        </p:txBody>
      </p:sp>
      <p:sp>
        <p:nvSpPr>
          <p:cNvPr id="39942" name="Rectangle 6"/>
          <p:cNvSpPr>
            <a:spLocks noChangeArrowheads="1"/>
          </p:cNvSpPr>
          <p:nvPr/>
        </p:nvSpPr>
        <p:spPr bwMode="auto">
          <a:xfrm>
            <a:off x="3313113" y="609600"/>
            <a:ext cx="1495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&lt;21,9&gt;</a:t>
            </a:r>
          </a:p>
        </p:txBody>
      </p:sp>
      <p:grpSp>
        <p:nvGrpSpPr>
          <p:cNvPr id="39943" name="Group 14"/>
          <p:cNvGrpSpPr>
            <a:grpSpLocks/>
          </p:cNvGrpSpPr>
          <p:nvPr/>
        </p:nvGrpSpPr>
        <p:grpSpPr bwMode="auto">
          <a:xfrm>
            <a:off x="533400" y="1817688"/>
            <a:ext cx="1181100" cy="1066800"/>
            <a:chOff x="1224" y="2539"/>
            <a:chExt cx="2280" cy="1785"/>
          </a:xfrm>
        </p:grpSpPr>
        <p:sp>
          <p:nvSpPr>
            <p:cNvPr id="39977" name="Freeform 15"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39978" name="Group 16"/>
            <p:cNvGrpSpPr>
              <a:grpSpLocks/>
            </p:cNvGrpSpPr>
            <p:nvPr/>
          </p:nvGrpSpPr>
          <p:grpSpPr bwMode="auto">
            <a:xfrm>
              <a:off x="1584" y="2688"/>
              <a:ext cx="1216" cy="1440"/>
              <a:chOff x="2641" y="1488"/>
              <a:chExt cx="2655" cy="2488"/>
            </a:xfrm>
          </p:grpSpPr>
          <p:grpSp>
            <p:nvGrpSpPr>
              <p:cNvPr id="39979" name="Group 17"/>
              <p:cNvGrpSpPr>
                <a:grpSpLocks/>
              </p:cNvGrpSpPr>
              <p:nvPr/>
            </p:nvGrpSpPr>
            <p:grpSpPr bwMode="auto">
              <a:xfrm>
                <a:off x="2641" y="1488"/>
                <a:ext cx="2496" cy="2436"/>
                <a:chOff x="2641" y="1488"/>
                <a:chExt cx="2496" cy="2436"/>
              </a:xfrm>
            </p:grpSpPr>
            <p:sp>
              <p:nvSpPr>
                <p:cNvPr id="39984" name="Freeform 18"/>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5" name="Freeform 19"/>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6" name="Freeform 20"/>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7" name="Freeform 21"/>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8" name="Freeform 22"/>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9" name="Freeform 23"/>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9980" name="Group 24"/>
              <p:cNvGrpSpPr>
                <a:grpSpLocks/>
              </p:cNvGrpSpPr>
              <p:nvPr/>
            </p:nvGrpSpPr>
            <p:grpSpPr bwMode="auto">
              <a:xfrm>
                <a:off x="4864" y="3099"/>
                <a:ext cx="432" cy="877"/>
                <a:chOff x="4864" y="3099"/>
                <a:chExt cx="432" cy="877"/>
              </a:xfrm>
            </p:grpSpPr>
            <p:sp>
              <p:nvSpPr>
                <p:cNvPr id="39981" name="Freeform 25"/>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2" name="Freeform 26"/>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3" name="Freeform 27"/>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39944" name="Rectangle 28"/>
          <p:cNvSpPr>
            <a:spLocks noChangeArrowheads="1"/>
          </p:cNvSpPr>
          <p:nvPr/>
        </p:nvSpPr>
        <p:spPr bwMode="auto">
          <a:xfrm>
            <a:off x="2378075" y="1833563"/>
            <a:ext cx="47545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Maintain values &lt;x,y&gt; such that</a:t>
            </a:r>
            <a:br>
              <a:rPr lang="en-US" altLang="en-US"/>
            </a:br>
            <a:r>
              <a:rPr lang="en-US" altLang="en-US"/>
              <a:t> GCD(a,b) = GCD(x,y) </a:t>
            </a:r>
          </a:p>
        </p:txBody>
      </p:sp>
      <p:grpSp>
        <p:nvGrpSpPr>
          <p:cNvPr id="39945" name="Group 7"/>
          <p:cNvGrpSpPr>
            <a:grpSpLocks/>
          </p:cNvGrpSpPr>
          <p:nvPr/>
        </p:nvGrpSpPr>
        <p:grpSpPr bwMode="auto">
          <a:xfrm>
            <a:off x="609600" y="3108325"/>
            <a:ext cx="914400" cy="1009650"/>
            <a:chOff x="3469" y="2146"/>
            <a:chExt cx="249" cy="285"/>
          </a:xfrm>
        </p:grpSpPr>
        <p:sp>
          <p:nvSpPr>
            <p:cNvPr id="39971" name="Freeform 8"/>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2" name="Freeform 9"/>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3" name="Freeform 10"/>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4" name="Freeform 11"/>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5" name="Freeform 12"/>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6" name="Freeform 13"/>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93565" name="Rectangle 30"/>
          <p:cNvSpPr>
            <a:spLocks noChangeArrowheads="1"/>
          </p:cNvSpPr>
          <p:nvPr/>
        </p:nvSpPr>
        <p:spPr bwMode="auto">
          <a:xfrm>
            <a:off x="1727200" y="3113088"/>
            <a:ext cx="3495675"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GCD(a,b) </a:t>
            </a:r>
          </a:p>
          <a:p>
            <a:pPr eaLnBrk="1" hangingPunct="1"/>
            <a:r>
              <a:rPr lang="en-US" altLang="en-US"/>
              <a:t>    = GCD(a-b,b)</a:t>
            </a:r>
          </a:p>
          <a:p>
            <a:pPr eaLnBrk="1" hangingPunct="1"/>
            <a:r>
              <a:rPr lang="en-US" altLang="en-US"/>
              <a:t>    = GCD(a mod b, b)  </a:t>
            </a:r>
          </a:p>
        </p:txBody>
      </p:sp>
      <p:sp>
        <p:nvSpPr>
          <p:cNvPr id="608288" name="Rectangle 32"/>
          <p:cNvSpPr>
            <a:spLocks noChangeArrowheads="1"/>
          </p:cNvSpPr>
          <p:nvPr/>
        </p:nvSpPr>
        <p:spPr bwMode="auto">
          <a:xfrm>
            <a:off x="5132388" y="3157538"/>
            <a:ext cx="3173412"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GCD(21,9) </a:t>
            </a:r>
          </a:p>
          <a:p>
            <a:pPr eaLnBrk="1" hangingPunct="1"/>
            <a:r>
              <a:rPr lang="en-US" altLang="en-US"/>
              <a:t>     = GCD(12,9) = 3 </a:t>
            </a:r>
          </a:p>
          <a:p>
            <a:pPr eaLnBrk="1" hangingPunct="1"/>
            <a:r>
              <a:rPr lang="en-US" altLang="en-US"/>
              <a:t>     = GCD(3,9) </a:t>
            </a:r>
          </a:p>
        </p:txBody>
      </p:sp>
      <p:grpSp>
        <p:nvGrpSpPr>
          <p:cNvPr id="8" name="Group 46"/>
          <p:cNvGrpSpPr>
            <a:grpSpLocks/>
          </p:cNvGrpSpPr>
          <p:nvPr/>
        </p:nvGrpSpPr>
        <p:grpSpPr bwMode="auto">
          <a:xfrm>
            <a:off x="533400" y="4495800"/>
            <a:ext cx="1219200" cy="1143000"/>
            <a:chOff x="528" y="3264"/>
            <a:chExt cx="907" cy="907"/>
          </a:xfrm>
        </p:grpSpPr>
        <p:grpSp>
          <p:nvGrpSpPr>
            <p:cNvPr id="39951" name="Group 47"/>
            <p:cNvGrpSpPr>
              <a:grpSpLocks/>
            </p:cNvGrpSpPr>
            <p:nvPr/>
          </p:nvGrpSpPr>
          <p:grpSpPr bwMode="auto">
            <a:xfrm>
              <a:off x="528" y="3264"/>
              <a:ext cx="907" cy="907"/>
              <a:chOff x="3120" y="1872"/>
              <a:chExt cx="907" cy="907"/>
            </a:xfrm>
          </p:grpSpPr>
          <p:sp>
            <p:nvSpPr>
              <p:cNvPr id="39958" name="Freeform 48"/>
              <p:cNvSpPr>
                <a:spLocks noChangeAspect="1"/>
              </p:cNvSpPr>
              <p:nvPr/>
            </p:nvSpPr>
            <p:spPr bwMode="auto">
              <a:xfrm>
                <a:off x="3453" y="2386"/>
                <a:ext cx="225" cy="63"/>
              </a:xfrm>
              <a:custGeom>
                <a:avLst/>
                <a:gdLst>
                  <a:gd name="T0" fmla="*/ 0 w 672"/>
                  <a:gd name="T1" fmla="*/ 0 h 200"/>
                  <a:gd name="T2" fmla="*/ 0 w 672"/>
                  <a:gd name="T3" fmla="*/ 0 h 200"/>
                  <a:gd name="T4" fmla="*/ 0 w 672"/>
                  <a:gd name="T5" fmla="*/ 0 h 200"/>
                  <a:gd name="T6" fmla="*/ 0 w 672"/>
                  <a:gd name="T7" fmla="*/ 0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9959" name="Group 49"/>
              <p:cNvGrpSpPr>
                <a:grpSpLocks/>
              </p:cNvGrpSpPr>
              <p:nvPr/>
            </p:nvGrpSpPr>
            <p:grpSpPr bwMode="auto">
              <a:xfrm>
                <a:off x="3469" y="2146"/>
                <a:ext cx="249" cy="285"/>
                <a:chOff x="3469" y="2146"/>
                <a:chExt cx="249" cy="285"/>
              </a:xfrm>
            </p:grpSpPr>
            <p:sp>
              <p:nvSpPr>
                <p:cNvPr id="39965" name="Freeform 50"/>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6" name="Freeform 51"/>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7" name="Freeform 52"/>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8" name="Freeform 53"/>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9" name="Freeform 54"/>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0" name="Freeform 55"/>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9960" name="AutoShape 56"/>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400" baseline="-8000">
                    <a:solidFill>
                      <a:schemeClr val="bg2"/>
                    </a:solidFill>
                  </a:rPr>
                  <a:t>79 km</a:t>
                </a:r>
                <a:endParaRPr lang="en-CA" altLang="en-US" sz="2400" baseline="-8000">
                  <a:solidFill>
                    <a:schemeClr val="bg2"/>
                  </a:solidFill>
                </a:endParaRPr>
              </a:p>
            </p:txBody>
          </p:sp>
          <p:sp>
            <p:nvSpPr>
              <p:cNvPr id="39961" name="Line 57"/>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62" name="AutoShape 58"/>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400" baseline="-8000">
                    <a:solidFill>
                      <a:schemeClr val="bg2"/>
                    </a:solidFill>
                  </a:rPr>
                  <a:t>75 km</a:t>
                </a:r>
                <a:endParaRPr lang="en-CA" altLang="en-US" sz="2400" baseline="-8000">
                  <a:solidFill>
                    <a:schemeClr val="bg2"/>
                  </a:solidFill>
                </a:endParaRPr>
              </a:p>
            </p:txBody>
          </p:sp>
          <p:sp>
            <p:nvSpPr>
              <p:cNvPr id="39963" name="Line 59"/>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64" name="Oval 60"/>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endParaRPr lang="en-US" altLang="en-US"/>
              </a:p>
            </p:txBody>
          </p:sp>
        </p:grpSp>
        <p:grpSp>
          <p:nvGrpSpPr>
            <p:cNvPr id="39952" name="Group 61"/>
            <p:cNvGrpSpPr>
              <a:grpSpLocks/>
            </p:cNvGrpSpPr>
            <p:nvPr/>
          </p:nvGrpSpPr>
          <p:grpSpPr bwMode="auto">
            <a:xfrm>
              <a:off x="624" y="3312"/>
              <a:ext cx="432" cy="240"/>
              <a:chOff x="-1152" y="3504"/>
              <a:chExt cx="432" cy="240"/>
            </a:xfrm>
          </p:grpSpPr>
          <p:grpSp>
            <p:nvGrpSpPr>
              <p:cNvPr id="39953" name="Group 62"/>
              <p:cNvGrpSpPr>
                <a:grpSpLocks noChangeAspect="1"/>
              </p:cNvGrpSpPr>
              <p:nvPr/>
            </p:nvGrpSpPr>
            <p:grpSpPr bwMode="auto">
              <a:xfrm>
                <a:off x="-1075" y="3504"/>
                <a:ext cx="256" cy="210"/>
                <a:chOff x="1728" y="2064"/>
                <a:chExt cx="768" cy="672"/>
              </a:xfrm>
            </p:grpSpPr>
            <p:sp>
              <p:nvSpPr>
                <p:cNvPr id="39956" name="AutoShape 63"/>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2400" baseline="-8000">
                      <a:solidFill>
                        <a:schemeClr val="bg2"/>
                      </a:solidFill>
                    </a:rPr>
                    <a:t>Exit</a:t>
                  </a:r>
                  <a:endParaRPr lang="en-CA" altLang="en-US" sz="2400" baseline="-8000">
                    <a:solidFill>
                      <a:schemeClr val="bg2"/>
                    </a:solidFill>
                  </a:endParaRPr>
                </a:p>
              </p:txBody>
            </p:sp>
            <p:sp>
              <p:nvSpPr>
                <p:cNvPr id="39957" name="Line 64"/>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9954" name="Line 65"/>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55" name="Line 66"/>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608323" name="Text Box 67"/>
          <p:cNvSpPr txBox="1">
            <a:spLocks noChangeArrowheads="1"/>
          </p:cNvSpPr>
          <p:nvPr/>
        </p:nvSpPr>
        <p:spPr bwMode="auto">
          <a:xfrm>
            <a:off x="2224088" y="4738688"/>
            <a:ext cx="1890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Much faster</a:t>
            </a:r>
          </a:p>
        </p:txBody>
      </p:sp>
      <p:sp>
        <p:nvSpPr>
          <p:cNvPr id="4" name="Text Box 67"/>
          <p:cNvSpPr txBox="1">
            <a:spLocks noChangeArrowheads="1"/>
          </p:cNvSpPr>
          <p:nvPr/>
        </p:nvSpPr>
        <p:spPr bwMode="auto">
          <a:xfrm>
            <a:off x="2971800" y="5653088"/>
            <a:ext cx="54514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We want the first number the biggest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3565">
                                            <p:txEl>
                                              <p:pRg st="2" end="2"/>
                                            </p:txEl>
                                          </p:spTgt>
                                        </p:tgtEl>
                                        <p:attrNameLst>
                                          <p:attrName>style.visibility</p:attrName>
                                        </p:attrNameLst>
                                      </p:cBhvr>
                                      <p:to>
                                        <p:strVal val="visible"/>
                                      </p:to>
                                    </p:set>
                                    <p:anim calcmode="lin" valueType="num">
                                      <p:cBhvr additive="base">
                                        <p:cTn id="7" dur="500" fill="hold"/>
                                        <p:tgtEl>
                                          <p:spTgt spid="193565">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356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08288">
                                            <p:txEl>
                                              <p:pRg st="2" end="2"/>
                                            </p:txEl>
                                          </p:spTgt>
                                        </p:tgtEl>
                                        <p:attrNameLst>
                                          <p:attrName>style.visibility</p:attrName>
                                        </p:attrNameLst>
                                      </p:cBhvr>
                                      <p:to>
                                        <p:strVal val="visible"/>
                                      </p:to>
                                    </p:set>
                                    <p:anim calcmode="lin" valueType="num">
                                      <p:cBhvr additive="base">
                                        <p:cTn id="13" dur="500" fill="hold"/>
                                        <p:tgtEl>
                                          <p:spTgt spid="608288">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0828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08323"/>
                                        </p:tgtEl>
                                        <p:attrNameLst>
                                          <p:attrName>style.visibility</p:attrName>
                                        </p:attrNameLst>
                                      </p:cBhvr>
                                      <p:to>
                                        <p:strVal val="visible"/>
                                      </p:to>
                                    </p:set>
                                    <p:anim calcmode="lin" valueType="num">
                                      <p:cBhvr additive="base">
                                        <p:cTn id="25" dur="500" fill="hold"/>
                                        <p:tgtEl>
                                          <p:spTgt spid="608323"/>
                                        </p:tgtEl>
                                        <p:attrNameLst>
                                          <p:attrName>ppt_x</p:attrName>
                                        </p:attrNameLst>
                                      </p:cBhvr>
                                      <p:tavLst>
                                        <p:tav tm="0">
                                          <p:val>
                                            <p:strVal val="#ppt_x"/>
                                          </p:val>
                                        </p:tav>
                                        <p:tav tm="100000">
                                          <p:val>
                                            <p:strVal val="#ppt_x"/>
                                          </p:val>
                                        </p:tav>
                                      </p:tavLst>
                                    </p:anim>
                                    <p:anim calcmode="lin" valueType="num">
                                      <p:cBhvr additive="base">
                                        <p:cTn id="26" dur="500" fill="hold"/>
                                        <p:tgtEl>
                                          <p:spTgt spid="60832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323" grpId="0"/>
      <p:bldP spid="4"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idx="4294967295"/>
          </p:nvPr>
        </p:nvSpPr>
        <p:spPr>
          <a:xfrm>
            <a:off x="685800" y="-304800"/>
            <a:ext cx="7772400" cy="1143000"/>
          </a:xfrm>
        </p:spPr>
        <p:txBody>
          <a:bodyPr/>
          <a:lstStyle/>
          <a:p>
            <a:pPr eaLnBrk="1" hangingPunct="1"/>
            <a:r>
              <a:rPr lang="en-US" altLang="en-US" smtClean="0"/>
              <a:t>GCD(</a:t>
            </a:r>
            <a:r>
              <a:rPr lang="en-US" altLang="en-US" i="1" smtClean="0"/>
              <a:t>a</a:t>
            </a:r>
            <a:r>
              <a:rPr lang="en-US" altLang="en-US" smtClean="0"/>
              <a:t>,</a:t>
            </a:r>
            <a:r>
              <a:rPr lang="en-US" altLang="en-US" i="1" smtClean="0"/>
              <a:t>b</a:t>
            </a:r>
            <a:r>
              <a:rPr lang="en-US" altLang="en-US" smtClean="0"/>
              <a:t>)</a:t>
            </a:r>
          </a:p>
        </p:txBody>
      </p:sp>
      <p:sp>
        <p:nvSpPr>
          <p:cNvPr id="40963" name="Text Box 3"/>
          <p:cNvSpPr txBox="1">
            <a:spLocks noChangeArrowheads="1"/>
          </p:cNvSpPr>
          <p:nvPr/>
        </p:nvSpPr>
        <p:spPr bwMode="auto">
          <a:xfrm>
            <a:off x="363538" y="628650"/>
            <a:ext cx="1946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Input: &lt;a,b&gt;</a:t>
            </a:r>
          </a:p>
        </p:txBody>
      </p:sp>
      <p:sp>
        <p:nvSpPr>
          <p:cNvPr id="40964" name="Text Box 4"/>
          <p:cNvSpPr txBox="1">
            <a:spLocks noChangeArrowheads="1"/>
          </p:cNvSpPr>
          <p:nvPr/>
        </p:nvSpPr>
        <p:spPr bwMode="auto">
          <a:xfrm>
            <a:off x="3352800" y="1039813"/>
            <a:ext cx="6508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3</a:t>
            </a:r>
          </a:p>
        </p:txBody>
      </p:sp>
      <p:sp>
        <p:nvSpPr>
          <p:cNvPr id="40965" name="Text Box 5"/>
          <p:cNvSpPr txBox="1">
            <a:spLocks noChangeArrowheads="1"/>
          </p:cNvSpPr>
          <p:nvPr/>
        </p:nvSpPr>
        <p:spPr bwMode="auto">
          <a:xfrm>
            <a:off x="407988" y="1039813"/>
            <a:ext cx="2771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Output: GCD(a,b)</a:t>
            </a:r>
          </a:p>
        </p:txBody>
      </p:sp>
      <p:sp>
        <p:nvSpPr>
          <p:cNvPr id="40966" name="Rectangle 6"/>
          <p:cNvSpPr>
            <a:spLocks noChangeArrowheads="1"/>
          </p:cNvSpPr>
          <p:nvPr/>
        </p:nvSpPr>
        <p:spPr bwMode="auto">
          <a:xfrm>
            <a:off x="3313113" y="609600"/>
            <a:ext cx="1495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&lt;21,9&gt;</a:t>
            </a:r>
          </a:p>
        </p:txBody>
      </p:sp>
      <p:grpSp>
        <p:nvGrpSpPr>
          <p:cNvPr id="40967" name="Group 14"/>
          <p:cNvGrpSpPr>
            <a:grpSpLocks/>
          </p:cNvGrpSpPr>
          <p:nvPr/>
        </p:nvGrpSpPr>
        <p:grpSpPr bwMode="auto">
          <a:xfrm>
            <a:off x="533400" y="1817688"/>
            <a:ext cx="1181100" cy="1066800"/>
            <a:chOff x="1224" y="2539"/>
            <a:chExt cx="2280" cy="1785"/>
          </a:xfrm>
        </p:grpSpPr>
        <p:sp>
          <p:nvSpPr>
            <p:cNvPr id="40978" name="Freeform 15"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40979" name="Group 16"/>
            <p:cNvGrpSpPr>
              <a:grpSpLocks/>
            </p:cNvGrpSpPr>
            <p:nvPr/>
          </p:nvGrpSpPr>
          <p:grpSpPr bwMode="auto">
            <a:xfrm>
              <a:off x="1584" y="2688"/>
              <a:ext cx="1216" cy="1440"/>
              <a:chOff x="2641" y="1488"/>
              <a:chExt cx="2655" cy="2488"/>
            </a:xfrm>
          </p:grpSpPr>
          <p:grpSp>
            <p:nvGrpSpPr>
              <p:cNvPr id="40980" name="Group 17"/>
              <p:cNvGrpSpPr>
                <a:grpSpLocks/>
              </p:cNvGrpSpPr>
              <p:nvPr/>
            </p:nvGrpSpPr>
            <p:grpSpPr bwMode="auto">
              <a:xfrm>
                <a:off x="2641" y="1488"/>
                <a:ext cx="2496" cy="2436"/>
                <a:chOff x="2641" y="1488"/>
                <a:chExt cx="2496" cy="2436"/>
              </a:xfrm>
            </p:grpSpPr>
            <p:sp>
              <p:nvSpPr>
                <p:cNvPr id="40985" name="Freeform 18"/>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6" name="Freeform 19"/>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7" name="Freeform 20"/>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8" name="Freeform 21"/>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9" name="Freeform 22"/>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0" name="Freeform 23"/>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981" name="Group 24"/>
              <p:cNvGrpSpPr>
                <a:grpSpLocks/>
              </p:cNvGrpSpPr>
              <p:nvPr/>
            </p:nvGrpSpPr>
            <p:grpSpPr bwMode="auto">
              <a:xfrm>
                <a:off x="4864" y="3099"/>
                <a:ext cx="432" cy="877"/>
                <a:chOff x="4864" y="3099"/>
                <a:chExt cx="432" cy="877"/>
              </a:xfrm>
            </p:grpSpPr>
            <p:sp>
              <p:nvSpPr>
                <p:cNvPr id="40982" name="Freeform 25"/>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3" name="Freeform 26"/>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4" name="Freeform 27"/>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40968" name="Rectangle 28"/>
          <p:cNvSpPr>
            <a:spLocks noChangeArrowheads="1"/>
          </p:cNvSpPr>
          <p:nvPr/>
        </p:nvSpPr>
        <p:spPr bwMode="auto">
          <a:xfrm>
            <a:off x="2378075" y="1833563"/>
            <a:ext cx="47545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Maintain values &lt;x,y&gt; such that</a:t>
            </a:r>
            <a:br>
              <a:rPr lang="en-US" altLang="en-US"/>
            </a:br>
            <a:r>
              <a:rPr lang="en-US" altLang="en-US"/>
              <a:t> GCD(a,b) = GCD(x,y) </a:t>
            </a:r>
          </a:p>
        </p:txBody>
      </p:sp>
      <p:grpSp>
        <p:nvGrpSpPr>
          <p:cNvPr id="40969" name="Group 7"/>
          <p:cNvGrpSpPr>
            <a:grpSpLocks/>
          </p:cNvGrpSpPr>
          <p:nvPr/>
        </p:nvGrpSpPr>
        <p:grpSpPr bwMode="auto">
          <a:xfrm>
            <a:off x="609600" y="3108325"/>
            <a:ext cx="914400" cy="1009650"/>
            <a:chOff x="3469" y="2146"/>
            <a:chExt cx="249" cy="285"/>
          </a:xfrm>
        </p:grpSpPr>
        <p:sp>
          <p:nvSpPr>
            <p:cNvPr id="40972" name="Freeform 8"/>
            <p:cNvSpPr>
              <a:spLocks/>
            </p:cNvSpPr>
            <p:nvPr/>
          </p:nvSpPr>
          <p:spPr bwMode="auto">
            <a:xfrm>
              <a:off x="3590" y="2187"/>
              <a:ext cx="67" cy="63"/>
            </a:xfrm>
            <a:custGeom>
              <a:avLst/>
              <a:gdLst>
                <a:gd name="T0" fmla="*/ 0 w 603"/>
                <a:gd name="T1" fmla="*/ 0 h 570"/>
                <a:gd name="T2" fmla="*/ 0 w 603"/>
                <a:gd name="T3" fmla="*/ 0 h 570"/>
                <a:gd name="T4" fmla="*/ 0 w 603"/>
                <a:gd name="T5" fmla="*/ 0 h 570"/>
                <a:gd name="T6" fmla="*/ 0 w 603"/>
                <a:gd name="T7" fmla="*/ 0 h 570"/>
                <a:gd name="T8" fmla="*/ 0 w 603"/>
                <a:gd name="T9" fmla="*/ 0 h 570"/>
                <a:gd name="T10" fmla="*/ 0 w 603"/>
                <a:gd name="T11" fmla="*/ 0 h 570"/>
                <a:gd name="T12" fmla="*/ 0 w 603"/>
                <a:gd name="T13" fmla="*/ 0 h 570"/>
                <a:gd name="T14" fmla="*/ 0 w 603"/>
                <a:gd name="T15" fmla="*/ 0 h 570"/>
                <a:gd name="T16" fmla="*/ 0 w 603"/>
                <a:gd name="T17" fmla="*/ 0 h 570"/>
                <a:gd name="T18" fmla="*/ 0 w 603"/>
                <a:gd name="T19" fmla="*/ 0 h 570"/>
                <a:gd name="T20" fmla="*/ 0 w 603"/>
                <a:gd name="T21" fmla="*/ 0 h 570"/>
                <a:gd name="T22" fmla="*/ 0 w 603"/>
                <a:gd name="T23" fmla="*/ 0 h 570"/>
                <a:gd name="T24" fmla="*/ 0 w 603"/>
                <a:gd name="T25" fmla="*/ 0 h 570"/>
                <a:gd name="T26" fmla="*/ 0 w 603"/>
                <a:gd name="T27" fmla="*/ 0 h 570"/>
                <a:gd name="T28" fmla="*/ 0 w 603"/>
                <a:gd name="T29" fmla="*/ 0 h 570"/>
                <a:gd name="T30" fmla="*/ 0 w 603"/>
                <a:gd name="T31" fmla="*/ 0 h 570"/>
                <a:gd name="T32" fmla="*/ 0 w 603"/>
                <a:gd name="T33" fmla="*/ 0 h 570"/>
                <a:gd name="T34" fmla="*/ 0 w 603"/>
                <a:gd name="T35" fmla="*/ 0 h 570"/>
                <a:gd name="T36" fmla="*/ 0 w 603"/>
                <a:gd name="T37" fmla="*/ 0 h 570"/>
                <a:gd name="T38" fmla="*/ 0 w 603"/>
                <a:gd name="T39" fmla="*/ 0 h 570"/>
                <a:gd name="T40" fmla="*/ 0 w 603"/>
                <a:gd name="T41" fmla="*/ 0 h 570"/>
                <a:gd name="T42" fmla="*/ 0 w 603"/>
                <a:gd name="T43" fmla="*/ 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3" name="Freeform 9"/>
            <p:cNvSpPr>
              <a:spLocks/>
            </p:cNvSpPr>
            <p:nvPr/>
          </p:nvSpPr>
          <p:spPr bwMode="auto">
            <a:xfrm>
              <a:off x="3557" y="2255"/>
              <a:ext cx="69" cy="113"/>
            </a:xfrm>
            <a:custGeom>
              <a:avLst/>
              <a:gdLst>
                <a:gd name="T0" fmla="*/ 0 w 622"/>
                <a:gd name="T1" fmla="*/ 0 h 1018"/>
                <a:gd name="T2" fmla="*/ 0 w 622"/>
                <a:gd name="T3" fmla="*/ 0 h 1018"/>
                <a:gd name="T4" fmla="*/ 0 w 622"/>
                <a:gd name="T5" fmla="*/ 0 h 1018"/>
                <a:gd name="T6" fmla="*/ 0 w 622"/>
                <a:gd name="T7" fmla="*/ 0 h 1018"/>
                <a:gd name="T8" fmla="*/ 0 w 622"/>
                <a:gd name="T9" fmla="*/ 0 h 1018"/>
                <a:gd name="T10" fmla="*/ 0 w 622"/>
                <a:gd name="T11" fmla="*/ 0 h 1018"/>
                <a:gd name="T12" fmla="*/ 0 w 622"/>
                <a:gd name="T13" fmla="*/ 0 h 1018"/>
                <a:gd name="T14" fmla="*/ 0 w 622"/>
                <a:gd name="T15" fmla="*/ 0 h 1018"/>
                <a:gd name="T16" fmla="*/ 0 w 622"/>
                <a:gd name="T17" fmla="*/ 0 h 1018"/>
                <a:gd name="T18" fmla="*/ 0 w 622"/>
                <a:gd name="T19" fmla="*/ 0 h 1018"/>
                <a:gd name="T20" fmla="*/ 0 w 622"/>
                <a:gd name="T21" fmla="*/ 0 h 1018"/>
                <a:gd name="T22" fmla="*/ 0 w 622"/>
                <a:gd name="T23" fmla="*/ 0 h 1018"/>
                <a:gd name="T24" fmla="*/ 0 w 622"/>
                <a:gd name="T25" fmla="*/ 0 h 1018"/>
                <a:gd name="T26" fmla="*/ 0 w 622"/>
                <a:gd name="T27" fmla="*/ 0 h 1018"/>
                <a:gd name="T28" fmla="*/ 0 w 622"/>
                <a:gd name="T29" fmla="*/ 0 h 1018"/>
                <a:gd name="T30" fmla="*/ 0 w 622"/>
                <a:gd name="T31" fmla="*/ 0 h 1018"/>
                <a:gd name="T32" fmla="*/ 0 w 622"/>
                <a:gd name="T33" fmla="*/ 0 h 1018"/>
                <a:gd name="T34" fmla="*/ 0 w 622"/>
                <a:gd name="T35" fmla="*/ 0 h 1018"/>
                <a:gd name="T36" fmla="*/ 0 w 622"/>
                <a:gd name="T37" fmla="*/ 0 h 1018"/>
                <a:gd name="T38" fmla="*/ 0 w 622"/>
                <a:gd name="T39" fmla="*/ 0 h 1018"/>
                <a:gd name="T40" fmla="*/ 0 w 622"/>
                <a:gd name="T41" fmla="*/ 0 h 1018"/>
                <a:gd name="T42" fmla="*/ 0 w 622"/>
                <a:gd name="T43" fmla="*/ 0 h 1018"/>
                <a:gd name="T44" fmla="*/ 0 w 622"/>
                <a:gd name="T45" fmla="*/ 0 h 1018"/>
                <a:gd name="T46" fmla="*/ 0 w 622"/>
                <a:gd name="T47" fmla="*/ 0 h 1018"/>
                <a:gd name="T48" fmla="*/ 0 w 622"/>
                <a:gd name="T49" fmla="*/ 0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4" name="Freeform 10"/>
            <p:cNvSpPr>
              <a:spLocks/>
            </p:cNvSpPr>
            <p:nvPr/>
          </p:nvSpPr>
          <p:spPr bwMode="auto">
            <a:xfrm>
              <a:off x="3562" y="2347"/>
              <a:ext cx="87" cy="84"/>
            </a:xfrm>
            <a:custGeom>
              <a:avLst/>
              <a:gdLst>
                <a:gd name="T0" fmla="*/ 0 w 784"/>
                <a:gd name="T1" fmla="*/ 0 h 758"/>
                <a:gd name="T2" fmla="*/ 0 w 784"/>
                <a:gd name="T3" fmla="*/ 0 h 758"/>
                <a:gd name="T4" fmla="*/ 0 w 784"/>
                <a:gd name="T5" fmla="*/ 0 h 758"/>
                <a:gd name="T6" fmla="*/ 0 w 784"/>
                <a:gd name="T7" fmla="*/ 0 h 758"/>
                <a:gd name="T8" fmla="*/ 0 w 784"/>
                <a:gd name="T9" fmla="*/ 0 h 758"/>
                <a:gd name="T10" fmla="*/ 0 w 784"/>
                <a:gd name="T11" fmla="*/ 0 h 758"/>
                <a:gd name="T12" fmla="*/ 0 w 784"/>
                <a:gd name="T13" fmla="*/ 0 h 758"/>
                <a:gd name="T14" fmla="*/ 0 w 784"/>
                <a:gd name="T15" fmla="*/ 0 h 758"/>
                <a:gd name="T16" fmla="*/ 0 w 784"/>
                <a:gd name="T17" fmla="*/ 0 h 758"/>
                <a:gd name="T18" fmla="*/ 0 w 784"/>
                <a:gd name="T19" fmla="*/ 0 h 758"/>
                <a:gd name="T20" fmla="*/ 0 w 784"/>
                <a:gd name="T21" fmla="*/ 0 h 758"/>
                <a:gd name="T22" fmla="*/ 0 w 784"/>
                <a:gd name="T23" fmla="*/ 0 h 758"/>
                <a:gd name="T24" fmla="*/ 0 w 784"/>
                <a:gd name="T25" fmla="*/ 0 h 758"/>
                <a:gd name="T26" fmla="*/ 0 w 784"/>
                <a:gd name="T27" fmla="*/ 0 h 758"/>
                <a:gd name="T28" fmla="*/ 0 w 784"/>
                <a:gd name="T29" fmla="*/ 0 h 758"/>
                <a:gd name="T30" fmla="*/ 0 w 784"/>
                <a:gd name="T31" fmla="*/ 0 h 758"/>
                <a:gd name="T32" fmla="*/ 0 w 784"/>
                <a:gd name="T33" fmla="*/ 0 h 758"/>
                <a:gd name="T34" fmla="*/ 0 w 784"/>
                <a:gd name="T35" fmla="*/ 0 h 758"/>
                <a:gd name="T36" fmla="*/ 0 w 784"/>
                <a:gd name="T37" fmla="*/ 0 h 758"/>
                <a:gd name="T38" fmla="*/ 0 w 784"/>
                <a:gd name="T39" fmla="*/ 0 h 758"/>
                <a:gd name="T40" fmla="*/ 0 w 784"/>
                <a:gd name="T41" fmla="*/ 0 h 758"/>
                <a:gd name="T42" fmla="*/ 0 w 784"/>
                <a:gd name="T43" fmla="*/ 0 h 758"/>
                <a:gd name="T44" fmla="*/ 0 w 784"/>
                <a:gd name="T45" fmla="*/ 0 h 758"/>
                <a:gd name="T46" fmla="*/ 0 w 784"/>
                <a:gd name="T47" fmla="*/ 0 h 758"/>
                <a:gd name="T48" fmla="*/ 0 w 784"/>
                <a:gd name="T49" fmla="*/ 0 h 758"/>
                <a:gd name="T50" fmla="*/ 0 w 784"/>
                <a:gd name="T51" fmla="*/ 0 h 758"/>
                <a:gd name="T52" fmla="*/ 0 w 784"/>
                <a:gd name="T53" fmla="*/ 0 h 758"/>
                <a:gd name="T54" fmla="*/ 0 w 784"/>
                <a:gd name="T55" fmla="*/ 0 h 758"/>
                <a:gd name="T56" fmla="*/ 0 w 784"/>
                <a:gd name="T57" fmla="*/ 0 h 758"/>
                <a:gd name="T58" fmla="*/ 0 w 784"/>
                <a:gd name="T59" fmla="*/ 0 h 758"/>
                <a:gd name="T60" fmla="*/ 0 w 784"/>
                <a:gd name="T61" fmla="*/ 0 h 758"/>
                <a:gd name="T62" fmla="*/ 0 w 784"/>
                <a:gd name="T63" fmla="*/ 0 h 758"/>
                <a:gd name="T64" fmla="*/ 0 w 784"/>
                <a:gd name="T65" fmla="*/ 0 h 758"/>
                <a:gd name="T66" fmla="*/ 0 w 784"/>
                <a:gd name="T67" fmla="*/ 0 h 758"/>
                <a:gd name="T68" fmla="*/ 0 w 784"/>
                <a:gd name="T69" fmla="*/ 0 h 758"/>
                <a:gd name="T70" fmla="*/ 0 w 784"/>
                <a:gd name="T71" fmla="*/ 0 h 758"/>
                <a:gd name="T72" fmla="*/ 0 w 784"/>
                <a:gd name="T73" fmla="*/ 0 h 758"/>
                <a:gd name="T74" fmla="*/ 0 w 784"/>
                <a:gd name="T75" fmla="*/ 0 h 758"/>
                <a:gd name="T76" fmla="*/ 0 w 784"/>
                <a:gd name="T77" fmla="*/ 0 h 758"/>
                <a:gd name="T78" fmla="*/ 0 w 784"/>
                <a:gd name="T79" fmla="*/ 0 h 758"/>
                <a:gd name="T80" fmla="*/ 0 w 784"/>
                <a:gd name="T81" fmla="*/ 0 h 758"/>
                <a:gd name="T82" fmla="*/ 0 w 784"/>
                <a:gd name="T83" fmla="*/ 0 h 758"/>
                <a:gd name="T84" fmla="*/ 0 w 784"/>
                <a:gd name="T85" fmla="*/ 0 h 758"/>
                <a:gd name="T86" fmla="*/ 0 w 784"/>
                <a:gd name="T87" fmla="*/ 0 h 758"/>
                <a:gd name="T88" fmla="*/ 0 w 784"/>
                <a:gd name="T89" fmla="*/ 0 h 758"/>
                <a:gd name="T90" fmla="*/ 0 w 784"/>
                <a:gd name="T91" fmla="*/ 0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5" name="Freeform 11"/>
            <p:cNvSpPr>
              <a:spLocks/>
            </p:cNvSpPr>
            <p:nvPr/>
          </p:nvSpPr>
          <p:spPr bwMode="auto">
            <a:xfrm>
              <a:off x="3469" y="2327"/>
              <a:ext cx="111" cy="81"/>
            </a:xfrm>
            <a:custGeom>
              <a:avLst/>
              <a:gdLst>
                <a:gd name="T0" fmla="*/ 0 w 996"/>
                <a:gd name="T1" fmla="*/ 0 h 722"/>
                <a:gd name="T2" fmla="*/ 0 w 996"/>
                <a:gd name="T3" fmla="*/ 0 h 722"/>
                <a:gd name="T4" fmla="*/ 0 w 996"/>
                <a:gd name="T5" fmla="*/ 0 h 722"/>
                <a:gd name="T6" fmla="*/ 0 w 996"/>
                <a:gd name="T7" fmla="*/ 0 h 722"/>
                <a:gd name="T8" fmla="*/ 0 w 996"/>
                <a:gd name="T9" fmla="*/ 0 h 722"/>
                <a:gd name="T10" fmla="*/ 0 w 996"/>
                <a:gd name="T11" fmla="*/ 0 h 722"/>
                <a:gd name="T12" fmla="*/ 0 w 996"/>
                <a:gd name="T13" fmla="*/ 0 h 722"/>
                <a:gd name="T14" fmla="*/ 0 w 996"/>
                <a:gd name="T15" fmla="*/ 0 h 722"/>
                <a:gd name="T16" fmla="*/ 0 w 996"/>
                <a:gd name="T17" fmla="*/ 0 h 722"/>
                <a:gd name="T18" fmla="*/ 0 w 996"/>
                <a:gd name="T19" fmla="*/ 0 h 722"/>
                <a:gd name="T20" fmla="*/ 0 w 996"/>
                <a:gd name="T21" fmla="*/ 0 h 722"/>
                <a:gd name="T22" fmla="*/ 0 w 996"/>
                <a:gd name="T23" fmla="*/ 0 h 722"/>
                <a:gd name="T24" fmla="*/ 0 w 996"/>
                <a:gd name="T25" fmla="*/ 0 h 722"/>
                <a:gd name="T26" fmla="*/ 0 w 996"/>
                <a:gd name="T27" fmla="*/ 0 h 722"/>
                <a:gd name="T28" fmla="*/ 0 w 996"/>
                <a:gd name="T29" fmla="*/ 0 h 722"/>
                <a:gd name="T30" fmla="*/ 0 w 996"/>
                <a:gd name="T31" fmla="*/ 0 h 722"/>
                <a:gd name="T32" fmla="*/ 0 w 996"/>
                <a:gd name="T33" fmla="*/ 0 h 722"/>
                <a:gd name="T34" fmla="*/ 0 w 996"/>
                <a:gd name="T35" fmla="*/ 0 h 722"/>
                <a:gd name="T36" fmla="*/ 0 w 996"/>
                <a:gd name="T37" fmla="*/ 0 h 722"/>
                <a:gd name="T38" fmla="*/ 0 w 996"/>
                <a:gd name="T39" fmla="*/ 0 h 722"/>
                <a:gd name="T40" fmla="*/ 0 w 996"/>
                <a:gd name="T41" fmla="*/ 0 h 722"/>
                <a:gd name="T42" fmla="*/ 0 w 996"/>
                <a:gd name="T43" fmla="*/ 0 h 722"/>
                <a:gd name="T44" fmla="*/ 0 w 996"/>
                <a:gd name="T45" fmla="*/ 0 h 722"/>
                <a:gd name="T46" fmla="*/ 0 w 996"/>
                <a:gd name="T47" fmla="*/ 0 h 722"/>
                <a:gd name="T48" fmla="*/ 0 w 996"/>
                <a:gd name="T49" fmla="*/ 0 h 722"/>
                <a:gd name="T50" fmla="*/ 0 w 996"/>
                <a:gd name="T51" fmla="*/ 0 h 722"/>
                <a:gd name="T52" fmla="*/ 0 w 996"/>
                <a:gd name="T53" fmla="*/ 0 h 722"/>
                <a:gd name="T54" fmla="*/ 0 w 996"/>
                <a:gd name="T55" fmla="*/ 0 h 722"/>
                <a:gd name="T56" fmla="*/ 0 w 996"/>
                <a:gd name="T57" fmla="*/ 0 h 722"/>
                <a:gd name="T58" fmla="*/ 0 w 996"/>
                <a:gd name="T59" fmla="*/ 0 h 722"/>
                <a:gd name="T60" fmla="*/ 0 w 996"/>
                <a:gd name="T61" fmla="*/ 0 h 722"/>
                <a:gd name="T62" fmla="*/ 0 w 996"/>
                <a:gd name="T63" fmla="*/ 0 h 722"/>
                <a:gd name="T64" fmla="*/ 0 w 996"/>
                <a:gd name="T65" fmla="*/ 0 h 722"/>
                <a:gd name="T66" fmla="*/ 0 w 996"/>
                <a:gd name="T67" fmla="*/ 0 h 722"/>
                <a:gd name="T68" fmla="*/ 0 w 996"/>
                <a:gd name="T69" fmla="*/ 0 h 722"/>
                <a:gd name="T70" fmla="*/ 0 w 996"/>
                <a:gd name="T71" fmla="*/ 0 h 722"/>
                <a:gd name="T72" fmla="*/ 0 w 996"/>
                <a:gd name="T73" fmla="*/ 0 h 722"/>
                <a:gd name="T74" fmla="*/ 0 w 996"/>
                <a:gd name="T75" fmla="*/ 0 h 722"/>
                <a:gd name="T76" fmla="*/ 0 w 996"/>
                <a:gd name="T77" fmla="*/ 0 h 722"/>
                <a:gd name="T78" fmla="*/ 0 w 996"/>
                <a:gd name="T79" fmla="*/ 0 h 722"/>
                <a:gd name="T80" fmla="*/ 0 w 996"/>
                <a:gd name="T81" fmla="*/ 0 h 722"/>
                <a:gd name="T82" fmla="*/ 0 w 996"/>
                <a:gd name="T83" fmla="*/ 0 h 722"/>
                <a:gd name="T84" fmla="*/ 0 w 996"/>
                <a:gd name="T85" fmla="*/ 0 h 722"/>
                <a:gd name="T86" fmla="*/ 0 w 996"/>
                <a:gd name="T87" fmla="*/ 0 h 722"/>
                <a:gd name="T88" fmla="*/ 0 w 996"/>
                <a:gd name="T89" fmla="*/ 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6" name="Freeform 12"/>
            <p:cNvSpPr>
              <a:spLocks/>
            </p:cNvSpPr>
            <p:nvPr/>
          </p:nvSpPr>
          <p:spPr bwMode="auto">
            <a:xfrm>
              <a:off x="3521" y="2146"/>
              <a:ext cx="78" cy="127"/>
            </a:xfrm>
            <a:custGeom>
              <a:avLst/>
              <a:gdLst>
                <a:gd name="T0" fmla="*/ 0 w 703"/>
                <a:gd name="T1" fmla="*/ 0 h 1140"/>
                <a:gd name="T2" fmla="*/ 0 w 703"/>
                <a:gd name="T3" fmla="*/ 0 h 1140"/>
                <a:gd name="T4" fmla="*/ 0 w 703"/>
                <a:gd name="T5" fmla="*/ 0 h 1140"/>
                <a:gd name="T6" fmla="*/ 0 w 703"/>
                <a:gd name="T7" fmla="*/ 0 h 1140"/>
                <a:gd name="T8" fmla="*/ 0 w 703"/>
                <a:gd name="T9" fmla="*/ 0 h 1140"/>
                <a:gd name="T10" fmla="*/ 0 w 703"/>
                <a:gd name="T11" fmla="*/ 0 h 1140"/>
                <a:gd name="T12" fmla="*/ 0 w 703"/>
                <a:gd name="T13" fmla="*/ 0 h 1140"/>
                <a:gd name="T14" fmla="*/ 0 w 703"/>
                <a:gd name="T15" fmla="*/ 0 h 1140"/>
                <a:gd name="T16" fmla="*/ 0 w 703"/>
                <a:gd name="T17" fmla="*/ 0 h 1140"/>
                <a:gd name="T18" fmla="*/ 0 w 703"/>
                <a:gd name="T19" fmla="*/ 0 h 1140"/>
                <a:gd name="T20" fmla="*/ 0 w 703"/>
                <a:gd name="T21" fmla="*/ 0 h 1140"/>
                <a:gd name="T22" fmla="*/ 0 w 703"/>
                <a:gd name="T23" fmla="*/ 0 h 1140"/>
                <a:gd name="T24" fmla="*/ 0 w 703"/>
                <a:gd name="T25" fmla="*/ 0 h 1140"/>
                <a:gd name="T26" fmla="*/ 0 w 703"/>
                <a:gd name="T27" fmla="*/ 0 h 1140"/>
                <a:gd name="T28" fmla="*/ 0 w 703"/>
                <a:gd name="T29" fmla="*/ 0 h 1140"/>
                <a:gd name="T30" fmla="*/ 0 w 703"/>
                <a:gd name="T31" fmla="*/ 0 h 1140"/>
                <a:gd name="T32" fmla="*/ 0 w 703"/>
                <a:gd name="T33" fmla="*/ 0 h 1140"/>
                <a:gd name="T34" fmla="*/ 0 w 703"/>
                <a:gd name="T35" fmla="*/ 0 h 1140"/>
                <a:gd name="T36" fmla="*/ 0 w 703"/>
                <a:gd name="T37" fmla="*/ 0 h 1140"/>
                <a:gd name="T38" fmla="*/ 0 w 703"/>
                <a:gd name="T39" fmla="*/ 0 h 1140"/>
                <a:gd name="T40" fmla="*/ 0 w 703"/>
                <a:gd name="T41" fmla="*/ 0 h 1140"/>
                <a:gd name="T42" fmla="*/ 0 w 703"/>
                <a:gd name="T43" fmla="*/ 0 h 1140"/>
                <a:gd name="T44" fmla="*/ 0 w 703"/>
                <a:gd name="T45" fmla="*/ 0 h 1140"/>
                <a:gd name="T46" fmla="*/ 0 w 703"/>
                <a:gd name="T47" fmla="*/ 0 h 1140"/>
                <a:gd name="T48" fmla="*/ 0 w 703"/>
                <a:gd name="T49" fmla="*/ 0 h 1140"/>
                <a:gd name="T50" fmla="*/ 0 w 703"/>
                <a:gd name="T51" fmla="*/ 0 h 1140"/>
                <a:gd name="T52" fmla="*/ 0 w 703"/>
                <a:gd name="T53" fmla="*/ 0 h 1140"/>
                <a:gd name="T54" fmla="*/ 0 w 703"/>
                <a:gd name="T55" fmla="*/ 0 h 1140"/>
                <a:gd name="T56" fmla="*/ 0 w 703"/>
                <a:gd name="T57" fmla="*/ 0 h 1140"/>
                <a:gd name="T58" fmla="*/ 0 w 703"/>
                <a:gd name="T59" fmla="*/ 0 h 1140"/>
                <a:gd name="T60" fmla="*/ 0 w 703"/>
                <a:gd name="T61" fmla="*/ 0 h 1140"/>
                <a:gd name="T62" fmla="*/ 0 w 703"/>
                <a:gd name="T63" fmla="*/ 0 h 1140"/>
                <a:gd name="T64" fmla="*/ 0 w 703"/>
                <a:gd name="T65" fmla="*/ 0 h 1140"/>
                <a:gd name="T66" fmla="*/ 0 w 703"/>
                <a:gd name="T67" fmla="*/ 0 h 1140"/>
                <a:gd name="T68" fmla="*/ 0 w 703"/>
                <a:gd name="T69" fmla="*/ 0 h 1140"/>
                <a:gd name="T70" fmla="*/ 0 w 703"/>
                <a:gd name="T71" fmla="*/ 0 h 1140"/>
                <a:gd name="T72" fmla="*/ 0 w 703"/>
                <a:gd name="T73" fmla="*/ 0 h 1140"/>
                <a:gd name="T74" fmla="*/ 0 w 703"/>
                <a:gd name="T75" fmla="*/ 0 h 1140"/>
                <a:gd name="T76" fmla="*/ 0 w 703"/>
                <a:gd name="T77" fmla="*/ 0 h 1140"/>
                <a:gd name="T78" fmla="*/ 0 w 703"/>
                <a:gd name="T79" fmla="*/ 0 h 1140"/>
                <a:gd name="T80" fmla="*/ 0 w 703"/>
                <a:gd name="T81" fmla="*/ 0 h 1140"/>
                <a:gd name="T82" fmla="*/ 0 w 703"/>
                <a:gd name="T83" fmla="*/ 0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7" name="Freeform 13"/>
            <p:cNvSpPr>
              <a:spLocks/>
            </p:cNvSpPr>
            <p:nvPr/>
          </p:nvSpPr>
          <p:spPr bwMode="auto">
            <a:xfrm>
              <a:off x="3616" y="2157"/>
              <a:ext cx="102" cy="119"/>
            </a:xfrm>
            <a:custGeom>
              <a:avLst/>
              <a:gdLst>
                <a:gd name="T0" fmla="*/ 0 w 919"/>
                <a:gd name="T1" fmla="*/ 0 h 1067"/>
                <a:gd name="T2" fmla="*/ 0 w 919"/>
                <a:gd name="T3" fmla="*/ 0 h 1067"/>
                <a:gd name="T4" fmla="*/ 0 w 919"/>
                <a:gd name="T5" fmla="*/ 0 h 1067"/>
                <a:gd name="T6" fmla="*/ 0 w 919"/>
                <a:gd name="T7" fmla="*/ 0 h 1067"/>
                <a:gd name="T8" fmla="*/ 0 w 919"/>
                <a:gd name="T9" fmla="*/ 0 h 1067"/>
                <a:gd name="T10" fmla="*/ 0 w 919"/>
                <a:gd name="T11" fmla="*/ 0 h 1067"/>
                <a:gd name="T12" fmla="*/ 0 w 919"/>
                <a:gd name="T13" fmla="*/ 0 h 1067"/>
                <a:gd name="T14" fmla="*/ 0 w 919"/>
                <a:gd name="T15" fmla="*/ 0 h 1067"/>
                <a:gd name="T16" fmla="*/ 0 w 919"/>
                <a:gd name="T17" fmla="*/ 0 h 1067"/>
                <a:gd name="T18" fmla="*/ 0 w 919"/>
                <a:gd name="T19" fmla="*/ 0 h 1067"/>
                <a:gd name="T20" fmla="*/ 0 w 919"/>
                <a:gd name="T21" fmla="*/ 0 h 1067"/>
                <a:gd name="T22" fmla="*/ 0 w 919"/>
                <a:gd name="T23" fmla="*/ 0 h 1067"/>
                <a:gd name="T24" fmla="*/ 0 w 919"/>
                <a:gd name="T25" fmla="*/ 0 h 1067"/>
                <a:gd name="T26" fmla="*/ 0 w 919"/>
                <a:gd name="T27" fmla="*/ 0 h 1067"/>
                <a:gd name="T28" fmla="*/ 0 w 919"/>
                <a:gd name="T29" fmla="*/ 0 h 1067"/>
                <a:gd name="T30" fmla="*/ 0 w 919"/>
                <a:gd name="T31" fmla="*/ 0 h 1067"/>
                <a:gd name="T32" fmla="*/ 0 w 919"/>
                <a:gd name="T33" fmla="*/ 0 h 1067"/>
                <a:gd name="T34" fmla="*/ 0 w 919"/>
                <a:gd name="T35" fmla="*/ 0 h 1067"/>
                <a:gd name="T36" fmla="*/ 0 w 919"/>
                <a:gd name="T37" fmla="*/ 0 h 1067"/>
                <a:gd name="T38" fmla="*/ 0 w 919"/>
                <a:gd name="T39" fmla="*/ 0 h 1067"/>
                <a:gd name="T40" fmla="*/ 0 w 919"/>
                <a:gd name="T41" fmla="*/ 0 h 1067"/>
                <a:gd name="T42" fmla="*/ 0 w 919"/>
                <a:gd name="T43" fmla="*/ 0 h 1067"/>
                <a:gd name="T44" fmla="*/ 0 w 919"/>
                <a:gd name="T45" fmla="*/ 0 h 1067"/>
                <a:gd name="T46" fmla="*/ 0 w 919"/>
                <a:gd name="T47" fmla="*/ 0 h 1067"/>
                <a:gd name="T48" fmla="*/ 0 w 919"/>
                <a:gd name="T49" fmla="*/ 0 h 1067"/>
                <a:gd name="T50" fmla="*/ 0 w 919"/>
                <a:gd name="T51" fmla="*/ 0 h 1067"/>
                <a:gd name="T52" fmla="*/ 0 w 919"/>
                <a:gd name="T53" fmla="*/ 0 h 1067"/>
                <a:gd name="T54" fmla="*/ 0 w 919"/>
                <a:gd name="T55" fmla="*/ 0 h 1067"/>
                <a:gd name="T56" fmla="*/ 0 w 919"/>
                <a:gd name="T57" fmla="*/ 0 h 1067"/>
                <a:gd name="T58" fmla="*/ 0 w 919"/>
                <a:gd name="T59" fmla="*/ 0 h 1067"/>
                <a:gd name="T60" fmla="*/ 0 w 919"/>
                <a:gd name="T61" fmla="*/ 0 h 1067"/>
                <a:gd name="T62" fmla="*/ 0 w 919"/>
                <a:gd name="T63" fmla="*/ 0 h 1067"/>
                <a:gd name="T64" fmla="*/ 0 w 919"/>
                <a:gd name="T65" fmla="*/ 0 h 1067"/>
                <a:gd name="T66" fmla="*/ 0 w 919"/>
                <a:gd name="T67" fmla="*/ 0 h 1067"/>
                <a:gd name="T68" fmla="*/ 0 w 919"/>
                <a:gd name="T69" fmla="*/ 0 h 1067"/>
                <a:gd name="T70" fmla="*/ 0 w 919"/>
                <a:gd name="T71" fmla="*/ 0 h 1067"/>
                <a:gd name="T72" fmla="*/ 0 w 919"/>
                <a:gd name="T73" fmla="*/ 0 h 1067"/>
                <a:gd name="T74" fmla="*/ 0 w 919"/>
                <a:gd name="T75" fmla="*/ 0 h 1067"/>
                <a:gd name="T76" fmla="*/ 0 w 919"/>
                <a:gd name="T77" fmla="*/ 0 h 1067"/>
                <a:gd name="T78" fmla="*/ 0 w 919"/>
                <a:gd name="T79" fmla="*/ 0 h 1067"/>
                <a:gd name="T80" fmla="*/ 0 w 919"/>
                <a:gd name="T81" fmla="*/ 0 h 1067"/>
                <a:gd name="T82" fmla="*/ 0 w 919"/>
                <a:gd name="T83" fmla="*/ 0 h 1067"/>
                <a:gd name="T84" fmla="*/ 0 w 919"/>
                <a:gd name="T85" fmla="*/ 0 h 1067"/>
                <a:gd name="T86" fmla="*/ 0 w 919"/>
                <a:gd name="T87" fmla="*/ 0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95613" name="Rectangle 30"/>
          <p:cNvSpPr>
            <a:spLocks noChangeArrowheads="1"/>
          </p:cNvSpPr>
          <p:nvPr/>
        </p:nvSpPr>
        <p:spPr bwMode="auto">
          <a:xfrm>
            <a:off x="1727200" y="3113088"/>
            <a:ext cx="358457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GCD(a,b) </a:t>
            </a:r>
          </a:p>
          <a:p>
            <a:pPr eaLnBrk="1" hangingPunct="1"/>
            <a:r>
              <a:rPr lang="en-US" altLang="en-US"/>
              <a:t>    = GCD(a-b,b)</a:t>
            </a:r>
          </a:p>
          <a:p>
            <a:pPr eaLnBrk="1" hangingPunct="1"/>
            <a:r>
              <a:rPr lang="en-US" altLang="en-US"/>
              <a:t>    = GCD(a mod b, b)</a:t>
            </a:r>
          </a:p>
          <a:p>
            <a:pPr eaLnBrk="1" hangingPunct="1"/>
            <a:r>
              <a:rPr lang="en-US" altLang="en-US"/>
              <a:t>    = GCD(b, a mod b)   </a:t>
            </a:r>
          </a:p>
        </p:txBody>
      </p:sp>
      <p:sp>
        <p:nvSpPr>
          <p:cNvPr id="608288" name="Rectangle 32"/>
          <p:cNvSpPr>
            <a:spLocks noChangeArrowheads="1"/>
          </p:cNvSpPr>
          <p:nvPr/>
        </p:nvSpPr>
        <p:spPr bwMode="auto">
          <a:xfrm>
            <a:off x="5132388" y="3157538"/>
            <a:ext cx="3173412"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GCD(21,9) </a:t>
            </a:r>
          </a:p>
          <a:p>
            <a:pPr eaLnBrk="1" hangingPunct="1"/>
            <a:r>
              <a:rPr lang="en-US" altLang="en-US"/>
              <a:t>     = GCD(12,9) = 3 </a:t>
            </a:r>
          </a:p>
          <a:p>
            <a:pPr eaLnBrk="1" hangingPunct="1"/>
            <a:r>
              <a:rPr lang="en-US" altLang="en-US"/>
              <a:t>     = GCD(3,9)</a:t>
            </a:r>
          </a:p>
          <a:p>
            <a:pPr eaLnBrk="1" hangingPunct="1"/>
            <a:r>
              <a:rPr lang="en-US" altLang="en-US"/>
              <a:t>     = GCD(9,3)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5613">
                                            <p:txEl>
                                              <p:pRg st="3" end="3"/>
                                            </p:txEl>
                                          </p:spTgt>
                                        </p:tgtEl>
                                        <p:attrNameLst>
                                          <p:attrName>style.visibility</p:attrName>
                                        </p:attrNameLst>
                                      </p:cBhvr>
                                      <p:to>
                                        <p:strVal val="visible"/>
                                      </p:to>
                                    </p:set>
                                    <p:anim calcmode="lin" valueType="num">
                                      <p:cBhvr additive="base">
                                        <p:cTn id="7" dur="500" fill="hold"/>
                                        <p:tgtEl>
                                          <p:spTgt spid="195613">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561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08288">
                                            <p:txEl>
                                              <p:pRg st="3" end="3"/>
                                            </p:txEl>
                                          </p:spTgt>
                                        </p:tgtEl>
                                        <p:attrNameLst>
                                          <p:attrName>style.visibility</p:attrName>
                                        </p:attrNameLst>
                                      </p:cBhvr>
                                      <p:to>
                                        <p:strVal val="visible"/>
                                      </p:to>
                                    </p:set>
                                    <p:anim calcmode="lin" valueType="num">
                                      <p:cBhvr additive="base">
                                        <p:cTn id="13" dur="500" fill="hold"/>
                                        <p:tgtEl>
                                          <p:spTgt spid="608288">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08288">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3"/>
          <p:cNvSpPr txBox="1">
            <a:spLocks noChangeArrowheads="1"/>
          </p:cNvSpPr>
          <p:nvPr/>
        </p:nvSpPr>
        <p:spPr bwMode="auto">
          <a:xfrm>
            <a:off x="288925" y="868363"/>
            <a:ext cx="20955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Input: &lt;a,b&gt;</a:t>
            </a:r>
          </a:p>
        </p:txBody>
      </p:sp>
      <p:sp>
        <p:nvSpPr>
          <p:cNvPr id="41987" name="Rectangle 4"/>
          <p:cNvSpPr>
            <a:spLocks noChangeArrowheads="1"/>
          </p:cNvSpPr>
          <p:nvPr/>
        </p:nvSpPr>
        <p:spPr bwMode="auto">
          <a:xfrm>
            <a:off x="2362200" y="914400"/>
            <a:ext cx="61610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&lt;10000000000001,9999999999999&gt;</a:t>
            </a:r>
          </a:p>
        </p:txBody>
      </p:sp>
      <p:sp>
        <p:nvSpPr>
          <p:cNvPr id="385030" name="Rectangle 6"/>
          <p:cNvSpPr>
            <a:spLocks noChangeArrowheads="1"/>
          </p:cNvSpPr>
          <p:nvPr/>
        </p:nvSpPr>
        <p:spPr bwMode="auto">
          <a:xfrm>
            <a:off x="2362200" y="2406650"/>
            <a:ext cx="1398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&lt;2,1&gt;</a:t>
            </a:r>
          </a:p>
        </p:txBody>
      </p:sp>
      <p:sp>
        <p:nvSpPr>
          <p:cNvPr id="385031" name="Rectangle 7"/>
          <p:cNvSpPr>
            <a:spLocks noChangeArrowheads="1"/>
          </p:cNvSpPr>
          <p:nvPr/>
        </p:nvSpPr>
        <p:spPr bwMode="auto">
          <a:xfrm>
            <a:off x="2362200" y="2863850"/>
            <a:ext cx="1398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&lt;1,0&gt;</a:t>
            </a:r>
          </a:p>
        </p:txBody>
      </p:sp>
      <p:sp>
        <p:nvSpPr>
          <p:cNvPr id="385042" name="Rectangle 18"/>
          <p:cNvSpPr>
            <a:spLocks noChangeArrowheads="1"/>
          </p:cNvSpPr>
          <p:nvPr/>
        </p:nvSpPr>
        <p:spPr bwMode="auto">
          <a:xfrm>
            <a:off x="1819275" y="5791200"/>
            <a:ext cx="27908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O(log(a)+log(b))</a:t>
            </a:r>
          </a:p>
        </p:txBody>
      </p:sp>
      <p:grpSp>
        <p:nvGrpSpPr>
          <p:cNvPr id="2" name="Group 23"/>
          <p:cNvGrpSpPr>
            <a:grpSpLocks/>
          </p:cNvGrpSpPr>
          <p:nvPr/>
        </p:nvGrpSpPr>
        <p:grpSpPr bwMode="auto">
          <a:xfrm>
            <a:off x="584200" y="5834063"/>
            <a:ext cx="4621213" cy="1023937"/>
            <a:chOff x="368" y="3195"/>
            <a:chExt cx="2911" cy="645"/>
          </a:xfrm>
        </p:grpSpPr>
        <p:sp>
          <p:nvSpPr>
            <p:cNvPr id="42009" name="Text Box 16"/>
            <p:cNvSpPr txBox="1">
              <a:spLocks noChangeArrowheads="1"/>
            </p:cNvSpPr>
            <p:nvPr/>
          </p:nvSpPr>
          <p:spPr bwMode="auto">
            <a:xfrm>
              <a:off x="368" y="3195"/>
              <a:ext cx="819"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Time =</a:t>
              </a:r>
            </a:p>
          </p:txBody>
        </p:sp>
        <p:sp>
          <p:nvSpPr>
            <p:cNvPr id="42010" name="Text Box 17"/>
            <p:cNvSpPr txBox="1">
              <a:spLocks noChangeArrowheads="1"/>
            </p:cNvSpPr>
            <p:nvPr/>
          </p:nvSpPr>
          <p:spPr bwMode="auto">
            <a:xfrm>
              <a:off x="378" y="3494"/>
              <a:ext cx="785"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Size  =</a:t>
              </a:r>
            </a:p>
          </p:txBody>
        </p:sp>
        <p:sp>
          <p:nvSpPr>
            <p:cNvPr id="42011" name="Rectangle 19"/>
            <p:cNvSpPr>
              <a:spLocks noChangeArrowheads="1"/>
            </p:cNvSpPr>
            <p:nvPr/>
          </p:nvSpPr>
          <p:spPr bwMode="auto">
            <a:xfrm>
              <a:off x="1146" y="3485"/>
              <a:ext cx="213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n = O(log(a)+log(b))</a:t>
              </a:r>
            </a:p>
          </p:txBody>
        </p:sp>
      </p:grpSp>
      <p:sp>
        <p:nvSpPr>
          <p:cNvPr id="385044" name="Rectangle 20"/>
          <p:cNvSpPr>
            <a:spLocks noChangeArrowheads="1"/>
          </p:cNvSpPr>
          <p:nvPr/>
        </p:nvSpPr>
        <p:spPr bwMode="auto">
          <a:xfrm>
            <a:off x="4502150" y="5837238"/>
            <a:ext cx="12128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O(n)</a:t>
            </a:r>
          </a:p>
        </p:txBody>
      </p:sp>
      <p:sp>
        <p:nvSpPr>
          <p:cNvPr id="41993" name="Rectangle 21"/>
          <p:cNvSpPr>
            <a:spLocks noChangeArrowheads="1"/>
          </p:cNvSpPr>
          <p:nvPr/>
        </p:nvSpPr>
        <p:spPr bwMode="auto">
          <a:xfrm>
            <a:off x="1219200" y="1371600"/>
            <a:ext cx="10477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&lt;x,y&gt;</a:t>
            </a:r>
          </a:p>
        </p:txBody>
      </p:sp>
      <p:sp>
        <p:nvSpPr>
          <p:cNvPr id="385046" name="Rectangle 22"/>
          <p:cNvSpPr>
            <a:spLocks noChangeArrowheads="1"/>
          </p:cNvSpPr>
          <p:nvPr/>
        </p:nvSpPr>
        <p:spPr bwMode="auto">
          <a:xfrm>
            <a:off x="2362200" y="1889125"/>
            <a:ext cx="36845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&lt;9999999999999,2&gt;</a:t>
            </a:r>
          </a:p>
        </p:txBody>
      </p:sp>
      <p:sp>
        <p:nvSpPr>
          <p:cNvPr id="385048" name="Rectangle 24"/>
          <p:cNvSpPr>
            <a:spLocks noChangeArrowheads="1"/>
          </p:cNvSpPr>
          <p:nvPr/>
        </p:nvSpPr>
        <p:spPr bwMode="auto">
          <a:xfrm>
            <a:off x="762000" y="3184525"/>
            <a:ext cx="42100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GCD(a,b) = GCD(x,y) = 1</a:t>
            </a:r>
          </a:p>
        </p:txBody>
      </p:sp>
      <p:sp>
        <p:nvSpPr>
          <p:cNvPr id="41996" name="Rectangle 26"/>
          <p:cNvSpPr>
            <a:spLocks noChangeArrowheads="1"/>
          </p:cNvSpPr>
          <p:nvPr/>
        </p:nvSpPr>
        <p:spPr bwMode="auto">
          <a:xfrm>
            <a:off x="2373313" y="1431925"/>
            <a:ext cx="616108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 &lt;10000000000001,9999999999999&gt;</a:t>
            </a:r>
          </a:p>
        </p:txBody>
      </p:sp>
      <p:grpSp>
        <p:nvGrpSpPr>
          <p:cNvPr id="3" name="Group 31"/>
          <p:cNvGrpSpPr>
            <a:grpSpLocks/>
          </p:cNvGrpSpPr>
          <p:nvPr/>
        </p:nvGrpSpPr>
        <p:grpSpPr bwMode="auto">
          <a:xfrm>
            <a:off x="6553200" y="1676400"/>
            <a:ext cx="2398713" cy="1082675"/>
            <a:chOff x="4128" y="1056"/>
            <a:chExt cx="1511" cy="682"/>
          </a:xfrm>
        </p:grpSpPr>
        <p:sp>
          <p:nvSpPr>
            <p:cNvPr id="42007" name="AutoShape 28"/>
            <p:cNvSpPr>
              <a:spLocks noChangeArrowheads="1"/>
            </p:cNvSpPr>
            <p:nvPr/>
          </p:nvSpPr>
          <p:spPr bwMode="auto">
            <a:xfrm>
              <a:off x="5376" y="1056"/>
              <a:ext cx="192" cy="384"/>
            </a:xfrm>
            <a:prstGeom prst="curvedLeftArrow">
              <a:avLst>
                <a:gd name="adj1" fmla="val 40000"/>
                <a:gd name="adj2" fmla="val 80000"/>
                <a:gd name="adj3" fmla="val 33333"/>
              </a:avLst>
            </a:prstGeom>
            <a:solidFill>
              <a:schemeClr val="hlink"/>
            </a:solidFill>
            <a:ln w="9525">
              <a:solidFill>
                <a:schemeClr val="tx1"/>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endParaRPr lang="en-US" altLang="en-US"/>
            </a:p>
          </p:txBody>
        </p:sp>
        <p:sp>
          <p:nvSpPr>
            <p:cNvPr id="42008" name="Text Box 30"/>
            <p:cNvSpPr txBox="1">
              <a:spLocks noChangeArrowheads="1"/>
            </p:cNvSpPr>
            <p:nvPr/>
          </p:nvSpPr>
          <p:spPr bwMode="auto">
            <a:xfrm>
              <a:off x="4128" y="1392"/>
              <a:ext cx="1511"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solidFill>
                    <a:schemeClr val="hlink"/>
                  </a:solidFill>
                </a:rPr>
                <a:t>Little progress</a:t>
              </a:r>
            </a:p>
          </p:txBody>
        </p:sp>
      </p:grpSp>
      <p:grpSp>
        <p:nvGrpSpPr>
          <p:cNvPr id="4" name="Group 32"/>
          <p:cNvGrpSpPr>
            <a:grpSpLocks/>
          </p:cNvGrpSpPr>
          <p:nvPr/>
        </p:nvGrpSpPr>
        <p:grpSpPr bwMode="auto">
          <a:xfrm>
            <a:off x="6553200" y="2057400"/>
            <a:ext cx="2660650" cy="1082675"/>
            <a:chOff x="4128" y="1056"/>
            <a:chExt cx="1676" cy="682"/>
          </a:xfrm>
        </p:grpSpPr>
        <p:sp>
          <p:nvSpPr>
            <p:cNvPr id="42005" name="AutoShape 33"/>
            <p:cNvSpPr>
              <a:spLocks noChangeArrowheads="1"/>
            </p:cNvSpPr>
            <p:nvPr/>
          </p:nvSpPr>
          <p:spPr bwMode="auto">
            <a:xfrm>
              <a:off x="5376" y="1056"/>
              <a:ext cx="192" cy="384"/>
            </a:xfrm>
            <a:prstGeom prst="curvedLeftArrow">
              <a:avLst>
                <a:gd name="adj1" fmla="val 40000"/>
                <a:gd name="adj2" fmla="val 80000"/>
                <a:gd name="adj3" fmla="val 33333"/>
              </a:avLst>
            </a:prstGeom>
            <a:solidFill>
              <a:schemeClr val="hlink"/>
            </a:solidFill>
            <a:ln w="9525">
              <a:solidFill>
                <a:schemeClr val="tx1"/>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endParaRPr lang="en-US" altLang="en-US"/>
            </a:p>
          </p:txBody>
        </p:sp>
        <p:sp>
          <p:nvSpPr>
            <p:cNvPr id="42006" name="Text Box 34"/>
            <p:cNvSpPr txBox="1">
              <a:spLocks noChangeArrowheads="1"/>
            </p:cNvSpPr>
            <p:nvPr/>
          </p:nvSpPr>
          <p:spPr bwMode="auto">
            <a:xfrm>
              <a:off x="4128" y="1392"/>
              <a:ext cx="167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solidFill>
                    <a:schemeClr val="hlink"/>
                  </a:solidFill>
                </a:rPr>
                <a:t>Lots of progress</a:t>
              </a:r>
            </a:p>
          </p:txBody>
        </p:sp>
      </p:grpSp>
      <p:grpSp>
        <p:nvGrpSpPr>
          <p:cNvPr id="5" name="Group 38"/>
          <p:cNvGrpSpPr>
            <a:grpSpLocks/>
          </p:cNvGrpSpPr>
          <p:nvPr/>
        </p:nvGrpSpPr>
        <p:grpSpPr bwMode="auto">
          <a:xfrm>
            <a:off x="381000" y="1689100"/>
            <a:ext cx="8832850" cy="3797300"/>
            <a:chOff x="240" y="1064"/>
            <a:chExt cx="5564" cy="2392"/>
          </a:xfrm>
        </p:grpSpPr>
        <p:sp>
          <p:nvSpPr>
            <p:cNvPr id="42001" name="Text Box 25"/>
            <p:cNvSpPr txBox="1">
              <a:spLocks noChangeArrowheads="1"/>
            </p:cNvSpPr>
            <p:nvPr/>
          </p:nvSpPr>
          <p:spPr bwMode="auto">
            <a:xfrm>
              <a:off x="240" y="2534"/>
              <a:ext cx="4642" cy="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t>Every two iterations:</a:t>
              </a:r>
              <a:br>
                <a:rPr lang="en-US" altLang="en-US"/>
              </a:br>
              <a:r>
                <a:rPr lang="en-US" altLang="en-US"/>
                <a:t>   the value x decreases by at least a factor of 2.</a:t>
              </a:r>
              <a:br>
                <a:rPr lang="en-US" altLang="en-US"/>
              </a:br>
              <a:r>
                <a:rPr lang="en-US" altLang="en-US"/>
                <a:t>   the size of x decreases by at least one bit</a:t>
              </a:r>
            </a:p>
          </p:txBody>
        </p:sp>
        <p:grpSp>
          <p:nvGrpSpPr>
            <p:cNvPr id="42002" name="Group 35"/>
            <p:cNvGrpSpPr>
              <a:grpSpLocks/>
            </p:cNvGrpSpPr>
            <p:nvPr/>
          </p:nvGrpSpPr>
          <p:grpSpPr bwMode="auto">
            <a:xfrm>
              <a:off x="4128" y="1064"/>
              <a:ext cx="1676" cy="904"/>
              <a:chOff x="4128" y="1056"/>
              <a:chExt cx="1767" cy="545"/>
            </a:xfrm>
          </p:grpSpPr>
          <p:sp>
            <p:nvSpPr>
              <p:cNvPr id="42003" name="AutoShape 36"/>
              <p:cNvSpPr>
                <a:spLocks noChangeArrowheads="1"/>
              </p:cNvSpPr>
              <p:nvPr/>
            </p:nvSpPr>
            <p:spPr bwMode="auto">
              <a:xfrm>
                <a:off x="5376" y="1056"/>
                <a:ext cx="192" cy="384"/>
              </a:xfrm>
              <a:prstGeom prst="curvedLeftArrow">
                <a:avLst>
                  <a:gd name="adj1" fmla="val 40000"/>
                  <a:gd name="adj2" fmla="val 80000"/>
                  <a:gd name="adj3" fmla="val 33333"/>
                </a:avLst>
              </a:prstGeom>
              <a:solidFill>
                <a:schemeClr val="hlink"/>
              </a:solidFill>
              <a:ln w="9525">
                <a:solidFill>
                  <a:schemeClr val="tx1"/>
                </a:solidFill>
                <a:miter lim="800000"/>
                <a:headEnd/>
                <a:tailEnd/>
              </a:ln>
            </p:spPr>
            <p:txBody>
              <a:bodyPr wrap="none"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endParaRPr lang="en-US" altLang="en-US"/>
              </a:p>
            </p:txBody>
          </p:sp>
          <p:sp>
            <p:nvSpPr>
              <p:cNvPr id="42004" name="Text Box 37"/>
              <p:cNvSpPr txBox="1">
                <a:spLocks noChangeArrowheads="1"/>
              </p:cNvSpPr>
              <p:nvPr/>
            </p:nvSpPr>
            <p:spPr bwMode="auto">
              <a:xfrm>
                <a:off x="4128" y="1392"/>
                <a:ext cx="176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a:solidFill>
                      <a:schemeClr val="hlink"/>
                    </a:solidFill>
                  </a:rPr>
                  <a:t>Lots of progress</a:t>
                </a:r>
              </a:p>
            </p:txBody>
          </p:sp>
        </p:grpSp>
      </p:grpSp>
      <p:sp>
        <p:nvSpPr>
          <p:cNvPr id="42000" name="Rectangle 2"/>
          <p:cNvSpPr>
            <a:spLocks noChangeArrowheads="1"/>
          </p:cNvSpPr>
          <p:nvPr/>
        </p:nvSpPr>
        <p:spPr bwMode="auto">
          <a:xfrm>
            <a:off x="685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US" altLang="en-US" sz="4400">
                <a:solidFill>
                  <a:schemeClr val="tx2"/>
                </a:solidFill>
              </a:rPr>
              <a:t>GCD(a,b)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85046"/>
                                        </p:tgtEl>
                                        <p:attrNameLst>
                                          <p:attrName>style.visibility</p:attrName>
                                        </p:attrNameLst>
                                      </p:cBhvr>
                                      <p:to>
                                        <p:strVal val="visible"/>
                                      </p:to>
                                    </p:set>
                                    <p:anim calcmode="lin" valueType="num">
                                      <p:cBhvr additive="base">
                                        <p:cTn id="7" dur="500" fill="hold"/>
                                        <p:tgtEl>
                                          <p:spTgt spid="385046"/>
                                        </p:tgtEl>
                                        <p:attrNameLst>
                                          <p:attrName>ppt_x</p:attrName>
                                        </p:attrNameLst>
                                      </p:cBhvr>
                                      <p:tavLst>
                                        <p:tav tm="0">
                                          <p:val>
                                            <p:strVal val="#ppt_x"/>
                                          </p:val>
                                        </p:tav>
                                        <p:tav tm="100000">
                                          <p:val>
                                            <p:strVal val="#ppt_x"/>
                                          </p:val>
                                        </p:tav>
                                      </p:tavLst>
                                    </p:anim>
                                    <p:anim calcmode="lin" valueType="num">
                                      <p:cBhvr additive="base">
                                        <p:cTn id="8" dur="500" fill="hold"/>
                                        <p:tgtEl>
                                          <p:spTgt spid="38504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85030"/>
                                        </p:tgtEl>
                                        <p:attrNameLst>
                                          <p:attrName>style.visibility</p:attrName>
                                        </p:attrNameLst>
                                      </p:cBhvr>
                                      <p:to>
                                        <p:strVal val="visible"/>
                                      </p:to>
                                    </p:set>
                                    <p:anim calcmode="lin" valueType="num">
                                      <p:cBhvr additive="base">
                                        <p:cTn id="13" dur="500" fill="hold"/>
                                        <p:tgtEl>
                                          <p:spTgt spid="385030"/>
                                        </p:tgtEl>
                                        <p:attrNameLst>
                                          <p:attrName>ppt_x</p:attrName>
                                        </p:attrNameLst>
                                      </p:cBhvr>
                                      <p:tavLst>
                                        <p:tav tm="0">
                                          <p:val>
                                            <p:strVal val="#ppt_x"/>
                                          </p:val>
                                        </p:tav>
                                        <p:tav tm="100000">
                                          <p:val>
                                            <p:strVal val="#ppt_x"/>
                                          </p:val>
                                        </p:tav>
                                      </p:tavLst>
                                    </p:anim>
                                    <p:anim calcmode="lin" valueType="num">
                                      <p:cBhvr additive="base">
                                        <p:cTn id="14" dur="500" fill="hold"/>
                                        <p:tgtEl>
                                          <p:spTgt spid="385030"/>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85031"/>
                                        </p:tgtEl>
                                        <p:attrNameLst>
                                          <p:attrName>style.visibility</p:attrName>
                                        </p:attrNameLst>
                                      </p:cBhvr>
                                      <p:to>
                                        <p:strVal val="visible"/>
                                      </p:to>
                                    </p:set>
                                    <p:anim calcmode="lin" valueType="num">
                                      <p:cBhvr additive="base">
                                        <p:cTn id="19" dur="500" fill="hold"/>
                                        <p:tgtEl>
                                          <p:spTgt spid="385031"/>
                                        </p:tgtEl>
                                        <p:attrNameLst>
                                          <p:attrName>ppt_x</p:attrName>
                                        </p:attrNameLst>
                                      </p:cBhvr>
                                      <p:tavLst>
                                        <p:tav tm="0">
                                          <p:val>
                                            <p:strVal val="#ppt_x"/>
                                          </p:val>
                                        </p:tav>
                                        <p:tav tm="100000">
                                          <p:val>
                                            <p:strVal val="#ppt_x"/>
                                          </p:val>
                                        </p:tav>
                                      </p:tavLst>
                                    </p:anim>
                                    <p:anim calcmode="lin" valueType="num">
                                      <p:cBhvr additive="base">
                                        <p:cTn id="20" dur="500" fill="hold"/>
                                        <p:tgtEl>
                                          <p:spTgt spid="385031"/>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85048"/>
                                        </p:tgtEl>
                                        <p:attrNameLst>
                                          <p:attrName>style.visibility</p:attrName>
                                        </p:attrNameLst>
                                      </p:cBhvr>
                                      <p:to>
                                        <p:strVal val="visible"/>
                                      </p:to>
                                    </p:set>
                                    <p:anim calcmode="lin" valueType="num">
                                      <p:cBhvr additive="base">
                                        <p:cTn id="25" dur="500" fill="hold"/>
                                        <p:tgtEl>
                                          <p:spTgt spid="385048"/>
                                        </p:tgtEl>
                                        <p:attrNameLst>
                                          <p:attrName>ppt_x</p:attrName>
                                        </p:attrNameLst>
                                      </p:cBhvr>
                                      <p:tavLst>
                                        <p:tav tm="0">
                                          <p:val>
                                            <p:strVal val="#ppt_x"/>
                                          </p:val>
                                        </p:tav>
                                        <p:tav tm="100000">
                                          <p:val>
                                            <p:strVal val="#ppt_x"/>
                                          </p:val>
                                        </p:tav>
                                      </p:tavLst>
                                    </p:anim>
                                    <p:anim calcmode="lin" valueType="num">
                                      <p:cBhvr additive="base">
                                        <p:cTn id="26" dur="500" fill="hold"/>
                                        <p:tgtEl>
                                          <p:spTgt spid="38504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0-#ppt_w/2"/>
                                          </p:val>
                                        </p:tav>
                                        <p:tav tm="100000">
                                          <p:val>
                                            <p:strVal val="#ppt_x"/>
                                          </p:val>
                                        </p:tav>
                                      </p:tavLst>
                                    </p:anim>
                                    <p:anim calcmode="lin" valueType="num">
                                      <p:cBhvr additive="base">
                                        <p:cTn id="3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1+#ppt_w/2"/>
                                          </p:val>
                                        </p:tav>
                                        <p:tav tm="100000">
                                          <p:val>
                                            <p:strVal val="#ppt_x"/>
                                          </p:val>
                                        </p:tav>
                                      </p:tavLst>
                                    </p:anim>
                                    <p:anim calcmode="lin" valueType="num">
                                      <p:cBhvr additive="base">
                                        <p:cTn id="3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nodeType="clickEffect">
                                  <p:stCondLst>
                                    <p:cond delay="0"/>
                                  </p:stCondLst>
                                  <p:childTnLst>
                                    <p:set>
                                      <p:cBhvr>
                                        <p:cTn id="42" dur="1" fill="hold">
                                          <p:stCondLst>
                                            <p:cond delay="0"/>
                                          </p:stCondLst>
                                        </p:cTn>
                                        <p:tgtEl>
                                          <p:spTgt spid="3"/>
                                        </p:tgtEl>
                                        <p:attrNameLst>
                                          <p:attrName>style.visibility</p:attrName>
                                        </p:attrNameLst>
                                      </p:cBhvr>
                                      <p:to>
                                        <p:strVal val="hidden"/>
                                      </p:to>
                                    </p:set>
                                  </p:childTnLst>
                                </p:cTn>
                              </p:par>
                              <p:par>
                                <p:cTn id="43" presetID="2" presetClass="entr" presetSubtype="2"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500" fill="hold"/>
                                        <p:tgtEl>
                                          <p:spTgt spid="4"/>
                                        </p:tgtEl>
                                        <p:attrNameLst>
                                          <p:attrName>ppt_x</p:attrName>
                                        </p:attrNameLst>
                                      </p:cBhvr>
                                      <p:tavLst>
                                        <p:tav tm="0">
                                          <p:val>
                                            <p:strVal val="1+#ppt_w/2"/>
                                          </p:val>
                                        </p:tav>
                                        <p:tav tm="100000">
                                          <p:val>
                                            <p:strVal val="#ppt_x"/>
                                          </p:val>
                                        </p:tav>
                                      </p:tavLst>
                                    </p:anim>
                                    <p:anim calcmode="lin" valueType="num">
                                      <p:cBhvr additive="base">
                                        <p:cTn id="4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xit" presetSubtype="0" fill="hold" nodeType="clickEffect">
                                  <p:stCondLst>
                                    <p:cond delay="0"/>
                                  </p:stCondLst>
                                  <p:childTnLst>
                                    <p:set>
                                      <p:cBhvr>
                                        <p:cTn id="50" dur="1" fill="hold">
                                          <p:stCondLst>
                                            <p:cond delay="0"/>
                                          </p:stCondLst>
                                        </p:cTn>
                                        <p:tgtEl>
                                          <p:spTgt spid="4"/>
                                        </p:tgtEl>
                                        <p:attrNameLst>
                                          <p:attrName>style.visibility</p:attrName>
                                        </p:attrNameLst>
                                      </p:cBhvr>
                                      <p:to>
                                        <p:strVal val="hidden"/>
                                      </p:to>
                                    </p:set>
                                  </p:childTnLst>
                                </p:cTn>
                              </p:par>
                              <p:par>
                                <p:cTn id="51" presetID="2" presetClass="entr" presetSubtype="2" fill="hold" nodeType="with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1+#ppt_w/2"/>
                                          </p:val>
                                        </p:tav>
                                        <p:tav tm="100000">
                                          <p:val>
                                            <p:strVal val="#ppt_x"/>
                                          </p:val>
                                        </p:tav>
                                      </p:tavLst>
                                    </p:anim>
                                    <p:anim calcmode="lin" valueType="num">
                                      <p:cBhvr additive="base">
                                        <p:cTn id="5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385042"/>
                                        </p:tgtEl>
                                        <p:attrNameLst>
                                          <p:attrName>style.visibility</p:attrName>
                                        </p:attrNameLst>
                                      </p:cBhvr>
                                      <p:to>
                                        <p:strVal val="visible"/>
                                      </p:to>
                                    </p:set>
                                    <p:anim calcmode="lin" valueType="num">
                                      <p:cBhvr additive="base">
                                        <p:cTn id="59" dur="500" fill="hold"/>
                                        <p:tgtEl>
                                          <p:spTgt spid="385042"/>
                                        </p:tgtEl>
                                        <p:attrNameLst>
                                          <p:attrName>ppt_x</p:attrName>
                                        </p:attrNameLst>
                                      </p:cBhvr>
                                      <p:tavLst>
                                        <p:tav tm="0">
                                          <p:val>
                                            <p:strVal val="1+#ppt_w/2"/>
                                          </p:val>
                                        </p:tav>
                                        <p:tav tm="100000">
                                          <p:val>
                                            <p:strVal val="#ppt_x"/>
                                          </p:val>
                                        </p:tav>
                                      </p:tavLst>
                                    </p:anim>
                                    <p:anim calcmode="lin" valueType="num">
                                      <p:cBhvr additive="base">
                                        <p:cTn id="60" dur="500" fill="hold"/>
                                        <p:tgtEl>
                                          <p:spTgt spid="385042"/>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385044"/>
                                        </p:tgtEl>
                                        <p:attrNameLst>
                                          <p:attrName>style.visibility</p:attrName>
                                        </p:attrNameLst>
                                      </p:cBhvr>
                                      <p:to>
                                        <p:strVal val="visible"/>
                                      </p:to>
                                    </p:set>
                                    <p:anim calcmode="lin" valueType="num">
                                      <p:cBhvr additive="base">
                                        <p:cTn id="65" dur="500" fill="hold"/>
                                        <p:tgtEl>
                                          <p:spTgt spid="385044"/>
                                        </p:tgtEl>
                                        <p:attrNameLst>
                                          <p:attrName>ppt_x</p:attrName>
                                        </p:attrNameLst>
                                      </p:cBhvr>
                                      <p:tavLst>
                                        <p:tav tm="0">
                                          <p:val>
                                            <p:strVal val="1+#ppt_w/2"/>
                                          </p:val>
                                        </p:tav>
                                        <p:tav tm="100000">
                                          <p:val>
                                            <p:strVal val="#ppt_x"/>
                                          </p:val>
                                        </p:tav>
                                      </p:tavLst>
                                    </p:anim>
                                    <p:anim calcmode="lin" valueType="num">
                                      <p:cBhvr additive="base">
                                        <p:cTn id="66" dur="500" fill="hold"/>
                                        <p:tgtEl>
                                          <p:spTgt spid="3850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30" grpId="0"/>
      <p:bldP spid="385031" grpId="0"/>
      <p:bldP spid="385042" grpId="0"/>
      <p:bldP spid="385044" grpId="0"/>
      <p:bldP spid="385046" grpId="0"/>
      <p:bldP spid="38504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pPr eaLnBrk="1" hangingPunct="1"/>
            <a:r>
              <a:rPr lang="en-US" altLang="en-US" sz="4800" smtClean="0"/>
              <a:t>Definition of Assertions</a:t>
            </a:r>
            <a:endParaRPr lang="en-CA" altLang="en-US" sz="4800" smtClean="0"/>
          </a:p>
        </p:txBody>
      </p:sp>
      <p:sp>
        <p:nvSpPr>
          <p:cNvPr id="952323" name="Rectangle 3"/>
          <p:cNvSpPr>
            <a:spLocks noGrp="1" noChangeArrowheads="1"/>
          </p:cNvSpPr>
          <p:nvPr>
            <p:ph type="body" idx="1"/>
          </p:nvPr>
        </p:nvSpPr>
        <p:spPr>
          <a:xfrm>
            <a:off x="304800" y="1600200"/>
            <a:ext cx="9220200" cy="4114800"/>
          </a:xfrm>
        </p:spPr>
        <p:txBody>
          <a:bodyPr/>
          <a:lstStyle/>
          <a:p>
            <a:pPr eaLnBrk="1" hangingPunct="1">
              <a:defRPr/>
            </a:pPr>
            <a:r>
              <a:rPr lang="en-CA" sz="3600" dirty="0" smtClean="0"/>
              <a:t>The current state of the computation</a:t>
            </a:r>
          </a:p>
          <a:p>
            <a:pPr eaLnBrk="1" hangingPunct="1">
              <a:defRPr/>
            </a:pPr>
            <a:r>
              <a:rPr lang="en-CA" sz="3600" dirty="0" smtClean="0"/>
              <a:t>An </a:t>
            </a:r>
            <a:r>
              <a:rPr lang="en-CA" sz="3600" dirty="0" smtClean="0">
                <a:solidFill>
                  <a:srgbClr val="FF0000"/>
                </a:solidFill>
              </a:rPr>
              <a:t>assertion</a:t>
            </a:r>
            <a:r>
              <a:rPr lang="en-CA" sz="3600" dirty="0" smtClean="0"/>
              <a:t>, </a:t>
            </a:r>
            <a:r>
              <a:rPr lang="en-CA" sz="3600" i="1" dirty="0" smtClean="0">
                <a:solidFill>
                  <a:schemeClr val="accent1"/>
                </a:solidFill>
              </a:rPr>
              <a:t>A</a:t>
            </a:r>
          </a:p>
          <a:p>
            <a:pPr lvl="1" eaLnBrk="1" hangingPunct="1">
              <a:defRPr/>
            </a:pPr>
            <a:r>
              <a:rPr lang="en-CA" dirty="0" smtClean="0"/>
              <a:t>is a function </a:t>
            </a:r>
          </a:p>
          <a:p>
            <a:pPr lvl="2" eaLnBrk="1" hangingPunct="1">
              <a:defRPr/>
            </a:pPr>
            <a:r>
              <a:rPr lang="en-CA" dirty="0"/>
              <a:t>t</a:t>
            </a:r>
            <a:r>
              <a:rPr lang="en-CA" dirty="0" smtClean="0"/>
              <a:t>hat takes as input the current state</a:t>
            </a:r>
          </a:p>
          <a:p>
            <a:pPr lvl="2" eaLnBrk="1" hangingPunct="1">
              <a:defRPr/>
            </a:pPr>
            <a:r>
              <a:rPr lang="en-CA" dirty="0"/>
              <a:t>a</a:t>
            </a:r>
            <a:r>
              <a:rPr lang="en-CA" dirty="0" smtClean="0"/>
              <a:t>nd that outputs</a:t>
            </a:r>
          </a:p>
          <a:p>
            <a:pPr lvl="1" eaLnBrk="1" hangingPunct="1">
              <a:defRPr/>
            </a:pPr>
            <a:r>
              <a:rPr lang="en-CA" dirty="0" err="1" smtClean="0"/>
              <a:t>Eg</a:t>
            </a:r>
            <a:r>
              <a:rPr lang="en-CA" dirty="0" smtClean="0"/>
              <a:t> </a:t>
            </a:r>
            <a:r>
              <a:rPr lang="en-CA" i="1" dirty="0" smtClean="0">
                <a:solidFill>
                  <a:schemeClr val="accent1"/>
                </a:solidFill>
              </a:rPr>
              <a:t>A = “x is odd”</a:t>
            </a:r>
          </a:p>
          <a:p>
            <a:pPr lvl="2" eaLnBrk="1" hangingPunct="1">
              <a:defRPr/>
            </a:pPr>
            <a:r>
              <a:rPr lang="en-CA" i="1" dirty="0" smtClean="0">
                <a:solidFill>
                  <a:schemeClr val="accent1"/>
                </a:solidFill>
              </a:rPr>
              <a:t>A(</a:t>
            </a:r>
            <a:r>
              <a:rPr lang="en-US" i="1" dirty="0" smtClean="0">
                <a:solidFill>
                  <a:schemeClr val="accent1"/>
                </a:solidFill>
              </a:rPr>
              <a:t>&lt;x=5, y=3, line</a:t>
            </a:r>
            <a:r>
              <a:rPr lang="en-US" i="1" baseline="-25000" dirty="0" smtClean="0">
                <a:solidFill>
                  <a:schemeClr val="accent1"/>
                </a:solidFill>
              </a:rPr>
              <a:t>84</a:t>
            </a:r>
            <a:r>
              <a:rPr lang="en-US" i="1" dirty="0" smtClean="0">
                <a:solidFill>
                  <a:schemeClr val="accent1"/>
                </a:solidFill>
              </a:rPr>
              <a:t>&gt;</a:t>
            </a:r>
            <a:r>
              <a:rPr lang="en-CA" i="1" dirty="0">
                <a:solidFill>
                  <a:schemeClr val="accent1"/>
                </a:solidFill>
              </a:rPr>
              <a:t> </a:t>
            </a:r>
            <a:r>
              <a:rPr lang="en-CA" i="1" dirty="0" smtClean="0">
                <a:solidFill>
                  <a:schemeClr val="accent1"/>
                </a:solidFill>
              </a:rPr>
              <a:t>) = True</a:t>
            </a:r>
          </a:p>
          <a:p>
            <a:pPr lvl="2" eaLnBrk="1" hangingPunct="1">
              <a:defRPr/>
            </a:pPr>
            <a:endParaRPr lang="en-CA" i="1" dirty="0" smtClean="0">
              <a:solidFill>
                <a:schemeClr val="accent1"/>
              </a:solidFill>
            </a:endParaRPr>
          </a:p>
          <a:p>
            <a:pPr lvl="2" eaLnBrk="1" hangingPunct="1">
              <a:defRPr/>
            </a:pPr>
            <a:r>
              <a:rPr lang="en-CA" i="1" dirty="0" smtClean="0">
                <a:solidFill>
                  <a:schemeClr val="accent1"/>
                </a:solidFill>
              </a:rPr>
              <a:t>A(</a:t>
            </a:r>
            <a:r>
              <a:rPr lang="en-US" i="1" dirty="0" smtClean="0">
                <a:solidFill>
                  <a:schemeClr val="accent1"/>
                </a:solidFill>
              </a:rPr>
              <a:t>&lt;x=8, y=3, line</a:t>
            </a:r>
            <a:r>
              <a:rPr lang="en-US" i="1" baseline="-25000" dirty="0" smtClean="0">
                <a:solidFill>
                  <a:schemeClr val="accent1"/>
                </a:solidFill>
              </a:rPr>
              <a:t>84</a:t>
            </a:r>
            <a:r>
              <a:rPr lang="en-US" i="1" dirty="0" smtClean="0">
                <a:solidFill>
                  <a:schemeClr val="accent1"/>
                </a:solidFill>
              </a:rPr>
              <a:t>&gt;</a:t>
            </a:r>
            <a:r>
              <a:rPr lang="en-CA" i="1" dirty="0" smtClean="0">
                <a:solidFill>
                  <a:schemeClr val="accent1"/>
                </a:solidFill>
              </a:rPr>
              <a:t> ) = False</a:t>
            </a:r>
            <a:endParaRPr lang="en-US" i="1" dirty="0" smtClean="0">
              <a:solidFill>
                <a:schemeClr val="accent1"/>
              </a:solidFill>
            </a:endParaRPr>
          </a:p>
          <a:p>
            <a:pPr marL="914400" lvl="2" indent="0" eaLnBrk="1" hangingPunct="1">
              <a:buFontTx/>
              <a:buNone/>
              <a:defRPr/>
            </a:pPr>
            <a:endParaRPr lang="en-US" i="1" dirty="0" smtClean="0">
              <a:solidFill>
                <a:schemeClr val="accent1"/>
              </a:solidFill>
            </a:endParaRPr>
          </a:p>
        </p:txBody>
      </p:sp>
      <p:sp>
        <p:nvSpPr>
          <p:cNvPr id="2" name="Rectangle 1"/>
          <p:cNvSpPr>
            <a:spLocks noChangeArrowheads="1"/>
          </p:cNvSpPr>
          <p:nvPr/>
        </p:nvSpPr>
        <p:spPr bwMode="auto">
          <a:xfrm>
            <a:off x="3606800" y="3819525"/>
            <a:ext cx="2119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800">
                <a:solidFill>
                  <a:schemeClr val="accent1"/>
                </a:solidFill>
              </a:rPr>
              <a:t>True</a:t>
            </a:r>
            <a:r>
              <a:rPr lang="en-CA" altLang="en-US" sz="2800" i="0">
                <a:solidFill>
                  <a:schemeClr val="accent1"/>
                </a:solidFill>
              </a:rPr>
              <a:t> </a:t>
            </a:r>
            <a:r>
              <a:rPr lang="en-CA" altLang="en-US" sz="2800" i="0"/>
              <a:t>or </a:t>
            </a:r>
            <a:r>
              <a:rPr lang="en-CA" altLang="en-US" sz="2800">
                <a:solidFill>
                  <a:schemeClr val="accent1"/>
                </a:solidFill>
              </a:rPr>
              <a:t>False</a:t>
            </a:r>
          </a:p>
        </p:txBody>
      </p:sp>
      <p:sp>
        <p:nvSpPr>
          <p:cNvPr id="3" name="Rectangle 2"/>
          <p:cNvSpPr>
            <a:spLocks noChangeArrowheads="1"/>
          </p:cNvSpPr>
          <p:nvPr/>
        </p:nvSpPr>
        <p:spPr bwMode="auto">
          <a:xfrm>
            <a:off x="5675313" y="4800600"/>
            <a:ext cx="260508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400" i="0">
                <a:sym typeface="Symbol" pitchFamily="18" charset="2"/>
              </a:rPr>
              <a:t>  Computation is </a:t>
            </a:r>
            <a:br>
              <a:rPr lang="en-CA" altLang="en-US" sz="2400" i="0">
                <a:sym typeface="Symbol" pitchFamily="18" charset="2"/>
              </a:rPr>
            </a:br>
            <a:r>
              <a:rPr lang="en-CA" altLang="en-US" sz="2400" i="0">
                <a:sym typeface="Symbol" pitchFamily="18" charset="2"/>
              </a:rPr>
              <a:t>         on the path</a:t>
            </a:r>
            <a:r>
              <a:rPr lang="en-CA" altLang="en-US" sz="2400" i="0"/>
              <a:t> </a:t>
            </a:r>
            <a:endParaRPr lang="en-US" altLang="en-US" sz="2400" i="0"/>
          </a:p>
        </p:txBody>
      </p:sp>
      <p:sp>
        <p:nvSpPr>
          <p:cNvPr id="6" name="Rectangle 5"/>
          <p:cNvSpPr>
            <a:spLocks noChangeArrowheads="1"/>
          </p:cNvSpPr>
          <p:nvPr/>
        </p:nvSpPr>
        <p:spPr bwMode="auto">
          <a:xfrm>
            <a:off x="5703888" y="5646738"/>
            <a:ext cx="25384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400" i="0">
                <a:sym typeface="Symbol" pitchFamily="18" charset="2"/>
              </a:rPr>
              <a:t>  Something has </a:t>
            </a:r>
            <a:br>
              <a:rPr lang="en-CA" altLang="en-US" sz="2400" i="0">
                <a:sym typeface="Symbol" pitchFamily="18" charset="2"/>
              </a:rPr>
            </a:br>
            <a:r>
              <a:rPr lang="en-CA" altLang="en-US" sz="2400" i="0">
                <a:sym typeface="Symbol" pitchFamily="18" charset="2"/>
              </a:rPr>
              <a:t>        gone wrong!</a:t>
            </a:r>
            <a:endParaRPr lang="en-US" altLang="en-US" sz="2400" i="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52323">
                                            <p:txEl>
                                              <p:pRg st="1" end="1"/>
                                            </p:txEl>
                                          </p:spTgt>
                                        </p:tgtEl>
                                        <p:attrNameLst>
                                          <p:attrName>style.visibility</p:attrName>
                                        </p:attrNameLst>
                                      </p:cBhvr>
                                      <p:to>
                                        <p:strVal val="visible"/>
                                      </p:to>
                                    </p:set>
                                    <p:anim calcmode="lin" valueType="num">
                                      <p:cBhvr additive="base">
                                        <p:cTn id="7" dur="500" fill="hold"/>
                                        <p:tgtEl>
                                          <p:spTgt spid="95232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52323">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52323">
                                            <p:txEl>
                                              <p:pRg st="2" end="2"/>
                                            </p:txEl>
                                          </p:spTgt>
                                        </p:tgtEl>
                                        <p:attrNameLst>
                                          <p:attrName>style.visibility</p:attrName>
                                        </p:attrNameLst>
                                      </p:cBhvr>
                                      <p:to>
                                        <p:strVal val="visible"/>
                                      </p:to>
                                    </p:set>
                                    <p:anim calcmode="lin" valueType="num">
                                      <p:cBhvr additive="base">
                                        <p:cTn id="11" dur="500" fill="hold"/>
                                        <p:tgtEl>
                                          <p:spTgt spid="952323">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523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952323">
                                            <p:txEl>
                                              <p:pRg st="3" end="3"/>
                                            </p:txEl>
                                          </p:spTgt>
                                        </p:tgtEl>
                                        <p:attrNameLst>
                                          <p:attrName>style.visibility</p:attrName>
                                        </p:attrNameLst>
                                      </p:cBhvr>
                                      <p:to>
                                        <p:strVal val="visible"/>
                                      </p:to>
                                    </p:set>
                                    <p:anim calcmode="lin" valueType="num">
                                      <p:cBhvr additive="base">
                                        <p:cTn id="17" dur="500" fill="hold"/>
                                        <p:tgtEl>
                                          <p:spTgt spid="952323">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523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952323">
                                            <p:txEl>
                                              <p:pRg st="4" end="4"/>
                                            </p:txEl>
                                          </p:spTgt>
                                        </p:tgtEl>
                                        <p:attrNameLst>
                                          <p:attrName>style.visibility</p:attrName>
                                        </p:attrNameLst>
                                      </p:cBhvr>
                                      <p:to>
                                        <p:strVal val="visible"/>
                                      </p:to>
                                    </p:set>
                                    <p:anim calcmode="lin" valueType="num">
                                      <p:cBhvr additive="base">
                                        <p:cTn id="23" dur="500" fill="hold"/>
                                        <p:tgtEl>
                                          <p:spTgt spid="952323">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5232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1+#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952323">
                                            <p:txEl>
                                              <p:pRg st="5" end="5"/>
                                            </p:txEl>
                                          </p:spTgt>
                                        </p:tgtEl>
                                        <p:attrNameLst>
                                          <p:attrName>style.visibility</p:attrName>
                                        </p:attrNameLst>
                                      </p:cBhvr>
                                      <p:to>
                                        <p:strVal val="visible"/>
                                      </p:to>
                                    </p:set>
                                    <p:anim calcmode="lin" valueType="num">
                                      <p:cBhvr additive="base">
                                        <p:cTn id="35" dur="500" fill="hold"/>
                                        <p:tgtEl>
                                          <p:spTgt spid="952323">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95232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952323">
                                            <p:txEl>
                                              <p:pRg st="6" end="6"/>
                                            </p:txEl>
                                          </p:spTgt>
                                        </p:tgtEl>
                                        <p:attrNameLst>
                                          <p:attrName>style.visibility</p:attrName>
                                        </p:attrNameLst>
                                      </p:cBhvr>
                                      <p:to>
                                        <p:strVal val="visible"/>
                                      </p:to>
                                    </p:set>
                                    <p:anim calcmode="lin" valueType="num">
                                      <p:cBhvr additive="base">
                                        <p:cTn id="41" dur="500" fill="hold"/>
                                        <p:tgtEl>
                                          <p:spTgt spid="952323">
                                            <p:txEl>
                                              <p:pRg st="6" end="6"/>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95232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1+#ppt_w/2"/>
                                          </p:val>
                                        </p:tav>
                                        <p:tav tm="100000">
                                          <p:val>
                                            <p:strVal val="#ppt_x"/>
                                          </p:val>
                                        </p:tav>
                                      </p:tavLst>
                                    </p:anim>
                                    <p:anim calcmode="lin" valueType="num">
                                      <p:cBhvr additive="base">
                                        <p:cTn id="4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952323">
                                            <p:txEl>
                                              <p:pRg st="8" end="8"/>
                                            </p:txEl>
                                          </p:spTgt>
                                        </p:tgtEl>
                                        <p:attrNameLst>
                                          <p:attrName>style.visibility</p:attrName>
                                        </p:attrNameLst>
                                      </p:cBhvr>
                                      <p:to>
                                        <p:strVal val="visible"/>
                                      </p:to>
                                    </p:set>
                                    <p:anim calcmode="lin" valueType="num">
                                      <p:cBhvr additive="base">
                                        <p:cTn id="53" dur="500" fill="hold"/>
                                        <p:tgtEl>
                                          <p:spTgt spid="952323">
                                            <p:txEl>
                                              <p:pRg st="8" end="8"/>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95232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1+#ppt_w/2"/>
                                          </p:val>
                                        </p:tav>
                                        <p:tav tm="100000">
                                          <p:val>
                                            <p:strVal val="#ppt_x"/>
                                          </p:val>
                                        </p:tav>
                                      </p:tavLst>
                                    </p:anim>
                                    <p:anim calcmode="lin" valueType="num">
                                      <p:cBhvr additive="base">
                                        <p:cTn id="60"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pPr eaLnBrk="1" hangingPunct="1"/>
            <a:r>
              <a:rPr lang="en-US" altLang="en-US" smtClean="0"/>
              <a:t>GCD(</a:t>
            </a:r>
            <a:r>
              <a:rPr lang="en-US" altLang="en-US" i="1" smtClean="0"/>
              <a:t>a</a:t>
            </a:r>
            <a:r>
              <a:rPr lang="en-US" altLang="en-US" smtClean="0"/>
              <a:t>,</a:t>
            </a:r>
            <a:r>
              <a:rPr lang="en-US" altLang="en-US" i="1" smtClean="0"/>
              <a:t>b</a:t>
            </a:r>
            <a:r>
              <a:rPr lang="en-US" altLang="en-US" smtClean="0"/>
              <a:t>)</a:t>
            </a:r>
          </a:p>
        </p:txBody>
      </p:sp>
      <p:pic>
        <p:nvPicPr>
          <p:cNvPr id="43011" name="Picture 4" descr="01-24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0" y="1905000"/>
            <a:ext cx="4743450" cy="405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p:txBody>
          <a:bodyPr/>
          <a:lstStyle/>
          <a:p>
            <a:r>
              <a:rPr lang="en-US" altLang="en-US" smtClean="0"/>
              <a:t>Two Graph Problems</a:t>
            </a:r>
          </a:p>
        </p:txBody>
      </p:sp>
      <p:sp>
        <p:nvSpPr>
          <p:cNvPr id="45059" name="Content Placeholder 2"/>
          <p:cNvSpPr>
            <a:spLocks noGrp="1"/>
          </p:cNvSpPr>
          <p:nvPr>
            <p:ph idx="1"/>
          </p:nvPr>
        </p:nvSpPr>
        <p:spPr/>
        <p:txBody>
          <a:bodyPr/>
          <a:lstStyle/>
          <a:p>
            <a:r>
              <a:rPr lang="en-US" altLang="en-US" smtClean="0"/>
              <a:t>Tournament</a:t>
            </a:r>
          </a:p>
          <a:p>
            <a:r>
              <a:rPr lang="en-US" altLang="en-US" smtClean="0"/>
              <a:t>Euclidian Cycle</a:t>
            </a:r>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showMasterSp="0">
  <p:cSld>
    <p:bg>
      <p:bgPr>
        <a:solidFill>
          <a:srgbClr val="FFFF00"/>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ctrTitle"/>
          </p:nvPr>
        </p:nvSpPr>
        <p:spPr>
          <a:xfrm>
            <a:off x="228600" y="152400"/>
            <a:ext cx="8610600" cy="2667000"/>
          </a:xfrm>
        </p:spPr>
        <p:txBody>
          <a:bodyPr/>
          <a:lstStyle/>
          <a:p>
            <a:r>
              <a:rPr lang="en-US" altLang="en-US" smtClean="0">
                <a:solidFill>
                  <a:srgbClr val="0033CC"/>
                </a:solidFill>
              </a:rPr>
              <a:t>Mining for Empty Rectangles in Large Data Sets</a:t>
            </a:r>
          </a:p>
        </p:txBody>
      </p:sp>
      <p:pic>
        <p:nvPicPr>
          <p:cNvPr id="13315" name="Picture 13" descr="yorklo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86200" y="5257800"/>
            <a:ext cx="1219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27"/>
          <p:cNvSpPr txBox="1">
            <a:spLocks noChangeArrowheads="1"/>
          </p:cNvSpPr>
          <p:nvPr/>
        </p:nvSpPr>
        <p:spPr bwMode="auto">
          <a:xfrm>
            <a:off x="2971800" y="2952750"/>
            <a:ext cx="3200400" cy="177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altLang="en-US" sz="2400" b="0" i="0" u="none" strike="noStrike" kern="1200" cap="none" spc="0" normalizeH="0" baseline="0" noProof="0">
                <a:ln>
                  <a:noFill/>
                </a:ln>
                <a:solidFill>
                  <a:srgbClr val="000000"/>
                </a:solidFill>
                <a:effectLst/>
                <a:uLnTx/>
                <a:uFillTx/>
                <a:latin typeface="Times New Roman" pitchFamily="18" charset="0"/>
                <a:ea typeface="+mn-ea"/>
                <a:cs typeface="+mn-cs"/>
              </a:rPr>
              <a:t>Jeff Edmonds</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altLang="en-US" sz="2400" b="0" i="0" u="none" strike="noStrike" kern="1200" cap="none" spc="0" normalizeH="0" baseline="0" noProof="0">
                <a:ln>
                  <a:noFill/>
                </a:ln>
                <a:solidFill>
                  <a:srgbClr val="000000"/>
                </a:solidFill>
                <a:effectLst/>
                <a:uLnTx/>
                <a:uFillTx/>
                <a:latin typeface="Times New Roman" pitchFamily="18" charset="0"/>
                <a:ea typeface="+mn-ea"/>
                <a:cs typeface="+mn-cs"/>
              </a:rPr>
              <a:t>Jarek Gryz</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altLang="en-US" sz="2400" b="0" i="0" u="none" strike="noStrike" kern="1200" cap="none" spc="0" normalizeH="0" baseline="0" noProof="0">
                <a:ln>
                  <a:noFill/>
                </a:ln>
                <a:solidFill>
                  <a:srgbClr val="000000"/>
                </a:solidFill>
                <a:effectLst/>
                <a:uLnTx/>
                <a:uFillTx/>
                <a:latin typeface="Times New Roman" pitchFamily="18" charset="0"/>
                <a:ea typeface="+mn-ea"/>
                <a:cs typeface="+mn-cs"/>
              </a:rPr>
              <a:t>Dongming Liang</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altLang="en-US" sz="2400" b="0" i="0" u="none" strike="noStrike" kern="1200" cap="none" spc="0" normalizeH="0" baseline="0" noProof="0">
                <a:ln>
                  <a:noFill/>
                </a:ln>
                <a:solidFill>
                  <a:srgbClr val="000000"/>
                </a:solidFill>
                <a:effectLst/>
                <a:uLnTx/>
                <a:uFillTx/>
                <a:latin typeface="Times New Roman" pitchFamily="18" charset="0"/>
                <a:ea typeface="+mn-ea"/>
                <a:cs typeface="+mn-cs"/>
              </a:rPr>
              <a:t>Renee Miller</a:t>
            </a:r>
          </a:p>
        </p:txBody>
      </p:sp>
    </p:spTree>
    <p:extLst>
      <p:ext uri="{BB962C8B-B14F-4D97-AF65-F5344CB8AC3E}">
        <p14:creationId xmlns:p14="http://schemas.microsoft.com/office/powerpoint/2010/main" val="3163806782"/>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CE60281-F608-4038-8FC7-5B2970472382}"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 name="Group 505"/>
          <p:cNvGrpSpPr>
            <a:grpSpLocks/>
          </p:cNvGrpSpPr>
          <p:nvPr/>
        </p:nvGrpSpPr>
        <p:grpSpPr bwMode="auto">
          <a:xfrm>
            <a:off x="2719388" y="1905000"/>
            <a:ext cx="3833812" cy="2476500"/>
            <a:chOff x="512" y="2693"/>
            <a:chExt cx="2415" cy="1560"/>
          </a:xfrm>
        </p:grpSpPr>
        <p:grpSp>
          <p:nvGrpSpPr>
            <p:cNvPr id="14442" name="Group 504"/>
            <p:cNvGrpSpPr>
              <a:grpSpLocks/>
            </p:cNvGrpSpPr>
            <p:nvPr/>
          </p:nvGrpSpPr>
          <p:grpSpPr bwMode="auto">
            <a:xfrm>
              <a:off x="1544" y="2693"/>
              <a:ext cx="1383" cy="1560"/>
              <a:chOff x="1544" y="2693"/>
              <a:chExt cx="1383" cy="1560"/>
            </a:xfrm>
          </p:grpSpPr>
          <p:sp>
            <p:nvSpPr>
              <p:cNvPr id="14444" name="Rectangle 334"/>
              <p:cNvSpPr>
                <a:spLocks noChangeArrowheads="1"/>
              </p:cNvSpPr>
              <p:nvPr/>
            </p:nvSpPr>
            <p:spPr bwMode="auto">
              <a:xfrm>
                <a:off x="1909" y="3067"/>
                <a:ext cx="243"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45" name="Rectangle 335"/>
              <p:cNvSpPr>
                <a:spLocks noChangeArrowheads="1"/>
              </p:cNvSpPr>
              <p:nvPr/>
            </p:nvSpPr>
            <p:spPr bwMode="auto">
              <a:xfrm>
                <a:off x="1909" y="3075"/>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46" name="Rectangle 336"/>
              <p:cNvSpPr>
                <a:spLocks noChangeArrowheads="1"/>
              </p:cNvSpPr>
              <p:nvPr/>
            </p:nvSpPr>
            <p:spPr bwMode="auto">
              <a:xfrm>
                <a:off x="2053" y="3075"/>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47" name="Rectangle 337"/>
              <p:cNvSpPr>
                <a:spLocks noChangeArrowheads="1"/>
              </p:cNvSpPr>
              <p:nvPr/>
            </p:nvSpPr>
            <p:spPr bwMode="auto">
              <a:xfrm>
                <a:off x="1870" y="3067"/>
                <a:ext cx="39"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48" name="Rectangle 338"/>
              <p:cNvSpPr>
                <a:spLocks noChangeArrowheads="1"/>
              </p:cNvSpPr>
              <p:nvPr/>
            </p:nvSpPr>
            <p:spPr bwMode="auto">
              <a:xfrm>
                <a:off x="2152" y="3067"/>
                <a:ext cx="40"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49" name="Rectangle 339"/>
              <p:cNvSpPr>
                <a:spLocks noChangeArrowheads="1"/>
              </p:cNvSpPr>
              <p:nvPr/>
            </p:nvSpPr>
            <p:spPr bwMode="auto">
              <a:xfrm>
                <a:off x="2238" y="3067"/>
                <a:ext cx="239"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50" name="Rectangle 340"/>
              <p:cNvSpPr>
                <a:spLocks noChangeArrowheads="1"/>
              </p:cNvSpPr>
              <p:nvPr/>
            </p:nvSpPr>
            <p:spPr bwMode="auto">
              <a:xfrm>
                <a:off x="2238" y="3075"/>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51" name="Rectangle 341"/>
              <p:cNvSpPr>
                <a:spLocks noChangeArrowheads="1"/>
              </p:cNvSpPr>
              <p:nvPr/>
            </p:nvSpPr>
            <p:spPr bwMode="auto">
              <a:xfrm>
                <a:off x="2382" y="3075"/>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52" name="Rectangle 342"/>
              <p:cNvSpPr>
                <a:spLocks noChangeArrowheads="1"/>
              </p:cNvSpPr>
              <p:nvPr/>
            </p:nvSpPr>
            <p:spPr bwMode="auto">
              <a:xfrm>
                <a:off x="2197" y="3067"/>
                <a:ext cx="41"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53" name="Rectangle 343"/>
              <p:cNvSpPr>
                <a:spLocks noChangeArrowheads="1"/>
              </p:cNvSpPr>
              <p:nvPr/>
            </p:nvSpPr>
            <p:spPr bwMode="auto">
              <a:xfrm>
                <a:off x="2477" y="3067"/>
                <a:ext cx="38"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54" name="Rectangle 344"/>
              <p:cNvSpPr>
                <a:spLocks noChangeArrowheads="1"/>
              </p:cNvSpPr>
              <p:nvPr/>
            </p:nvSpPr>
            <p:spPr bwMode="auto">
              <a:xfrm>
                <a:off x="2562" y="3067"/>
                <a:ext cx="236"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55" name="Rectangle 345"/>
              <p:cNvSpPr>
                <a:spLocks noChangeArrowheads="1"/>
              </p:cNvSpPr>
              <p:nvPr/>
            </p:nvSpPr>
            <p:spPr bwMode="auto">
              <a:xfrm>
                <a:off x="2562" y="3075"/>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56" name="Rectangle 346"/>
              <p:cNvSpPr>
                <a:spLocks noChangeArrowheads="1"/>
              </p:cNvSpPr>
              <p:nvPr/>
            </p:nvSpPr>
            <p:spPr bwMode="auto">
              <a:xfrm>
                <a:off x="2706" y="3075"/>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57" name="Rectangle 347"/>
              <p:cNvSpPr>
                <a:spLocks noChangeArrowheads="1"/>
              </p:cNvSpPr>
              <p:nvPr/>
            </p:nvSpPr>
            <p:spPr bwMode="auto">
              <a:xfrm>
                <a:off x="2520" y="3067"/>
                <a:ext cx="42"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58" name="Rectangle 348"/>
              <p:cNvSpPr>
                <a:spLocks noChangeArrowheads="1"/>
              </p:cNvSpPr>
              <p:nvPr/>
            </p:nvSpPr>
            <p:spPr bwMode="auto">
              <a:xfrm>
                <a:off x="2798" y="3067"/>
                <a:ext cx="39"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59" name="Rectangle 349"/>
              <p:cNvSpPr>
                <a:spLocks noChangeArrowheads="1"/>
              </p:cNvSpPr>
              <p:nvPr/>
            </p:nvSpPr>
            <p:spPr bwMode="auto">
              <a:xfrm>
                <a:off x="1859" y="3055"/>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60" name="Line 350"/>
              <p:cNvSpPr>
                <a:spLocks noChangeShapeType="1"/>
              </p:cNvSpPr>
              <p:nvPr/>
            </p:nvSpPr>
            <p:spPr bwMode="auto">
              <a:xfrm>
                <a:off x="1859" y="3055"/>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61" name="Rectangle 351"/>
              <p:cNvSpPr>
                <a:spLocks noChangeArrowheads="1"/>
              </p:cNvSpPr>
              <p:nvPr/>
            </p:nvSpPr>
            <p:spPr bwMode="auto">
              <a:xfrm>
                <a:off x="1859" y="3055"/>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62" name="Line 352"/>
              <p:cNvSpPr>
                <a:spLocks noChangeShapeType="1"/>
              </p:cNvSpPr>
              <p:nvPr/>
            </p:nvSpPr>
            <p:spPr bwMode="auto">
              <a:xfrm>
                <a:off x="1859" y="3055"/>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63" name="Line 353"/>
              <p:cNvSpPr>
                <a:spLocks noChangeShapeType="1"/>
              </p:cNvSpPr>
              <p:nvPr/>
            </p:nvSpPr>
            <p:spPr bwMode="auto">
              <a:xfrm>
                <a:off x="1859" y="3055"/>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64" name="Rectangle 354"/>
              <p:cNvSpPr>
                <a:spLocks noChangeArrowheads="1"/>
              </p:cNvSpPr>
              <p:nvPr/>
            </p:nvSpPr>
            <p:spPr bwMode="auto">
              <a:xfrm>
                <a:off x="1870" y="3055"/>
                <a:ext cx="32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65" name="Line 355"/>
              <p:cNvSpPr>
                <a:spLocks noChangeShapeType="1"/>
              </p:cNvSpPr>
              <p:nvPr/>
            </p:nvSpPr>
            <p:spPr bwMode="auto">
              <a:xfrm>
                <a:off x="1870" y="3055"/>
                <a:ext cx="32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66" name="Rectangle 356"/>
              <p:cNvSpPr>
                <a:spLocks noChangeArrowheads="1"/>
              </p:cNvSpPr>
              <p:nvPr/>
            </p:nvSpPr>
            <p:spPr bwMode="auto">
              <a:xfrm>
                <a:off x="1870" y="3066"/>
                <a:ext cx="32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67" name="Rectangle 357"/>
              <p:cNvSpPr>
                <a:spLocks noChangeArrowheads="1"/>
              </p:cNvSpPr>
              <p:nvPr/>
            </p:nvSpPr>
            <p:spPr bwMode="auto">
              <a:xfrm>
                <a:off x="2197" y="3066"/>
                <a:ext cx="6"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68" name="Rectangle 358"/>
              <p:cNvSpPr>
                <a:spLocks noChangeArrowheads="1"/>
              </p:cNvSpPr>
              <p:nvPr/>
            </p:nvSpPr>
            <p:spPr bwMode="auto">
              <a:xfrm>
                <a:off x="2192" y="3066"/>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69" name="Line 359"/>
              <p:cNvSpPr>
                <a:spLocks noChangeShapeType="1"/>
              </p:cNvSpPr>
              <p:nvPr/>
            </p:nvSpPr>
            <p:spPr bwMode="auto">
              <a:xfrm>
                <a:off x="2192" y="3066"/>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70" name="Rectangle 360"/>
              <p:cNvSpPr>
                <a:spLocks noChangeArrowheads="1"/>
              </p:cNvSpPr>
              <p:nvPr/>
            </p:nvSpPr>
            <p:spPr bwMode="auto">
              <a:xfrm>
                <a:off x="2192" y="3055"/>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71" name="Line 361"/>
              <p:cNvSpPr>
                <a:spLocks noChangeShapeType="1"/>
              </p:cNvSpPr>
              <p:nvPr/>
            </p:nvSpPr>
            <p:spPr bwMode="auto">
              <a:xfrm>
                <a:off x="2192" y="3055"/>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72" name="Line 362"/>
              <p:cNvSpPr>
                <a:spLocks noChangeShapeType="1"/>
              </p:cNvSpPr>
              <p:nvPr/>
            </p:nvSpPr>
            <p:spPr bwMode="auto">
              <a:xfrm>
                <a:off x="2192" y="3055"/>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73" name="Rectangle 363"/>
              <p:cNvSpPr>
                <a:spLocks noChangeArrowheads="1"/>
              </p:cNvSpPr>
              <p:nvPr/>
            </p:nvSpPr>
            <p:spPr bwMode="auto">
              <a:xfrm>
                <a:off x="2203" y="3055"/>
                <a:ext cx="3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74" name="Line 364"/>
              <p:cNvSpPr>
                <a:spLocks noChangeShapeType="1"/>
              </p:cNvSpPr>
              <p:nvPr/>
            </p:nvSpPr>
            <p:spPr bwMode="auto">
              <a:xfrm>
                <a:off x="2203" y="3055"/>
                <a:ext cx="3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75" name="Rectangle 365"/>
              <p:cNvSpPr>
                <a:spLocks noChangeArrowheads="1"/>
              </p:cNvSpPr>
              <p:nvPr/>
            </p:nvSpPr>
            <p:spPr bwMode="auto">
              <a:xfrm>
                <a:off x="2203" y="3066"/>
                <a:ext cx="31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76" name="Rectangle 366"/>
              <p:cNvSpPr>
                <a:spLocks noChangeArrowheads="1"/>
              </p:cNvSpPr>
              <p:nvPr/>
            </p:nvSpPr>
            <p:spPr bwMode="auto">
              <a:xfrm>
                <a:off x="2520" y="3066"/>
                <a:ext cx="6"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77" name="Rectangle 367"/>
              <p:cNvSpPr>
                <a:spLocks noChangeArrowheads="1"/>
              </p:cNvSpPr>
              <p:nvPr/>
            </p:nvSpPr>
            <p:spPr bwMode="auto">
              <a:xfrm>
                <a:off x="2515" y="3066"/>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78" name="Line 368"/>
              <p:cNvSpPr>
                <a:spLocks noChangeShapeType="1"/>
              </p:cNvSpPr>
              <p:nvPr/>
            </p:nvSpPr>
            <p:spPr bwMode="auto">
              <a:xfrm>
                <a:off x="2515" y="3066"/>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79" name="Rectangle 369"/>
              <p:cNvSpPr>
                <a:spLocks noChangeArrowheads="1"/>
              </p:cNvSpPr>
              <p:nvPr/>
            </p:nvSpPr>
            <p:spPr bwMode="auto">
              <a:xfrm>
                <a:off x="2515" y="3055"/>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80" name="Line 370"/>
              <p:cNvSpPr>
                <a:spLocks noChangeShapeType="1"/>
              </p:cNvSpPr>
              <p:nvPr/>
            </p:nvSpPr>
            <p:spPr bwMode="auto">
              <a:xfrm>
                <a:off x="2515" y="3055"/>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81" name="Line 371"/>
              <p:cNvSpPr>
                <a:spLocks noChangeShapeType="1"/>
              </p:cNvSpPr>
              <p:nvPr/>
            </p:nvSpPr>
            <p:spPr bwMode="auto">
              <a:xfrm>
                <a:off x="2515" y="3055"/>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82" name="Rectangle 372"/>
              <p:cNvSpPr>
                <a:spLocks noChangeArrowheads="1"/>
              </p:cNvSpPr>
              <p:nvPr/>
            </p:nvSpPr>
            <p:spPr bwMode="auto">
              <a:xfrm>
                <a:off x="2526" y="3055"/>
                <a:ext cx="3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83" name="Line 373"/>
              <p:cNvSpPr>
                <a:spLocks noChangeShapeType="1"/>
              </p:cNvSpPr>
              <p:nvPr/>
            </p:nvSpPr>
            <p:spPr bwMode="auto">
              <a:xfrm>
                <a:off x="2526" y="3055"/>
                <a:ext cx="3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84" name="Rectangle 374"/>
              <p:cNvSpPr>
                <a:spLocks noChangeArrowheads="1"/>
              </p:cNvSpPr>
              <p:nvPr/>
            </p:nvSpPr>
            <p:spPr bwMode="auto">
              <a:xfrm>
                <a:off x="2526" y="3066"/>
                <a:ext cx="31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85" name="Rectangle 375"/>
              <p:cNvSpPr>
                <a:spLocks noChangeArrowheads="1"/>
              </p:cNvSpPr>
              <p:nvPr/>
            </p:nvSpPr>
            <p:spPr bwMode="auto">
              <a:xfrm>
                <a:off x="2837" y="3055"/>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86" name="Line 376"/>
              <p:cNvSpPr>
                <a:spLocks noChangeShapeType="1"/>
              </p:cNvSpPr>
              <p:nvPr/>
            </p:nvSpPr>
            <p:spPr bwMode="auto">
              <a:xfrm>
                <a:off x="2837" y="3055"/>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87" name="Rectangle 377"/>
              <p:cNvSpPr>
                <a:spLocks noChangeArrowheads="1"/>
              </p:cNvSpPr>
              <p:nvPr/>
            </p:nvSpPr>
            <p:spPr bwMode="auto">
              <a:xfrm>
                <a:off x="2837" y="3055"/>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88" name="Line 378"/>
              <p:cNvSpPr>
                <a:spLocks noChangeShapeType="1"/>
              </p:cNvSpPr>
              <p:nvPr/>
            </p:nvSpPr>
            <p:spPr bwMode="auto">
              <a:xfrm>
                <a:off x="2837" y="3055"/>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89" name="Line 379"/>
              <p:cNvSpPr>
                <a:spLocks noChangeShapeType="1"/>
              </p:cNvSpPr>
              <p:nvPr/>
            </p:nvSpPr>
            <p:spPr bwMode="auto">
              <a:xfrm>
                <a:off x="2837" y="3055"/>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90" name="Rectangle 380"/>
              <p:cNvSpPr>
                <a:spLocks noChangeArrowheads="1"/>
              </p:cNvSpPr>
              <p:nvPr/>
            </p:nvSpPr>
            <p:spPr bwMode="auto">
              <a:xfrm>
                <a:off x="1859" y="3067"/>
                <a:ext cx="11" cy="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91" name="Line 381"/>
              <p:cNvSpPr>
                <a:spLocks noChangeShapeType="1"/>
              </p:cNvSpPr>
              <p:nvPr/>
            </p:nvSpPr>
            <p:spPr bwMode="auto">
              <a:xfrm>
                <a:off x="1859" y="3067"/>
                <a:ext cx="1" cy="33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92" name="Rectangle 382"/>
              <p:cNvSpPr>
                <a:spLocks noChangeArrowheads="1"/>
              </p:cNvSpPr>
              <p:nvPr/>
            </p:nvSpPr>
            <p:spPr bwMode="auto">
              <a:xfrm>
                <a:off x="2192" y="3067"/>
                <a:ext cx="5" cy="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93" name="Line 383"/>
              <p:cNvSpPr>
                <a:spLocks noChangeShapeType="1"/>
              </p:cNvSpPr>
              <p:nvPr/>
            </p:nvSpPr>
            <p:spPr bwMode="auto">
              <a:xfrm>
                <a:off x="2192" y="3067"/>
                <a:ext cx="1" cy="33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94" name="Rectangle 384"/>
              <p:cNvSpPr>
                <a:spLocks noChangeArrowheads="1"/>
              </p:cNvSpPr>
              <p:nvPr/>
            </p:nvSpPr>
            <p:spPr bwMode="auto">
              <a:xfrm>
                <a:off x="2515" y="3067"/>
                <a:ext cx="5" cy="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95" name="Line 385"/>
              <p:cNvSpPr>
                <a:spLocks noChangeShapeType="1"/>
              </p:cNvSpPr>
              <p:nvPr/>
            </p:nvSpPr>
            <p:spPr bwMode="auto">
              <a:xfrm>
                <a:off x="2515" y="3067"/>
                <a:ext cx="1" cy="33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96" name="Rectangle 386"/>
              <p:cNvSpPr>
                <a:spLocks noChangeArrowheads="1"/>
              </p:cNvSpPr>
              <p:nvPr/>
            </p:nvSpPr>
            <p:spPr bwMode="auto">
              <a:xfrm>
                <a:off x="2837" y="3067"/>
                <a:ext cx="11" cy="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97" name="Line 387"/>
              <p:cNvSpPr>
                <a:spLocks noChangeShapeType="1"/>
              </p:cNvSpPr>
              <p:nvPr/>
            </p:nvSpPr>
            <p:spPr bwMode="auto">
              <a:xfrm>
                <a:off x="2837" y="3067"/>
                <a:ext cx="1" cy="33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98" name="Rectangle 388"/>
              <p:cNvSpPr>
                <a:spLocks noChangeArrowheads="1"/>
              </p:cNvSpPr>
              <p:nvPr/>
            </p:nvSpPr>
            <p:spPr bwMode="auto">
              <a:xfrm>
                <a:off x="1909" y="3403"/>
                <a:ext cx="243"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99" name="Rectangle 389"/>
              <p:cNvSpPr>
                <a:spLocks noChangeArrowheads="1"/>
              </p:cNvSpPr>
              <p:nvPr/>
            </p:nvSpPr>
            <p:spPr bwMode="auto">
              <a:xfrm>
                <a:off x="1909" y="3411"/>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00" name="Rectangle 390"/>
              <p:cNvSpPr>
                <a:spLocks noChangeArrowheads="1"/>
              </p:cNvSpPr>
              <p:nvPr/>
            </p:nvSpPr>
            <p:spPr bwMode="auto">
              <a:xfrm>
                <a:off x="2053" y="3411"/>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01" name="Rectangle 391"/>
              <p:cNvSpPr>
                <a:spLocks noChangeArrowheads="1"/>
              </p:cNvSpPr>
              <p:nvPr/>
            </p:nvSpPr>
            <p:spPr bwMode="auto">
              <a:xfrm>
                <a:off x="1870" y="3403"/>
                <a:ext cx="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02" name="Rectangle 392"/>
              <p:cNvSpPr>
                <a:spLocks noChangeArrowheads="1"/>
              </p:cNvSpPr>
              <p:nvPr/>
            </p:nvSpPr>
            <p:spPr bwMode="auto">
              <a:xfrm>
                <a:off x="2152" y="3403"/>
                <a:ext cx="40"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03" name="Rectangle 393"/>
              <p:cNvSpPr>
                <a:spLocks noChangeArrowheads="1"/>
              </p:cNvSpPr>
              <p:nvPr/>
            </p:nvSpPr>
            <p:spPr bwMode="auto">
              <a:xfrm>
                <a:off x="2238" y="3403"/>
                <a:ext cx="2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04" name="Rectangle 394"/>
              <p:cNvSpPr>
                <a:spLocks noChangeArrowheads="1"/>
              </p:cNvSpPr>
              <p:nvPr/>
            </p:nvSpPr>
            <p:spPr bwMode="auto">
              <a:xfrm>
                <a:off x="2238" y="3411"/>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05" name="Rectangle 395"/>
              <p:cNvSpPr>
                <a:spLocks noChangeArrowheads="1"/>
              </p:cNvSpPr>
              <p:nvPr/>
            </p:nvSpPr>
            <p:spPr bwMode="auto">
              <a:xfrm>
                <a:off x="2382" y="3411"/>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06" name="Rectangle 396"/>
              <p:cNvSpPr>
                <a:spLocks noChangeArrowheads="1"/>
              </p:cNvSpPr>
              <p:nvPr/>
            </p:nvSpPr>
            <p:spPr bwMode="auto">
              <a:xfrm>
                <a:off x="2197" y="3403"/>
                <a:ext cx="41"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07" name="Rectangle 397"/>
              <p:cNvSpPr>
                <a:spLocks noChangeArrowheads="1"/>
              </p:cNvSpPr>
              <p:nvPr/>
            </p:nvSpPr>
            <p:spPr bwMode="auto">
              <a:xfrm>
                <a:off x="2477" y="3403"/>
                <a:ext cx="38"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08" name="Rectangle 398"/>
              <p:cNvSpPr>
                <a:spLocks noChangeArrowheads="1"/>
              </p:cNvSpPr>
              <p:nvPr/>
            </p:nvSpPr>
            <p:spPr bwMode="auto">
              <a:xfrm>
                <a:off x="2562" y="3403"/>
                <a:ext cx="236"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09" name="Rectangle 399"/>
              <p:cNvSpPr>
                <a:spLocks noChangeArrowheads="1"/>
              </p:cNvSpPr>
              <p:nvPr/>
            </p:nvSpPr>
            <p:spPr bwMode="auto">
              <a:xfrm>
                <a:off x="2562" y="3411"/>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10" name="Rectangle 400"/>
              <p:cNvSpPr>
                <a:spLocks noChangeArrowheads="1"/>
              </p:cNvSpPr>
              <p:nvPr/>
            </p:nvSpPr>
            <p:spPr bwMode="auto">
              <a:xfrm>
                <a:off x="2706" y="3411"/>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11" name="Rectangle 401"/>
              <p:cNvSpPr>
                <a:spLocks noChangeArrowheads="1"/>
              </p:cNvSpPr>
              <p:nvPr/>
            </p:nvSpPr>
            <p:spPr bwMode="auto">
              <a:xfrm>
                <a:off x="2520" y="3403"/>
                <a:ext cx="42"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12" name="Rectangle 402"/>
              <p:cNvSpPr>
                <a:spLocks noChangeArrowheads="1"/>
              </p:cNvSpPr>
              <p:nvPr/>
            </p:nvSpPr>
            <p:spPr bwMode="auto">
              <a:xfrm>
                <a:off x="2798" y="3403"/>
                <a:ext cx="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13" name="Rectangle 403"/>
              <p:cNvSpPr>
                <a:spLocks noChangeArrowheads="1"/>
              </p:cNvSpPr>
              <p:nvPr/>
            </p:nvSpPr>
            <p:spPr bwMode="auto">
              <a:xfrm>
                <a:off x="1859" y="3397"/>
                <a:ext cx="1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14" name="Line 404"/>
              <p:cNvSpPr>
                <a:spLocks noChangeShapeType="1"/>
              </p:cNvSpPr>
              <p:nvPr/>
            </p:nvSpPr>
            <p:spPr bwMode="auto">
              <a:xfrm>
                <a:off x="1859" y="3397"/>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15" name="Rectangle 405"/>
              <p:cNvSpPr>
                <a:spLocks noChangeArrowheads="1"/>
              </p:cNvSpPr>
              <p:nvPr/>
            </p:nvSpPr>
            <p:spPr bwMode="auto">
              <a:xfrm>
                <a:off x="1870" y="3397"/>
                <a:ext cx="32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16" name="Line 406"/>
              <p:cNvSpPr>
                <a:spLocks noChangeShapeType="1"/>
              </p:cNvSpPr>
              <p:nvPr/>
            </p:nvSpPr>
            <p:spPr bwMode="auto">
              <a:xfrm>
                <a:off x="1870" y="3397"/>
                <a:ext cx="32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17" name="Rectangle 407"/>
              <p:cNvSpPr>
                <a:spLocks noChangeArrowheads="1"/>
              </p:cNvSpPr>
              <p:nvPr/>
            </p:nvSpPr>
            <p:spPr bwMode="auto">
              <a:xfrm>
                <a:off x="1870" y="3402"/>
                <a:ext cx="32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18" name="Rectangle 408"/>
              <p:cNvSpPr>
                <a:spLocks noChangeArrowheads="1"/>
              </p:cNvSpPr>
              <p:nvPr/>
            </p:nvSpPr>
            <p:spPr bwMode="auto">
              <a:xfrm>
                <a:off x="2192" y="3397"/>
                <a:ext cx="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19" name="Line 409"/>
              <p:cNvSpPr>
                <a:spLocks noChangeShapeType="1"/>
              </p:cNvSpPr>
              <p:nvPr/>
            </p:nvSpPr>
            <p:spPr bwMode="auto">
              <a:xfrm>
                <a:off x="2192" y="3397"/>
                <a:ext cx="1" cy="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20" name="Rectangle 410"/>
              <p:cNvSpPr>
                <a:spLocks noChangeArrowheads="1"/>
              </p:cNvSpPr>
              <p:nvPr/>
            </p:nvSpPr>
            <p:spPr bwMode="auto">
              <a:xfrm>
                <a:off x="2197" y="3397"/>
                <a:ext cx="31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21" name="Line 411"/>
              <p:cNvSpPr>
                <a:spLocks noChangeShapeType="1"/>
              </p:cNvSpPr>
              <p:nvPr/>
            </p:nvSpPr>
            <p:spPr bwMode="auto">
              <a:xfrm>
                <a:off x="2197" y="3397"/>
                <a:ext cx="31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22" name="Rectangle 412"/>
              <p:cNvSpPr>
                <a:spLocks noChangeArrowheads="1"/>
              </p:cNvSpPr>
              <p:nvPr/>
            </p:nvSpPr>
            <p:spPr bwMode="auto">
              <a:xfrm>
                <a:off x="2197" y="3402"/>
                <a:ext cx="318"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23" name="Rectangle 413"/>
              <p:cNvSpPr>
                <a:spLocks noChangeArrowheads="1"/>
              </p:cNvSpPr>
              <p:nvPr/>
            </p:nvSpPr>
            <p:spPr bwMode="auto">
              <a:xfrm>
                <a:off x="2515" y="3397"/>
                <a:ext cx="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24" name="Line 414"/>
              <p:cNvSpPr>
                <a:spLocks noChangeShapeType="1"/>
              </p:cNvSpPr>
              <p:nvPr/>
            </p:nvSpPr>
            <p:spPr bwMode="auto">
              <a:xfrm>
                <a:off x="2515" y="3397"/>
                <a:ext cx="1" cy="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25" name="Rectangle 415"/>
              <p:cNvSpPr>
                <a:spLocks noChangeArrowheads="1"/>
              </p:cNvSpPr>
              <p:nvPr/>
            </p:nvSpPr>
            <p:spPr bwMode="auto">
              <a:xfrm>
                <a:off x="2520" y="3397"/>
                <a:ext cx="31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26" name="Line 416"/>
              <p:cNvSpPr>
                <a:spLocks noChangeShapeType="1"/>
              </p:cNvSpPr>
              <p:nvPr/>
            </p:nvSpPr>
            <p:spPr bwMode="auto">
              <a:xfrm>
                <a:off x="2520" y="3397"/>
                <a:ext cx="31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27" name="Rectangle 417"/>
              <p:cNvSpPr>
                <a:spLocks noChangeArrowheads="1"/>
              </p:cNvSpPr>
              <p:nvPr/>
            </p:nvSpPr>
            <p:spPr bwMode="auto">
              <a:xfrm>
                <a:off x="2520" y="3402"/>
                <a:ext cx="317"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28" name="Rectangle 418"/>
              <p:cNvSpPr>
                <a:spLocks noChangeArrowheads="1"/>
              </p:cNvSpPr>
              <p:nvPr/>
            </p:nvSpPr>
            <p:spPr bwMode="auto">
              <a:xfrm>
                <a:off x="2837" y="3397"/>
                <a:ext cx="1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29" name="Line 419"/>
              <p:cNvSpPr>
                <a:spLocks noChangeShapeType="1"/>
              </p:cNvSpPr>
              <p:nvPr/>
            </p:nvSpPr>
            <p:spPr bwMode="auto">
              <a:xfrm>
                <a:off x="2837" y="3397"/>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30" name="Rectangle 420"/>
              <p:cNvSpPr>
                <a:spLocks noChangeArrowheads="1"/>
              </p:cNvSpPr>
              <p:nvPr/>
            </p:nvSpPr>
            <p:spPr bwMode="auto">
              <a:xfrm>
                <a:off x="1859" y="3403"/>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31" name="Line 421"/>
              <p:cNvSpPr>
                <a:spLocks noChangeShapeType="1"/>
              </p:cNvSpPr>
              <p:nvPr/>
            </p:nvSpPr>
            <p:spPr bwMode="auto">
              <a:xfrm>
                <a:off x="1859" y="3403"/>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32" name="Rectangle 422"/>
              <p:cNvSpPr>
                <a:spLocks noChangeArrowheads="1"/>
              </p:cNvSpPr>
              <p:nvPr/>
            </p:nvSpPr>
            <p:spPr bwMode="auto">
              <a:xfrm>
                <a:off x="2192" y="3403"/>
                <a:ext cx="5"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33" name="Line 423"/>
              <p:cNvSpPr>
                <a:spLocks noChangeShapeType="1"/>
              </p:cNvSpPr>
              <p:nvPr/>
            </p:nvSpPr>
            <p:spPr bwMode="auto">
              <a:xfrm>
                <a:off x="2192" y="3403"/>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34" name="Rectangle 424"/>
              <p:cNvSpPr>
                <a:spLocks noChangeArrowheads="1"/>
              </p:cNvSpPr>
              <p:nvPr/>
            </p:nvSpPr>
            <p:spPr bwMode="auto">
              <a:xfrm>
                <a:off x="2515" y="3403"/>
                <a:ext cx="5"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35" name="Line 425"/>
              <p:cNvSpPr>
                <a:spLocks noChangeShapeType="1"/>
              </p:cNvSpPr>
              <p:nvPr/>
            </p:nvSpPr>
            <p:spPr bwMode="auto">
              <a:xfrm>
                <a:off x="2515" y="3403"/>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36" name="Rectangle 426"/>
              <p:cNvSpPr>
                <a:spLocks noChangeArrowheads="1"/>
              </p:cNvSpPr>
              <p:nvPr/>
            </p:nvSpPr>
            <p:spPr bwMode="auto">
              <a:xfrm>
                <a:off x="2837" y="3403"/>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37" name="Line 427"/>
              <p:cNvSpPr>
                <a:spLocks noChangeShapeType="1"/>
              </p:cNvSpPr>
              <p:nvPr/>
            </p:nvSpPr>
            <p:spPr bwMode="auto">
              <a:xfrm>
                <a:off x="2837" y="3403"/>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38" name="Rectangle 428"/>
              <p:cNvSpPr>
                <a:spLocks noChangeArrowheads="1"/>
              </p:cNvSpPr>
              <p:nvPr/>
            </p:nvSpPr>
            <p:spPr bwMode="auto">
              <a:xfrm>
                <a:off x="1909" y="3741"/>
                <a:ext cx="243"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39" name="Rectangle 429"/>
              <p:cNvSpPr>
                <a:spLocks noChangeArrowheads="1"/>
              </p:cNvSpPr>
              <p:nvPr/>
            </p:nvSpPr>
            <p:spPr bwMode="auto">
              <a:xfrm>
                <a:off x="1909" y="3749"/>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40" name="Rectangle 430"/>
              <p:cNvSpPr>
                <a:spLocks noChangeArrowheads="1"/>
              </p:cNvSpPr>
              <p:nvPr/>
            </p:nvSpPr>
            <p:spPr bwMode="auto">
              <a:xfrm>
                <a:off x="2053" y="3749"/>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41" name="Rectangle 431"/>
              <p:cNvSpPr>
                <a:spLocks noChangeArrowheads="1"/>
              </p:cNvSpPr>
              <p:nvPr/>
            </p:nvSpPr>
            <p:spPr bwMode="auto">
              <a:xfrm>
                <a:off x="1870" y="3741"/>
                <a:ext cx="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42" name="Rectangle 432"/>
              <p:cNvSpPr>
                <a:spLocks noChangeArrowheads="1"/>
              </p:cNvSpPr>
              <p:nvPr/>
            </p:nvSpPr>
            <p:spPr bwMode="auto">
              <a:xfrm>
                <a:off x="2152" y="3741"/>
                <a:ext cx="40"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43" name="Rectangle 433"/>
              <p:cNvSpPr>
                <a:spLocks noChangeArrowheads="1"/>
              </p:cNvSpPr>
              <p:nvPr/>
            </p:nvSpPr>
            <p:spPr bwMode="auto">
              <a:xfrm>
                <a:off x="2238" y="3741"/>
                <a:ext cx="2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44" name="Rectangle 434"/>
              <p:cNvSpPr>
                <a:spLocks noChangeArrowheads="1"/>
              </p:cNvSpPr>
              <p:nvPr/>
            </p:nvSpPr>
            <p:spPr bwMode="auto">
              <a:xfrm>
                <a:off x="2238" y="3749"/>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45" name="Rectangle 435"/>
              <p:cNvSpPr>
                <a:spLocks noChangeArrowheads="1"/>
              </p:cNvSpPr>
              <p:nvPr/>
            </p:nvSpPr>
            <p:spPr bwMode="auto">
              <a:xfrm>
                <a:off x="2382" y="3749"/>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46" name="Rectangle 436"/>
              <p:cNvSpPr>
                <a:spLocks noChangeArrowheads="1"/>
              </p:cNvSpPr>
              <p:nvPr/>
            </p:nvSpPr>
            <p:spPr bwMode="auto">
              <a:xfrm>
                <a:off x="2197" y="3741"/>
                <a:ext cx="41"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47" name="Rectangle 437"/>
              <p:cNvSpPr>
                <a:spLocks noChangeArrowheads="1"/>
              </p:cNvSpPr>
              <p:nvPr/>
            </p:nvSpPr>
            <p:spPr bwMode="auto">
              <a:xfrm>
                <a:off x="2477" y="3741"/>
                <a:ext cx="38"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48" name="Rectangle 438"/>
              <p:cNvSpPr>
                <a:spLocks noChangeArrowheads="1"/>
              </p:cNvSpPr>
              <p:nvPr/>
            </p:nvSpPr>
            <p:spPr bwMode="auto">
              <a:xfrm>
                <a:off x="2562" y="3741"/>
                <a:ext cx="236"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49" name="Rectangle 439"/>
              <p:cNvSpPr>
                <a:spLocks noChangeArrowheads="1"/>
              </p:cNvSpPr>
              <p:nvPr/>
            </p:nvSpPr>
            <p:spPr bwMode="auto">
              <a:xfrm>
                <a:off x="2562" y="3749"/>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50" name="Rectangle 440"/>
              <p:cNvSpPr>
                <a:spLocks noChangeArrowheads="1"/>
              </p:cNvSpPr>
              <p:nvPr/>
            </p:nvSpPr>
            <p:spPr bwMode="auto">
              <a:xfrm>
                <a:off x="2706" y="3749"/>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51" name="Rectangle 441"/>
              <p:cNvSpPr>
                <a:spLocks noChangeArrowheads="1"/>
              </p:cNvSpPr>
              <p:nvPr/>
            </p:nvSpPr>
            <p:spPr bwMode="auto">
              <a:xfrm>
                <a:off x="2520" y="3741"/>
                <a:ext cx="42"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52" name="Rectangle 442"/>
              <p:cNvSpPr>
                <a:spLocks noChangeArrowheads="1"/>
              </p:cNvSpPr>
              <p:nvPr/>
            </p:nvSpPr>
            <p:spPr bwMode="auto">
              <a:xfrm>
                <a:off x="2798" y="3741"/>
                <a:ext cx="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53" name="Rectangle 443"/>
              <p:cNvSpPr>
                <a:spLocks noChangeArrowheads="1"/>
              </p:cNvSpPr>
              <p:nvPr/>
            </p:nvSpPr>
            <p:spPr bwMode="auto">
              <a:xfrm>
                <a:off x="1859" y="3734"/>
                <a:ext cx="1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54" name="Line 444"/>
              <p:cNvSpPr>
                <a:spLocks noChangeShapeType="1"/>
              </p:cNvSpPr>
              <p:nvPr/>
            </p:nvSpPr>
            <p:spPr bwMode="auto">
              <a:xfrm>
                <a:off x="1859" y="3734"/>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55" name="Rectangle 445"/>
              <p:cNvSpPr>
                <a:spLocks noChangeArrowheads="1"/>
              </p:cNvSpPr>
              <p:nvPr/>
            </p:nvSpPr>
            <p:spPr bwMode="auto">
              <a:xfrm>
                <a:off x="1870" y="3734"/>
                <a:ext cx="32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56" name="Line 446"/>
              <p:cNvSpPr>
                <a:spLocks noChangeShapeType="1"/>
              </p:cNvSpPr>
              <p:nvPr/>
            </p:nvSpPr>
            <p:spPr bwMode="auto">
              <a:xfrm>
                <a:off x="1870" y="3734"/>
                <a:ext cx="32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57" name="Rectangle 447"/>
              <p:cNvSpPr>
                <a:spLocks noChangeArrowheads="1"/>
              </p:cNvSpPr>
              <p:nvPr/>
            </p:nvSpPr>
            <p:spPr bwMode="auto">
              <a:xfrm>
                <a:off x="1870" y="3739"/>
                <a:ext cx="32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58" name="Rectangle 448"/>
              <p:cNvSpPr>
                <a:spLocks noChangeArrowheads="1"/>
              </p:cNvSpPr>
              <p:nvPr/>
            </p:nvSpPr>
            <p:spPr bwMode="auto">
              <a:xfrm>
                <a:off x="2192" y="3734"/>
                <a:ext cx="5"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59" name="Line 449"/>
              <p:cNvSpPr>
                <a:spLocks noChangeShapeType="1"/>
              </p:cNvSpPr>
              <p:nvPr/>
            </p:nvSpPr>
            <p:spPr bwMode="auto">
              <a:xfrm>
                <a:off x="2192" y="3734"/>
                <a:ext cx="1" cy="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60" name="Rectangle 450"/>
              <p:cNvSpPr>
                <a:spLocks noChangeArrowheads="1"/>
              </p:cNvSpPr>
              <p:nvPr/>
            </p:nvSpPr>
            <p:spPr bwMode="auto">
              <a:xfrm>
                <a:off x="2197" y="3734"/>
                <a:ext cx="31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61" name="Line 451"/>
              <p:cNvSpPr>
                <a:spLocks noChangeShapeType="1"/>
              </p:cNvSpPr>
              <p:nvPr/>
            </p:nvSpPr>
            <p:spPr bwMode="auto">
              <a:xfrm>
                <a:off x="2197" y="3734"/>
                <a:ext cx="31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62" name="Rectangle 452"/>
              <p:cNvSpPr>
                <a:spLocks noChangeArrowheads="1"/>
              </p:cNvSpPr>
              <p:nvPr/>
            </p:nvSpPr>
            <p:spPr bwMode="auto">
              <a:xfrm>
                <a:off x="2197" y="3739"/>
                <a:ext cx="318"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63" name="Rectangle 453"/>
              <p:cNvSpPr>
                <a:spLocks noChangeArrowheads="1"/>
              </p:cNvSpPr>
              <p:nvPr/>
            </p:nvSpPr>
            <p:spPr bwMode="auto">
              <a:xfrm>
                <a:off x="2515" y="3734"/>
                <a:ext cx="5"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64" name="Line 454"/>
              <p:cNvSpPr>
                <a:spLocks noChangeShapeType="1"/>
              </p:cNvSpPr>
              <p:nvPr/>
            </p:nvSpPr>
            <p:spPr bwMode="auto">
              <a:xfrm>
                <a:off x="2515" y="3734"/>
                <a:ext cx="1" cy="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65" name="Rectangle 455"/>
              <p:cNvSpPr>
                <a:spLocks noChangeArrowheads="1"/>
              </p:cNvSpPr>
              <p:nvPr/>
            </p:nvSpPr>
            <p:spPr bwMode="auto">
              <a:xfrm>
                <a:off x="2520" y="3734"/>
                <a:ext cx="31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66" name="Line 456"/>
              <p:cNvSpPr>
                <a:spLocks noChangeShapeType="1"/>
              </p:cNvSpPr>
              <p:nvPr/>
            </p:nvSpPr>
            <p:spPr bwMode="auto">
              <a:xfrm>
                <a:off x="2520" y="3734"/>
                <a:ext cx="31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67" name="Rectangle 457"/>
              <p:cNvSpPr>
                <a:spLocks noChangeArrowheads="1"/>
              </p:cNvSpPr>
              <p:nvPr/>
            </p:nvSpPr>
            <p:spPr bwMode="auto">
              <a:xfrm>
                <a:off x="2520" y="3739"/>
                <a:ext cx="317"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68" name="Rectangle 458"/>
              <p:cNvSpPr>
                <a:spLocks noChangeArrowheads="1"/>
              </p:cNvSpPr>
              <p:nvPr/>
            </p:nvSpPr>
            <p:spPr bwMode="auto">
              <a:xfrm>
                <a:off x="2837" y="3734"/>
                <a:ext cx="1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69" name="Line 459"/>
              <p:cNvSpPr>
                <a:spLocks noChangeShapeType="1"/>
              </p:cNvSpPr>
              <p:nvPr/>
            </p:nvSpPr>
            <p:spPr bwMode="auto">
              <a:xfrm>
                <a:off x="2837" y="3734"/>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70" name="Rectangle 460"/>
              <p:cNvSpPr>
                <a:spLocks noChangeArrowheads="1"/>
              </p:cNvSpPr>
              <p:nvPr/>
            </p:nvSpPr>
            <p:spPr bwMode="auto">
              <a:xfrm>
                <a:off x="1859" y="3741"/>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71" name="Line 461"/>
              <p:cNvSpPr>
                <a:spLocks noChangeShapeType="1"/>
              </p:cNvSpPr>
              <p:nvPr/>
            </p:nvSpPr>
            <p:spPr bwMode="auto">
              <a:xfrm>
                <a:off x="1859" y="3741"/>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72" name="Rectangle 462"/>
              <p:cNvSpPr>
                <a:spLocks noChangeArrowheads="1"/>
              </p:cNvSpPr>
              <p:nvPr/>
            </p:nvSpPr>
            <p:spPr bwMode="auto">
              <a:xfrm>
                <a:off x="1859"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73" name="Line 463"/>
              <p:cNvSpPr>
                <a:spLocks noChangeShapeType="1"/>
              </p:cNvSpPr>
              <p:nvPr/>
            </p:nvSpPr>
            <p:spPr bwMode="auto">
              <a:xfrm>
                <a:off x="1859"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74" name="Line 464"/>
              <p:cNvSpPr>
                <a:spLocks noChangeShapeType="1"/>
              </p:cNvSpPr>
              <p:nvPr/>
            </p:nvSpPr>
            <p:spPr bwMode="auto">
              <a:xfrm>
                <a:off x="1859"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75" name="Rectangle 465"/>
              <p:cNvSpPr>
                <a:spLocks noChangeArrowheads="1"/>
              </p:cNvSpPr>
              <p:nvPr/>
            </p:nvSpPr>
            <p:spPr bwMode="auto">
              <a:xfrm>
                <a:off x="1859"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76" name="Line 466"/>
              <p:cNvSpPr>
                <a:spLocks noChangeShapeType="1"/>
              </p:cNvSpPr>
              <p:nvPr/>
            </p:nvSpPr>
            <p:spPr bwMode="auto">
              <a:xfrm>
                <a:off x="1859"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77" name="Line 467"/>
              <p:cNvSpPr>
                <a:spLocks noChangeShapeType="1"/>
              </p:cNvSpPr>
              <p:nvPr/>
            </p:nvSpPr>
            <p:spPr bwMode="auto">
              <a:xfrm>
                <a:off x="1859"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78" name="Rectangle 468"/>
              <p:cNvSpPr>
                <a:spLocks noChangeArrowheads="1"/>
              </p:cNvSpPr>
              <p:nvPr/>
            </p:nvSpPr>
            <p:spPr bwMode="auto">
              <a:xfrm>
                <a:off x="1870" y="4072"/>
                <a:ext cx="32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79" name="Line 469"/>
              <p:cNvSpPr>
                <a:spLocks noChangeShapeType="1"/>
              </p:cNvSpPr>
              <p:nvPr/>
            </p:nvSpPr>
            <p:spPr bwMode="auto">
              <a:xfrm>
                <a:off x="1870" y="4072"/>
                <a:ext cx="32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80" name="Rectangle 470"/>
              <p:cNvSpPr>
                <a:spLocks noChangeArrowheads="1"/>
              </p:cNvSpPr>
              <p:nvPr/>
            </p:nvSpPr>
            <p:spPr bwMode="auto">
              <a:xfrm>
                <a:off x="2192" y="3741"/>
                <a:ext cx="5"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81" name="Line 471"/>
              <p:cNvSpPr>
                <a:spLocks noChangeShapeType="1"/>
              </p:cNvSpPr>
              <p:nvPr/>
            </p:nvSpPr>
            <p:spPr bwMode="auto">
              <a:xfrm>
                <a:off x="2192" y="3741"/>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82" name="Rectangle 472"/>
              <p:cNvSpPr>
                <a:spLocks noChangeArrowheads="1"/>
              </p:cNvSpPr>
              <p:nvPr/>
            </p:nvSpPr>
            <p:spPr bwMode="auto">
              <a:xfrm>
                <a:off x="2192"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83" name="Line 473"/>
              <p:cNvSpPr>
                <a:spLocks noChangeShapeType="1"/>
              </p:cNvSpPr>
              <p:nvPr/>
            </p:nvSpPr>
            <p:spPr bwMode="auto">
              <a:xfrm>
                <a:off x="2192"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84" name="Line 474"/>
              <p:cNvSpPr>
                <a:spLocks noChangeShapeType="1"/>
              </p:cNvSpPr>
              <p:nvPr/>
            </p:nvSpPr>
            <p:spPr bwMode="auto">
              <a:xfrm>
                <a:off x="2192"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85" name="Rectangle 475"/>
              <p:cNvSpPr>
                <a:spLocks noChangeArrowheads="1"/>
              </p:cNvSpPr>
              <p:nvPr/>
            </p:nvSpPr>
            <p:spPr bwMode="auto">
              <a:xfrm>
                <a:off x="2203" y="4072"/>
                <a:ext cx="3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86" name="Line 476"/>
              <p:cNvSpPr>
                <a:spLocks noChangeShapeType="1"/>
              </p:cNvSpPr>
              <p:nvPr/>
            </p:nvSpPr>
            <p:spPr bwMode="auto">
              <a:xfrm>
                <a:off x="2203" y="4072"/>
                <a:ext cx="3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87" name="Rectangle 477"/>
              <p:cNvSpPr>
                <a:spLocks noChangeArrowheads="1"/>
              </p:cNvSpPr>
              <p:nvPr/>
            </p:nvSpPr>
            <p:spPr bwMode="auto">
              <a:xfrm>
                <a:off x="2515" y="3741"/>
                <a:ext cx="5"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88" name="Line 478"/>
              <p:cNvSpPr>
                <a:spLocks noChangeShapeType="1"/>
              </p:cNvSpPr>
              <p:nvPr/>
            </p:nvSpPr>
            <p:spPr bwMode="auto">
              <a:xfrm>
                <a:off x="2515" y="3741"/>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89" name="Rectangle 479"/>
              <p:cNvSpPr>
                <a:spLocks noChangeArrowheads="1"/>
              </p:cNvSpPr>
              <p:nvPr/>
            </p:nvSpPr>
            <p:spPr bwMode="auto">
              <a:xfrm>
                <a:off x="2515"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90" name="Line 480"/>
              <p:cNvSpPr>
                <a:spLocks noChangeShapeType="1"/>
              </p:cNvSpPr>
              <p:nvPr/>
            </p:nvSpPr>
            <p:spPr bwMode="auto">
              <a:xfrm>
                <a:off x="2515"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91" name="Line 481"/>
              <p:cNvSpPr>
                <a:spLocks noChangeShapeType="1"/>
              </p:cNvSpPr>
              <p:nvPr/>
            </p:nvSpPr>
            <p:spPr bwMode="auto">
              <a:xfrm>
                <a:off x="2515"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92" name="Rectangle 482"/>
              <p:cNvSpPr>
                <a:spLocks noChangeArrowheads="1"/>
              </p:cNvSpPr>
              <p:nvPr/>
            </p:nvSpPr>
            <p:spPr bwMode="auto">
              <a:xfrm>
                <a:off x="2526" y="4072"/>
                <a:ext cx="3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93" name="Line 483"/>
              <p:cNvSpPr>
                <a:spLocks noChangeShapeType="1"/>
              </p:cNvSpPr>
              <p:nvPr/>
            </p:nvSpPr>
            <p:spPr bwMode="auto">
              <a:xfrm>
                <a:off x="2526" y="4072"/>
                <a:ext cx="3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94" name="Rectangle 484"/>
              <p:cNvSpPr>
                <a:spLocks noChangeArrowheads="1"/>
              </p:cNvSpPr>
              <p:nvPr/>
            </p:nvSpPr>
            <p:spPr bwMode="auto">
              <a:xfrm>
                <a:off x="2837" y="3741"/>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95" name="Line 485"/>
              <p:cNvSpPr>
                <a:spLocks noChangeShapeType="1"/>
              </p:cNvSpPr>
              <p:nvPr/>
            </p:nvSpPr>
            <p:spPr bwMode="auto">
              <a:xfrm>
                <a:off x="2837" y="3741"/>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96" name="Rectangle 486"/>
              <p:cNvSpPr>
                <a:spLocks noChangeArrowheads="1"/>
              </p:cNvSpPr>
              <p:nvPr/>
            </p:nvSpPr>
            <p:spPr bwMode="auto">
              <a:xfrm>
                <a:off x="2837"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97" name="Line 487"/>
              <p:cNvSpPr>
                <a:spLocks noChangeShapeType="1"/>
              </p:cNvSpPr>
              <p:nvPr/>
            </p:nvSpPr>
            <p:spPr bwMode="auto">
              <a:xfrm>
                <a:off x="2837"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98" name="Line 488"/>
              <p:cNvSpPr>
                <a:spLocks noChangeShapeType="1"/>
              </p:cNvSpPr>
              <p:nvPr/>
            </p:nvSpPr>
            <p:spPr bwMode="auto">
              <a:xfrm>
                <a:off x="2837"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599" name="Rectangle 489"/>
              <p:cNvSpPr>
                <a:spLocks noChangeArrowheads="1"/>
              </p:cNvSpPr>
              <p:nvPr/>
            </p:nvSpPr>
            <p:spPr bwMode="auto">
              <a:xfrm>
                <a:off x="2837"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00" name="Line 490"/>
              <p:cNvSpPr>
                <a:spLocks noChangeShapeType="1"/>
              </p:cNvSpPr>
              <p:nvPr/>
            </p:nvSpPr>
            <p:spPr bwMode="auto">
              <a:xfrm>
                <a:off x="2837"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01" name="Line 491"/>
              <p:cNvSpPr>
                <a:spLocks noChangeShapeType="1"/>
              </p:cNvSpPr>
              <p:nvPr/>
            </p:nvSpPr>
            <p:spPr bwMode="auto">
              <a:xfrm>
                <a:off x="2837"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02" name="Rectangle 492"/>
              <p:cNvSpPr>
                <a:spLocks noChangeArrowheads="1"/>
              </p:cNvSpPr>
              <p:nvPr/>
            </p:nvSpPr>
            <p:spPr bwMode="auto">
              <a:xfrm>
                <a:off x="1726" y="4083"/>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03" name="Rectangle 493"/>
              <p:cNvSpPr>
                <a:spLocks noChangeArrowheads="1"/>
              </p:cNvSpPr>
              <p:nvPr/>
            </p:nvSpPr>
            <p:spPr bwMode="auto">
              <a:xfrm>
                <a:off x="1832" y="2693"/>
                <a:ext cx="100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04" name="Rectangle 494"/>
              <p:cNvSpPr>
                <a:spLocks noChangeArrowheads="1"/>
              </p:cNvSpPr>
              <p:nvPr/>
            </p:nvSpPr>
            <p:spPr bwMode="auto">
              <a:xfrm>
                <a:off x="1890" y="2739"/>
                <a:ext cx="865"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1 2 3</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05" name="Rectangle 495"/>
              <p:cNvSpPr>
                <a:spLocks noChangeArrowheads="1"/>
              </p:cNvSpPr>
              <p:nvPr/>
            </p:nvSpPr>
            <p:spPr bwMode="auto">
              <a:xfrm>
                <a:off x="2754" y="2739"/>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06" name="Rectangle 496"/>
              <p:cNvSpPr>
                <a:spLocks noChangeArrowheads="1"/>
              </p:cNvSpPr>
              <p:nvPr/>
            </p:nvSpPr>
            <p:spPr bwMode="auto">
              <a:xfrm>
                <a:off x="1544" y="3053"/>
                <a:ext cx="290" cy="1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07" name="Rectangle 497"/>
              <p:cNvSpPr>
                <a:spLocks noChangeArrowheads="1"/>
              </p:cNvSpPr>
              <p:nvPr/>
            </p:nvSpPr>
            <p:spPr bwMode="auto">
              <a:xfrm>
                <a:off x="1602" y="3099"/>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6</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08" name="Rectangle 498"/>
              <p:cNvSpPr>
                <a:spLocks noChangeArrowheads="1"/>
              </p:cNvSpPr>
              <p:nvPr/>
            </p:nvSpPr>
            <p:spPr bwMode="auto">
              <a:xfrm>
                <a:off x="1774" y="3099"/>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09" name="Rectangle 499"/>
              <p:cNvSpPr>
                <a:spLocks noChangeArrowheads="1"/>
              </p:cNvSpPr>
              <p:nvPr/>
            </p:nvSpPr>
            <p:spPr bwMode="auto">
              <a:xfrm>
                <a:off x="1602" y="3426"/>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7</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10" name="Rectangle 500"/>
              <p:cNvSpPr>
                <a:spLocks noChangeArrowheads="1"/>
              </p:cNvSpPr>
              <p:nvPr/>
            </p:nvSpPr>
            <p:spPr bwMode="auto">
              <a:xfrm>
                <a:off x="1774" y="3426"/>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11" name="Rectangle 501"/>
              <p:cNvSpPr>
                <a:spLocks noChangeArrowheads="1"/>
              </p:cNvSpPr>
              <p:nvPr/>
            </p:nvSpPr>
            <p:spPr bwMode="auto">
              <a:xfrm>
                <a:off x="1602" y="3752"/>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8</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12" name="Rectangle 502"/>
              <p:cNvSpPr>
                <a:spLocks noChangeArrowheads="1"/>
              </p:cNvSpPr>
              <p:nvPr/>
            </p:nvSpPr>
            <p:spPr bwMode="auto">
              <a:xfrm>
                <a:off x="1774" y="3837"/>
                <a:ext cx="4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000" b="0" i="1"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613" name="Rectangle 503"/>
              <p:cNvSpPr>
                <a:spLocks noChangeArrowheads="1"/>
              </p:cNvSpPr>
              <p:nvPr/>
            </p:nvSpPr>
            <p:spPr bwMode="auto">
              <a:xfrm>
                <a:off x="1602" y="4061"/>
                <a:ext cx="4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000" b="0" i="0"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443" name="AutoShape 9"/>
            <p:cNvSpPr>
              <a:spLocks noChangeArrowheads="1"/>
            </p:cNvSpPr>
            <p:nvPr/>
          </p:nvSpPr>
          <p:spPr bwMode="auto">
            <a:xfrm>
              <a:off x="512" y="3365"/>
              <a:ext cx="615" cy="306"/>
            </a:xfrm>
            <a:prstGeom prst="rightArrow">
              <a:avLst>
                <a:gd name="adj1" fmla="val 50000"/>
                <a:gd name="adj2" fmla="val 50245"/>
              </a:avLst>
            </a:prstGeom>
            <a:solidFill>
              <a:schemeClr val="accent1"/>
            </a:solidFill>
            <a:ln w="12700" cap="sq">
              <a:solidFill>
                <a:schemeClr val="tx1"/>
              </a:solidFill>
              <a:miter lim="800000"/>
              <a:headEnd type="none" w="sm" len="sm"/>
              <a:tailEnd type="none" w="sm" len="sm"/>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340" name="Rectangle 2"/>
          <p:cNvSpPr>
            <a:spLocks noGrp="1" noChangeArrowheads="1"/>
          </p:cNvSpPr>
          <p:nvPr>
            <p:ph type="title"/>
          </p:nvPr>
        </p:nvSpPr>
        <p:spPr>
          <a:xfrm>
            <a:off x="0" y="152400"/>
            <a:ext cx="9144000" cy="1143000"/>
          </a:xfrm>
        </p:spPr>
        <p:txBody>
          <a:bodyPr/>
          <a:lstStyle/>
          <a:p>
            <a:r>
              <a:rPr lang="en-US" altLang="en-US" smtClean="0"/>
              <a:t>Matrix representation</a:t>
            </a:r>
          </a:p>
        </p:txBody>
      </p:sp>
      <p:grpSp>
        <p:nvGrpSpPr>
          <p:cNvPr id="14341" name="Group 196"/>
          <p:cNvGrpSpPr>
            <a:grpSpLocks/>
          </p:cNvGrpSpPr>
          <p:nvPr/>
        </p:nvGrpSpPr>
        <p:grpSpPr bwMode="auto">
          <a:xfrm>
            <a:off x="974725" y="2443163"/>
            <a:ext cx="890588" cy="1603375"/>
            <a:chOff x="614" y="1539"/>
            <a:chExt cx="561" cy="1010"/>
          </a:xfrm>
        </p:grpSpPr>
        <p:sp>
          <p:nvSpPr>
            <p:cNvPr id="14348" name="Rectangle 102"/>
            <p:cNvSpPr>
              <a:spLocks noChangeArrowheads="1"/>
            </p:cNvSpPr>
            <p:nvPr/>
          </p:nvSpPr>
          <p:spPr bwMode="auto">
            <a:xfrm>
              <a:off x="676" y="1552"/>
              <a:ext cx="173"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49" name="Rectangle 103"/>
            <p:cNvSpPr>
              <a:spLocks noChangeArrowheads="1"/>
            </p:cNvSpPr>
            <p:nvPr/>
          </p:nvSpPr>
          <p:spPr bwMode="auto">
            <a:xfrm>
              <a:off x="676" y="1553"/>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50" name="Rectangle 104"/>
            <p:cNvSpPr>
              <a:spLocks noChangeArrowheads="1"/>
            </p:cNvSpPr>
            <p:nvPr/>
          </p:nvSpPr>
          <p:spPr bwMode="auto">
            <a:xfrm>
              <a:off x="849" y="1552"/>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1" i="1" u="none" strike="noStrike" kern="1200" cap="none" spc="0" normalizeH="0" baseline="0" noProof="0">
                  <a:ln>
                    <a:noFill/>
                  </a:ln>
                  <a:solidFill>
                    <a:srgbClr val="FFFFFF"/>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51" name="Rectangle 105"/>
            <p:cNvSpPr>
              <a:spLocks noChangeArrowheads="1"/>
            </p:cNvSpPr>
            <p:nvPr/>
          </p:nvSpPr>
          <p:spPr bwMode="auto">
            <a:xfrm>
              <a:off x="628" y="1552"/>
              <a:ext cx="48"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52" name="Rectangle 106"/>
            <p:cNvSpPr>
              <a:spLocks noChangeArrowheads="1"/>
            </p:cNvSpPr>
            <p:nvPr/>
          </p:nvSpPr>
          <p:spPr bwMode="auto">
            <a:xfrm>
              <a:off x="849" y="1552"/>
              <a:ext cx="53"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53" name="Rectangle 107"/>
            <p:cNvSpPr>
              <a:spLocks noChangeArrowheads="1"/>
            </p:cNvSpPr>
            <p:nvPr/>
          </p:nvSpPr>
          <p:spPr bwMode="auto">
            <a:xfrm>
              <a:off x="956" y="1552"/>
              <a:ext cx="159"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54" name="Rectangle 108"/>
            <p:cNvSpPr>
              <a:spLocks noChangeArrowheads="1"/>
            </p:cNvSpPr>
            <p:nvPr/>
          </p:nvSpPr>
          <p:spPr bwMode="auto">
            <a:xfrm>
              <a:off x="956" y="1553"/>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B</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55" name="Rectangle 109"/>
            <p:cNvSpPr>
              <a:spLocks noChangeArrowheads="1"/>
            </p:cNvSpPr>
            <p:nvPr/>
          </p:nvSpPr>
          <p:spPr bwMode="auto">
            <a:xfrm>
              <a:off x="1115" y="1550"/>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1" i="0" u="none" strike="noStrike" kern="1200" cap="none" spc="0" normalizeH="0" baseline="0" noProof="0">
                  <a:ln>
                    <a:noFill/>
                  </a:ln>
                  <a:solidFill>
                    <a:srgbClr val="FFFFFF"/>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56" name="Rectangle 110"/>
            <p:cNvSpPr>
              <a:spLocks noChangeArrowheads="1"/>
            </p:cNvSpPr>
            <p:nvPr/>
          </p:nvSpPr>
          <p:spPr bwMode="auto">
            <a:xfrm>
              <a:off x="902" y="1552"/>
              <a:ext cx="54"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57" name="Rectangle 111"/>
            <p:cNvSpPr>
              <a:spLocks noChangeArrowheads="1"/>
            </p:cNvSpPr>
            <p:nvPr/>
          </p:nvSpPr>
          <p:spPr bwMode="auto">
            <a:xfrm>
              <a:off x="1115" y="1552"/>
              <a:ext cx="46"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58" name="Rectangle 112"/>
            <p:cNvSpPr>
              <a:spLocks noChangeArrowheads="1"/>
            </p:cNvSpPr>
            <p:nvPr/>
          </p:nvSpPr>
          <p:spPr bwMode="auto">
            <a:xfrm>
              <a:off x="614" y="1539"/>
              <a:ext cx="1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59" name="Line 113"/>
            <p:cNvSpPr>
              <a:spLocks noChangeShapeType="1"/>
            </p:cNvSpPr>
            <p:nvPr/>
          </p:nvSpPr>
          <p:spPr bwMode="auto">
            <a:xfrm>
              <a:off x="614" y="1539"/>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60" name="Rectangle 114"/>
            <p:cNvSpPr>
              <a:spLocks noChangeArrowheads="1"/>
            </p:cNvSpPr>
            <p:nvPr/>
          </p:nvSpPr>
          <p:spPr bwMode="auto">
            <a:xfrm>
              <a:off x="614" y="1539"/>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61" name="Line 115"/>
            <p:cNvSpPr>
              <a:spLocks noChangeShapeType="1"/>
            </p:cNvSpPr>
            <p:nvPr/>
          </p:nvSpPr>
          <p:spPr bwMode="auto">
            <a:xfrm>
              <a:off x="614" y="1539"/>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62" name="Line 116"/>
            <p:cNvSpPr>
              <a:spLocks noChangeShapeType="1"/>
            </p:cNvSpPr>
            <p:nvPr/>
          </p:nvSpPr>
          <p:spPr bwMode="auto">
            <a:xfrm>
              <a:off x="614" y="153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63" name="Rectangle 117"/>
            <p:cNvSpPr>
              <a:spLocks noChangeArrowheads="1"/>
            </p:cNvSpPr>
            <p:nvPr/>
          </p:nvSpPr>
          <p:spPr bwMode="auto">
            <a:xfrm>
              <a:off x="628" y="1539"/>
              <a:ext cx="27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64" name="Line 118"/>
            <p:cNvSpPr>
              <a:spLocks noChangeShapeType="1"/>
            </p:cNvSpPr>
            <p:nvPr/>
          </p:nvSpPr>
          <p:spPr bwMode="auto">
            <a:xfrm>
              <a:off x="628" y="1539"/>
              <a:ext cx="27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65" name="Rectangle 119"/>
            <p:cNvSpPr>
              <a:spLocks noChangeArrowheads="1"/>
            </p:cNvSpPr>
            <p:nvPr/>
          </p:nvSpPr>
          <p:spPr bwMode="auto">
            <a:xfrm>
              <a:off x="628" y="1550"/>
              <a:ext cx="274" cy="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66" name="Rectangle 120"/>
            <p:cNvSpPr>
              <a:spLocks noChangeArrowheads="1"/>
            </p:cNvSpPr>
            <p:nvPr/>
          </p:nvSpPr>
          <p:spPr bwMode="auto">
            <a:xfrm>
              <a:off x="902" y="1550"/>
              <a:ext cx="14" cy="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67" name="Rectangle 121"/>
            <p:cNvSpPr>
              <a:spLocks noChangeArrowheads="1"/>
            </p:cNvSpPr>
            <p:nvPr/>
          </p:nvSpPr>
          <p:spPr bwMode="auto">
            <a:xfrm>
              <a:off x="902" y="1539"/>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68" name="Line 122"/>
            <p:cNvSpPr>
              <a:spLocks noChangeShapeType="1"/>
            </p:cNvSpPr>
            <p:nvPr/>
          </p:nvSpPr>
          <p:spPr bwMode="auto">
            <a:xfrm>
              <a:off x="902" y="1539"/>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69" name="Line 123"/>
            <p:cNvSpPr>
              <a:spLocks noChangeShapeType="1"/>
            </p:cNvSpPr>
            <p:nvPr/>
          </p:nvSpPr>
          <p:spPr bwMode="auto">
            <a:xfrm>
              <a:off x="902" y="153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70" name="Rectangle 124"/>
            <p:cNvSpPr>
              <a:spLocks noChangeArrowheads="1"/>
            </p:cNvSpPr>
            <p:nvPr/>
          </p:nvSpPr>
          <p:spPr bwMode="auto">
            <a:xfrm>
              <a:off x="916" y="1539"/>
              <a:ext cx="245"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71" name="Line 125"/>
            <p:cNvSpPr>
              <a:spLocks noChangeShapeType="1"/>
            </p:cNvSpPr>
            <p:nvPr/>
          </p:nvSpPr>
          <p:spPr bwMode="auto">
            <a:xfrm>
              <a:off x="916" y="1539"/>
              <a:ext cx="24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72" name="Rectangle 126"/>
            <p:cNvSpPr>
              <a:spLocks noChangeArrowheads="1"/>
            </p:cNvSpPr>
            <p:nvPr/>
          </p:nvSpPr>
          <p:spPr bwMode="auto">
            <a:xfrm>
              <a:off x="916" y="1550"/>
              <a:ext cx="245" cy="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73" name="Rectangle 127"/>
            <p:cNvSpPr>
              <a:spLocks noChangeArrowheads="1"/>
            </p:cNvSpPr>
            <p:nvPr/>
          </p:nvSpPr>
          <p:spPr bwMode="auto">
            <a:xfrm>
              <a:off x="1161" y="1539"/>
              <a:ext cx="1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74" name="Line 128"/>
            <p:cNvSpPr>
              <a:spLocks noChangeShapeType="1"/>
            </p:cNvSpPr>
            <p:nvPr/>
          </p:nvSpPr>
          <p:spPr bwMode="auto">
            <a:xfrm>
              <a:off x="1161" y="1539"/>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75" name="Rectangle 129"/>
            <p:cNvSpPr>
              <a:spLocks noChangeArrowheads="1"/>
            </p:cNvSpPr>
            <p:nvPr/>
          </p:nvSpPr>
          <p:spPr bwMode="auto">
            <a:xfrm>
              <a:off x="1161" y="1539"/>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76" name="Line 130"/>
            <p:cNvSpPr>
              <a:spLocks noChangeShapeType="1"/>
            </p:cNvSpPr>
            <p:nvPr/>
          </p:nvSpPr>
          <p:spPr bwMode="auto">
            <a:xfrm>
              <a:off x="1161" y="1539"/>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77" name="Line 131"/>
            <p:cNvSpPr>
              <a:spLocks noChangeShapeType="1"/>
            </p:cNvSpPr>
            <p:nvPr/>
          </p:nvSpPr>
          <p:spPr bwMode="auto">
            <a:xfrm>
              <a:off x="1161" y="153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78" name="Rectangle 132"/>
            <p:cNvSpPr>
              <a:spLocks noChangeArrowheads="1"/>
            </p:cNvSpPr>
            <p:nvPr/>
          </p:nvSpPr>
          <p:spPr bwMode="auto">
            <a:xfrm>
              <a:off x="614" y="1552"/>
              <a:ext cx="14"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79" name="Line 133"/>
            <p:cNvSpPr>
              <a:spLocks noChangeShapeType="1"/>
            </p:cNvSpPr>
            <p:nvPr/>
          </p:nvSpPr>
          <p:spPr bwMode="auto">
            <a:xfrm>
              <a:off x="614" y="1552"/>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80" name="Rectangle 134"/>
            <p:cNvSpPr>
              <a:spLocks noChangeArrowheads="1"/>
            </p:cNvSpPr>
            <p:nvPr/>
          </p:nvSpPr>
          <p:spPr bwMode="auto">
            <a:xfrm>
              <a:off x="1161" y="1552"/>
              <a:ext cx="14"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81" name="Line 135"/>
            <p:cNvSpPr>
              <a:spLocks noChangeShapeType="1"/>
            </p:cNvSpPr>
            <p:nvPr/>
          </p:nvSpPr>
          <p:spPr bwMode="auto">
            <a:xfrm>
              <a:off x="1161" y="1552"/>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82" name="Rectangle 136"/>
            <p:cNvSpPr>
              <a:spLocks noChangeArrowheads="1"/>
            </p:cNvSpPr>
            <p:nvPr/>
          </p:nvSpPr>
          <p:spPr bwMode="auto">
            <a:xfrm>
              <a:off x="676" y="1777"/>
              <a:ext cx="173"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83" name="Rectangle 137"/>
            <p:cNvSpPr>
              <a:spLocks noChangeArrowheads="1"/>
            </p:cNvSpPr>
            <p:nvPr/>
          </p:nvSpPr>
          <p:spPr bwMode="auto">
            <a:xfrm>
              <a:off x="676" y="177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3</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84" name="Rectangle 138"/>
            <p:cNvSpPr>
              <a:spLocks noChangeArrowheads="1"/>
            </p:cNvSpPr>
            <p:nvPr/>
          </p:nvSpPr>
          <p:spPr bwMode="auto">
            <a:xfrm>
              <a:off x="795" y="1779"/>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85" name="Rectangle 139"/>
            <p:cNvSpPr>
              <a:spLocks noChangeArrowheads="1"/>
            </p:cNvSpPr>
            <p:nvPr/>
          </p:nvSpPr>
          <p:spPr bwMode="auto">
            <a:xfrm>
              <a:off x="676" y="1998"/>
              <a:ext cx="173"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86" name="Rectangle 140"/>
            <p:cNvSpPr>
              <a:spLocks noChangeArrowheads="1"/>
            </p:cNvSpPr>
            <p:nvPr/>
          </p:nvSpPr>
          <p:spPr bwMode="auto">
            <a:xfrm>
              <a:off x="676" y="200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87" name="Rectangle 141"/>
            <p:cNvSpPr>
              <a:spLocks noChangeArrowheads="1"/>
            </p:cNvSpPr>
            <p:nvPr/>
          </p:nvSpPr>
          <p:spPr bwMode="auto">
            <a:xfrm>
              <a:off x="795" y="2000"/>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88" name="Rectangle 142"/>
            <p:cNvSpPr>
              <a:spLocks noChangeArrowheads="1"/>
            </p:cNvSpPr>
            <p:nvPr/>
          </p:nvSpPr>
          <p:spPr bwMode="auto">
            <a:xfrm>
              <a:off x="676" y="2219"/>
              <a:ext cx="173"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89" name="Rectangle 143"/>
            <p:cNvSpPr>
              <a:spLocks noChangeArrowheads="1"/>
            </p:cNvSpPr>
            <p:nvPr/>
          </p:nvSpPr>
          <p:spPr bwMode="auto">
            <a:xfrm>
              <a:off x="676" y="222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3</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90" name="Rectangle 144"/>
            <p:cNvSpPr>
              <a:spLocks noChangeArrowheads="1"/>
            </p:cNvSpPr>
            <p:nvPr/>
          </p:nvSpPr>
          <p:spPr bwMode="auto">
            <a:xfrm>
              <a:off x="795" y="2221"/>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91" name="Rectangle 145"/>
            <p:cNvSpPr>
              <a:spLocks noChangeArrowheads="1"/>
            </p:cNvSpPr>
            <p:nvPr/>
          </p:nvSpPr>
          <p:spPr bwMode="auto">
            <a:xfrm>
              <a:off x="628" y="1777"/>
              <a:ext cx="48"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92" name="Rectangle 146"/>
            <p:cNvSpPr>
              <a:spLocks noChangeArrowheads="1"/>
            </p:cNvSpPr>
            <p:nvPr/>
          </p:nvSpPr>
          <p:spPr bwMode="auto">
            <a:xfrm>
              <a:off x="849" y="1777"/>
              <a:ext cx="53"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93" name="Rectangle 147"/>
            <p:cNvSpPr>
              <a:spLocks noChangeArrowheads="1"/>
            </p:cNvSpPr>
            <p:nvPr/>
          </p:nvSpPr>
          <p:spPr bwMode="auto">
            <a:xfrm>
              <a:off x="956" y="1777"/>
              <a:ext cx="159"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94" name="Rectangle 148"/>
            <p:cNvSpPr>
              <a:spLocks noChangeArrowheads="1"/>
            </p:cNvSpPr>
            <p:nvPr/>
          </p:nvSpPr>
          <p:spPr bwMode="auto">
            <a:xfrm>
              <a:off x="956" y="177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6</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95" name="Rectangle 149"/>
            <p:cNvSpPr>
              <a:spLocks noChangeArrowheads="1"/>
            </p:cNvSpPr>
            <p:nvPr/>
          </p:nvSpPr>
          <p:spPr bwMode="auto">
            <a:xfrm>
              <a:off x="1075" y="1779"/>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96" name="Rectangle 150"/>
            <p:cNvSpPr>
              <a:spLocks noChangeArrowheads="1"/>
            </p:cNvSpPr>
            <p:nvPr/>
          </p:nvSpPr>
          <p:spPr bwMode="auto">
            <a:xfrm>
              <a:off x="956" y="1998"/>
              <a:ext cx="159"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97" name="Rectangle 151"/>
            <p:cNvSpPr>
              <a:spLocks noChangeArrowheads="1"/>
            </p:cNvSpPr>
            <p:nvPr/>
          </p:nvSpPr>
          <p:spPr bwMode="auto">
            <a:xfrm>
              <a:off x="956" y="200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7</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98" name="Rectangle 152"/>
            <p:cNvSpPr>
              <a:spLocks noChangeArrowheads="1"/>
            </p:cNvSpPr>
            <p:nvPr/>
          </p:nvSpPr>
          <p:spPr bwMode="auto">
            <a:xfrm>
              <a:off x="1075" y="2000"/>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99" name="Rectangle 153"/>
            <p:cNvSpPr>
              <a:spLocks noChangeArrowheads="1"/>
            </p:cNvSpPr>
            <p:nvPr/>
          </p:nvSpPr>
          <p:spPr bwMode="auto">
            <a:xfrm>
              <a:off x="956" y="2219"/>
              <a:ext cx="159"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00" name="Rectangle 154"/>
            <p:cNvSpPr>
              <a:spLocks noChangeArrowheads="1"/>
            </p:cNvSpPr>
            <p:nvPr/>
          </p:nvSpPr>
          <p:spPr bwMode="auto">
            <a:xfrm>
              <a:off x="956" y="222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8</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01" name="Rectangle 155"/>
            <p:cNvSpPr>
              <a:spLocks noChangeArrowheads="1"/>
            </p:cNvSpPr>
            <p:nvPr/>
          </p:nvSpPr>
          <p:spPr bwMode="auto">
            <a:xfrm>
              <a:off x="1075" y="2221"/>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0008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02" name="Rectangle 156"/>
            <p:cNvSpPr>
              <a:spLocks noChangeArrowheads="1"/>
            </p:cNvSpPr>
            <p:nvPr/>
          </p:nvSpPr>
          <p:spPr bwMode="auto">
            <a:xfrm>
              <a:off x="902" y="1777"/>
              <a:ext cx="54"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03" name="Rectangle 157"/>
            <p:cNvSpPr>
              <a:spLocks noChangeArrowheads="1"/>
            </p:cNvSpPr>
            <p:nvPr/>
          </p:nvSpPr>
          <p:spPr bwMode="auto">
            <a:xfrm>
              <a:off x="1115" y="1777"/>
              <a:ext cx="46"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04" name="Rectangle 158"/>
            <p:cNvSpPr>
              <a:spLocks noChangeArrowheads="1"/>
            </p:cNvSpPr>
            <p:nvPr/>
          </p:nvSpPr>
          <p:spPr bwMode="auto">
            <a:xfrm>
              <a:off x="614" y="1771"/>
              <a:ext cx="14"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05" name="Line 159"/>
            <p:cNvSpPr>
              <a:spLocks noChangeShapeType="1"/>
            </p:cNvSpPr>
            <p:nvPr/>
          </p:nvSpPr>
          <p:spPr bwMode="auto">
            <a:xfrm>
              <a:off x="614" y="1771"/>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06" name="Rectangle 160"/>
            <p:cNvSpPr>
              <a:spLocks noChangeArrowheads="1"/>
            </p:cNvSpPr>
            <p:nvPr/>
          </p:nvSpPr>
          <p:spPr bwMode="auto">
            <a:xfrm>
              <a:off x="628" y="1771"/>
              <a:ext cx="274"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07" name="Line 161"/>
            <p:cNvSpPr>
              <a:spLocks noChangeShapeType="1"/>
            </p:cNvSpPr>
            <p:nvPr/>
          </p:nvSpPr>
          <p:spPr bwMode="auto">
            <a:xfrm>
              <a:off x="628" y="1771"/>
              <a:ext cx="27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08" name="Rectangle 162"/>
            <p:cNvSpPr>
              <a:spLocks noChangeArrowheads="1"/>
            </p:cNvSpPr>
            <p:nvPr/>
          </p:nvSpPr>
          <p:spPr bwMode="auto">
            <a:xfrm>
              <a:off x="628" y="1776"/>
              <a:ext cx="274" cy="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09" name="Rectangle 163"/>
            <p:cNvSpPr>
              <a:spLocks noChangeArrowheads="1"/>
            </p:cNvSpPr>
            <p:nvPr/>
          </p:nvSpPr>
          <p:spPr bwMode="auto">
            <a:xfrm>
              <a:off x="902" y="1776"/>
              <a:ext cx="6" cy="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10" name="Rectangle 164"/>
            <p:cNvSpPr>
              <a:spLocks noChangeArrowheads="1"/>
            </p:cNvSpPr>
            <p:nvPr/>
          </p:nvSpPr>
          <p:spPr bwMode="auto">
            <a:xfrm>
              <a:off x="902" y="1771"/>
              <a:ext cx="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11" name="Line 165"/>
            <p:cNvSpPr>
              <a:spLocks noChangeShapeType="1"/>
            </p:cNvSpPr>
            <p:nvPr/>
          </p:nvSpPr>
          <p:spPr bwMode="auto">
            <a:xfrm>
              <a:off x="902" y="1771"/>
              <a:ext cx="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12" name="Line 166"/>
            <p:cNvSpPr>
              <a:spLocks noChangeShapeType="1"/>
            </p:cNvSpPr>
            <p:nvPr/>
          </p:nvSpPr>
          <p:spPr bwMode="auto">
            <a:xfrm>
              <a:off x="902" y="1771"/>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13" name="Rectangle 167"/>
            <p:cNvSpPr>
              <a:spLocks noChangeArrowheads="1"/>
            </p:cNvSpPr>
            <p:nvPr/>
          </p:nvSpPr>
          <p:spPr bwMode="auto">
            <a:xfrm>
              <a:off x="908" y="1771"/>
              <a:ext cx="25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14" name="Line 168"/>
            <p:cNvSpPr>
              <a:spLocks noChangeShapeType="1"/>
            </p:cNvSpPr>
            <p:nvPr/>
          </p:nvSpPr>
          <p:spPr bwMode="auto">
            <a:xfrm>
              <a:off x="908" y="1771"/>
              <a:ext cx="25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15" name="Rectangle 169"/>
            <p:cNvSpPr>
              <a:spLocks noChangeArrowheads="1"/>
            </p:cNvSpPr>
            <p:nvPr/>
          </p:nvSpPr>
          <p:spPr bwMode="auto">
            <a:xfrm>
              <a:off x="908" y="1776"/>
              <a:ext cx="253" cy="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16" name="Rectangle 170"/>
            <p:cNvSpPr>
              <a:spLocks noChangeArrowheads="1"/>
            </p:cNvSpPr>
            <p:nvPr/>
          </p:nvSpPr>
          <p:spPr bwMode="auto">
            <a:xfrm>
              <a:off x="1161" y="1771"/>
              <a:ext cx="14"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17" name="Line 171"/>
            <p:cNvSpPr>
              <a:spLocks noChangeShapeType="1"/>
            </p:cNvSpPr>
            <p:nvPr/>
          </p:nvSpPr>
          <p:spPr bwMode="auto">
            <a:xfrm>
              <a:off x="1161" y="1771"/>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18" name="Rectangle 172"/>
            <p:cNvSpPr>
              <a:spLocks noChangeArrowheads="1"/>
            </p:cNvSpPr>
            <p:nvPr/>
          </p:nvSpPr>
          <p:spPr bwMode="auto">
            <a:xfrm>
              <a:off x="614" y="1777"/>
              <a:ext cx="14" cy="66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19" name="Line 173"/>
            <p:cNvSpPr>
              <a:spLocks noChangeShapeType="1"/>
            </p:cNvSpPr>
            <p:nvPr/>
          </p:nvSpPr>
          <p:spPr bwMode="auto">
            <a:xfrm>
              <a:off x="614" y="1777"/>
              <a:ext cx="1" cy="66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20" name="Rectangle 174"/>
            <p:cNvSpPr>
              <a:spLocks noChangeArrowheads="1"/>
            </p:cNvSpPr>
            <p:nvPr/>
          </p:nvSpPr>
          <p:spPr bwMode="auto">
            <a:xfrm>
              <a:off x="614"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21" name="Line 175"/>
            <p:cNvSpPr>
              <a:spLocks noChangeShapeType="1"/>
            </p:cNvSpPr>
            <p:nvPr/>
          </p:nvSpPr>
          <p:spPr bwMode="auto">
            <a:xfrm>
              <a:off x="614"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22" name="Line 176"/>
            <p:cNvSpPr>
              <a:spLocks noChangeShapeType="1"/>
            </p:cNvSpPr>
            <p:nvPr/>
          </p:nvSpPr>
          <p:spPr bwMode="auto">
            <a:xfrm>
              <a:off x="614"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23" name="Rectangle 177"/>
            <p:cNvSpPr>
              <a:spLocks noChangeArrowheads="1"/>
            </p:cNvSpPr>
            <p:nvPr/>
          </p:nvSpPr>
          <p:spPr bwMode="auto">
            <a:xfrm>
              <a:off x="614"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24" name="Line 178"/>
            <p:cNvSpPr>
              <a:spLocks noChangeShapeType="1"/>
            </p:cNvSpPr>
            <p:nvPr/>
          </p:nvSpPr>
          <p:spPr bwMode="auto">
            <a:xfrm>
              <a:off x="614"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25" name="Line 179"/>
            <p:cNvSpPr>
              <a:spLocks noChangeShapeType="1"/>
            </p:cNvSpPr>
            <p:nvPr/>
          </p:nvSpPr>
          <p:spPr bwMode="auto">
            <a:xfrm>
              <a:off x="614"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26" name="Rectangle 180"/>
            <p:cNvSpPr>
              <a:spLocks noChangeArrowheads="1"/>
            </p:cNvSpPr>
            <p:nvPr/>
          </p:nvSpPr>
          <p:spPr bwMode="auto">
            <a:xfrm>
              <a:off x="628" y="2442"/>
              <a:ext cx="27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27" name="Line 181"/>
            <p:cNvSpPr>
              <a:spLocks noChangeShapeType="1"/>
            </p:cNvSpPr>
            <p:nvPr/>
          </p:nvSpPr>
          <p:spPr bwMode="auto">
            <a:xfrm>
              <a:off x="628" y="2442"/>
              <a:ext cx="27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28" name="Rectangle 182"/>
            <p:cNvSpPr>
              <a:spLocks noChangeArrowheads="1"/>
            </p:cNvSpPr>
            <p:nvPr/>
          </p:nvSpPr>
          <p:spPr bwMode="auto">
            <a:xfrm>
              <a:off x="902"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29" name="Line 183"/>
            <p:cNvSpPr>
              <a:spLocks noChangeShapeType="1"/>
            </p:cNvSpPr>
            <p:nvPr/>
          </p:nvSpPr>
          <p:spPr bwMode="auto">
            <a:xfrm>
              <a:off x="902"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30" name="Line 184"/>
            <p:cNvSpPr>
              <a:spLocks noChangeShapeType="1"/>
            </p:cNvSpPr>
            <p:nvPr/>
          </p:nvSpPr>
          <p:spPr bwMode="auto">
            <a:xfrm>
              <a:off x="902"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31" name="Rectangle 185"/>
            <p:cNvSpPr>
              <a:spLocks noChangeArrowheads="1"/>
            </p:cNvSpPr>
            <p:nvPr/>
          </p:nvSpPr>
          <p:spPr bwMode="auto">
            <a:xfrm>
              <a:off x="916" y="2442"/>
              <a:ext cx="245"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32" name="Line 186"/>
            <p:cNvSpPr>
              <a:spLocks noChangeShapeType="1"/>
            </p:cNvSpPr>
            <p:nvPr/>
          </p:nvSpPr>
          <p:spPr bwMode="auto">
            <a:xfrm>
              <a:off x="916" y="2442"/>
              <a:ext cx="24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33" name="Rectangle 187"/>
            <p:cNvSpPr>
              <a:spLocks noChangeArrowheads="1"/>
            </p:cNvSpPr>
            <p:nvPr/>
          </p:nvSpPr>
          <p:spPr bwMode="auto">
            <a:xfrm>
              <a:off x="1161" y="1777"/>
              <a:ext cx="14" cy="66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34" name="Line 188"/>
            <p:cNvSpPr>
              <a:spLocks noChangeShapeType="1"/>
            </p:cNvSpPr>
            <p:nvPr/>
          </p:nvSpPr>
          <p:spPr bwMode="auto">
            <a:xfrm>
              <a:off x="1161" y="1777"/>
              <a:ext cx="1" cy="66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35" name="Rectangle 189"/>
            <p:cNvSpPr>
              <a:spLocks noChangeArrowheads="1"/>
            </p:cNvSpPr>
            <p:nvPr/>
          </p:nvSpPr>
          <p:spPr bwMode="auto">
            <a:xfrm>
              <a:off x="1161"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36" name="Line 190"/>
            <p:cNvSpPr>
              <a:spLocks noChangeShapeType="1"/>
            </p:cNvSpPr>
            <p:nvPr/>
          </p:nvSpPr>
          <p:spPr bwMode="auto">
            <a:xfrm>
              <a:off x="1161"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37" name="Line 191"/>
            <p:cNvSpPr>
              <a:spLocks noChangeShapeType="1"/>
            </p:cNvSpPr>
            <p:nvPr/>
          </p:nvSpPr>
          <p:spPr bwMode="auto">
            <a:xfrm>
              <a:off x="1161"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38" name="Rectangle 192"/>
            <p:cNvSpPr>
              <a:spLocks noChangeArrowheads="1"/>
            </p:cNvSpPr>
            <p:nvPr/>
          </p:nvSpPr>
          <p:spPr bwMode="auto">
            <a:xfrm>
              <a:off x="1161"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39" name="Line 193"/>
            <p:cNvSpPr>
              <a:spLocks noChangeShapeType="1"/>
            </p:cNvSpPr>
            <p:nvPr/>
          </p:nvSpPr>
          <p:spPr bwMode="auto">
            <a:xfrm>
              <a:off x="1161"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40" name="Line 194"/>
            <p:cNvSpPr>
              <a:spLocks noChangeShapeType="1"/>
            </p:cNvSpPr>
            <p:nvPr/>
          </p:nvSpPr>
          <p:spPr bwMode="auto">
            <a:xfrm>
              <a:off x="1161"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41" name="Rectangle 195"/>
            <p:cNvSpPr>
              <a:spLocks noChangeArrowheads="1"/>
            </p:cNvSpPr>
            <p:nvPr/>
          </p:nvSpPr>
          <p:spPr bwMode="auto">
            <a:xfrm>
              <a:off x="676" y="2453"/>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342" name="Line 11"/>
          <p:cNvSpPr>
            <a:spLocks noChangeShapeType="1"/>
          </p:cNvSpPr>
          <p:nvPr/>
        </p:nvSpPr>
        <p:spPr bwMode="auto">
          <a:xfrm>
            <a:off x="1433513" y="1905000"/>
            <a:ext cx="293687"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43" name="Line 12"/>
          <p:cNvSpPr>
            <a:spLocks noChangeShapeType="1"/>
          </p:cNvSpPr>
          <p:nvPr/>
        </p:nvSpPr>
        <p:spPr bwMode="auto">
          <a:xfrm>
            <a:off x="1433513" y="1905000"/>
            <a:ext cx="1587"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44" name="Line 13"/>
          <p:cNvSpPr>
            <a:spLocks noChangeShapeType="1"/>
          </p:cNvSpPr>
          <p:nvPr/>
        </p:nvSpPr>
        <p:spPr bwMode="auto">
          <a:xfrm>
            <a:off x="1727200" y="1905000"/>
            <a:ext cx="1588"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45" name="Line 14"/>
          <p:cNvSpPr>
            <a:spLocks noChangeShapeType="1"/>
          </p:cNvSpPr>
          <p:nvPr/>
        </p:nvSpPr>
        <p:spPr bwMode="auto">
          <a:xfrm flipV="1">
            <a:off x="1433513" y="1905000"/>
            <a:ext cx="293687"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46" name="Text Box 15"/>
          <p:cNvSpPr txBox="1">
            <a:spLocks noChangeArrowheads="1"/>
          </p:cNvSpPr>
          <p:nvPr/>
        </p:nvSpPr>
        <p:spPr bwMode="auto">
          <a:xfrm>
            <a:off x="352425" y="1636713"/>
            <a:ext cx="10810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a:t>
            </a:r>
            <a:r>
              <a:rPr kumimoji="0" lang="en-US" altLang="en-US" sz="12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A,B</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(R</a:t>
            </a: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347" name="Text Box 16"/>
          <p:cNvSpPr txBox="1">
            <a:spLocks noChangeArrowheads="1"/>
          </p:cNvSpPr>
          <p:nvPr/>
        </p:nvSpPr>
        <p:spPr bwMode="auto">
          <a:xfrm>
            <a:off x="1812925" y="1646238"/>
            <a:ext cx="5222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S)</a:t>
            </a:r>
          </a:p>
        </p:txBody>
      </p:sp>
    </p:spTree>
    <p:extLst>
      <p:ext uri="{BB962C8B-B14F-4D97-AF65-F5344CB8AC3E}">
        <p14:creationId xmlns:p14="http://schemas.microsoft.com/office/powerpoint/2010/main" val="3252086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96FC1D-DFBC-4DB4-9690-17DC616014BC}"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5363" name="Group 2"/>
          <p:cNvGrpSpPr>
            <a:grpSpLocks/>
          </p:cNvGrpSpPr>
          <p:nvPr/>
        </p:nvGrpSpPr>
        <p:grpSpPr bwMode="auto">
          <a:xfrm>
            <a:off x="2719388" y="1905000"/>
            <a:ext cx="3833812" cy="2476500"/>
            <a:chOff x="512" y="2693"/>
            <a:chExt cx="2415" cy="1560"/>
          </a:xfrm>
        </p:grpSpPr>
        <p:grpSp>
          <p:nvGrpSpPr>
            <p:cNvPr id="15631" name="Group 3"/>
            <p:cNvGrpSpPr>
              <a:grpSpLocks/>
            </p:cNvGrpSpPr>
            <p:nvPr/>
          </p:nvGrpSpPr>
          <p:grpSpPr bwMode="auto">
            <a:xfrm>
              <a:off x="1544" y="2693"/>
              <a:ext cx="1383" cy="1560"/>
              <a:chOff x="1544" y="2693"/>
              <a:chExt cx="1383" cy="1560"/>
            </a:xfrm>
          </p:grpSpPr>
          <p:sp>
            <p:nvSpPr>
              <p:cNvPr id="15633" name="Rectangle 4"/>
              <p:cNvSpPr>
                <a:spLocks noChangeArrowheads="1"/>
              </p:cNvSpPr>
              <p:nvPr/>
            </p:nvSpPr>
            <p:spPr bwMode="auto">
              <a:xfrm>
                <a:off x="1909" y="3067"/>
                <a:ext cx="243"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34" name="Rectangle 5"/>
              <p:cNvSpPr>
                <a:spLocks noChangeArrowheads="1"/>
              </p:cNvSpPr>
              <p:nvPr/>
            </p:nvSpPr>
            <p:spPr bwMode="auto">
              <a:xfrm>
                <a:off x="1909" y="3075"/>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35" name="Rectangle 6"/>
              <p:cNvSpPr>
                <a:spLocks noChangeArrowheads="1"/>
              </p:cNvSpPr>
              <p:nvPr/>
            </p:nvSpPr>
            <p:spPr bwMode="auto">
              <a:xfrm>
                <a:off x="2053" y="3075"/>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36" name="Rectangle 7"/>
              <p:cNvSpPr>
                <a:spLocks noChangeArrowheads="1"/>
              </p:cNvSpPr>
              <p:nvPr/>
            </p:nvSpPr>
            <p:spPr bwMode="auto">
              <a:xfrm>
                <a:off x="1870" y="3067"/>
                <a:ext cx="39"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37" name="Rectangle 8"/>
              <p:cNvSpPr>
                <a:spLocks noChangeArrowheads="1"/>
              </p:cNvSpPr>
              <p:nvPr/>
            </p:nvSpPr>
            <p:spPr bwMode="auto">
              <a:xfrm>
                <a:off x="2152" y="3067"/>
                <a:ext cx="40"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38" name="Rectangle 9"/>
              <p:cNvSpPr>
                <a:spLocks noChangeArrowheads="1"/>
              </p:cNvSpPr>
              <p:nvPr/>
            </p:nvSpPr>
            <p:spPr bwMode="auto">
              <a:xfrm>
                <a:off x="2238" y="3067"/>
                <a:ext cx="239"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39" name="Rectangle 10"/>
              <p:cNvSpPr>
                <a:spLocks noChangeArrowheads="1"/>
              </p:cNvSpPr>
              <p:nvPr/>
            </p:nvSpPr>
            <p:spPr bwMode="auto">
              <a:xfrm>
                <a:off x="2238" y="3075"/>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40" name="Rectangle 11"/>
              <p:cNvSpPr>
                <a:spLocks noChangeArrowheads="1"/>
              </p:cNvSpPr>
              <p:nvPr/>
            </p:nvSpPr>
            <p:spPr bwMode="auto">
              <a:xfrm>
                <a:off x="2382" y="3075"/>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41" name="Rectangle 12"/>
              <p:cNvSpPr>
                <a:spLocks noChangeArrowheads="1"/>
              </p:cNvSpPr>
              <p:nvPr/>
            </p:nvSpPr>
            <p:spPr bwMode="auto">
              <a:xfrm>
                <a:off x="2197" y="3067"/>
                <a:ext cx="41"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42" name="Rectangle 13"/>
              <p:cNvSpPr>
                <a:spLocks noChangeArrowheads="1"/>
              </p:cNvSpPr>
              <p:nvPr/>
            </p:nvSpPr>
            <p:spPr bwMode="auto">
              <a:xfrm>
                <a:off x="2477" y="3067"/>
                <a:ext cx="38"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43" name="Rectangle 14"/>
              <p:cNvSpPr>
                <a:spLocks noChangeArrowheads="1"/>
              </p:cNvSpPr>
              <p:nvPr/>
            </p:nvSpPr>
            <p:spPr bwMode="auto">
              <a:xfrm>
                <a:off x="2562" y="3067"/>
                <a:ext cx="236"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44" name="Rectangle 15"/>
              <p:cNvSpPr>
                <a:spLocks noChangeArrowheads="1"/>
              </p:cNvSpPr>
              <p:nvPr/>
            </p:nvSpPr>
            <p:spPr bwMode="auto">
              <a:xfrm>
                <a:off x="2562" y="3075"/>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45" name="Rectangle 16"/>
              <p:cNvSpPr>
                <a:spLocks noChangeArrowheads="1"/>
              </p:cNvSpPr>
              <p:nvPr/>
            </p:nvSpPr>
            <p:spPr bwMode="auto">
              <a:xfrm>
                <a:off x="2706" y="3075"/>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46" name="Rectangle 17"/>
              <p:cNvSpPr>
                <a:spLocks noChangeArrowheads="1"/>
              </p:cNvSpPr>
              <p:nvPr/>
            </p:nvSpPr>
            <p:spPr bwMode="auto">
              <a:xfrm>
                <a:off x="2520" y="3067"/>
                <a:ext cx="42"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47" name="Rectangle 18"/>
              <p:cNvSpPr>
                <a:spLocks noChangeArrowheads="1"/>
              </p:cNvSpPr>
              <p:nvPr/>
            </p:nvSpPr>
            <p:spPr bwMode="auto">
              <a:xfrm>
                <a:off x="2798" y="3067"/>
                <a:ext cx="39" cy="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48" name="Rectangle 19"/>
              <p:cNvSpPr>
                <a:spLocks noChangeArrowheads="1"/>
              </p:cNvSpPr>
              <p:nvPr/>
            </p:nvSpPr>
            <p:spPr bwMode="auto">
              <a:xfrm>
                <a:off x="1859" y="3055"/>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49" name="Line 20"/>
              <p:cNvSpPr>
                <a:spLocks noChangeShapeType="1"/>
              </p:cNvSpPr>
              <p:nvPr/>
            </p:nvSpPr>
            <p:spPr bwMode="auto">
              <a:xfrm>
                <a:off x="1859" y="3055"/>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50" name="Rectangle 21"/>
              <p:cNvSpPr>
                <a:spLocks noChangeArrowheads="1"/>
              </p:cNvSpPr>
              <p:nvPr/>
            </p:nvSpPr>
            <p:spPr bwMode="auto">
              <a:xfrm>
                <a:off x="1859" y="3055"/>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51" name="Line 22"/>
              <p:cNvSpPr>
                <a:spLocks noChangeShapeType="1"/>
              </p:cNvSpPr>
              <p:nvPr/>
            </p:nvSpPr>
            <p:spPr bwMode="auto">
              <a:xfrm>
                <a:off x="1859" y="3055"/>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52" name="Line 23"/>
              <p:cNvSpPr>
                <a:spLocks noChangeShapeType="1"/>
              </p:cNvSpPr>
              <p:nvPr/>
            </p:nvSpPr>
            <p:spPr bwMode="auto">
              <a:xfrm>
                <a:off x="1859" y="3055"/>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53" name="Rectangle 24"/>
              <p:cNvSpPr>
                <a:spLocks noChangeArrowheads="1"/>
              </p:cNvSpPr>
              <p:nvPr/>
            </p:nvSpPr>
            <p:spPr bwMode="auto">
              <a:xfrm>
                <a:off x="1870" y="3055"/>
                <a:ext cx="32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54" name="Line 25"/>
              <p:cNvSpPr>
                <a:spLocks noChangeShapeType="1"/>
              </p:cNvSpPr>
              <p:nvPr/>
            </p:nvSpPr>
            <p:spPr bwMode="auto">
              <a:xfrm>
                <a:off x="1870" y="3055"/>
                <a:ext cx="32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55" name="Rectangle 26"/>
              <p:cNvSpPr>
                <a:spLocks noChangeArrowheads="1"/>
              </p:cNvSpPr>
              <p:nvPr/>
            </p:nvSpPr>
            <p:spPr bwMode="auto">
              <a:xfrm>
                <a:off x="1870" y="3066"/>
                <a:ext cx="32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56" name="Rectangle 27"/>
              <p:cNvSpPr>
                <a:spLocks noChangeArrowheads="1"/>
              </p:cNvSpPr>
              <p:nvPr/>
            </p:nvSpPr>
            <p:spPr bwMode="auto">
              <a:xfrm>
                <a:off x="2197" y="3066"/>
                <a:ext cx="6"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57" name="Rectangle 28"/>
              <p:cNvSpPr>
                <a:spLocks noChangeArrowheads="1"/>
              </p:cNvSpPr>
              <p:nvPr/>
            </p:nvSpPr>
            <p:spPr bwMode="auto">
              <a:xfrm>
                <a:off x="2192" y="3066"/>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58" name="Line 29"/>
              <p:cNvSpPr>
                <a:spLocks noChangeShapeType="1"/>
              </p:cNvSpPr>
              <p:nvPr/>
            </p:nvSpPr>
            <p:spPr bwMode="auto">
              <a:xfrm>
                <a:off x="2192" y="3066"/>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59" name="Rectangle 30"/>
              <p:cNvSpPr>
                <a:spLocks noChangeArrowheads="1"/>
              </p:cNvSpPr>
              <p:nvPr/>
            </p:nvSpPr>
            <p:spPr bwMode="auto">
              <a:xfrm>
                <a:off x="2192" y="3055"/>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60" name="Line 31"/>
              <p:cNvSpPr>
                <a:spLocks noChangeShapeType="1"/>
              </p:cNvSpPr>
              <p:nvPr/>
            </p:nvSpPr>
            <p:spPr bwMode="auto">
              <a:xfrm>
                <a:off x="2192" y="3055"/>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61" name="Line 32"/>
              <p:cNvSpPr>
                <a:spLocks noChangeShapeType="1"/>
              </p:cNvSpPr>
              <p:nvPr/>
            </p:nvSpPr>
            <p:spPr bwMode="auto">
              <a:xfrm>
                <a:off x="2192" y="3055"/>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62" name="Rectangle 33"/>
              <p:cNvSpPr>
                <a:spLocks noChangeArrowheads="1"/>
              </p:cNvSpPr>
              <p:nvPr/>
            </p:nvSpPr>
            <p:spPr bwMode="auto">
              <a:xfrm>
                <a:off x="2203" y="3055"/>
                <a:ext cx="3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63" name="Line 34"/>
              <p:cNvSpPr>
                <a:spLocks noChangeShapeType="1"/>
              </p:cNvSpPr>
              <p:nvPr/>
            </p:nvSpPr>
            <p:spPr bwMode="auto">
              <a:xfrm>
                <a:off x="2203" y="3055"/>
                <a:ext cx="3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64" name="Rectangle 35"/>
              <p:cNvSpPr>
                <a:spLocks noChangeArrowheads="1"/>
              </p:cNvSpPr>
              <p:nvPr/>
            </p:nvSpPr>
            <p:spPr bwMode="auto">
              <a:xfrm>
                <a:off x="2203" y="3066"/>
                <a:ext cx="31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65" name="Rectangle 36"/>
              <p:cNvSpPr>
                <a:spLocks noChangeArrowheads="1"/>
              </p:cNvSpPr>
              <p:nvPr/>
            </p:nvSpPr>
            <p:spPr bwMode="auto">
              <a:xfrm>
                <a:off x="2520" y="3066"/>
                <a:ext cx="6"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66" name="Rectangle 37"/>
              <p:cNvSpPr>
                <a:spLocks noChangeArrowheads="1"/>
              </p:cNvSpPr>
              <p:nvPr/>
            </p:nvSpPr>
            <p:spPr bwMode="auto">
              <a:xfrm>
                <a:off x="2515" y="3066"/>
                <a:ext cx="5"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67" name="Line 38"/>
              <p:cNvSpPr>
                <a:spLocks noChangeShapeType="1"/>
              </p:cNvSpPr>
              <p:nvPr/>
            </p:nvSpPr>
            <p:spPr bwMode="auto">
              <a:xfrm>
                <a:off x="2515" y="3066"/>
                <a:ext cx="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68" name="Rectangle 39"/>
              <p:cNvSpPr>
                <a:spLocks noChangeArrowheads="1"/>
              </p:cNvSpPr>
              <p:nvPr/>
            </p:nvSpPr>
            <p:spPr bwMode="auto">
              <a:xfrm>
                <a:off x="2515" y="3055"/>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69" name="Line 40"/>
              <p:cNvSpPr>
                <a:spLocks noChangeShapeType="1"/>
              </p:cNvSpPr>
              <p:nvPr/>
            </p:nvSpPr>
            <p:spPr bwMode="auto">
              <a:xfrm>
                <a:off x="2515" y="3055"/>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70" name="Line 41"/>
              <p:cNvSpPr>
                <a:spLocks noChangeShapeType="1"/>
              </p:cNvSpPr>
              <p:nvPr/>
            </p:nvSpPr>
            <p:spPr bwMode="auto">
              <a:xfrm>
                <a:off x="2515" y="3055"/>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71" name="Rectangle 42"/>
              <p:cNvSpPr>
                <a:spLocks noChangeArrowheads="1"/>
              </p:cNvSpPr>
              <p:nvPr/>
            </p:nvSpPr>
            <p:spPr bwMode="auto">
              <a:xfrm>
                <a:off x="2526" y="3055"/>
                <a:ext cx="3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72" name="Line 43"/>
              <p:cNvSpPr>
                <a:spLocks noChangeShapeType="1"/>
              </p:cNvSpPr>
              <p:nvPr/>
            </p:nvSpPr>
            <p:spPr bwMode="auto">
              <a:xfrm>
                <a:off x="2526" y="3055"/>
                <a:ext cx="3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73" name="Rectangle 44"/>
              <p:cNvSpPr>
                <a:spLocks noChangeArrowheads="1"/>
              </p:cNvSpPr>
              <p:nvPr/>
            </p:nvSpPr>
            <p:spPr bwMode="auto">
              <a:xfrm>
                <a:off x="2526" y="3066"/>
                <a:ext cx="31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74" name="Rectangle 45"/>
              <p:cNvSpPr>
                <a:spLocks noChangeArrowheads="1"/>
              </p:cNvSpPr>
              <p:nvPr/>
            </p:nvSpPr>
            <p:spPr bwMode="auto">
              <a:xfrm>
                <a:off x="2837" y="3055"/>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75" name="Line 46"/>
              <p:cNvSpPr>
                <a:spLocks noChangeShapeType="1"/>
              </p:cNvSpPr>
              <p:nvPr/>
            </p:nvSpPr>
            <p:spPr bwMode="auto">
              <a:xfrm>
                <a:off x="2837" y="3055"/>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76" name="Rectangle 47"/>
              <p:cNvSpPr>
                <a:spLocks noChangeArrowheads="1"/>
              </p:cNvSpPr>
              <p:nvPr/>
            </p:nvSpPr>
            <p:spPr bwMode="auto">
              <a:xfrm>
                <a:off x="2837" y="3055"/>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77" name="Line 48"/>
              <p:cNvSpPr>
                <a:spLocks noChangeShapeType="1"/>
              </p:cNvSpPr>
              <p:nvPr/>
            </p:nvSpPr>
            <p:spPr bwMode="auto">
              <a:xfrm>
                <a:off x="2837" y="3055"/>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78" name="Line 49"/>
              <p:cNvSpPr>
                <a:spLocks noChangeShapeType="1"/>
              </p:cNvSpPr>
              <p:nvPr/>
            </p:nvSpPr>
            <p:spPr bwMode="auto">
              <a:xfrm>
                <a:off x="2837" y="3055"/>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79" name="Rectangle 50"/>
              <p:cNvSpPr>
                <a:spLocks noChangeArrowheads="1"/>
              </p:cNvSpPr>
              <p:nvPr/>
            </p:nvSpPr>
            <p:spPr bwMode="auto">
              <a:xfrm>
                <a:off x="1859" y="3067"/>
                <a:ext cx="11" cy="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80" name="Line 51"/>
              <p:cNvSpPr>
                <a:spLocks noChangeShapeType="1"/>
              </p:cNvSpPr>
              <p:nvPr/>
            </p:nvSpPr>
            <p:spPr bwMode="auto">
              <a:xfrm>
                <a:off x="1859" y="3067"/>
                <a:ext cx="1" cy="33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81" name="Rectangle 52"/>
              <p:cNvSpPr>
                <a:spLocks noChangeArrowheads="1"/>
              </p:cNvSpPr>
              <p:nvPr/>
            </p:nvSpPr>
            <p:spPr bwMode="auto">
              <a:xfrm>
                <a:off x="2192" y="3067"/>
                <a:ext cx="5" cy="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82" name="Line 53"/>
              <p:cNvSpPr>
                <a:spLocks noChangeShapeType="1"/>
              </p:cNvSpPr>
              <p:nvPr/>
            </p:nvSpPr>
            <p:spPr bwMode="auto">
              <a:xfrm>
                <a:off x="2192" y="3067"/>
                <a:ext cx="1" cy="33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83" name="Rectangle 54"/>
              <p:cNvSpPr>
                <a:spLocks noChangeArrowheads="1"/>
              </p:cNvSpPr>
              <p:nvPr/>
            </p:nvSpPr>
            <p:spPr bwMode="auto">
              <a:xfrm>
                <a:off x="2515" y="3067"/>
                <a:ext cx="5" cy="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84" name="Line 55"/>
              <p:cNvSpPr>
                <a:spLocks noChangeShapeType="1"/>
              </p:cNvSpPr>
              <p:nvPr/>
            </p:nvSpPr>
            <p:spPr bwMode="auto">
              <a:xfrm>
                <a:off x="2515" y="3067"/>
                <a:ext cx="1" cy="33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85" name="Rectangle 56"/>
              <p:cNvSpPr>
                <a:spLocks noChangeArrowheads="1"/>
              </p:cNvSpPr>
              <p:nvPr/>
            </p:nvSpPr>
            <p:spPr bwMode="auto">
              <a:xfrm>
                <a:off x="2837" y="3067"/>
                <a:ext cx="11" cy="33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86" name="Line 57"/>
              <p:cNvSpPr>
                <a:spLocks noChangeShapeType="1"/>
              </p:cNvSpPr>
              <p:nvPr/>
            </p:nvSpPr>
            <p:spPr bwMode="auto">
              <a:xfrm>
                <a:off x="2837" y="3067"/>
                <a:ext cx="1" cy="33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87" name="Rectangle 58"/>
              <p:cNvSpPr>
                <a:spLocks noChangeArrowheads="1"/>
              </p:cNvSpPr>
              <p:nvPr/>
            </p:nvSpPr>
            <p:spPr bwMode="auto">
              <a:xfrm>
                <a:off x="1909" y="3403"/>
                <a:ext cx="243"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88" name="Rectangle 59"/>
              <p:cNvSpPr>
                <a:spLocks noChangeArrowheads="1"/>
              </p:cNvSpPr>
              <p:nvPr/>
            </p:nvSpPr>
            <p:spPr bwMode="auto">
              <a:xfrm>
                <a:off x="1909" y="3411"/>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89" name="Rectangle 60"/>
              <p:cNvSpPr>
                <a:spLocks noChangeArrowheads="1"/>
              </p:cNvSpPr>
              <p:nvPr/>
            </p:nvSpPr>
            <p:spPr bwMode="auto">
              <a:xfrm>
                <a:off x="2053" y="3411"/>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90" name="Rectangle 61"/>
              <p:cNvSpPr>
                <a:spLocks noChangeArrowheads="1"/>
              </p:cNvSpPr>
              <p:nvPr/>
            </p:nvSpPr>
            <p:spPr bwMode="auto">
              <a:xfrm>
                <a:off x="1870" y="3403"/>
                <a:ext cx="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91" name="Rectangle 62"/>
              <p:cNvSpPr>
                <a:spLocks noChangeArrowheads="1"/>
              </p:cNvSpPr>
              <p:nvPr/>
            </p:nvSpPr>
            <p:spPr bwMode="auto">
              <a:xfrm>
                <a:off x="2152" y="3403"/>
                <a:ext cx="40"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92" name="Rectangle 63"/>
              <p:cNvSpPr>
                <a:spLocks noChangeArrowheads="1"/>
              </p:cNvSpPr>
              <p:nvPr/>
            </p:nvSpPr>
            <p:spPr bwMode="auto">
              <a:xfrm>
                <a:off x="2238" y="3403"/>
                <a:ext cx="2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93" name="Rectangle 64"/>
              <p:cNvSpPr>
                <a:spLocks noChangeArrowheads="1"/>
              </p:cNvSpPr>
              <p:nvPr/>
            </p:nvSpPr>
            <p:spPr bwMode="auto">
              <a:xfrm>
                <a:off x="2238" y="3411"/>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94" name="Rectangle 65"/>
              <p:cNvSpPr>
                <a:spLocks noChangeArrowheads="1"/>
              </p:cNvSpPr>
              <p:nvPr/>
            </p:nvSpPr>
            <p:spPr bwMode="auto">
              <a:xfrm>
                <a:off x="2382" y="3411"/>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95" name="Rectangle 66"/>
              <p:cNvSpPr>
                <a:spLocks noChangeArrowheads="1"/>
              </p:cNvSpPr>
              <p:nvPr/>
            </p:nvSpPr>
            <p:spPr bwMode="auto">
              <a:xfrm>
                <a:off x="2197" y="3403"/>
                <a:ext cx="41"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96" name="Rectangle 67"/>
              <p:cNvSpPr>
                <a:spLocks noChangeArrowheads="1"/>
              </p:cNvSpPr>
              <p:nvPr/>
            </p:nvSpPr>
            <p:spPr bwMode="auto">
              <a:xfrm>
                <a:off x="2477" y="3403"/>
                <a:ext cx="38"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97" name="Rectangle 68"/>
              <p:cNvSpPr>
                <a:spLocks noChangeArrowheads="1"/>
              </p:cNvSpPr>
              <p:nvPr/>
            </p:nvSpPr>
            <p:spPr bwMode="auto">
              <a:xfrm>
                <a:off x="2562" y="3403"/>
                <a:ext cx="236"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98" name="Rectangle 69"/>
              <p:cNvSpPr>
                <a:spLocks noChangeArrowheads="1"/>
              </p:cNvSpPr>
              <p:nvPr/>
            </p:nvSpPr>
            <p:spPr bwMode="auto">
              <a:xfrm>
                <a:off x="2562" y="3411"/>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99" name="Rectangle 70"/>
              <p:cNvSpPr>
                <a:spLocks noChangeArrowheads="1"/>
              </p:cNvSpPr>
              <p:nvPr/>
            </p:nvSpPr>
            <p:spPr bwMode="auto">
              <a:xfrm>
                <a:off x="2706" y="3411"/>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00" name="Rectangle 71"/>
              <p:cNvSpPr>
                <a:spLocks noChangeArrowheads="1"/>
              </p:cNvSpPr>
              <p:nvPr/>
            </p:nvSpPr>
            <p:spPr bwMode="auto">
              <a:xfrm>
                <a:off x="2520" y="3403"/>
                <a:ext cx="42"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01" name="Rectangle 72"/>
              <p:cNvSpPr>
                <a:spLocks noChangeArrowheads="1"/>
              </p:cNvSpPr>
              <p:nvPr/>
            </p:nvSpPr>
            <p:spPr bwMode="auto">
              <a:xfrm>
                <a:off x="2798" y="3403"/>
                <a:ext cx="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02" name="Rectangle 73"/>
              <p:cNvSpPr>
                <a:spLocks noChangeArrowheads="1"/>
              </p:cNvSpPr>
              <p:nvPr/>
            </p:nvSpPr>
            <p:spPr bwMode="auto">
              <a:xfrm>
                <a:off x="1859" y="3397"/>
                <a:ext cx="1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03" name="Line 74"/>
              <p:cNvSpPr>
                <a:spLocks noChangeShapeType="1"/>
              </p:cNvSpPr>
              <p:nvPr/>
            </p:nvSpPr>
            <p:spPr bwMode="auto">
              <a:xfrm>
                <a:off x="1859" y="3397"/>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04" name="Rectangle 75"/>
              <p:cNvSpPr>
                <a:spLocks noChangeArrowheads="1"/>
              </p:cNvSpPr>
              <p:nvPr/>
            </p:nvSpPr>
            <p:spPr bwMode="auto">
              <a:xfrm>
                <a:off x="1870" y="3397"/>
                <a:ext cx="32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05" name="Line 76"/>
              <p:cNvSpPr>
                <a:spLocks noChangeShapeType="1"/>
              </p:cNvSpPr>
              <p:nvPr/>
            </p:nvSpPr>
            <p:spPr bwMode="auto">
              <a:xfrm>
                <a:off x="1870" y="3397"/>
                <a:ext cx="32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06" name="Rectangle 77"/>
              <p:cNvSpPr>
                <a:spLocks noChangeArrowheads="1"/>
              </p:cNvSpPr>
              <p:nvPr/>
            </p:nvSpPr>
            <p:spPr bwMode="auto">
              <a:xfrm>
                <a:off x="1870" y="3402"/>
                <a:ext cx="32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07" name="Rectangle 78"/>
              <p:cNvSpPr>
                <a:spLocks noChangeArrowheads="1"/>
              </p:cNvSpPr>
              <p:nvPr/>
            </p:nvSpPr>
            <p:spPr bwMode="auto">
              <a:xfrm>
                <a:off x="2192" y="3397"/>
                <a:ext cx="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08" name="Line 79"/>
              <p:cNvSpPr>
                <a:spLocks noChangeShapeType="1"/>
              </p:cNvSpPr>
              <p:nvPr/>
            </p:nvSpPr>
            <p:spPr bwMode="auto">
              <a:xfrm>
                <a:off x="2192" y="3397"/>
                <a:ext cx="1" cy="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09" name="Rectangle 80"/>
              <p:cNvSpPr>
                <a:spLocks noChangeArrowheads="1"/>
              </p:cNvSpPr>
              <p:nvPr/>
            </p:nvSpPr>
            <p:spPr bwMode="auto">
              <a:xfrm>
                <a:off x="2197" y="3397"/>
                <a:ext cx="31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10" name="Line 81"/>
              <p:cNvSpPr>
                <a:spLocks noChangeShapeType="1"/>
              </p:cNvSpPr>
              <p:nvPr/>
            </p:nvSpPr>
            <p:spPr bwMode="auto">
              <a:xfrm>
                <a:off x="2197" y="3397"/>
                <a:ext cx="31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11" name="Rectangle 82"/>
              <p:cNvSpPr>
                <a:spLocks noChangeArrowheads="1"/>
              </p:cNvSpPr>
              <p:nvPr/>
            </p:nvSpPr>
            <p:spPr bwMode="auto">
              <a:xfrm>
                <a:off x="2197" y="3402"/>
                <a:ext cx="318"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12" name="Rectangle 83"/>
              <p:cNvSpPr>
                <a:spLocks noChangeArrowheads="1"/>
              </p:cNvSpPr>
              <p:nvPr/>
            </p:nvSpPr>
            <p:spPr bwMode="auto">
              <a:xfrm>
                <a:off x="2515" y="3397"/>
                <a:ext cx="5"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13" name="Line 84"/>
              <p:cNvSpPr>
                <a:spLocks noChangeShapeType="1"/>
              </p:cNvSpPr>
              <p:nvPr/>
            </p:nvSpPr>
            <p:spPr bwMode="auto">
              <a:xfrm>
                <a:off x="2515" y="3397"/>
                <a:ext cx="1" cy="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14" name="Rectangle 85"/>
              <p:cNvSpPr>
                <a:spLocks noChangeArrowheads="1"/>
              </p:cNvSpPr>
              <p:nvPr/>
            </p:nvSpPr>
            <p:spPr bwMode="auto">
              <a:xfrm>
                <a:off x="2520" y="3397"/>
                <a:ext cx="31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15" name="Line 86"/>
              <p:cNvSpPr>
                <a:spLocks noChangeShapeType="1"/>
              </p:cNvSpPr>
              <p:nvPr/>
            </p:nvSpPr>
            <p:spPr bwMode="auto">
              <a:xfrm>
                <a:off x="2520" y="3397"/>
                <a:ext cx="31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16" name="Rectangle 87"/>
              <p:cNvSpPr>
                <a:spLocks noChangeArrowheads="1"/>
              </p:cNvSpPr>
              <p:nvPr/>
            </p:nvSpPr>
            <p:spPr bwMode="auto">
              <a:xfrm>
                <a:off x="2520" y="3402"/>
                <a:ext cx="317"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17" name="Rectangle 88"/>
              <p:cNvSpPr>
                <a:spLocks noChangeArrowheads="1"/>
              </p:cNvSpPr>
              <p:nvPr/>
            </p:nvSpPr>
            <p:spPr bwMode="auto">
              <a:xfrm>
                <a:off x="2837" y="3397"/>
                <a:ext cx="11"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18" name="Line 89"/>
              <p:cNvSpPr>
                <a:spLocks noChangeShapeType="1"/>
              </p:cNvSpPr>
              <p:nvPr/>
            </p:nvSpPr>
            <p:spPr bwMode="auto">
              <a:xfrm>
                <a:off x="2837" y="3397"/>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19" name="Rectangle 90"/>
              <p:cNvSpPr>
                <a:spLocks noChangeArrowheads="1"/>
              </p:cNvSpPr>
              <p:nvPr/>
            </p:nvSpPr>
            <p:spPr bwMode="auto">
              <a:xfrm>
                <a:off x="1859" y="3403"/>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20" name="Line 91"/>
              <p:cNvSpPr>
                <a:spLocks noChangeShapeType="1"/>
              </p:cNvSpPr>
              <p:nvPr/>
            </p:nvSpPr>
            <p:spPr bwMode="auto">
              <a:xfrm>
                <a:off x="1859" y="3403"/>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21" name="Rectangle 92"/>
              <p:cNvSpPr>
                <a:spLocks noChangeArrowheads="1"/>
              </p:cNvSpPr>
              <p:nvPr/>
            </p:nvSpPr>
            <p:spPr bwMode="auto">
              <a:xfrm>
                <a:off x="2192" y="3403"/>
                <a:ext cx="5"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22" name="Line 93"/>
              <p:cNvSpPr>
                <a:spLocks noChangeShapeType="1"/>
              </p:cNvSpPr>
              <p:nvPr/>
            </p:nvSpPr>
            <p:spPr bwMode="auto">
              <a:xfrm>
                <a:off x="2192" y="3403"/>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23" name="Rectangle 94"/>
              <p:cNvSpPr>
                <a:spLocks noChangeArrowheads="1"/>
              </p:cNvSpPr>
              <p:nvPr/>
            </p:nvSpPr>
            <p:spPr bwMode="auto">
              <a:xfrm>
                <a:off x="2515" y="3403"/>
                <a:ext cx="5"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24" name="Line 95"/>
              <p:cNvSpPr>
                <a:spLocks noChangeShapeType="1"/>
              </p:cNvSpPr>
              <p:nvPr/>
            </p:nvSpPr>
            <p:spPr bwMode="auto">
              <a:xfrm>
                <a:off x="2515" y="3403"/>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25" name="Rectangle 96"/>
              <p:cNvSpPr>
                <a:spLocks noChangeArrowheads="1"/>
              </p:cNvSpPr>
              <p:nvPr/>
            </p:nvSpPr>
            <p:spPr bwMode="auto">
              <a:xfrm>
                <a:off x="2837" y="3403"/>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26" name="Line 97"/>
              <p:cNvSpPr>
                <a:spLocks noChangeShapeType="1"/>
              </p:cNvSpPr>
              <p:nvPr/>
            </p:nvSpPr>
            <p:spPr bwMode="auto">
              <a:xfrm>
                <a:off x="2837" y="3403"/>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27" name="Rectangle 98"/>
              <p:cNvSpPr>
                <a:spLocks noChangeArrowheads="1"/>
              </p:cNvSpPr>
              <p:nvPr/>
            </p:nvSpPr>
            <p:spPr bwMode="auto">
              <a:xfrm>
                <a:off x="1909" y="3741"/>
                <a:ext cx="243"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28" name="Rectangle 99"/>
              <p:cNvSpPr>
                <a:spLocks noChangeArrowheads="1"/>
              </p:cNvSpPr>
              <p:nvPr/>
            </p:nvSpPr>
            <p:spPr bwMode="auto">
              <a:xfrm>
                <a:off x="1909" y="3749"/>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29" name="Rectangle 100"/>
              <p:cNvSpPr>
                <a:spLocks noChangeArrowheads="1"/>
              </p:cNvSpPr>
              <p:nvPr/>
            </p:nvSpPr>
            <p:spPr bwMode="auto">
              <a:xfrm>
                <a:off x="2053" y="3749"/>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30" name="Rectangle 101"/>
              <p:cNvSpPr>
                <a:spLocks noChangeArrowheads="1"/>
              </p:cNvSpPr>
              <p:nvPr/>
            </p:nvSpPr>
            <p:spPr bwMode="auto">
              <a:xfrm>
                <a:off x="1870" y="3741"/>
                <a:ext cx="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31" name="Rectangle 102"/>
              <p:cNvSpPr>
                <a:spLocks noChangeArrowheads="1"/>
              </p:cNvSpPr>
              <p:nvPr/>
            </p:nvSpPr>
            <p:spPr bwMode="auto">
              <a:xfrm>
                <a:off x="2152" y="3741"/>
                <a:ext cx="40"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32" name="Rectangle 103"/>
              <p:cNvSpPr>
                <a:spLocks noChangeArrowheads="1"/>
              </p:cNvSpPr>
              <p:nvPr/>
            </p:nvSpPr>
            <p:spPr bwMode="auto">
              <a:xfrm>
                <a:off x="2238" y="3741"/>
                <a:ext cx="2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33" name="Rectangle 104"/>
              <p:cNvSpPr>
                <a:spLocks noChangeArrowheads="1"/>
              </p:cNvSpPr>
              <p:nvPr/>
            </p:nvSpPr>
            <p:spPr bwMode="auto">
              <a:xfrm>
                <a:off x="2238" y="3749"/>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34" name="Rectangle 105"/>
              <p:cNvSpPr>
                <a:spLocks noChangeArrowheads="1"/>
              </p:cNvSpPr>
              <p:nvPr/>
            </p:nvSpPr>
            <p:spPr bwMode="auto">
              <a:xfrm>
                <a:off x="2382" y="3749"/>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35" name="Rectangle 106"/>
              <p:cNvSpPr>
                <a:spLocks noChangeArrowheads="1"/>
              </p:cNvSpPr>
              <p:nvPr/>
            </p:nvSpPr>
            <p:spPr bwMode="auto">
              <a:xfrm>
                <a:off x="2197" y="3741"/>
                <a:ext cx="41"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36" name="Rectangle 107"/>
              <p:cNvSpPr>
                <a:spLocks noChangeArrowheads="1"/>
              </p:cNvSpPr>
              <p:nvPr/>
            </p:nvSpPr>
            <p:spPr bwMode="auto">
              <a:xfrm>
                <a:off x="2477" y="3741"/>
                <a:ext cx="38"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37" name="Rectangle 108"/>
              <p:cNvSpPr>
                <a:spLocks noChangeArrowheads="1"/>
              </p:cNvSpPr>
              <p:nvPr/>
            </p:nvSpPr>
            <p:spPr bwMode="auto">
              <a:xfrm>
                <a:off x="2562" y="3741"/>
                <a:ext cx="236"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38" name="Rectangle 109"/>
              <p:cNvSpPr>
                <a:spLocks noChangeArrowheads="1"/>
              </p:cNvSpPr>
              <p:nvPr/>
            </p:nvSpPr>
            <p:spPr bwMode="auto">
              <a:xfrm>
                <a:off x="2562" y="3749"/>
                <a:ext cx="14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39" name="Rectangle 110"/>
              <p:cNvSpPr>
                <a:spLocks noChangeArrowheads="1"/>
              </p:cNvSpPr>
              <p:nvPr/>
            </p:nvSpPr>
            <p:spPr bwMode="auto">
              <a:xfrm>
                <a:off x="2706" y="3749"/>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40" name="Rectangle 111"/>
              <p:cNvSpPr>
                <a:spLocks noChangeArrowheads="1"/>
              </p:cNvSpPr>
              <p:nvPr/>
            </p:nvSpPr>
            <p:spPr bwMode="auto">
              <a:xfrm>
                <a:off x="2520" y="3741"/>
                <a:ext cx="42"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41" name="Rectangle 112"/>
              <p:cNvSpPr>
                <a:spLocks noChangeArrowheads="1"/>
              </p:cNvSpPr>
              <p:nvPr/>
            </p:nvSpPr>
            <p:spPr bwMode="auto">
              <a:xfrm>
                <a:off x="2798" y="3741"/>
                <a:ext cx="39" cy="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42" name="Rectangle 113"/>
              <p:cNvSpPr>
                <a:spLocks noChangeArrowheads="1"/>
              </p:cNvSpPr>
              <p:nvPr/>
            </p:nvSpPr>
            <p:spPr bwMode="auto">
              <a:xfrm>
                <a:off x="1859" y="3734"/>
                <a:ext cx="1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43" name="Line 114"/>
              <p:cNvSpPr>
                <a:spLocks noChangeShapeType="1"/>
              </p:cNvSpPr>
              <p:nvPr/>
            </p:nvSpPr>
            <p:spPr bwMode="auto">
              <a:xfrm>
                <a:off x="1859" y="3734"/>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44" name="Rectangle 115"/>
              <p:cNvSpPr>
                <a:spLocks noChangeArrowheads="1"/>
              </p:cNvSpPr>
              <p:nvPr/>
            </p:nvSpPr>
            <p:spPr bwMode="auto">
              <a:xfrm>
                <a:off x="1870" y="3734"/>
                <a:ext cx="322"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45" name="Line 116"/>
              <p:cNvSpPr>
                <a:spLocks noChangeShapeType="1"/>
              </p:cNvSpPr>
              <p:nvPr/>
            </p:nvSpPr>
            <p:spPr bwMode="auto">
              <a:xfrm>
                <a:off x="1870" y="3734"/>
                <a:ext cx="32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46" name="Rectangle 117"/>
              <p:cNvSpPr>
                <a:spLocks noChangeArrowheads="1"/>
              </p:cNvSpPr>
              <p:nvPr/>
            </p:nvSpPr>
            <p:spPr bwMode="auto">
              <a:xfrm>
                <a:off x="1870" y="3739"/>
                <a:ext cx="32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47" name="Rectangle 118"/>
              <p:cNvSpPr>
                <a:spLocks noChangeArrowheads="1"/>
              </p:cNvSpPr>
              <p:nvPr/>
            </p:nvSpPr>
            <p:spPr bwMode="auto">
              <a:xfrm>
                <a:off x="2192" y="3734"/>
                <a:ext cx="5"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48" name="Line 119"/>
              <p:cNvSpPr>
                <a:spLocks noChangeShapeType="1"/>
              </p:cNvSpPr>
              <p:nvPr/>
            </p:nvSpPr>
            <p:spPr bwMode="auto">
              <a:xfrm>
                <a:off x="2192" y="3734"/>
                <a:ext cx="1" cy="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49" name="Rectangle 120"/>
              <p:cNvSpPr>
                <a:spLocks noChangeArrowheads="1"/>
              </p:cNvSpPr>
              <p:nvPr/>
            </p:nvSpPr>
            <p:spPr bwMode="auto">
              <a:xfrm>
                <a:off x="2197" y="3734"/>
                <a:ext cx="318"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50" name="Line 121"/>
              <p:cNvSpPr>
                <a:spLocks noChangeShapeType="1"/>
              </p:cNvSpPr>
              <p:nvPr/>
            </p:nvSpPr>
            <p:spPr bwMode="auto">
              <a:xfrm>
                <a:off x="2197" y="3734"/>
                <a:ext cx="318"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51" name="Rectangle 122"/>
              <p:cNvSpPr>
                <a:spLocks noChangeArrowheads="1"/>
              </p:cNvSpPr>
              <p:nvPr/>
            </p:nvSpPr>
            <p:spPr bwMode="auto">
              <a:xfrm>
                <a:off x="2197" y="3739"/>
                <a:ext cx="318"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52" name="Rectangle 123"/>
              <p:cNvSpPr>
                <a:spLocks noChangeArrowheads="1"/>
              </p:cNvSpPr>
              <p:nvPr/>
            </p:nvSpPr>
            <p:spPr bwMode="auto">
              <a:xfrm>
                <a:off x="2515" y="3734"/>
                <a:ext cx="5"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53" name="Line 124"/>
              <p:cNvSpPr>
                <a:spLocks noChangeShapeType="1"/>
              </p:cNvSpPr>
              <p:nvPr/>
            </p:nvSpPr>
            <p:spPr bwMode="auto">
              <a:xfrm>
                <a:off x="2515" y="3734"/>
                <a:ext cx="1" cy="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54" name="Rectangle 125"/>
              <p:cNvSpPr>
                <a:spLocks noChangeArrowheads="1"/>
              </p:cNvSpPr>
              <p:nvPr/>
            </p:nvSpPr>
            <p:spPr bwMode="auto">
              <a:xfrm>
                <a:off x="2520" y="3734"/>
                <a:ext cx="317"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55" name="Line 126"/>
              <p:cNvSpPr>
                <a:spLocks noChangeShapeType="1"/>
              </p:cNvSpPr>
              <p:nvPr/>
            </p:nvSpPr>
            <p:spPr bwMode="auto">
              <a:xfrm>
                <a:off x="2520" y="3734"/>
                <a:ext cx="317"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56" name="Rectangle 127"/>
              <p:cNvSpPr>
                <a:spLocks noChangeArrowheads="1"/>
              </p:cNvSpPr>
              <p:nvPr/>
            </p:nvSpPr>
            <p:spPr bwMode="auto">
              <a:xfrm>
                <a:off x="2520" y="3739"/>
                <a:ext cx="317"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57" name="Rectangle 128"/>
              <p:cNvSpPr>
                <a:spLocks noChangeArrowheads="1"/>
              </p:cNvSpPr>
              <p:nvPr/>
            </p:nvSpPr>
            <p:spPr bwMode="auto">
              <a:xfrm>
                <a:off x="2837" y="3734"/>
                <a:ext cx="1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58" name="Line 129"/>
              <p:cNvSpPr>
                <a:spLocks noChangeShapeType="1"/>
              </p:cNvSpPr>
              <p:nvPr/>
            </p:nvSpPr>
            <p:spPr bwMode="auto">
              <a:xfrm>
                <a:off x="2837" y="3734"/>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59" name="Rectangle 130"/>
              <p:cNvSpPr>
                <a:spLocks noChangeArrowheads="1"/>
              </p:cNvSpPr>
              <p:nvPr/>
            </p:nvSpPr>
            <p:spPr bwMode="auto">
              <a:xfrm>
                <a:off x="1859" y="3741"/>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60" name="Line 131"/>
              <p:cNvSpPr>
                <a:spLocks noChangeShapeType="1"/>
              </p:cNvSpPr>
              <p:nvPr/>
            </p:nvSpPr>
            <p:spPr bwMode="auto">
              <a:xfrm>
                <a:off x="1859" y="3741"/>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61" name="Rectangle 132"/>
              <p:cNvSpPr>
                <a:spLocks noChangeArrowheads="1"/>
              </p:cNvSpPr>
              <p:nvPr/>
            </p:nvSpPr>
            <p:spPr bwMode="auto">
              <a:xfrm>
                <a:off x="1859"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62" name="Line 133"/>
              <p:cNvSpPr>
                <a:spLocks noChangeShapeType="1"/>
              </p:cNvSpPr>
              <p:nvPr/>
            </p:nvSpPr>
            <p:spPr bwMode="auto">
              <a:xfrm>
                <a:off x="1859"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63" name="Line 134"/>
              <p:cNvSpPr>
                <a:spLocks noChangeShapeType="1"/>
              </p:cNvSpPr>
              <p:nvPr/>
            </p:nvSpPr>
            <p:spPr bwMode="auto">
              <a:xfrm>
                <a:off x="1859"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64" name="Rectangle 135"/>
              <p:cNvSpPr>
                <a:spLocks noChangeArrowheads="1"/>
              </p:cNvSpPr>
              <p:nvPr/>
            </p:nvSpPr>
            <p:spPr bwMode="auto">
              <a:xfrm>
                <a:off x="1859"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65" name="Line 136"/>
              <p:cNvSpPr>
                <a:spLocks noChangeShapeType="1"/>
              </p:cNvSpPr>
              <p:nvPr/>
            </p:nvSpPr>
            <p:spPr bwMode="auto">
              <a:xfrm>
                <a:off x="1859"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66" name="Line 137"/>
              <p:cNvSpPr>
                <a:spLocks noChangeShapeType="1"/>
              </p:cNvSpPr>
              <p:nvPr/>
            </p:nvSpPr>
            <p:spPr bwMode="auto">
              <a:xfrm>
                <a:off x="1859"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67" name="Rectangle 138"/>
              <p:cNvSpPr>
                <a:spLocks noChangeArrowheads="1"/>
              </p:cNvSpPr>
              <p:nvPr/>
            </p:nvSpPr>
            <p:spPr bwMode="auto">
              <a:xfrm>
                <a:off x="1870" y="4072"/>
                <a:ext cx="32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68" name="Line 139"/>
              <p:cNvSpPr>
                <a:spLocks noChangeShapeType="1"/>
              </p:cNvSpPr>
              <p:nvPr/>
            </p:nvSpPr>
            <p:spPr bwMode="auto">
              <a:xfrm>
                <a:off x="1870" y="4072"/>
                <a:ext cx="32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69" name="Rectangle 140"/>
              <p:cNvSpPr>
                <a:spLocks noChangeArrowheads="1"/>
              </p:cNvSpPr>
              <p:nvPr/>
            </p:nvSpPr>
            <p:spPr bwMode="auto">
              <a:xfrm>
                <a:off x="2192" y="3741"/>
                <a:ext cx="5"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70" name="Line 141"/>
              <p:cNvSpPr>
                <a:spLocks noChangeShapeType="1"/>
              </p:cNvSpPr>
              <p:nvPr/>
            </p:nvSpPr>
            <p:spPr bwMode="auto">
              <a:xfrm>
                <a:off x="2192" y="3741"/>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71" name="Rectangle 142"/>
              <p:cNvSpPr>
                <a:spLocks noChangeArrowheads="1"/>
              </p:cNvSpPr>
              <p:nvPr/>
            </p:nvSpPr>
            <p:spPr bwMode="auto">
              <a:xfrm>
                <a:off x="2192"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72" name="Line 143"/>
              <p:cNvSpPr>
                <a:spLocks noChangeShapeType="1"/>
              </p:cNvSpPr>
              <p:nvPr/>
            </p:nvSpPr>
            <p:spPr bwMode="auto">
              <a:xfrm>
                <a:off x="2192"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73" name="Line 144"/>
              <p:cNvSpPr>
                <a:spLocks noChangeShapeType="1"/>
              </p:cNvSpPr>
              <p:nvPr/>
            </p:nvSpPr>
            <p:spPr bwMode="auto">
              <a:xfrm>
                <a:off x="2192"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74" name="Rectangle 145"/>
              <p:cNvSpPr>
                <a:spLocks noChangeArrowheads="1"/>
              </p:cNvSpPr>
              <p:nvPr/>
            </p:nvSpPr>
            <p:spPr bwMode="auto">
              <a:xfrm>
                <a:off x="2203" y="4072"/>
                <a:ext cx="3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75" name="Line 146"/>
              <p:cNvSpPr>
                <a:spLocks noChangeShapeType="1"/>
              </p:cNvSpPr>
              <p:nvPr/>
            </p:nvSpPr>
            <p:spPr bwMode="auto">
              <a:xfrm>
                <a:off x="2203" y="4072"/>
                <a:ext cx="3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76" name="Rectangle 147"/>
              <p:cNvSpPr>
                <a:spLocks noChangeArrowheads="1"/>
              </p:cNvSpPr>
              <p:nvPr/>
            </p:nvSpPr>
            <p:spPr bwMode="auto">
              <a:xfrm>
                <a:off x="2515" y="3741"/>
                <a:ext cx="5"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77" name="Line 148"/>
              <p:cNvSpPr>
                <a:spLocks noChangeShapeType="1"/>
              </p:cNvSpPr>
              <p:nvPr/>
            </p:nvSpPr>
            <p:spPr bwMode="auto">
              <a:xfrm>
                <a:off x="2515" y="3741"/>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78" name="Rectangle 149"/>
              <p:cNvSpPr>
                <a:spLocks noChangeArrowheads="1"/>
              </p:cNvSpPr>
              <p:nvPr/>
            </p:nvSpPr>
            <p:spPr bwMode="auto">
              <a:xfrm>
                <a:off x="2515"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79" name="Line 150"/>
              <p:cNvSpPr>
                <a:spLocks noChangeShapeType="1"/>
              </p:cNvSpPr>
              <p:nvPr/>
            </p:nvSpPr>
            <p:spPr bwMode="auto">
              <a:xfrm>
                <a:off x="2515"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80" name="Line 151"/>
              <p:cNvSpPr>
                <a:spLocks noChangeShapeType="1"/>
              </p:cNvSpPr>
              <p:nvPr/>
            </p:nvSpPr>
            <p:spPr bwMode="auto">
              <a:xfrm>
                <a:off x="2515"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81" name="Rectangle 152"/>
              <p:cNvSpPr>
                <a:spLocks noChangeArrowheads="1"/>
              </p:cNvSpPr>
              <p:nvPr/>
            </p:nvSpPr>
            <p:spPr bwMode="auto">
              <a:xfrm>
                <a:off x="2526" y="4072"/>
                <a:ext cx="3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82" name="Line 153"/>
              <p:cNvSpPr>
                <a:spLocks noChangeShapeType="1"/>
              </p:cNvSpPr>
              <p:nvPr/>
            </p:nvSpPr>
            <p:spPr bwMode="auto">
              <a:xfrm>
                <a:off x="2526" y="4072"/>
                <a:ext cx="3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83" name="Rectangle 154"/>
              <p:cNvSpPr>
                <a:spLocks noChangeArrowheads="1"/>
              </p:cNvSpPr>
              <p:nvPr/>
            </p:nvSpPr>
            <p:spPr bwMode="auto">
              <a:xfrm>
                <a:off x="2837" y="3741"/>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84" name="Line 155"/>
              <p:cNvSpPr>
                <a:spLocks noChangeShapeType="1"/>
              </p:cNvSpPr>
              <p:nvPr/>
            </p:nvSpPr>
            <p:spPr bwMode="auto">
              <a:xfrm>
                <a:off x="2837" y="3741"/>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85" name="Rectangle 156"/>
              <p:cNvSpPr>
                <a:spLocks noChangeArrowheads="1"/>
              </p:cNvSpPr>
              <p:nvPr/>
            </p:nvSpPr>
            <p:spPr bwMode="auto">
              <a:xfrm>
                <a:off x="2837"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86" name="Line 157"/>
              <p:cNvSpPr>
                <a:spLocks noChangeShapeType="1"/>
              </p:cNvSpPr>
              <p:nvPr/>
            </p:nvSpPr>
            <p:spPr bwMode="auto">
              <a:xfrm>
                <a:off x="2837"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87" name="Line 158"/>
              <p:cNvSpPr>
                <a:spLocks noChangeShapeType="1"/>
              </p:cNvSpPr>
              <p:nvPr/>
            </p:nvSpPr>
            <p:spPr bwMode="auto">
              <a:xfrm>
                <a:off x="2837"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88" name="Rectangle 159"/>
              <p:cNvSpPr>
                <a:spLocks noChangeArrowheads="1"/>
              </p:cNvSpPr>
              <p:nvPr/>
            </p:nvSpPr>
            <p:spPr bwMode="auto">
              <a:xfrm>
                <a:off x="2837" y="407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89" name="Line 160"/>
              <p:cNvSpPr>
                <a:spLocks noChangeShapeType="1"/>
              </p:cNvSpPr>
              <p:nvPr/>
            </p:nvSpPr>
            <p:spPr bwMode="auto">
              <a:xfrm>
                <a:off x="2837" y="407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90" name="Line 161"/>
              <p:cNvSpPr>
                <a:spLocks noChangeShapeType="1"/>
              </p:cNvSpPr>
              <p:nvPr/>
            </p:nvSpPr>
            <p:spPr bwMode="auto">
              <a:xfrm>
                <a:off x="2837" y="407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91" name="Rectangle 162"/>
              <p:cNvSpPr>
                <a:spLocks noChangeArrowheads="1"/>
              </p:cNvSpPr>
              <p:nvPr/>
            </p:nvSpPr>
            <p:spPr bwMode="auto">
              <a:xfrm>
                <a:off x="1726" y="4083"/>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92" name="Rectangle 163"/>
              <p:cNvSpPr>
                <a:spLocks noChangeArrowheads="1"/>
              </p:cNvSpPr>
              <p:nvPr/>
            </p:nvSpPr>
            <p:spPr bwMode="auto">
              <a:xfrm>
                <a:off x="1832" y="2693"/>
                <a:ext cx="100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93" name="Rectangle 164"/>
              <p:cNvSpPr>
                <a:spLocks noChangeArrowheads="1"/>
              </p:cNvSpPr>
              <p:nvPr/>
            </p:nvSpPr>
            <p:spPr bwMode="auto">
              <a:xfrm>
                <a:off x="1890" y="2739"/>
                <a:ext cx="865"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1 2 3</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94" name="Rectangle 165"/>
              <p:cNvSpPr>
                <a:spLocks noChangeArrowheads="1"/>
              </p:cNvSpPr>
              <p:nvPr/>
            </p:nvSpPr>
            <p:spPr bwMode="auto">
              <a:xfrm>
                <a:off x="2754" y="2739"/>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95" name="Rectangle 166"/>
              <p:cNvSpPr>
                <a:spLocks noChangeArrowheads="1"/>
              </p:cNvSpPr>
              <p:nvPr/>
            </p:nvSpPr>
            <p:spPr bwMode="auto">
              <a:xfrm>
                <a:off x="1544" y="3053"/>
                <a:ext cx="290" cy="1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96" name="Rectangle 167"/>
              <p:cNvSpPr>
                <a:spLocks noChangeArrowheads="1"/>
              </p:cNvSpPr>
              <p:nvPr/>
            </p:nvSpPr>
            <p:spPr bwMode="auto">
              <a:xfrm>
                <a:off x="1602" y="3099"/>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6</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97" name="Rectangle 168"/>
              <p:cNvSpPr>
                <a:spLocks noChangeArrowheads="1"/>
              </p:cNvSpPr>
              <p:nvPr/>
            </p:nvSpPr>
            <p:spPr bwMode="auto">
              <a:xfrm>
                <a:off x="1774" y="3099"/>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98" name="Rectangle 169"/>
              <p:cNvSpPr>
                <a:spLocks noChangeArrowheads="1"/>
              </p:cNvSpPr>
              <p:nvPr/>
            </p:nvSpPr>
            <p:spPr bwMode="auto">
              <a:xfrm>
                <a:off x="1602" y="3426"/>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7</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799" name="Rectangle 170"/>
              <p:cNvSpPr>
                <a:spLocks noChangeArrowheads="1"/>
              </p:cNvSpPr>
              <p:nvPr/>
            </p:nvSpPr>
            <p:spPr bwMode="auto">
              <a:xfrm>
                <a:off x="1774" y="3426"/>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800" name="Rectangle 171"/>
              <p:cNvSpPr>
                <a:spLocks noChangeArrowheads="1"/>
              </p:cNvSpPr>
              <p:nvPr/>
            </p:nvSpPr>
            <p:spPr bwMode="auto">
              <a:xfrm>
                <a:off x="1602" y="3752"/>
                <a:ext cx="173"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8</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801" name="Rectangle 172"/>
              <p:cNvSpPr>
                <a:spLocks noChangeArrowheads="1"/>
              </p:cNvSpPr>
              <p:nvPr/>
            </p:nvSpPr>
            <p:spPr bwMode="auto">
              <a:xfrm>
                <a:off x="1774" y="3837"/>
                <a:ext cx="4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000" b="0" i="1"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802" name="Rectangle 173"/>
              <p:cNvSpPr>
                <a:spLocks noChangeArrowheads="1"/>
              </p:cNvSpPr>
              <p:nvPr/>
            </p:nvSpPr>
            <p:spPr bwMode="auto">
              <a:xfrm>
                <a:off x="1602" y="4061"/>
                <a:ext cx="4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000" b="0" i="0"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5632" name="AutoShape 174"/>
            <p:cNvSpPr>
              <a:spLocks noChangeArrowheads="1"/>
            </p:cNvSpPr>
            <p:nvPr/>
          </p:nvSpPr>
          <p:spPr bwMode="auto">
            <a:xfrm>
              <a:off x="512" y="3365"/>
              <a:ext cx="615" cy="306"/>
            </a:xfrm>
            <a:prstGeom prst="rightArrow">
              <a:avLst>
                <a:gd name="adj1" fmla="val 50000"/>
                <a:gd name="adj2" fmla="val 50245"/>
              </a:avLst>
            </a:prstGeom>
            <a:solidFill>
              <a:schemeClr val="accent1"/>
            </a:solidFill>
            <a:ln w="12700" cap="sq">
              <a:solidFill>
                <a:schemeClr val="tx1"/>
              </a:solidFill>
              <a:miter lim="800000"/>
              <a:headEnd type="none" w="sm" len="sm"/>
              <a:tailEnd type="none" w="sm" len="sm"/>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5364" name="Rectangle 175"/>
          <p:cNvSpPr>
            <a:spLocks noGrp="1" noChangeArrowheads="1"/>
          </p:cNvSpPr>
          <p:nvPr>
            <p:ph type="title"/>
          </p:nvPr>
        </p:nvSpPr>
        <p:spPr>
          <a:xfrm>
            <a:off x="0" y="152400"/>
            <a:ext cx="9144000" cy="1143000"/>
          </a:xfrm>
        </p:spPr>
        <p:txBody>
          <a:bodyPr/>
          <a:lstStyle/>
          <a:p>
            <a:r>
              <a:rPr lang="en-US" altLang="en-US" smtClean="0"/>
              <a:t>Find All Maximal 0-Rectangles</a:t>
            </a:r>
          </a:p>
        </p:txBody>
      </p:sp>
      <p:sp>
        <p:nvSpPr>
          <p:cNvPr id="15365" name="Line 271"/>
          <p:cNvSpPr>
            <a:spLocks noChangeShapeType="1"/>
          </p:cNvSpPr>
          <p:nvPr/>
        </p:nvSpPr>
        <p:spPr bwMode="auto">
          <a:xfrm>
            <a:off x="1433513" y="1905000"/>
            <a:ext cx="293687"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66" name="Line 272"/>
          <p:cNvSpPr>
            <a:spLocks noChangeShapeType="1"/>
          </p:cNvSpPr>
          <p:nvPr/>
        </p:nvSpPr>
        <p:spPr bwMode="auto">
          <a:xfrm>
            <a:off x="1433513" y="1905000"/>
            <a:ext cx="1587"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67" name="Line 273"/>
          <p:cNvSpPr>
            <a:spLocks noChangeShapeType="1"/>
          </p:cNvSpPr>
          <p:nvPr/>
        </p:nvSpPr>
        <p:spPr bwMode="auto">
          <a:xfrm>
            <a:off x="1727200" y="1905000"/>
            <a:ext cx="1588"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68" name="Line 274"/>
          <p:cNvSpPr>
            <a:spLocks noChangeShapeType="1"/>
          </p:cNvSpPr>
          <p:nvPr/>
        </p:nvSpPr>
        <p:spPr bwMode="auto">
          <a:xfrm flipV="1">
            <a:off x="1433513" y="1905000"/>
            <a:ext cx="293687"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69" name="Text Box 275"/>
          <p:cNvSpPr txBox="1">
            <a:spLocks noChangeArrowheads="1"/>
          </p:cNvSpPr>
          <p:nvPr/>
        </p:nvSpPr>
        <p:spPr bwMode="auto">
          <a:xfrm>
            <a:off x="352425" y="1636713"/>
            <a:ext cx="10810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a:t>
            </a:r>
            <a:r>
              <a:rPr kumimoji="0" lang="en-US" altLang="en-US" sz="12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A,B</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(R</a:t>
            </a: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70" name="Text Box 276"/>
          <p:cNvSpPr txBox="1">
            <a:spLocks noChangeArrowheads="1"/>
          </p:cNvSpPr>
          <p:nvPr/>
        </p:nvSpPr>
        <p:spPr bwMode="auto">
          <a:xfrm>
            <a:off x="1812925" y="1646238"/>
            <a:ext cx="5222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S)</a:t>
            </a:r>
          </a:p>
        </p:txBody>
      </p:sp>
      <p:grpSp>
        <p:nvGrpSpPr>
          <p:cNvPr id="4" name="Group 277"/>
          <p:cNvGrpSpPr>
            <a:grpSpLocks/>
          </p:cNvGrpSpPr>
          <p:nvPr/>
        </p:nvGrpSpPr>
        <p:grpSpPr bwMode="auto">
          <a:xfrm>
            <a:off x="4562475" y="327025"/>
            <a:ext cx="1878013" cy="3960813"/>
            <a:chOff x="2874" y="206"/>
            <a:chExt cx="1183" cy="2495"/>
          </a:xfrm>
        </p:grpSpPr>
        <p:grpSp>
          <p:nvGrpSpPr>
            <p:cNvPr id="15512" name="Group 278"/>
            <p:cNvGrpSpPr>
              <a:grpSpLocks/>
            </p:cNvGrpSpPr>
            <p:nvPr/>
          </p:nvGrpSpPr>
          <p:grpSpPr bwMode="auto">
            <a:xfrm>
              <a:off x="2928" y="1536"/>
              <a:ext cx="1129" cy="1165"/>
              <a:chOff x="2930" y="2887"/>
              <a:chExt cx="1129" cy="1165"/>
            </a:xfrm>
          </p:grpSpPr>
          <p:grpSp>
            <p:nvGrpSpPr>
              <p:cNvPr id="15514" name="Group 279"/>
              <p:cNvGrpSpPr>
                <a:grpSpLocks/>
              </p:cNvGrpSpPr>
              <p:nvPr/>
            </p:nvGrpSpPr>
            <p:grpSpPr bwMode="auto">
              <a:xfrm>
                <a:off x="2930" y="3600"/>
                <a:ext cx="796" cy="452"/>
                <a:chOff x="2930" y="3489"/>
                <a:chExt cx="796" cy="452"/>
              </a:xfrm>
            </p:grpSpPr>
            <p:sp>
              <p:nvSpPr>
                <p:cNvPr id="15595" name="Rectangle 280"/>
                <p:cNvSpPr>
                  <a:spLocks noChangeArrowheads="1"/>
                </p:cNvSpPr>
                <p:nvPr/>
              </p:nvSpPr>
              <p:spPr bwMode="auto">
                <a:xfrm>
                  <a:off x="3112" y="3502"/>
                  <a:ext cx="566"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96" name="Rectangle 281"/>
                <p:cNvSpPr>
                  <a:spLocks noChangeArrowheads="1"/>
                </p:cNvSpPr>
                <p:nvPr/>
              </p:nvSpPr>
              <p:spPr bwMode="auto">
                <a:xfrm>
                  <a:off x="3112" y="3510"/>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97" name="Rectangle 282"/>
                <p:cNvSpPr>
                  <a:spLocks noChangeArrowheads="1"/>
                </p:cNvSpPr>
                <p:nvPr/>
              </p:nvSpPr>
              <p:spPr bwMode="auto">
                <a:xfrm>
                  <a:off x="3074" y="3502"/>
                  <a:ext cx="38"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98" name="Rectangle 283"/>
                <p:cNvSpPr>
                  <a:spLocks noChangeArrowheads="1"/>
                </p:cNvSpPr>
                <p:nvPr/>
              </p:nvSpPr>
              <p:spPr bwMode="auto">
                <a:xfrm>
                  <a:off x="3678" y="3502"/>
                  <a:ext cx="37"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99" name="Rectangle 284"/>
                <p:cNvSpPr>
                  <a:spLocks noChangeArrowheads="1"/>
                </p:cNvSpPr>
                <p:nvPr/>
              </p:nvSpPr>
              <p:spPr bwMode="auto">
                <a:xfrm>
                  <a:off x="3062" y="3489"/>
                  <a:ext cx="12"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00" name="Line 285"/>
                <p:cNvSpPr>
                  <a:spLocks noChangeShapeType="1"/>
                </p:cNvSpPr>
                <p:nvPr/>
              </p:nvSpPr>
              <p:spPr bwMode="auto">
                <a:xfrm>
                  <a:off x="3062" y="3489"/>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01" name="Rectangle 286"/>
                <p:cNvSpPr>
                  <a:spLocks noChangeArrowheads="1"/>
                </p:cNvSpPr>
                <p:nvPr/>
              </p:nvSpPr>
              <p:spPr bwMode="auto">
                <a:xfrm>
                  <a:off x="3062" y="3489"/>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02" name="Line 287"/>
                <p:cNvSpPr>
                  <a:spLocks noChangeShapeType="1"/>
                </p:cNvSpPr>
                <p:nvPr/>
              </p:nvSpPr>
              <p:spPr bwMode="auto">
                <a:xfrm>
                  <a:off x="3062" y="3489"/>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03" name="Line 288"/>
                <p:cNvSpPr>
                  <a:spLocks noChangeShapeType="1"/>
                </p:cNvSpPr>
                <p:nvPr/>
              </p:nvSpPr>
              <p:spPr bwMode="auto">
                <a:xfrm>
                  <a:off x="3062" y="348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04" name="Rectangle 289"/>
                <p:cNvSpPr>
                  <a:spLocks noChangeArrowheads="1"/>
                </p:cNvSpPr>
                <p:nvPr/>
              </p:nvSpPr>
              <p:spPr bwMode="auto">
                <a:xfrm>
                  <a:off x="3074" y="3489"/>
                  <a:ext cx="64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05" name="Line 290"/>
                <p:cNvSpPr>
                  <a:spLocks noChangeShapeType="1"/>
                </p:cNvSpPr>
                <p:nvPr/>
              </p:nvSpPr>
              <p:spPr bwMode="auto">
                <a:xfrm>
                  <a:off x="3074" y="3489"/>
                  <a:ext cx="64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06" name="Rectangle 291"/>
                <p:cNvSpPr>
                  <a:spLocks noChangeArrowheads="1"/>
                </p:cNvSpPr>
                <p:nvPr/>
              </p:nvSpPr>
              <p:spPr bwMode="auto">
                <a:xfrm>
                  <a:off x="3074" y="3500"/>
                  <a:ext cx="641" cy="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07" name="Rectangle 292"/>
                <p:cNvSpPr>
                  <a:spLocks noChangeArrowheads="1"/>
                </p:cNvSpPr>
                <p:nvPr/>
              </p:nvSpPr>
              <p:spPr bwMode="auto">
                <a:xfrm>
                  <a:off x="3715" y="3489"/>
                  <a:ext cx="11"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08" name="Line 293"/>
                <p:cNvSpPr>
                  <a:spLocks noChangeShapeType="1"/>
                </p:cNvSpPr>
                <p:nvPr/>
              </p:nvSpPr>
              <p:spPr bwMode="auto">
                <a:xfrm>
                  <a:off x="3715" y="3489"/>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09" name="Rectangle 294"/>
                <p:cNvSpPr>
                  <a:spLocks noChangeArrowheads="1"/>
                </p:cNvSpPr>
                <p:nvPr/>
              </p:nvSpPr>
              <p:spPr bwMode="auto">
                <a:xfrm>
                  <a:off x="3715" y="3489"/>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10" name="Line 295"/>
                <p:cNvSpPr>
                  <a:spLocks noChangeShapeType="1"/>
                </p:cNvSpPr>
                <p:nvPr/>
              </p:nvSpPr>
              <p:spPr bwMode="auto">
                <a:xfrm>
                  <a:off x="3715" y="3489"/>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11" name="Line 296"/>
                <p:cNvSpPr>
                  <a:spLocks noChangeShapeType="1"/>
                </p:cNvSpPr>
                <p:nvPr/>
              </p:nvSpPr>
              <p:spPr bwMode="auto">
                <a:xfrm>
                  <a:off x="3715" y="348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12" name="Rectangle 297"/>
                <p:cNvSpPr>
                  <a:spLocks noChangeArrowheads="1"/>
                </p:cNvSpPr>
                <p:nvPr/>
              </p:nvSpPr>
              <p:spPr bwMode="auto">
                <a:xfrm>
                  <a:off x="3062" y="3502"/>
                  <a:ext cx="12"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13" name="Line 298"/>
                <p:cNvSpPr>
                  <a:spLocks noChangeShapeType="1"/>
                </p:cNvSpPr>
                <p:nvPr/>
              </p:nvSpPr>
              <p:spPr bwMode="auto">
                <a:xfrm>
                  <a:off x="3062" y="3502"/>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14" name="Rectangle 299"/>
                <p:cNvSpPr>
                  <a:spLocks noChangeArrowheads="1"/>
                </p:cNvSpPr>
                <p:nvPr/>
              </p:nvSpPr>
              <p:spPr bwMode="auto">
                <a:xfrm>
                  <a:off x="3062" y="3833"/>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15" name="Line 300"/>
                <p:cNvSpPr>
                  <a:spLocks noChangeShapeType="1"/>
                </p:cNvSpPr>
                <p:nvPr/>
              </p:nvSpPr>
              <p:spPr bwMode="auto">
                <a:xfrm>
                  <a:off x="3062" y="3833"/>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16" name="Line 301"/>
                <p:cNvSpPr>
                  <a:spLocks noChangeShapeType="1"/>
                </p:cNvSpPr>
                <p:nvPr/>
              </p:nvSpPr>
              <p:spPr bwMode="auto">
                <a:xfrm>
                  <a:off x="3062" y="3833"/>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17" name="Rectangle 302"/>
                <p:cNvSpPr>
                  <a:spLocks noChangeArrowheads="1"/>
                </p:cNvSpPr>
                <p:nvPr/>
              </p:nvSpPr>
              <p:spPr bwMode="auto">
                <a:xfrm>
                  <a:off x="3062" y="3833"/>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18" name="Line 303"/>
                <p:cNvSpPr>
                  <a:spLocks noChangeShapeType="1"/>
                </p:cNvSpPr>
                <p:nvPr/>
              </p:nvSpPr>
              <p:spPr bwMode="auto">
                <a:xfrm>
                  <a:off x="3062" y="3833"/>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19" name="Line 304"/>
                <p:cNvSpPr>
                  <a:spLocks noChangeShapeType="1"/>
                </p:cNvSpPr>
                <p:nvPr/>
              </p:nvSpPr>
              <p:spPr bwMode="auto">
                <a:xfrm>
                  <a:off x="3062" y="3833"/>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20" name="Rectangle 305"/>
                <p:cNvSpPr>
                  <a:spLocks noChangeArrowheads="1"/>
                </p:cNvSpPr>
                <p:nvPr/>
              </p:nvSpPr>
              <p:spPr bwMode="auto">
                <a:xfrm>
                  <a:off x="3074" y="3833"/>
                  <a:ext cx="64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21" name="Line 306"/>
                <p:cNvSpPr>
                  <a:spLocks noChangeShapeType="1"/>
                </p:cNvSpPr>
                <p:nvPr/>
              </p:nvSpPr>
              <p:spPr bwMode="auto">
                <a:xfrm>
                  <a:off x="3074" y="3833"/>
                  <a:ext cx="64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22" name="Rectangle 307"/>
                <p:cNvSpPr>
                  <a:spLocks noChangeArrowheads="1"/>
                </p:cNvSpPr>
                <p:nvPr/>
              </p:nvSpPr>
              <p:spPr bwMode="auto">
                <a:xfrm>
                  <a:off x="3715" y="3502"/>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23" name="Line 308"/>
                <p:cNvSpPr>
                  <a:spLocks noChangeShapeType="1"/>
                </p:cNvSpPr>
                <p:nvPr/>
              </p:nvSpPr>
              <p:spPr bwMode="auto">
                <a:xfrm>
                  <a:off x="3715" y="3502"/>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24" name="Rectangle 309"/>
                <p:cNvSpPr>
                  <a:spLocks noChangeArrowheads="1"/>
                </p:cNvSpPr>
                <p:nvPr/>
              </p:nvSpPr>
              <p:spPr bwMode="auto">
                <a:xfrm>
                  <a:off x="3715" y="3833"/>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25" name="Line 310"/>
                <p:cNvSpPr>
                  <a:spLocks noChangeShapeType="1"/>
                </p:cNvSpPr>
                <p:nvPr/>
              </p:nvSpPr>
              <p:spPr bwMode="auto">
                <a:xfrm>
                  <a:off x="3715" y="3833"/>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26" name="Line 311"/>
                <p:cNvSpPr>
                  <a:spLocks noChangeShapeType="1"/>
                </p:cNvSpPr>
                <p:nvPr/>
              </p:nvSpPr>
              <p:spPr bwMode="auto">
                <a:xfrm>
                  <a:off x="3715" y="3833"/>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27" name="Rectangle 312"/>
                <p:cNvSpPr>
                  <a:spLocks noChangeArrowheads="1"/>
                </p:cNvSpPr>
                <p:nvPr/>
              </p:nvSpPr>
              <p:spPr bwMode="auto">
                <a:xfrm>
                  <a:off x="3715" y="3833"/>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28" name="Line 313"/>
                <p:cNvSpPr>
                  <a:spLocks noChangeShapeType="1"/>
                </p:cNvSpPr>
                <p:nvPr/>
              </p:nvSpPr>
              <p:spPr bwMode="auto">
                <a:xfrm>
                  <a:off x="3715" y="3833"/>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29" name="Line 314"/>
                <p:cNvSpPr>
                  <a:spLocks noChangeShapeType="1"/>
                </p:cNvSpPr>
                <p:nvPr/>
              </p:nvSpPr>
              <p:spPr bwMode="auto">
                <a:xfrm>
                  <a:off x="3715" y="3833"/>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630" name="Rectangle 315"/>
                <p:cNvSpPr>
                  <a:spLocks noChangeArrowheads="1"/>
                </p:cNvSpPr>
                <p:nvPr/>
              </p:nvSpPr>
              <p:spPr bwMode="auto">
                <a:xfrm>
                  <a:off x="2930" y="3845"/>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5515" name="Group 316"/>
              <p:cNvGrpSpPr>
                <a:grpSpLocks/>
              </p:cNvGrpSpPr>
              <p:nvPr/>
            </p:nvGrpSpPr>
            <p:grpSpPr bwMode="auto">
              <a:xfrm>
                <a:off x="3263" y="3245"/>
                <a:ext cx="796" cy="452"/>
                <a:chOff x="3263" y="3160"/>
                <a:chExt cx="796" cy="452"/>
              </a:xfrm>
            </p:grpSpPr>
            <p:sp>
              <p:nvSpPr>
                <p:cNvPr id="15559" name="Rectangle 317"/>
                <p:cNvSpPr>
                  <a:spLocks noChangeArrowheads="1"/>
                </p:cNvSpPr>
                <p:nvPr/>
              </p:nvSpPr>
              <p:spPr bwMode="auto">
                <a:xfrm>
                  <a:off x="3445" y="3173"/>
                  <a:ext cx="566"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60" name="Rectangle 318"/>
                <p:cNvSpPr>
                  <a:spLocks noChangeArrowheads="1"/>
                </p:cNvSpPr>
                <p:nvPr/>
              </p:nvSpPr>
              <p:spPr bwMode="auto">
                <a:xfrm>
                  <a:off x="3445" y="3181"/>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61" name="Rectangle 319"/>
                <p:cNvSpPr>
                  <a:spLocks noChangeArrowheads="1"/>
                </p:cNvSpPr>
                <p:nvPr/>
              </p:nvSpPr>
              <p:spPr bwMode="auto">
                <a:xfrm>
                  <a:off x="3407" y="3173"/>
                  <a:ext cx="38"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62" name="Rectangle 320"/>
                <p:cNvSpPr>
                  <a:spLocks noChangeArrowheads="1"/>
                </p:cNvSpPr>
                <p:nvPr/>
              </p:nvSpPr>
              <p:spPr bwMode="auto">
                <a:xfrm>
                  <a:off x="4011" y="3173"/>
                  <a:ext cx="37"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63" name="Rectangle 321"/>
                <p:cNvSpPr>
                  <a:spLocks noChangeArrowheads="1"/>
                </p:cNvSpPr>
                <p:nvPr/>
              </p:nvSpPr>
              <p:spPr bwMode="auto">
                <a:xfrm>
                  <a:off x="3395" y="3160"/>
                  <a:ext cx="12"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64" name="Line 322"/>
                <p:cNvSpPr>
                  <a:spLocks noChangeShapeType="1"/>
                </p:cNvSpPr>
                <p:nvPr/>
              </p:nvSpPr>
              <p:spPr bwMode="auto">
                <a:xfrm>
                  <a:off x="3395" y="3160"/>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65" name="Rectangle 323"/>
                <p:cNvSpPr>
                  <a:spLocks noChangeArrowheads="1"/>
                </p:cNvSpPr>
                <p:nvPr/>
              </p:nvSpPr>
              <p:spPr bwMode="auto">
                <a:xfrm>
                  <a:off x="3395" y="3160"/>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66" name="Line 324"/>
                <p:cNvSpPr>
                  <a:spLocks noChangeShapeType="1"/>
                </p:cNvSpPr>
                <p:nvPr/>
              </p:nvSpPr>
              <p:spPr bwMode="auto">
                <a:xfrm>
                  <a:off x="3395" y="3160"/>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67" name="Line 325"/>
                <p:cNvSpPr>
                  <a:spLocks noChangeShapeType="1"/>
                </p:cNvSpPr>
                <p:nvPr/>
              </p:nvSpPr>
              <p:spPr bwMode="auto">
                <a:xfrm>
                  <a:off x="3395" y="3160"/>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68" name="Rectangle 326"/>
                <p:cNvSpPr>
                  <a:spLocks noChangeArrowheads="1"/>
                </p:cNvSpPr>
                <p:nvPr/>
              </p:nvSpPr>
              <p:spPr bwMode="auto">
                <a:xfrm>
                  <a:off x="3407" y="3160"/>
                  <a:ext cx="64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69" name="Line 327"/>
                <p:cNvSpPr>
                  <a:spLocks noChangeShapeType="1"/>
                </p:cNvSpPr>
                <p:nvPr/>
              </p:nvSpPr>
              <p:spPr bwMode="auto">
                <a:xfrm>
                  <a:off x="3407" y="3160"/>
                  <a:ext cx="64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70" name="Rectangle 328"/>
                <p:cNvSpPr>
                  <a:spLocks noChangeArrowheads="1"/>
                </p:cNvSpPr>
                <p:nvPr/>
              </p:nvSpPr>
              <p:spPr bwMode="auto">
                <a:xfrm>
                  <a:off x="3407" y="3171"/>
                  <a:ext cx="641" cy="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71" name="Rectangle 329"/>
                <p:cNvSpPr>
                  <a:spLocks noChangeArrowheads="1"/>
                </p:cNvSpPr>
                <p:nvPr/>
              </p:nvSpPr>
              <p:spPr bwMode="auto">
                <a:xfrm>
                  <a:off x="4048" y="3160"/>
                  <a:ext cx="11"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72" name="Line 330"/>
                <p:cNvSpPr>
                  <a:spLocks noChangeShapeType="1"/>
                </p:cNvSpPr>
                <p:nvPr/>
              </p:nvSpPr>
              <p:spPr bwMode="auto">
                <a:xfrm>
                  <a:off x="4048" y="3160"/>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73" name="Rectangle 331"/>
                <p:cNvSpPr>
                  <a:spLocks noChangeArrowheads="1"/>
                </p:cNvSpPr>
                <p:nvPr/>
              </p:nvSpPr>
              <p:spPr bwMode="auto">
                <a:xfrm>
                  <a:off x="4048" y="3160"/>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74" name="Line 332"/>
                <p:cNvSpPr>
                  <a:spLocks noChangeShapeType="1"/>
                </p:cNvSpPr>
                <p:nvPr/>
              </p:nvSpPr>
              <p:spPr bwMode="auto">
                <a:xfrm>
                  <a:off x="4048" y="3160"/>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75" name="Line 333"/>
                <p:cNvSpPr>
                  <a:spLocks noChangeShapeType="1"/>
                </p:cNvSpPr>
                <p:nvPr/>
              </p:nvSpPr>
              <p:spPr bwMode="auto">
                <a:xfrm>
                  <a:off x="4048" y="3160"/>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76" name="Rectangle 334"/>
                <p:cNvSpPr>
                  <a:spLocks noChangeArrowheads="1"/>
                </p:cNvSpPr>
                <p:nvPr/>
              </p:nvSpPr>
              <p:spPr bwMode="auto">
                <a:xfrm>
                  <a:off x="3395" y="3173"/>
                  <a:ext cx="12"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77" name="Line 335"/>
                <p:cNvSpPr>
                  <a:spLocks noChangeShapeType="1"/>
                </p:cNvSpPr>
                <p:nvPr/>
              </p:nvSpPr>
              <p:spPr bwMode="auto">
                <a:xfrm>
                  <a:off x="3395" y="3173"/>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78" name="Rectangle 336"/>
                <p:cNvSpPr>
                  <a:spLocks noChangeArrowheads="1"/>
                </p:cNvSpPr>
                <p:nvPr/>
              </p:nvSpPr>
              <p:spPr bwMode="auto">
                <a:xfrm>
                  <a:off x="3395" y="3504"/>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79" name="Line 337"/>
                <p:cNvSpPr>
                  <a:spLocks noChangeShapeType="1"/>
                </p:cNvSpPr>
                <p:nvPr/>
              </p:nvSpPr>
              <p:spPr bwMode="auto">
                <a:xfrm>
                  <a:off x="3395" y="3504"/>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80" name="Line 338"/>
                <p:cNvSpPr>
                  <a:spLocks noChangeShapeType="1"/>
                </p:cNvSpPr>
                <p:nvPr/>
              </p:nvSpPr>
              <p:spPr bwMode="auto">
                <a:xfrm>
                  <a:off x="3395" y="3504"/>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81" name="Rectangle 339"/>
                <p:cNvSpPr>
                  <a:spLocks noChangeArrowheads="1"/>
                </p:cNvSpPr>
                <p:nvPr/>
              </p:nvSpPr>
              <p:spPr bwMode="auto">
                <a:xfrm>
                  <a:off x="3395" y="3504"/>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82" name="Line 340"/>
                <p:cNvSpPr>
                  <a:spLocks noChangeShapeType="1"/>
                </p:cNvSpPr>
                <p:nvPr/>
              </p:nvSpPr>
              <p:spPr bwMode="auto">
                <a:xfrm>
                  <a:off x="3395" y="3504"/>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83" name="Line 341"/>
                <p:cNvSpPr>
                  <a:spLocks noChangeShapeType="1"/>
                </p:cNvSpPr>
                <p:nvPr/>
              </p:nvSpPr>
              <p:spPr bwMode="auto">
                <a:xfrm>
                  <a:off x="3395" y="3504"/>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84" name="Rectangle 342"/>
                <p:cNvSpPr>
                  <a:spLocks noChangeArrowheads="1"/>
                </p:cNvSpPr>
                <p:nvPr/>
              </p:nvSpPr>
              <p:spPr bwMode="auto">
                <a:xfrm>
                  <a:off x="3407" y="3504"/>
                  <a:ext cx="64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85" name="Line 343"/>
                <p:cNvSpPr>
                  <a:spLocks noChangeShapeType="1"/>
                </p:cNvSpPr>
                <p:nvPr/>
              </p:nvSpPr>
              <p:spPr bwMode="auto">
                <a:xfrm>
                  <a:off x="3407" y="3504"/>
                  <a:ext cx="64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86" name="Rectangle 344"/>
                <p:cNvSpPr>
                  <a:spLocks noChangeArrowheads="1"/>
                </p:cNvSpPr>
                <p:nvPr/>
              </p:nvSpPr>
              <p:spPr bwMode="auto">
                <a:xfrm>
                  <a:off x="4048" y="3173"/>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87" name="Line 345"/>
                <p:cNvSpPr>
                  <a:spLocks noChangeShapeType="1"/>
                </p:cNvSpPr>
                <p:nvPr/>
              </p:nvSpPr>
              <p:spPr bwMode="auto">
                <a:xfrm>
                  <a:off x="4048" y="3173"/>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88" name="Rectangle 346"/>
                <p:cNvSpPr>
                  <a:spLocks noChangeArrowheads="1"/>
                </p:cNvSpPr>
                <p:nvPr/>
              </p:nvSpPr>
              <p:spPr bwMode="auto">
                <a:xfrm>
                  <a:off x="4048" y="3504"/>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89" name="Line 347"/>
                <p:cNvSpPr>
                  <a:spLocks noChangeShapeType="1"/>
                </p:cNvSpPr>
                <p:nvPr/>
              </p:nvSpPr>
              <p:spPr bwMode="auto">
                <a:xfrm>
                  <a:off x="4048" y="3504"/>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90" name="Line 348"/>
                <p:cNvSpPr>
                  <a:spLocks noChangeShapeType="1"/>
                </p:cNvSpPr>
                <p:nvPr/>
              </p:nvSpPr>
              <p:spPr bwMode="auto">
                <a:xfrm>
                  <a:off x="4048" y="3504"/>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91" name="Rectangle 349"/>
                <p:cNvSpPr>
                  <a:spLocks noChangeArrowheads="1"/>
                </p:cNvSpPr>
                <p:nvPr/>
              </p:nvSpPr>
              <p:spPr bwMode="auto">
                <a:xfrm>
                  <a:off x="4048" y="3504"/>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92" name="Line 350"/>
                <p:cNvSpPr>
                  <a:spLocks noChangeShapeType="1"/>
                </p:cNvSpPr>
                <p:nvPr/>
              </p:nvSpPr>
              <p:spPr bwMode="auto">
                <a:xfrm>
                  <a:off x="4048" y="3504"/>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93" name="Line 351"/>
                <p:cNvSpPr>
                  <a:spLocks noChangeShapeType="1"/>
                </p:cNvSpPr>
                <p:nvPr/>
              </p:nvSpPr>
              <p:spPr bwMode="auto">
                <a:xfrm>
                  <a:off x="4048" y="3504"/>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94" name="Rectangle 352"/>
                <p:cNvSpPr>
                  <a:spLocks noChangeArrowheads="1"/>
                </p:cNvSpPr>
                <p:nvPr/>
              </p:nvSpPr>
              <p:spPr bwMode="auto">
                <a:xfrm>
                  <a:off x="3263" y="3516"/>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5516" name="Group 353"/>
              <p:cNvGrpSpPr>
                <a:grpSpLocks/>
              </p:cNvGrpSpPr>
              <p:nvPr/>
            </p:nvGrpSpPr>
            <p:grpSpPr bwMode="auto">
              <a:xfrm>
                <a:off x="2930" y="2887"/>
                <a:ext cx="796" cy="452"/>
                <a:chOff x="2930" y="2802"/>
                <a:chExt cx="796" cy="452"/>
              </a:xfrm>
            </p:grpSpPr>
            <p:sp>
              <p:nvSpPr>
                <p:cNvPr id="15523" name="Rectangle 354"/>
                <p:cNvSpPr>
                  <a:spLocks noChangeArrowheads="1"/>
                </p:cNvSpPr>
                <p:nvPr/>
              </p:nvSpPr>
              <p:spPr bwMode="auto">
                <a:xfrm>
                  <a:off x="3112" y="2815"/>
                  <a:ext cx="566"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24" name="Rectangle 355"/>
                <p:cNvSpPr>
                  <a:spLocks noChangeArrowheads="1"/>
                </p:cNvSpPr>
                <p:nvPr/>
              </p:nvSpPr>
              <p:spPr bwMode="auto">
                <a:xfrm>
                  <a:off x="3112" y="2823"/>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25" name="Rectangle 356"/>
                <p:cNvSpPr>
                  <a:spLocks noChangeArrowheads="1"/>
                </p:cNvSpPr>
                <p:nvPr/>
              </p:nvSpPr>
              <p:spPr bwMode="auto">
                <a:xfrm>
                  <a:off x="3074" y="2815"/>
                  <a:ext cx="38"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26" name="Rectangle 357"/>
                <p:cNvSpPr>
                  <a:spLocks noChangeArrowheads="1"/>
                </p:cNvSpPr>
                <p:nvPr/>
              </p:nvSpPr>
              <p:spPr bwMode="auto">
                <a:xfrm>
                  <a:off x="3678" y="2815"/>
                  <a:ext cx="37"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27" name="Rectangle 358"/>
                <p:cNvSpPr>
                  <a:spLocks noChangeArrowheads="1"/>
                </p:cNvSpPr>
                <p:nvPr/>
              </p:nvSpPr>
              <p:spPr bwMode="auto">
                <a:xfrm>
                  <a:off x="3062" y="2802"/>
                  <a:ext cx="12"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28" name="Line 359"/>
                <p:cNvSpPr>
                  <a:spLocks noChangeShapeType="1"/>
                </p:cNvSpPr>
                <p:nvPr/>
              </p:nvSpPr>
              <p:spPr bwMode="auto">
                <a:xfrm>
                  <a:off x="3062" y="2802"/>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29" name="Rectangle 360"/>
                <p:cNvSpPr>
                  <a:spLocks noChangeArrowheads="1"/>
                </p:cNvSpPr>
                <p:nvPr/>
              </p:nvSpPr>
              <p:spPr bwMode="auto">
                <a:xfrm>
                  <a:off x="3062" y="2802"/>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30" name="Line 361"/>
                <p:cNvSpPr>
                  <a:spLocks noChangeShapeType="1"/>
                </p:cNvSpPr>
                <p:nvPr/>
              </p:nvSpPr>
              <p:spPr bwMode="auto">
                <a:xfrm>
                  <a:off x="3062" y="2802"/>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31" name="Line 362"/>
                <p:cNvSpPr>
                  <a:spLocks noChangeShapeType="1"/>
                </p:cNvSpPr>
                <p:nvPr/>
              </p:nvSpPr>
              <p:spPr bwMode="auto">
                <a:xfrm>
                  <a:off x="3062" y="280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32" name="Rectangle 363"/>
                <p:cNvSpPr>
                  <a:spLocks noChangeArrowheads="1"/>
                </p:cNvSpPr>
                <p:nvPr/>
              </p:nvSpPr>
              <p:spPr bwMode="auto">
                <a:xfrm>
                  <a:off x="3074" y="2802"/>
                  <a:ext cx="64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33" name="Line 364"/>
                <p:cNvSpPr>
                  <a:spLocks noChangeShapeType="1"/>
                </p:cNvSpPr>
                <p:nvPr/>
              </p:nvSpPr>
              <p:spPr bwMode="auto">
                <a:xfrm>
                  <a:off x="3074" y="2802"/>
                  <a:ext cx="64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34" name="Rectangle 365"/>
                <p:cNvSpPr>
                  <a:spLocks noChangeArrowheads="1"/>
                </p:cNvSpPr>
                <p:nvPr/>
              </p:nvSpPr>
              <p:spPr bwMode="auto">
                <a:xfrm>
                  <a:off x="3074" y="2813"/>
                  <a:ext cx="641" cy="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35" name="Rectangle 366"/>
                <p:cNvSpPr>
                  <a:spLocks noChangeArrowheads="1"/>
                </p:cNvSpPr>
                <p:nvPr/>
              </p:nvSpPr>
              <p:spPr bwMode="auto">
                <a:xfrm>
                  <a:off x="3715" y="2802"/>
                  <a:ext cx="11"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36" name="Line 367"/>
                <p:cNvSpPr>
                  <a:spLocks noChangeShapeType="1"/>
                </p:cNvSpPr>
                <p:nvPr/>
              </p:nvSpPr>
              <p:spPr bwMode="auto">
                <a:xfrm>
                  <a:off x="3715" y="2802"/>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37" name="Rectangle 368"/>
                <p:cNvSpPr>
                  <a:spLocks noChangeArrowheads="1"/>
                </p:cNvSpPr>
                <p:nvPr/>
              </p:nvSpPr>
              <p:spPr bwMode="auto">
                <a:xfrm>
                  <a:off x="3715" y="280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38" name="Line 369"/>
                <p:cNvSpPr>
                  <a:spLocks noChangeShapeType="1"/>
                </p:cNvSpPr>
                <p:nvPr/>
              </p:nvSpPr>
              <p:spPr bwMode="auto">
                <a:xfrm>
                  <a:off x="3715" y="280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39" name="Line 370"/>
                <p:cNvSpPr>
                  <a:spLocks noChangeShapeType="1"/>
                </p:cNvSpPr>
                <p:nvPr/>
              </p:nvSpPr>
              <p:spPr bwMode="auto">
                <a:xfrm>
                  <a:off x="3715" y="280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40" name="Rectangle 371"/>
                <p:cNvSpPr>
                  <a:spLocks noChangeArrowheads="1"/>
                </p:cNvSpPr>
                <p:nvPr/>
              </p:nvSpPr>
              <p:spPr bwMode="auto">
                <a:xfrm>
                  <a:off x="3062" y="2815"/>
                  <a:ext cx="12"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41" name="Line 372"/>
                <p:cNvSpPr>
                  <a:spLocks noChangeShapeType="1"/>
                </p:cNvSpPr>
                <p:nvPr/>
              </p:nvSpPr>
              <p:spPr bwMode="auto">
                <a:xfrm>
                  <a:off x="3062" y="2815"/>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42" name="Rectangle 373"/>
                <p:cNvSpPr>
                  <a:spLocks noChangeArrowheads="1"/>
                </p:cNvSpPr>
                <p:nvPr/>
              </p:nvSpPr>
              <p:spPr bwMode="auto">
                <a:xfrm>
                  <a:off x="3062" y="3146"/>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43" name="Line 374"/>
                <p:cNvSpPr>
                  <a:spLocks noChangeShapeType="1"/>
                </p:cNvSpPr>
                <p:nvPr/>
              </p:nvSpPr>
              <p:spPr bwMode="auto">
                <a:xfrm>
                  <a:off x="3062" y="3146"/>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44" name="Line 375"/>
                <p:cNvSpPr>
                  <a:spLocks noChangeShapeType="1"/>
                </p:cNvSpPr>
                <p:nvPr/>
              </p:nvSpPr>
              <p:spPr bwMode="auto">
                <a:xfrm>
                  <a:off x="3062" y="3146"/>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45" name="Rectangle 376"/>
                <p:cNvSpPr>
                  <a:spLocks noChangeArrowheads="1"/>
                </p:cNvSpPr>
                <p:nvPr/>
              </p:nvSpPr>
              <p:spPr bwMode="auto">
                <a:xfrm>
                  <a:off x="3062" y="3146"/>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46" name="Line 377"/>
                <p:cNvSpPr>
                  <a:spLocks noChangeShapeType="1"/>
                </p:cNvSpPr>
                <p:nvPr/>
              </p:nvSpPr>
              <p:spPr bwMode="auto">
                <a:xfrm>
                  <a:off x="3062" y="3146"/>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47" name="Line 378"/>
                <p:cNvSpPr>
                  <a:spLocks noChangeShapeType="1"/>
                </p:cNvSpPr>
                <p:nvPr/>
              </p:nvSpPr>
              <p:spPr bwMode="auto">
                <a:xfrm>
                  <a:off x="3062" y="3146"/>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48" name="Rectangle 379"/>
                <p:cNvSpPr>
                  <a:spLocks noChangeArrowheads="1"/>
                </p:cNvSpPr>
                <p:nvPr/>
              </p:nvSpPr>
              <p:spPr bwMode="auto">
                <a:xfrm>
                  <a:off x="3074" y="3146"/>
                  <a:ext cx="64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49" name="Line 380"/>
                <p:cNvSpPr>
                  <a:spLocks noChangeShapeType="1"/>
                </p:cNvSpPr>
                <p:nvPr/>
              </p:nvSpPr>
              <p:spPr bwMode="auto">
                <a:xfrm>
                  <a:off x="3074" y="3146"/>
                  <a:ext cx="64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50" name="Rectangle 381"/>
                <p:cNvSpPr>
                  <a:spLocks noChangeArrowheads="1"/>
                </p:cNvSpPr>
                <p:nvPr/>
              </p:nvSpPr>
              <p:spPr bwMode="auto">
                <a:xfrm>
                  <a:off x="3715" y="2815"/>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51" name="Line 382"/>
                <p:cNvSpPr>
                  <a:spLocks noChangeShapeType="1"/>
                </p:cNvSpPr>
                <p:nvPr/>
              </p:nvSpPr>
              <p:spPr bwMode="auto">
                <a:xfrm>
                  <a:off x="3715" y="2815"/>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52" name="Rectangle 383"/>
                <p:cNvSpPr>
                  <a:spLocks noChangeArrowheads="1"/>
                </p:cNvSpPr>
                <p:nvPr/>
              </p:nvSpPr>
              <p:spPr bwMode="auto">
                <a:xfrm>
                  <a:off x="3715" y="3146"/>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53" name="Line 384"/>
                <p:cNvSpPr>
                  <a:spLocks noChangeShapeType="1"/>
                </p:cNvSpPr>
                <p:nvPr/>
              </p:nvSpPr>
              <p:spPr bwMode="auto">
                <a:xfrm>
                  <a:off x="3715" y="3146"/>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54" name="Line 385"/>
                <p:cNvSpPr>
                  <a:spLocks noChangeShapeType="1"/>
                </p:cNvSpPr>
                <p:nvPr/>
              </p:nvSpPr>
              <p:spPr bwMode="auto">
                <a:xfrm>
                  <a:off x="3715" y="3146"/>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55" name="Rectangle 386"/>
                <p:cNvSpPr>
                  <a:spLocks noChangeArrowheads="1"/>
                </p:cNvSpPr>
                <p:nvPr/>
              </p:nvSpPr>
              <p:spPr bwMode="auto">
                <a:xfrm>
                  <a:off x="3715" y="3146"/>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56" name="Line 387"/>
                <p:cNvSpPr>
                  <a:spLocks noChangeShapeType="1"/>
                </p:cNvSpPr>
                <p:nvPr/>
              </p:nvSpPr>
              <p:spPr bwMode="auto">
                <a:xfrm>
                  <a:off x="3715" y="3146"/>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57" name="Line 388"/>
                <p:cNvSpPr>
                  <a:spLocks noChangeShapeType="1"/>
                </p:cNvSpPr>
                <p:nvPr/>
              </p:nvSpPr>
              <p:spPr bwMode="auto">
                <a:xfrm>
                  <a:off x="3715" y="3146"/>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58" name="Rectangle 389"/>
                <p:cNvSpPr>
                  <a:spLocks noChangeArrowheads="1"/>
                </p:cNvSpPr>
                <p:nvPr/>
              </p:nvSpPr>
              <p:spPr bwMode="auto">
                <a:xfrm>
                  <a:off x="2930" y="3158"/>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5517" name="Text Box 390"/>
              <p:cNvSpPr txBox="1">
                <a:spLocks noChangeArrowheads="1"/>
              </p:cNvSpPr>
              <p:nvPr/>
            </p:nvSpPr>
            <p:spPr bwMode="auto">
              <a:xfrm>
                <a:off x="3072" y="2887"/>
                <a:ext cx="25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5518" name="Text Box 391"/>
              <p:cNvSpPr txBox="1">
                <a:spLocks noChangeArrowheads="1"/>
              </p:cNvSpPr>
              <p:nvPr/>
            </p:nvSpPr>
            <p:spPr bwMode="auto">
              <a:xfrm>
                <a:off x="3408" y="3223"/>
                <a:ext cx="25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5519" name="Text Box 392"/>
              <p:cNvSpPr txBox="1">
                <a:spLocks noChangeArrowheads="1"/>
              </p:cNvSpPr>
              <p:nvPr/>
            </p:nvSpPr>
            <p:spPr bwMode="auto">
              <a:xfrm>
                <a:off x="3408" y="2887"/>
                <a:ext cx="25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5520" name="Text Box 393"/>
              <p:cNvSpPr txBox="1">
                <a:spLocks noChangeArrowheads="1"/>
              </p:cNvSpPr>
              <p:nvPr/>
            </p:nvSpPr>
            <p:spPr bwMode="auto">
              <a:xfrm>
                <a:off x="3072" y="3566"/>
                <a:ext cx="25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5521" name="Text Box 394"/>
              <p:cNvSpPr txBox="1">
                <a:spLocks noChangeArrowheads="1"/>
              </p:cNvSpPr>
              <p:nvPr/>
            </p:nvSpPr>
            <p:spPr bwMode="auto">
              <a:xfrm>
                <a:off x="3409" y="3566"/>
                <a:ext cx="25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5522" name="Text Box 395"/>
              <p:cNvSpPr txBox="1">
                <a:spLocks noChangeArrowheads="1"/>
              </p:cNvSpPr>
              <p:nvPr/>
            </p:nvSpPr>
            <p:spPr bwMode="auto">
              <a:xfrm>
                <a:off x="3725" y="3223"/>
                <a:ext cx="25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grpSp>
        <p:sp>
          <p:nvSpPr>
            <p:cNvPr id="15513" name="Rectangle 396"/>
            <p:cNvSpPr>
              <a:spLocks noChangeArrowheads="1"/>
            </p:cNvSpPr>
            <p:nvPr/>
          </p:nvSpPr>
          <p:spPr bwMode="auto">
            <a:xfrm>
              <a:off x="2874" y="206"/>
              <a:ext cx="37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4400" b="0" i="0" u="none" strike="noStrike" kern="1200" cap="none" spc="0" normalizeH="0" baseline="0" noProof="0">
                  <a:ln>
                    <a:noFill/>
                  </a:ln>
                  <a:solidFill>
                    <a:srgbClr val="FF0000"/>
                  </a:solidFill>
                  <a:effectLst/>
                  <a:uLnTx/>
                  <a:uFillTx/>
                  <a:latin typeface="Times New Roman" pitchFamily="18" charset="0"/>
                  <a:ea typeface="+mn-ea"/>
                  <a:cs typeface="+mn-cs"/>
                </a:rPr>
                <a:t>al</a:t>
              </a:r>
              <a:endParaRPr kumimoji="0" lang="en-CA" altLang="en-US" sz="4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grpSp>
        <p:nvGrpSpPr>
          <p:cNvPr id="9" name="Group 397"/>
          <p:cNvGrpSpPr>
            <a:grpSpLocks/>
          </p:cNvGrpSpPr>
          <p:nvPr/>
        </p:nvGrpSpPr>
        <p:grpSpPr bwMode="auto">
          <a:xfrm>
            <a:off x="4511675" y="338138"/>
            <a:ext cx="1416050" cy="3902075"/>
            <a:chOff x="2842" y="213"/>
            <a:chExt cx="892" cy="2458"/>
          </a:xfrm>
        </p:grpSpPr>
        <p:grpSp>
          <p:nvGrpSpPr>
            <p:cNvPr id="15468" name="Group 398"/>
            <p:cNvGrpSpPr>
              <a:grpSpLocks/>
            </p:cNvGrpSpPr>
            <p:nvPr/>
          </p:nvGrpSpPr>
          <p:grpSpPr bwMode="auto">
            <a:xfrm>
              <a:off x="3266" y="1536"/>
              <a:ext cx="468" cy="1135"/>
              <a:chOff x="3266" y="1536"/>
              <a:chExt cx="468" cy="1135"/>
            </a:xfrm>
          </p:grpSpPr>
          <p:grpSp>
            <p:nvGrpSpPr>
              <p:cNvPr id="15470" name="Group 399"/>
              <p:cNvGrpSpPr>
                <a:grpSpLocks/>
              </p:cNvGrpSpPr>
              <p:nvPr/>
            </p:nvGrpSpPr>
            <p:grpSpPr bwMode="auto">
              <a:xfrm>
                <a:off x="3266" y="1536"/>
                <a:ext cx="468" cy="1135"/>
                <a:chOff x="3266" y="1536"/>
                <a:chExt cx="468" cy="1135"/>
              </a:xfrm>
            </p:grpSpPr>
            <p:sp>
              <p:nvSpPr>
                <p:cNvPr id="15475" name="Rectangle 400"/>
                <p:cNvSpPr>
                  <a:spLocks noChangeArrowheads="1"/>
                </p:cNvSpPr>
                <p:nvPr/>
              </p:nvSpPr>
              <p:spPr bwMode="auto">
                <a:xfrm>
                  <a:off x="3448" y="1549"/>
                  <a:ext cx="237"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76" name="Rectangle 401"/>
                <p:cNvSpPr>
                  <a:spLocks noChangeArrowheads="1"/>
                </p:cNvSpPr>
                <p:nvPr/>
              </p:nvSpPr>
              <p:spPr bwMode="auto">
                <a:xfrm>
                  <a:off x="3448" y="1557"/>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77" name="Rectangle 402"/>
                <p:cNvSpPr>
                  <a:spLocks noChangeArrowheads="1"/>
                </p:cNvSpPr>
                <p:nvPr/>
              </p:nvSpPr>
              <p:spPr bwMode="auto">
                <a:xfrm>
                  <a:off x="3410" y="1549"/>
                  <a:ext cx="38"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78" name="Rectangle 403"/>
                <p:cNvSpPr>
                  <a:spLocks noChangeArrowheads="1"/>
                </p:cNvSpPr>
                <p:nvPr/>
              </p:nvSpPr>
              <p:spPr bwMode="auto">
                <a:xfrm>
                  <a:off x="3685" y="1549"/>
                  <a:ext cx="38"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79" name="Rectangle 404"/>
                <p:cNvSpPr>
                  <a:spLocks noChangeArrowheads="1"/>
                </p:cNvSpPr>
                <p:nvPr/>
              </p:nvSpPr>
              <p:spPr bwMode="auto">
                <a:xfrm>
                  <a:off x="3410" y="1880"/>
                  <a:ext cx="313" cy="68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80" name="Rectangle 405"/>
                <p:cNvSpPr>
                  <a:spLocks noChangeArrowheads="1"/>
                </p:cNvSpPr>
                <p:nvPr/>
              </p:nvSpPr>
              <p:spPr bwMode="auto">
                <a:xfrm>
                  <a:off x="3398" y="1536"/>
                  <a:ext cx="12"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81" name="Line 406"/>
                <p:cNvSpPr>
                  <a:spLocks noChangeShapeType="1"/>
                </p:cNvSpPr>
                <p:nvPr/>
              </p:nvSpPr>
              <p:spPr bwMode="auto">
                <a:xfrm>
                  <a:off x="3398" y="1536"/>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82" name="Rectangle 407"/>
                <p:cNvSpPr>
                  <a:spLocks noChangeArrowheads="1"/>
                </p:cNvSpPr>
                <p:nvPr/>
              </p:nvSpPr>
              <p:spPr bwMode="auto">
                <a:xfrm>
                  <a:off x="3398" y="1536"/>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83" name="Line 408"/>
                <p:cNvSpPr>
                  <a:spLocks noChangeShapeType="1"/>
                </p:cNvSpPr>
                <p:nvPr/>
              </p:nvSpPr>
              <p:spPr bwMode="auto">
                <a:xfrm>
                  <a:off x="3398" y="1536"/>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84" name="Line 409"/>
                <p:cNvSpPr>
                  <a:spLocks noChangeShapeType="1"/>
                </p:cNvSpPr>
                <p:nvPr/>
              </p:nvSpPr>
              <p:spPr bwMode="auto">
                <a:xfrm>
                  <a:off x="3398" y="1536"/>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85" name="Rectangle 410"/>
                <p:cNvSpPr>
                  <a:spLocks noChangeArrowheads="1"/>
                </p:cNvSpPr>
                <p:nvPr/>
              </p:nvSpPr>
              <p:spPr bwMode="auto">
                <a:xfrm>
                  <a:off x="3410" y="1536"/>
                  <a:ext cx="313"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86" name="Line 411"/>
                <p:cNvSpPr>
                  <a:spLocks noChangeShapeType="1"/>
                </p:cNvSpPr>
                <p:nvPr/>
              </p:nvSpPr>
              <p:spPr bwMode="auto">
                <a:xfrm>
                  <a:off x="3410" y="1536"/>
                  <a:ext cx="31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87" name="Rectangle 412"/>
                <p:cNvSpPr>
                  <a:spLocks noChangeArrowheads="1"/>
                </p:cNvSpPr>
                <p:nvPr/>
              </p:nvSpPr>
              <p:spPr bwMode="auto">
                <a:xfrm>
                  <a:off x="3410" y="1547"/>
                  <a:ext cx="313" cy="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88" name="Rectangle 413"/>
                <p:cNvSpPr>
                  <a:spLocks noChangeArrowheads="1"/>
                </p:cNvSpPr>
                <p:nvPr/>
              </p:nvSpPr>
              <p:spPr bwMode="auto">
                <a:xfrm>
                  <a:off x="3723" y="1536"/>
                  <a:ext cx="11"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89" name="Line 414"/>
                <p:cNvSpPr>
                  <a:spLocks noChangeShapeType="1"/>
                </p:cNvSpPr>
                <p:nvPr/>
              </p:nvSpPr>
              <p:spPr bwMode="auto">
                <a:xfrm>
                  <a:off x="3723" y="1536"/>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90" name="Rectangle 415"/>
                <p:cNvSpPr>
                  <a:spLocks noChangeArrowheads="1"/>
                </p:cNvSpPr>
                <p:nvPr/>
              </p:nvSpPr>
              <p:spPr bwMode="auto">
                <a:xfrm>
                  <a:off x="3723" y="1536"/>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91" name="Line 416"/>
                <p:cNvSpPr>
                  <a:spLocks noChangeShapeType="1"/>
                </p:cNvSpPr>
                <p:nvPr/>
              </p:nvSpPr>
              <p:spPr bwMode="auto">
                <a:xfrm>
                  <a:off x="3723" y="1536"/>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92" name="Line 417"/>
                <p:cNvSpPr>
                  <a:spLocks noChangeShapeType="1"/>
                </p:cNvSpPr>
                <p:nvPr/>
              </p:nvSpPr>
              <p:spPr bwMode="auto">
                <a:xfrm>
                  <a:off x="3723" y="1536"/>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93" name="Rectangle 418"/>
                <p:cNvSpPr>
                  <a:spLocks noChangeArrowheads="1"/>
                </p:cNvSpPr>
                <p:nvPr/>
              </p:nvSpPr>
              <p:spPr bwMode="auto">
                <a:xfrm>
                  <a:off x="3398" y="1549"/>
                  <a:ext cx="12" cy="10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94" name="Line 419"/>
                <p:cNvSpPr>
                  <a:spLocks noChangeShapeType="1"/>
                </p:cNvSpPr>
                <p:nvPr/>
              </p:nvSpPr>
              <p:spPr bwMode="auto">
                <a:xfrm>
                  <a:off x="3398" y="1549"/>
                  <a:ext cx="1" cy="101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95" name="Rectangle 420"/>
                <p:cNvSpPr>
                  <a:spLocks noChangeArrowheads="1"/>
                </p:cNvSpPr>
                <p:nvPr/>
              </p:nvSpPr>
              <p:spPr bwMode="auto">
                <a:xfrm>
                  <a:off x="3398" y="2564"/>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96" name="Line 421"/>
                <p:cNvSpPr>
                  <a:spLocks noChangeShapeType="1"/>
                </p:cNvSpPr>
                <p:nvPr/>
              </p:nvSpPr>
              <p:spPr bwMode="auto">
                <a:xfrm>
                  <a:off x="3398" y="2564"/>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97" name="Line 422"/>
                <p:cNvSpPr>
                  <a:spLocks noChangeShapeType="1"/>
                </p:cNvSpPr>
                <p:nvPr/>
              </p:nvSpPr>
              <p:spPr bwMode="auto">
                <a:xfrm>
                  <a:off x="3398" y="2564"/>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98" name="Rectangle 423"/>
                <p:cNvSpPr>
                  <a:spLocks noChangeArrowheads="1"/>
                </p:cNvSpPr>
                <p:nvPr/>
              </p:nvSpPr>
              <p:spPr bwMode="auto">
                <a:xfrm>
                  <a:off x="3398" y="2564"/>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99" name="Line 424"/>
                <p:cNvSpPr>
                  <a:spLocks noChangeShapeType="1"/>
                </p:cNvSpPr>
                <p:nvPr/>
              </p:nvSpPr>
              <p:spPr bwMode="auto">
                <a:xfrm>
                  <a:off x="3398" y="2564"/>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00" name="Line 425"/>
                <p:cNvSpPr>
                  <a:spLocks noChangeShapeType="1"/>
                </p:cNvSpPr>
                <p:nvPr/>
              </p:nvSpPr>
              <p:spPr bwMode="auto">
                <a:xfrm>
                  <a:off x="3398" y="2564"/>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01" name="Rectangle 426"/>
                <p:cNvSpPr>
                  <a:spLocks noChangeArrowheads="1"/>
                </p:cNvSpPr>
                <p:nvPr/>
              </p:nvSpPr>
              <p:spPr bwMode="auto">
                <a:xfrm>
                  <a:off x="3410" y="2564"/>
                  <a:ext cx="313"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02" name="Line 427"/>
                <p:cNvSpPr>
                  <a:spLocks noChangeShapeType="1"/>
                </p:cNvSpPr>
                <p:nvPr/>
              </p:nvSpPr>
              <p:spPr bwMode="auto">
                <a:xfrm>
                  <a:off x="3410" y="2564"/>
                  <a:ext cx="31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03" name="Rectangle 428"/>
                <p:cNvSpPr>
                  <a:spLocks noChangeArrowheads="1"/>
                </p:cNvSpPr>
                <p:nvPr/>
              </p:nvSpPr>
              <p:spPr bwMode="auto">
                <a:xfrm>
                  <a:off x="3723" y="1549"/>
                  <a:ext cx="11" cy="10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04" name="Line 429"/>
                <p:cNvSpPr>
                  <a:spLocks noChangeShapeType="1"/>
                </p:cNvSpPr>
                <p:nvPr/>
              </p:nvSpPr>
              <p:spPr bwMode="auto">
                <a:xfrm>
                  <a:off x="3723" y="1549"/>
                  <a:ext cx="1" cy="101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05" name="Rectangle 430"/>
                <p:cNvSpPr>
                  <a:spLocks noChangeArrowheads="1"/>
                </p:cNvSpPr>
                <p:nvPr/>
              </p:nvSpPr>
              <p:spPr bwMode="auto">
                <a:xfrm>
                  <a:off x="3723" y="2564"/>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06" name="Line 431"/>
                <p:cNvSpPr>
                  <a:spLocks noChangeShapeType="1"/>
                </p:cNvSpPr>
                <p:nvPr/>
              </p:nvSpPr>
              <p:spPr bwMode="auto">
                <a:xfrm>
                  <a:off x="3723" y="2564"/>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07" name="Line 432"/>
                <p:cNvSpPr>
                  <a:spLocks noChangeShapeType="1"/>
                </p:cNvSpPr>
                <p:nvPr/>
              </p:nvSpPr>
              <p:spPr bwMode="auto">
                <a:xfrm>
                  <a:off x="3723" y="2564"/>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08" name="Rectangle 433"/>
                <p:cNvSpPr>
                  <a:spLocks noChangeArrowheads="1"/>
                </p:cNvSpPr>
                <p:nvPr/>
              </p:nvSpPr>
              <p:spPr bwMode="auto">
                <a:xfrm>
                  <a:off x="3723" y="2564"/>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09" name="Line 434"/>
                <p:cNvSpPr>
                  <a:spLocks noChangeShapeType="1"/>
                </p:cNvSpPr>
                <p:nvPr/>
              </p:nvSpPr>
              <p:spPr bwMode="auto">
                <a:xfrm>
                  <a:off x="3723" y="2564"/>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10" name="Line 435"/>
                <p:cNvSpPr>
                  <a:spLocks noChangeShapeType="1"/>
                </p:cNvSpPr>
                <p:nvPr/>
              </p:nvSpPr>
              <p:spPr bwMode="auto">
                <a:xfrm>
                  <a:off x="3723" y="2564"/>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511" name="Rectangle 436"/>
                <p:cNvSpPr>
                  <a:spLocks noChangeArrowheads="1"/>
                </p:cNvSpPr>
                <p:nvPr/>
              </p:nvSpPr>
              <p:spPr bwMode="auto">
                <a:xfrm>
                  <a:off x="3266" y="2575"/>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5471" name="Group 437"/>
              <p:cNvGrpSpPr>
                <a:grpSpLocks/>
              </p:cNvGrpSpPr>
              <p:nvPr/>
            </p:nvGrpSpPr>
            <p:grpSpPr bwMode="auto">
              <a:xfrm>
                <a:off x="3443" y="1536"/>
                <a:ext cx="253" cy="1063"/>
                <a:chOff x="3408" y="1536"/>
                <a:chExt cx="253" cy="1063"/>
              </a:xfrm>
            </p:grpSpPr>
            <p:sp>
              <p:nvSpPr>
                <p:cNvPr id="15472" name="Text Box 438"/>
                <p:cNvSpPr txBox="1">
                  <a:spLocks noChangeArrowheads="1"/>
                </p:cNvSpPr>
                <p:nvPr/>
              </p:nvSpPr>
              <p:spPr bwMode="auto">
                <a:xfrm>
                  <a:off x="3408" y="1872"/>
                  <a:ext cx="25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5473" name="Text Box 439"/>
                <p:cNvSpPr txBox="1">
                  <a:spLocks noChangeArrowheads="1"/>
                </p:cNvSpPr>
                <p:nvPr/>
              </p:nvSpPr>
              <p:spPr bwMode="auto">
                <a:xfrm>
                  <a:off x="3408" y="1536"/>
                  <a:ext cx="25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5474" name="Text Box 440"/>
                <p:cNvSpPr txBox="1">
                  <a:spLocks noChangeArrowheads="1"/>
                </p:cNvSpPr>
                <p:nvPr/>
              </p:nvSpPr>
              <p:spPr bwMode="auto">
                <a:xfrm>
                  <a:off x="3409" y="2215"/>
                  <a:ext cx="252"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grpSp>
        </p:grpSp>
        <p:sp>
          <p:nvSpPr>
            <p:cNvPr id="15469" name="Rectangle 441"/>
            <p:cNvSpPr>
              <a:spLocks noChangeArrowheads="1"/>
            </p:cNvSpPr>
            <p:nvPr/>
          </p:nvSpPr>
          <p:spPr bwMode="auto">
            <a:xfrm>
              <a:off x="2842" y="213"/>
              <a:ext cx="56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4400" b="0" i="0" u="none" strike="noStrike" kern="1200" cap="none" spc="0" normalizeH="0" baseline="0" noProof="0">
                  <a:ln>
                    <a:noFill/>
                  </a:ln>
                  <a:solidFill>
                    <a:srgbClr val="FF0000"/>
                  </a:solidFill>
                  <a:effectLst/>
                  <a:uLnTx/>
                  <a:uFillTx/>
                  <a:latin typeface="Times New Roman" pitchFamily="18" charset="0"/>
                  <a:ea typeface="+mn-ea"/>
                  <a:cs typeface="+mn-cs"/>
                </a:rPr>
                <a:t>um</a:t>
              </a:r>
              <a:endParaRPr kumimoji="0" lang="en-CA" altLang="en-US" sz="44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grpSp>
      <p:grpSp>
        <p:nvGrpSpPr>
          <p:cNvPr id="15373" name="Group 442"/>
          <p:cNvGrpSpPr>
            <a:grpSpLocks/>
          </p:cNvGrpSpPr>
          <p:nvPr/>
        </p:nvGrpSpPr>
        <p:grpSpPr bwMode="auto">
          <a:xfrm>
            <a:off x="974725" y="2443163"/>
            <a:ext cx="890588" cy="1603375"/>
            <a:chOff x="614" y="1539"/>
            <a:chExt cx="561" cy="1010"/>
          </a:xfrm>
        </p:grpSpPr>
        <p:sp>
          <p:nvSpPr>
            <p:cNvPr id="15374" name="Rectangle 443"/>
            <p:cNvSpPr>
              <a:spLocks noChangeArrowheads="1"/>
            </p:cNvSpPr>
            <p:nvPr/>
          </p:nvSpPr>
          <p:spPr bwMode="auto">
            <a:xfrm>
              <a:off x="676" y="1552"/>
              <a:ext cx="173"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75" name="Rectangle 444"/>
            <p:cNvSpPr>
              <a:spLocks noChangeArrowheads="1"/>
            </p:cNvSpPr>
            <p:nvPr/>
          </p:nvSpPr>
          <p:spPr bwMode="auto">
            <a:xfrm>
              <a:off x="676" y="1553"/>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A</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76" name="Rectangle 445"/>
            <p:cNvSpPr>
              <a:spLocks noChangeArrowheads="1"/>
            </p:cNvSpPr>
            <p:nvPr/>
          </p:nvSpPr>
          <p:spPr bwMode="auto">
            <a:xfrm>
              <a:off x="849" y="1552"/>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1" i="1" u="none" strike="noStrike" kern="1200" cap="none" spc="0" normalizeH="0" baseline="0" noProof="0">
                  <a:ln>
                    <a:noFill/>
                  </a:ln>
                  <a:solidFill>
                    <a:srgbClr val="FFFFFF"/>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77" name="Rectangle 446"/>
            <p:cNvSpPr>
              <a:spLocks noChangeArrowheads="1"/>
            </p:cNvSpPr>
            <p:nvPr/>
          </p:nvSpPr>
          <p:spPr bwMode="auto">
            <a:xfrm>
              <a:off x="628" y="1552"/>
              <a:ext cx="48"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78" name="Rectangle 447"/>
            <p:cNvSpPr>
              <a:spLocks noChangeArrowheads="1"/>
            </p:cNvSpPr>
            <p:nvPr/>
          </p:nvSpPr>
          <p:spPr bwMode="auto">
            <a:xfrm>
              <a:off x="849" y="1552"/>
              <a:ext cx="53"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79" name="Rectangle 448"/>
            <p:cNvSpPr>
              <a:spLocks noChangeArrowheads="1"/>
            </p:cNvSpPr>
            <p:nvPr/>
          </p:nvSpPr>
          <p:spPr bwMode="auto">
            <a:xfrm>
              <a:off x="956" y="1552"/>
              <a:ext cx="159"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80" name="Rectangle 449"/>
            <p:cNvSpPr>
              <a:spLocks noChangeArrowheads="1"/>
            </p:cNvSpPr>
            <p:nvPr/>
          </p:nvSpPr>
          <p:spPr bwMode="auto">
            <a:xfrm>
              <a:off x="956" y="1553"/>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B</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81" name="Rectangle 450"/>
            <p:cNvSpPr>
              <a:spLocks noChangeArrowheads="1"/>
            </p:cNvSpPr>
            <p:nvPr/>
          </p:nvSpPr>
          <p:spPr bwMode="auto">
            <a:xfrm>
              <a:off x="1115" y="1550"/>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1" i="0" u="none" strike="noStrike" kern="1200" cap="none" spc="0" normalizeH="0" baseline="0" noProof="0">
                  <a:ln>
                    <a:noFill/>
                  </a:ln>
                  <a:solidFill>
                    <a:srgbClr val="FFFFFF"/>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82" name="Rectangle 451"/>
            <p:cNvSpPr>
              <a:spLocks noChangeArrowheads="1"/>
            </p:cNvSpPr>
            <p:nvPr/>
          </p:nvSpPr>
          <p:spPr bwMode="auto">
            <a:xfrm>
              <a:off x="902" y="1552"/>
              <a:ext cx="54"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83" name="Rectangle 452"/>
            <p:cNvSpPr>
              <a:spLocks noChangeArrowheads="1"/>
            </p:cNvSpPr>
            <p:nvPr/>
          </p:nvSpPr>
          <p:spPr bwMode="auto">
            <a:xfrm>
              <a:off x="1115" y="1552"/>
              <a:ext cx="46"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84" name="Rectangle 453"/>
            <p:cNvSpPr>
              <a:spLocks noChangeArrowheads="1"/>
            </p:cNvSpPr>
            <p:nvPr/>
          </p:nvSpPr>
          <p:spPr bwMode="auto">
            <a:xfrm>
              <a:off x="614" y="1539"/>
              <a:ext cx="1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85" name="Line 454"/>
            <p:cNvSpPr>
              <a:spLocks noChangeShapeType="1"/>
            </p:cNvSpPr>
            <p:nvPr/>
          </p:nvSpPr>
          <p:spPr bwMode="auto">
            <a:xfrm>
              <a:off x="614" y="1539"/>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86" name="Rectangle 455"/>
            <p:cNvSpPr>
              <a:spLocks noChangeArrowheads="1"/>
            </p:cNvSpPr>
            <p:nvPr/>
          </p:nvSpPr>
          <p:spPr bwMode="auto">
            <a:xfrm>
              <a:off x="614" y="1539"/>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87" name="Line 456"/>
            <p:cNvSpPr>
              <a:spLocks noChangeShapeType="1"/>
            </p:cNvSpPr>
            <p:nvPr/>
          </p:nvSpPr>
          <p:spPr bwMode="auto">
            <a:xfrm>
              <a:off x="614" y="1539"/>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88" name="Line 457"/>
            <p:cNvSpPr>
              <a:spLocks noChangeShapeType="1"/>
            </p:cNvSpPr>
            <p:nvPr/>
          </p:nvSpPr>
          <p:spPr bwMode="auto">
            <a:xfrm>
              <a:off x="614" y="153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89" name="Rectangle 458"/>
            <p:cNvSpPr>
              <a:spLocks noChangeArrowheads="1"/>
            </p:cNvSpPr>
            <p:nvPr/>
          </p:nvSpPr>
          <p:spPr bwMode="auto">
            <a:xfrm>
              <a:off x="628" y="1539"/>
              <a:ext cx="27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90" name="Line 459"/>
            <p:cNvSpPr>
              <a:spLocks noChangeShapeType="1"/>
            </p:cNvSpPr>
            <p:nvPr/>
          </p:nvSpPr>
          <p:spPr bwMode="auto">
            <a:xfrm>
              <a:off x="628" y="1539"/>
              <a:ext cx="27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91" name="Rectangle 460"/>
            <p:cNvSpPr>
              <a:spLocks noChangeArrowheads="1"/>
            </p:cNvSpPr>
            <p:nvPr/>
          </p:nvSpPr>
          <p:spPr bwMode="auto">
            <a:xfrm>
              <a:off x="628" y="1550"/>
              <a:ext cx="274" cy="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92" name="Rectangle 461"/>
            <p:cNvSpPr>
              <a:spLocks noChangeArrowheads="1"/>
            </p:cNvSpPr>
            <p:nvPr/>
          </p:nvSpPr>
          <p:spPr bwMode="auto">
            <a:xfrm>
              <a:off x="902" y="1550"/>
              <a:ext cx="14" cy="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93" name="Rectangle 462"/>
            <p:cNvSpPr>
              <a:spLocks noChangeArrowheads="1"/>
            </p:cNvSpPr>
            <p:nvPr/>
          </p:nvSpPr>
          <p:spPr bwMode="auto">
            <a:xfrm>
              <a:off x="902" y="1539"/>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94" name="Line 463"/>
            <p:cNvSpPr>
              <a:spLocks noChangeShapeType="1"/>
            </p:cNvSpPr>
            <p:nvPr/>
          </p:nvSpPr>
          <p:spPr bwMode="auto">
            <a:xfrm>
              <a:off x="902" y="1539"/>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95" name="Line 464"/>
            <p:cNvSpPr>
              <a:spLocks noChangeShapeType="1"/>
            </p:cNvSpPr>
            <p:nvPr/>
          </p:nvSpPr>
          <p:spPr bwMode="auto">
            <a:xfrm>
              <a:off x="902" y="153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96" name="Rectangle 465"/>
            <p:cNvSpPr>
              <a:spLocks noChangeArrowheads="1"/>
            </p:cNvSpPr>
            <p:nvPr/>
          </p:nvSpPr>
          <p:spPr bwMode="auto">
            <a:xfrm>
              <a:off x="916" y="1539"/>
              <a:ext cx="245"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97" name="Line 466"/>
            <p:cNvSpPr>
              <a:spLocks noChangeShapeType="1"/>
            </p:cNvSpPr>
            <p:nvPr/>
          </p:nvSpPr>
          <p:spPr bwMode="auto">
            <a:xfrm>
              <a:off x="916" y="1539"/>
              <a:ext cx="24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98" name="Rectangle 467"/>
            <p:cNvSpPr>
              <a:spLocks noChangeArrowheads="1"/>
            </p:cNvSpPr>
            <p:nvPr/>
          </p:nvSpPr>
          <p:spPr bwMode="auto">
            <a:xfrm>
              <a:off x="916" y="1550"/>
              <a:ext cx="245" cy="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99" name="Rectangle 468"/>
            <p:cNvSpPr>
              <a:spLocks noChangeArrowheads="1"/>
            </p:cNvSpPr>
            <p:nvPr/>
          </p:nvSpPr>
          <p:spPr bwMode="auto">
            <a:xfrm>
              <a:off x="1161" y="1539"/>
              <a:ext cx="1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00" name="Line 469"/>
            <p:cNvSpPr>
              <a:spLocks noChangeShapeType="1"/>
            </p:cNvSpPr>
            <p:nvPr/>
          </p:nvSpPr>
          <p:spPr bwMode="auto">
            <a:xfrm>
              <a:off x="1161" y="1539"/>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01" name="Rectangle 470"/>
            <p:cNvSpPr>
              <a:spLocks noChangeArrowheads="1"/>
            </p:cNvSpPr>
            <p:nvPr/>
          </p:nvSpPr>
          <p:spPr bwMode="auto">
            <a:xfrm>
              <a:off x="1161" y="1539"/>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02" name="Line 471"/>
            <p:cNvSpPr>
              <a:spLocks noChangeShapeType="1"/>
            </p:cNvSpPr>
            <p:nvPr/>
          </p:nvSpPr>
          <p:spPr bwMode="auto">
            <a:xfrm>
              <a:off x="1161" y="1539"/>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03" name="Line 472"/>
            <p:cNvSpPr>
              <a:spLocks noChangeShapeType="1"/>
            </p:cNvSpPr>
            <p:nvPr/>
          </p:nvSpPr>
          <p:spPr bwMode="auto">
            <a:xfrm>
              <a:off x="1161" y="153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04" name="Rectangle 473"/>
            <p:cNvSpPr>
              <a:spLocks noChangeArrowheads="1"/>
            </p:cNvSpPr>
            <p:nvPr/>
          </p:nvSpPr>
          <p:spPr bwMode="auto">
            <a:xfrm>
              <a:off x="614" y="1552"/>
              <a:ext cx="14"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05" name="Line 474"/>
            <p:cNvSpPr>
              <a:spLocks noChangeShapeType="1"/>
            </p:cNvSpPr>
            <p:nvPr/>
          </p:nvSpPr>
          <p:spPr bwMode="auto">
            <a:xfrm>
              <a:off x="614" y="1552"/>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06" name="Rectangle 475"/>
            <p:cNvSpPr>
              <a:spLocks noChangeArrowheads="1"/>
            </p:cNvSpPr>
            <p:nvPr/>
          </p:nvSpPr>
          <p:spPr bwMode="auto">
            <a:xfrm>
              <a:off x="1161" y="1552"/>
              <a:ext cx="14"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07" name="Line 476"/>
            <p:cNvSpPr>
              <a:spLocks noChangeShapeType="1"/>
            </p:cNvSpPr>
            <p:nvPr/>
          </p:nvSpPr>
          <p:spPr bwMode="auto">
            <a:xfrm>
              <a:off x="1161" y="1552"/>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08" name="Rectangle 477"/>
            <p:cNvSpPr>
              <a:spLocks noChangeArrowheads="1"/>
            </p:cNvSpPr>
            <p:nvPr/>
          </p:nvSpPr>
          <p:spPr bwMode="auto">
            <a:xfrm>
              <a:off x="676" y="1777"/>
              <a:ext cx="173"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09" name="Rectangle 478"/>
            <p:cNvSpPr>
              <a:spLocks noChangeArrowheads="1"/>
            </p:cNvSpPr>
            <p:nvPr/>
          </p:nvSpPr>
          <p:spPr bwMode="auto">
            <a:xfrm>
              <a:off x="676" y="177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3</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10" name="Rectangle 479"/>
            <p:cNvSpPr>
              <a:spLocks noChangeArrowheads="1"/>
            </p:cNvSpPr>
            <p:nvPr/>
          </p:nvSpPr>
          <p:spPr bwMode="auto">
            <a:xfrm>
              <a:off x="795" y="1779"/>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11" name="Rectangle 480"/>
            <p:cNvSpPr>
              <a:spLocks noChangeArrowheads="1"/>
            </p:cNvSpPr>
            <p:nvPr/>
          </p:nvSpPr>
          <p:spPr bwMode="auto">
            <a:xfrm>
              <a:off x="676" y="1998"/>
              <a:ext cx="173"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12" name="Rectangle 481"/>
            <p:cNvSpPr>
              <a:spLocks noChangeArrowheads="1"/>
            </p:cNvSpPr>
            <p:nvPr/>
          </p:nvSpPr>
          <p:spPr bwMode="auto">
            <a:xfrm>
              <a:off x="676" y="200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13" name="Rectangle 482"/>
            <p:cNvSpPr>
              <a:spLocks noChangeArrowheads="1"/>
            </p:cNvSpPr>
            <p:nvPr/>
          </p:nvSpPr>
          <p:spPr bwMode="auto">
            <a:xfrm>
              <a:off x="795" y="2000"/>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14" name="Rectangle 483"/>
            <p:cNvSpPr>
              <a:spLocks noChangeArrowheads="1"/>
            </p:cNvSpPr>
            <p:nvPr/>
          </p:nvSpPr>
          <p:spPr bwMode="auto">
            <a:xfrm>
              <a:off x="676" y="2219"/>
              <a:ext cx="173"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15" name="Rectangle 484"/>
            <p:cNvSpPr>
              <a:spLocks noChangeArrowheads="1"/>
            </p:cNvSpPr>
            <p:nvPr/>
          </p:nvSpPr>
          <p:spPr bwMode="auto">
            <a:xfrm>
              <a:off x="676" y="222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3</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16" name="Rectangle 485"/>
            <p:cNvSpPr>
              <a:spLocks noChangeArrowheads="1"/>
            </p:cNvSpPr>
            <p:nvPr/>
          </p:nvSpPr>
          <p:spPr bwMode="auto">
            <a:xfrm>
              <a:off x="795" y="2221"/>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17" name="Rectangle 486"/>
            <p:cNvSpPr>
              <a:spLocks noChangeArrowheads="1"/>
            </p:cNvSpPr>
            <p:nvPr/>
          </p:nvSpPr>
          <p:spPr bwMode="auto">
            <a:xfrm>
              <a:off x="628" y="1777"/>
              <a:ext cx="48"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18" name="Rectangle 487"/>
            <p:cNvSpPr>
              <a:spLocks noChangeArrowheads="1"/>
            </p:cNvSpPr>
            <p:nvPr/>
          </p:nvSpPr>
          <p:spPr bwMode="auto">
            <a:xfrm>
              <a:off x="849" y="1777"/>
              <a:ext cx="53"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19" name="Rectangle 488"/>
            <p:cNvSpPr>
              <a:spLocks noChangeArrowheads="1"/>
            </p:cNvSpPr>
            <p:nvPr/>
          </p:nvSpPr>
          <p:spPr bwMode="auto">
            <a:xfrm>
              <a:off x="956" y="1777"/>
              <a:ext cx="159"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20" name="Rectangle 489"/>
            <p:cNvSpPr>
              <a:spLocks noChangeArrowheads="1"/>
            </p:cNvSpPr>
            <p:nvPr/>
          </p:nvSpPr>
          <p:spPr bwMode="auto">
            <a:xfrm>
              <a:off x="956" y="177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6</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21" name="Rectangle 490"/>
            <p:cNvSpPr>
              <a:spLocks noChangeArrowheads="1"/>
            </p:cNvSpPr>
            <p:nvPr/>
          </p:nvSpPr>
          <p:spPr bwMode="auto">
            <a:xfrm>
              <a:off x="1075" y="1779"/>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22" name="Rectangle 491"/>
            <p:cNvSpPr>
              <a:spLocks noChangeArrowheads="1"/>
            </p:cNvSpPr>
            <p:nvPr/>
          </p:nvSpPr>
          <p:spPr bwMode="auto">
            <a:xfrm>
              <a:off x="956" y="1998"/>
              <a:ext cx="159"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23" name="Rectangle 492"/>
            <p:cNvSpPr>
              <a:spLocks noChangeArrowheads="1"/>
            </p:cNvSpPr>
            <p:nvPr/>
          </p:nvSpPr>
          <p:spPr bwMode="auto">
            <a:xfrm>
              <a:off x="956" y="200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7</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24" name="Rectangle 493"/>
            <p:cNvSpPr>
              <a:spLocks noChangeArrowheads="1"/>
            </p:cNvSpPr>
            <p:nvPr/>
          </p:nvSpPr>
          <p:spPr bwMode="auto">
            <a:xfrm>
              <a:off x="1075" y="2000"/>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25" name="Rectangle 494"/>
            <p:cNvSpPr>
              <a:spLocks noChangeArrowheads="1"/>
            </p:cNvSpPr>
            <p:nvPr/>
          </p:nvSpPr>
          <p:spPr bwMode="auto">
            <a:xfrm>
              <a:off x="956" y="2219"/>
              <a:ext cx="159"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26" name="Rectangle 495"/>
            <p:cNvSpPr>
              <a:spLocks noChangeArrowheads="1"/>
            </p:cNvSpPr>
            <p:nvPr/>
          </p:nvSpPr>
          <p:spPr bwMode="auto">
            <a:xfrm>
              <a:off x="956" y="222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8</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27" name="Rectangle 496"/>
            <p:cNvSpPr>
              <a:spLocks noChangeArrowheads="1"/>
            </p:cNvSpPr>
            <p:nvPr/>
          </p:nvSpPr>
          <p:spPr bwMode="auto">
            <a:xfrm>
              <a:off x="1075" y="2221"/>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0008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28" name="Rectangle 497"/>
            <p:cNvSpPr>
              <a:spLocks noChangeArrowheads="1"/>
            </p:cNvSpPr>
            <p:nvPr/>
          </p:nvSpPr>
          <p:spPr bwMode="auto">
            <a:xfrm>
              <a:off x="902" y="1777"/>
              <a:ext cx="54"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29" name="Rectangle 498"/>
            <p:cNvSpPr>
              <a:spLocks noChangeArrowheads="1"/>
            </p:cNvSpPr>
            <p:nvPr/>
          </p:nvSpPr>
          <p:spPr bwMode="auto">
            <a:xfrm>
              <a:off x="1115" y="1777"/>
              <a:ext cx="46"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30" name="Rectangle 499"/>
            <p:cNvSpPr>
              <a:spLocks noChangeArrowheads="1"/>
            </p:cNvSpPr>
            <p:nvPr/>
          </p:nvSpPr>
          <p:spPr bwMode="auto">
            <a:xfrm>
              <a:off x="614" y="1771"/>
              <a:ext cx="14"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31" name="Line 500"/>
            <p:cNvSpPr>
              <a:spLocks noChangeShapeType="1"/>
            </p:cNvSpPr>
            <p:nvPr/>
          </p:nvSpPr>
          <p:spPr bwMode="auto">
            <a:xfrm>
              <a:off x="614" y="1771"/>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32" name="Rectangle 501"/>
            <p:cNvSpPr>
              <a:spLocks noChangeArrowheads="1"/>
            </p:cNvSpPr>
            <p:nvPr/>
          </p:nvSpPr>
          <p:spPr bwMode="auto">
            <a:xfrm>
              <a:off x="628" y="1771"/>
              <a:ext cx="274"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33" name="Line 502"/>
            <p:cNvSpPr>
              <a:spLocks noChangeShapeType="1"/>
            </p:cNvSpPr>
            <p:nvPr/>
          </p:nvSpPr>
          <p:spPr bwMode="auto">
            <a:xfrm>
              <a:off x="628" y="1771"/>
              <a:ext cx="27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34" name="Rectangle 503"/>
            <p:cNvSpPr>
              <a:spLocks noChangeArrowheads="1"/>
            </p:cNvSpPr>
            <p:nvPr/>
          </p:nvSpPr>
          <p:spPr bwMode="auto">
            <a:xfrm>
              <a:off x="628" y="1776"/>
              <a:ext cx="274" cy="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35" name="Rectangle 504"/>
            <p:cNvSpPr>
              <a:spLocks noChangeArrowheads="1"/>
            </p:cNvSpPr>
            <p:nvPr/>
          </p:nvSpPr>
          <p:spPr bwMode="auto">
            <a:xfrm>
              <a:off x="902" y="1776"/>
              <a:ext cx="6" cy="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36" name="Rectangle 505"/>
            <p:cNvSpPr>
              <a:spLocks noChangeArrowheads="1"/>
            </p:cNvSpPr>
            <p:nvPr/>
          </p:nvSpPr>
          <p:spPr bwMode="auto">
            <a:xfrm>
              <a:off x="902" y="1771"/>
              <a:ext cx="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37" name="Line 506"/>
            <p:cNvSpPr>
              <a:spLocks noChangeShapeType="1"/>
            </p:cNvSpPr>
            <p:nvPr/>
          </p:nvSpPr>
          <p:spPr bwMode="auto">
            <a:xfrm>
              <a:off x="902" y="1771"/>
              <a:ext cx="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38" name="Line 507"/>
            <p:cNvSpPr>
              <a:spLocks noChangeShapeType="1"/>
            </p:cNvSpPr>
            <p:nvPr/>
          </p:nvSpPr>
          <p:spPr bwMode="auto">
            <a:xfrm>
              <a:off x="902" y="1771"/>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39" name="Rectangle 508"/>
            <p:cNvSpPr>
              <a:spLocks noChangeArrowheads="1"/>
            </p:cNvSpPr>
            <p:nvPr/>
          </p:nvSpPr>
          <p:spPr bwMode="auto">
            <a:xfrm>
              <a:off x="908" y="1771"/>
              <a:ext cx="25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40" name="Line 509"/>
            <p:cNvSpPr>
              <a:spLocks noChangeShapeType="1"/>
            </p:cNvSpPr>
            <p:nvPr/>
          </p:nvSpPr>
          <p:spPr bwMode="auto">
            <a:xfrm>
              <a:off x="908" y="1771"/>
              <a:ext cx="25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41" name="Rectangle 510"/>
            <p:cNvSpPr>
              <a:spLocks noChangeArrowheads="1"/>
            </p:cNvSpPr>
            <p:nvPr/>
          </p:nvSpPr>
          <p:spPr bwMode="auto">
            <a:xfrm>
              <a:off x="908" y="1776"/>
              <a:ext cx="253" cy="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42" name="Rectangle 511"/>
            <p:cNvSpPr>
              <a:spLocks noChangeArrowheads="1"/>
            </p:cNvSpPr>
            <p:nvPr/>
          </p:nvSpPr>
          <p:spPr bwMode="auto">
            <a:xfrm>
              <a:off x="1161" y="1771"/>
              <a:ext cx="14"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43" name="Line 512"/>
            <p:cNvSpPr>
              <a:spLocks noChangeShapeType="1"/>
            </p:cNvSpPr>
            <p:nvPr/>
          </p:nvSpPr>
          <p:spPr bwMode="auto">
            <a:xfrm>
              <a:off x="1161" y="1771"/>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44" name="Rectangle 513"/>
            <p:cNvSpPr>
              <a:spLocks noChangeArrowheads="1"/>
            </p:cNvSpPr>
            <p:nvPr/>
          </p:nvSpPr>
          <p:spPr bwMode="auto">
            <a:xfrm>
              <a:off x="614" y="1777"/>
              <a:ext cx="14" cy="66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45" name="Line 514"/>
            <p:cNvSpPr>
              <a:spLocks noChangeShapeType="1"/>
            </p:cNvSpPr>
            <p:nvPr/>
          </p:nvSpPr>
          <p:spPr bwMode="auto">
            <a:xfrm>
              <a:off x="614" y="1777"/>
              <a:ext cx="1" cy="66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46" name="Rectangle 515"/>
            <p:cNvSpPr>
              <a:spLocks noChangeArrowheads="1"/>
            </p:cNvSpPr>
            <p:nvPr/>
          </p:nvSpPr>
          <p:spPr bwMode="auto">
            <a:xfrm>
              <a:off x="614"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47" name="Line 516"/>
            <p:cNvSpPr>
              <a:spLocks noChangeShapeType="1"/>
            </p:cNvSpPr>
            <p:nvPr/>
          </p:nvSpPr>
          <p:spPr bwMode="auto">
            <a:xfrm>
              <a:off x="614"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48" name="Line 517"/>
            <p:cNvSpPr>
              <a:spLocks noChangeShapeType="1"/>
            </p:cNvSpPr>
            <p:nvPr/>
          </p:nvSpPr>
          <p:spPr bwMode="auto">
            <a:xfrm>
              <a:off x="614"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49" name="Rectangle 518"/>
            <p:cNvSpPr>
              <a:spLocks noChangeArrowheads="1"/>
            </p:cNvSpPr>
            <p:nvPr/>
          </p:nvSpPr>
          <p:spPr bwMode="auto">
            <a:xfrm>
              <a:off x="614"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50" name="Line 519"/>
            <p:cNvSpPr>
              <a:spLocks noChangeShapeType="1"/>
            </p:cNvSpPr>
            <p:nvPr/>
          </p:nvSpPr>
          <p:spPr bwMode="auto">
            <a:xfrm>
              <a:off x="614"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51" name="Line 520"/>
            <p:cNvSpPr>
              <a:spLocks noChangeShapeType="1"/>
            </p:cNvSpPr>
            <p:nvPr/>
          </p:nvSpPr>
          <p:spPr bwMode="auto">
            <a:xfrm>
              <a:off x="614"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52" name="Rectangle 521"/>
            <p:cNvSpPr>
              <a:spLocks noChangeArrowheads="1"/>
            </p:cNvSpPr>
            <p:nvPr/>
          </p:nvSpPr>
          <p:spPr bwMode="auto">
            <a:xfrm>
              <a:off x="628" y="2442"/>
              <a:ext cx="27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53" name="Line 522"/>
            <p:cNvSpPr>
              <a:spLocks noChangeShapeType="1"/>
            </p:cNvSpPr>
            <p:nvPr/>
          </p:nvSpPr>
          <p:spPr bwMode="auto">
            <a:xfrm>
              <a:off x="628" y="2442"/>
              <a:ext cx="27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54" name="Rectangle 523"/>
            <p:cNvSpPr>
              <a:spLocks noChangeArrowheads="1"/>
            </p:cNvSpPr>
            <p:nvPr/>
          </p:nvSpPr>
          <p:spPr bwMode="auto">
            <a:xfrm>
              <a:off x="902"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55" name="Line 524"/>
            <p:cNvSpPr>
              <a:spLocks noChangeShapeType="1"/>
            </p:cNvSpPr>
            <p:nvPr/>
          </p:nvSpPr>
          <p:spPr bwMode="auto">
            <a:xfrm>
              <a:off x="902"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56" name="Line 525"/>
            <p:cNvSpPr>
              <a:spLocks noChangeShapeType="1"/>
            </p:cNvSpPr>
            <p:nvPr/>
          </p:nvSpPr>
          <p:spPr bwMode="auto">
            <a:xfrm>
              <a:off x="902"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57" name="Rectangle 526"/>
            <p:cNvSpPr>
              <a:spLocks noChangeArrowheads="1"/>
            </p:cNvSpPr>
            <p:nvPr/>
          </p:nvSpPr>
          <p:spPr bwMode="auto">
            <a:xfrm>
              <a:off x="916" y="2442"/>
              <a:ext cx="245"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58" name="Line 527"/>
            <p:cNvSpPr>
              <a:spLocks noChangeShapeType="1"/>
            </p:cNvSpPr>
            <p:nvPr/>
          </p:nvSpPr>
          <p:spPr bwMode="auto">
            <a:xfrm>
              <a:off x="916" y="2442"/>
              <a:ext cx="24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59" name="Rectangle 528"/>
            <p:cNvSpPr>
              <a:spLocks noChangeArrowheads="1"/>
            </p:cNvSpPr>
            <p:nvPr/>
          </p:nvSpPr>
          <p:spPr bwMode="auto">
            <a:xfrm>
              <a:off x="1161" y="1777"/>
              <a:ext cx="14" cy="66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60" name="Line 529"/>
            <p:cNvSpPr>
              <a:spLocks noChangeShapeType="1"/>
            </p:cNvSpPr>
            <p:nvPr/>
          </p:nvSpPr>
          <p:spPr bwMode="auto">
            <a:xfrm>
              <a:off x="1161" y="1777"/>
              <a:ext cx="1" cy="66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61" name="Rectangle 530"/>
            <p:cNvSpPr>
              <a:spLocks noChangeArrowheads="1"/>
            </p:cNvSpPr>
            <p:nvPr/>
          </p:nvSpPr>
          <p:spPr bwMode="auto">
            <a:xfrm>
              <a:off x="1161"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62" name="Line 531"/>
            <p:cNvSpPr>
              <a:spLocks noChangeShapeType="1"/>
            </p:cNvSpPr>
            <p:nvPr/>
          </p:nvSpPr>
          <p:spPr bwMode="auto">
            <a:xfrm>
              <a:off x="1161"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63" name="Line 532"/>
            <p:cNvSpPr>
              <a:spLocks noChangeShapeType="1"/>
            </p:cNvSpPr>
            <p:nvPr/>
          </p:nvSpPr>
          <p:spPr bwMode="auto">
            <a:xfrm>
              <a:off x="1161"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64" name="Rectangle 533"/>
            <p:cNvSpPr>
              <a:spLocks noChangeArrowheads="1"/>
            </p:cNvSpPr>
            <p:nvPr/>
          </p:nvSpPr>
          <p:spPr bwMode="auto">
            <a:xfrm>
              <a:off x="1161"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65" name="Line 534"/>
            <p:cNvSpPr>
              <a:spLocks noChangeShapeType="1"/>
            </p:cNvSpPr>
            <p:nvPr/>
          </p:nvSpPr>
          <p:spPr bwMode="auto">
            <a:xfrm>
              <a:off x="1161"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66" name="Line 535"/>
            <p:cNvSpPr>
              <a:spLocks noChangeShapeType="1"/>
            </p:cNvSpPr>
            <p:nvPr/>
          </p:nvSpPr>
          <p:spPr bwMode="auto">
            <a:xfrm>
              <a:off x="1161"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467" name="Rectangle 536"/>
            <p:cNvSpPr>
              <a:spLocks noChangeArrowheads="1"/>
            </p:cNvSpPr>
            <p:nvPr/>
          </p:nvSpPr>
          <p:spPr bwMode="auto">
            <a:xfrm>
              <a:off x="676" y="2453"/>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42590219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9"/>
                                        </p:tgtEl>
                                        <p:attrNameLst>
                                          <p:attrName>style.visibility</p:attrName>
                                        </p:attrNameLst>
                                      </p:cBhvr>
                                      <p:to>
                                        <p:strVal val="visible"/>
                                      </p:to>
                                    </p:set>
                                  </p:childTnLst>
                                  <p:subTnLst>
                                    <p:set>
                                      <p:cBhvr override="childStyle">
                                        <p:cTn dur="1" fill="hold" display="0" masterRel="nextClick" afterEffect="1"/>
                                        <p:tgtEl>
                                          <p:spTgt spid="9"/>
                                        </p:tgtEl>
                                        <p:attrNameLst>
                                          <p:attrName>style.visibility</p:attrName>
                                        </p:attrNameLst>
                                      </p:cBhvr>
                                      <p:to>
                                        <p:strVal val="hidden"/>
                                      </p:to>
                                    </p:set>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F7AC3D7-16B8-4D07-9641-A9EDE3F63723}"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87" name="Rectangle 4"/>
          <p:cNvSpPr>
            <a:spLocks noChangeArrowheads="1"/>
          </p:cNvSpPr>
          <p:nvPr/>
        </p:nvSpPr>
        <p:spPr bwMode="auto">
          <a:xfrm>
            <a:off x="5538788" y="2498725"/>
            <a:ext cx="385762" cy="527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88" name="Rectangle 5"/>
          <p:cNvSpPr>
            <a:spLocks noChangeArrowheads="1"/>
          </p:cNvSpPr>
          <p:nvPr/>
        </p:nvSpPr>
        <p:spPr bwMode="auto">
          <a:xfrm>
            <a:off x="5538788" y="2511425"/>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89" name="Rectangle 6"/>
          <p:cNvSpPr>
            <a:spLocks noChangeArrowheads="1"/>
          </p:cNvSpPr>
          <p:nvPr/>
        </p:nvSpPr>
        <p:spPr bwMode="auto">
          <a:xfrm>
            <a:off x="5767388" y="2511425"/>
            <a:ext cx="1143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90" name="Rectangle 7"/>
          <p:cNvSpPr>
            <a:spLocks noChangeArrowheads="1"/>
          </p:cNvSpPr>
          <p:nvPr/>
        </p:nvSpPr>
        <p:spPr bwMode="auto">
          <a:xfrm>
            <a:off x="5476875" y="2498725"/>
            <a:ext cx="61913" cy="527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91" name="Rectangle 8"/>
          <p:cNvSpPr>
            <a:spLocks noChangeArrowheads="1"/>
          </p:cNvSpPr>
          <p:nvPr/>
        </p:nvSpPr>
        <p:spPr bwMode="auto">
          <a:xfrm>
            <a:off x="5924550" y="2498725"/>
            <a:ext cx="63500" cy="527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92" name="Rectangle 9"/>
          <p:cNvSpPr>
            <a:spLocks noChangeArrowheads="1"/>
          </p:cNvSpPr>
          <p:nvPr/>
        </p:nvSpPr>
        <p:spPr bwMode="auto">
          <a:xfrm>
            <a:off x="6061075" y="2498725"/>
            <a:ext cx="379413" cy="527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93" name="Rectangle 10"/>
          <p:cNvSpPr>
            <a:spLocks noChangeArrowheads="1"/>
          </p:cNvSpPr>
          <p:nvPr/>
        </p:nvSpPr>
        <p:spPr bwMode="auto">
          <a:xfrm>
            <a:off x="6061075" y="2511425"/>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94" name="Rectangle 11"/>
          <p:cNvSpPr>
            <a:spLocks noChangeArrowheads="1"/>
          </p:cNvSpPr>
          <p:nvPr/>
        </p:nvSpPr>
        <p:spPr bwMode="auto">
          <a:xfrm>
            <a:off x="6289675" y="2511425"/>
            <a:ext cx="1143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95" name="Rectangle 12"/>
          <p:cNvSpPr>
            <a:spLocks noChangeArrowheads="1"/>
          </p:cNvSpPr>
          <p:nvPr/>
        </p:nvSpPr>
        <p:spPr bwMode="auto">
          <a:xfrm>
            <a:off x="5995988" y="2498725"/>
            <a:ext cx="65087" cy="527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96" name="Rectangle 13"/>
          <p:cNvSpPr>
            <a:spLocks noChangeArrowheads="1"/>
          </p:cNvSpPr>
          <p:nvPr/>
        </p:nvSpPr>
        <p:spPr bwMode="auto">
          <a:xfrm>
            <a:off x="6440488" y="2498725"/>
            <a:ext cx="60325" cy="527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97" name="Rectangle 14"/>
          <p:cNvSpPr>
            <a:spLocks noChangeArrowheads="1"/>
          </p:cNvSpPr>
          <p:nvPr/>
        </p:nvSpPr>
        <p:spPr bwMode="auto">
          <a:xfrm>
            <a:off x="6575425" y="2498725"/>
            <a:ext cx="374650" cy="527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98" name="Rectangle 15"/>
          <p:cNvSpPr>
            <a:spLocks noChangeArrowheads="1"/>
          </p:cNvSpPr>
          <p:nvPr/>
        </p:nvSpPr>
        <p:spPr bwMode="auto">
          <a:xfrm>
            <a:off x="6575425" y="2511425"/>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399" name="Rectangle 16"/>
          <p:cNvSpPr>
            <a:spLocks noChangeArrowheads="1"/>
          </p:cNvSpPr>
          <p:nvPr/>
        </p:nvSpPr>
        <p:spPr bwMode="auto">
          <a:xfrm>
            <a:off x="6804025" y="2511425"/>
            <a:ext cx="1143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00" name="Rectangle 17"/>
          <p:cNvSpPr>
            <a:spLocks noChangeArrowheads="1"/>
          </p:cNvSpPr>
          <p:nvPr/>
        </p:nvSpPr>
        <p:spPr bwMode="auto">
          <a:xfrm>
            <a:off x="6508750" y="2498725"/>
            <a:ext cx="66675" cy="527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01" name="Rectangle 18"/>
          <p:cNvSpPr>
            <a:spLocks noChangeArrowheads="1"/>
          </p:cNvSpPr>
          <p:nvPr/>
        </p:nvSpPr>
        <p:spPr bwMode="auto">
          <a:xfrm>
            <a:off x="6950075" y="2498725"/>
            <a:ext cx="61913" cy="527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02" name="Rectangle 19"/>
          <p:cNvSpPr>
            <a:spLocks noChangeArrowheads="1"/>
          </p:cNvSpPr>
          <p:nvPr/>
        </p:nvSpPr>
        <p:spPr bwMode="auto">
          <a:xfrm>
            <a:off x="5459413" y="2479675"/>
            <a:ext cx="17462" cy="19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03" name="Line 20"/>
          <p:cNvSpPr>
            <a:spLocks noChangeShapeType="1"/>
          </p:cNvSpPr>
          <p:nvPr/>
        </p:nvSpPr>
        <p:spPr bwMode="auto">
          <a:xfrm>
            <a:off x="5459413" y="2479675"/>
            <a:ext cx="1587" cy="190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04" name="Rectangle 21"/>
          <p:cNvSpPr>
            <a:spLocks noChangeArrowheads="1"/>
          </p:cNvSpPr>
          <p:nvPr/>
        </p:nvSpPr>
        <p:spPr bwMode="auto">
          <a:xfrm>
            <a:off x="5459413" y="2479675"/>
            <a:ext cx="17462" cy="17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05" name="Line 22"/>
          <p:cNvSpPr>
            <a:spLocks noChangeShapeType="1"/>
          </p:cNvSpPr>
          <p:nvPr/>
        </p:nvSpPr>
        <p:spPr bwMode="auto">
          <a:xfrm>
            <a:off x="5459413" y="2479675"/>
            <a:ext cx="1746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06" name="Line 23"/>
          <p:cNvSpPr>
            <a:spLocks noChangeShapeType="1"/>
          </p:cNvSpPr>
          <p:nvPr/>
        </p:nvSpPr>
        <p:spPr bwMode="auto">
          <a:xfrm>
            <a:off x="5459413" y="2479675"/>
            <a:ext cx="1587"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07" name="Rectangle 24"/>
          <p:cNvSpPr>
            <a:spLocks noChangeArrowheads="1"/>
          </p:cNvSpPr>
          <p:nvPr/>
        </p:nvSpPr>
        <p:spPr bwMode="auto">
          <a:xfrm>
            <a:off x="5476875" y="2479675"/>
            <a:ext cx="511175" cy="17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08" name="Line 25"/>
          <p:cNvSpPr>
            <a:spLocks noChangeShapeType="1"/>
          </p:cNvSpPr>
          <p:nvPr/>
        </p:nvSpPr>
        <p:spPr bwMode="auto">
          <a:xfrm>
            <a:off x="5476875" y="2479675"/>
            <a:ext cx="511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09" name="Rectangle 26"/>
          <p:cNvSpPr>
            <a:spLocks noChangeArrowheads="1"/>
          </p:cNvSpPr>
          <p:nvPr/>
        </p:nvSpPr>
        <p:spPr bwMode="auto">
          <a:xfrm>
            <a:off x="4875213" y="2497138"/>
            <a:ext cx="511175" cy="1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10" name="Rectangle 27"/>
          <p:cNvSpPr>
            <a:spLocks noChangeArrowheads="1"/>
          </p:cNvSpPr>
          <p:nvPr/>
        </p:nvSpPr>
        <p:spPr bwMode="auto">
          <a:xfrm>
            <a:off x="5394325" y="2497138"/>
            <a:ext cx="9525" cy="1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11" name="Rectangle 28"/>
          <p:cNvSpPr>
            <a:spLocks noChangeArrowheads="1"/>
          </p:cNvSpPr>
          <p:nvPr/>
        </p:nvSpPr>
        <p:spPr bwMode="auto">
          <a:xfrm>
            <a:off x="5386388" y="2497138"/>
            <a:ext cx="7937"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12" name="Line 29"/>
          <p:cNvSpPr>
            <a:spLocks noChangeShapeType="1"/>
          </p:cNvSpPr>
          <p:nvPr/>
        </p:nvSpPr>
        <p:spPr bwMode="auto">
          <a:xfrm>
            <a:off x="5988050" y="2497138"/>
            <a:ext cx="7938"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13" name="Rectangle 30"/>
          <p:cNvSpPr>
            <a:spLocks noChangeArrowheads="1"/>
          </p:cNvSpPr>
          <p:nvPr/>
        </p:nvSpPr>
        <p:spPr bwMode="auto">
          <a:xfrm>
            <a:off x="5988050" y="2479675"/>
            <a:ext cx="17463" cy="17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14" name="Line 31"/>
          <p:cNvSpPr>
            <a:spLocks noChangeShapeType="1"/>
          </p:cNvSpPr>
          <p:nvPr/>
        </p:nvSpPr>
        <p:spPr bwMode="auto">
          <a:xfrm>
            <a:off x="5988050" y="2479675"/>
            <a:ext cx="17463"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15" name="Line 32"/>
          <p:cNvSpPr>
            <a:spLocks noChangeShapeType="1"/>
          </p:cNvSpPr>
          <p:nvPr/>
        </p:nvSpPr>
        <p:spPr bwMode="auto">
          <a:xfrm>
            <a:off x="5988050" y="2479675"/>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16" name="Rectangle 33"/>
          <p:cNvSpPr>
            <a:spLocks noChangeArrowheads="1"/>
          </p:cNvSpPr>
          <p:nvPr/>
        </p:nvSpPr>
        <p:spPr bwMode="auto">
          <a:xfrm>
            <a:off x="6005513" y="2479675"/>
            <a:ext cx="495300" cy="17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17" name="Line 34"/>
          <p:cNvSpPr>
            <a:spLocks noChangeShapeType="1"/>
          </p:cNvSpPr>
          <p:nvPr/>
        </p:nvSpPr>
        <p:spPr bwMode="auto">
          <a:xfrm>
            <a:off x="6005513" y="2479675"/>
            <a:ext cx="4953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18" name="Rectangle 35"/>
          <p:cNvSpPr>
            <a:spLocks noChangeArrowheads="1"/>
          </p:cNvSpPr>
          <p:nvPr/>
        </p:nvSpPr>
        <p:spPr bwMode="auto">
          <a:xfrm>
            <a:off x="5403850" y="2497138"/>
            <a:ext cx="495300" cy="1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19" name="Rectangle 36"/>
          <p:cNvSpPr>
            <a:spLocks noChangeArrowheads="1"/>
          </p:cNvSpPr>
          <p:nvPr/>
        </p:nvSpPr>
        <p:spPr bwMode="auto">
          <a:xfrm>
            <a:off x="5907088" y="2497138"/>
            <a:ext cx="9525" cy="1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20" name="Rectangle 37"/>
          <p:cNvSpPr>
            <a:spLocks noChangeArrowheads="1"/>
          </p:cNvSpPr>
          <p:nvPr/>
        </p:nvSpPr>
        <p:spPr bwMode="auto">
          <a:xfrm>
            <a:off x="5899150" y="2497138"/>
            <a:ext cx="7938"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21" name="Line 38"/>
          <p:cNvSpPr>
            <a:spLocks noChangeShapeType="1"/>
          </p:cNvSpPr>
          <p:nvPr/>
        </p:nvSpPr>
        <p:spPr bwMode="auto">
          <a:xfrm>
            <a:off x="6500813" y="2497138"/>
            <a:ext cx="7937"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22" name="Rectangle 39"/>
          <p:cNvSpPr>
            <a:spLocks noChangeArrowheads="1"/>
          </p:cNvSpPr>
          <p:nvPr/>
        </p:nvSpPr>
        <p:spPr bwMode="auto">
          <a:xfrm>
            <a:off x="6500813" y="2479675"/>
            <a:ext cx="17462" cy="17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23" name="Line 40"/>
          <p:cNvSpPr>
            <a:spLocks noChangeShapeType="1"/>
          </p:cNvSpPr>
          <p:nvPr/>
        </p:nvSpPr>
        <p:spPr bwMode="auto">
          <a:xfrm>
            <a:off x="6500813" y="2479675"/>
            <a:ext cx="1746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24" name="Line 41"/>
          <p:cNvSpPr>
            <a:spLocks noChangeShapeType="1"/>
          </p:cNvSpPr>
          <p:nvPr/>
        </p:nvSpPr>
        <p:spPr bwMode="auto">
          <a:xfrm>
            <a:off x="6500813" y="2479675"/>
            <a:ext cx="1587"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25" name="Rectangle 42"/>
          <p:cNvSpPr>
            <a:spLocks noChangeArrowheads="1"/>
          </p:cNvSpPr>
          <p:nvPr/>
        </p:nvSpPr>
        <p:spPr bwMode="auto">
          <a:xfrm>
            <a:off x="6518275" y="2479675"/>
            <a:ext cx="493713" cy="17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26" name="Line 43"/>
          <p:cNvSpPr>
            <a:spLocks noChangeShapeType="1"/>
          </p:cNvSpPr>
          <p:nvPr/>
        </p:nvSpPr>
        <p:spPr bwMode="auto">
          <a:xfrm>
            <a:off x="6518275" y="2479675"/>
            <a:ext cx="493713"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27" name="Rectangle 44"/>
          <p:cNvSpPr>
            <a:spLocks noChangeArrowheads="1"/>
          </p:cNvSpPr>
          <p:nvPr/>
        </p:nvSpPr>
        <p:spPr bwMode="auto">
          <a:xfrm>
            <a:off x="5916613" y="2497138"/>
            <a:ext cx="493712" cy="1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28" name="Rectangle 45"/>
          <p:cNvSpPr>
            <a:spLocks noChangeArrowheads="1"/>
          </p:cNvSpPr>
          <p:nvPr/>
        </p:nvSpPr>
        <p:spPr bwMode="auto">
          <a:xfrm>
            <a:off x="7011988" y="2479675"/>
            <a:ext cx="17462" cy="19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29" name="Line 46"/>
          <p:cNvSpPr>
            <a:spLocks noChangeShapeType="1"/>
          </p:cNvSpPr>
          <p:nvPr/>
        </p:nvSpPr>
        <p:spPr bwMode="auto">
          <a:xfrm>
            <a:off x="7011988" y="2479675"/>
            <a:ext cx="1587" cy="190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30" name="Rectangle 47"/>
          <p:cNvSpPr>
            <a:spLocks noChangeArrowheads="1"/>
          </p:cNvSpPr>
          <p:nvPr/>
        </p:nvSpPr>
        <p:spPr bwMode="auto">
          <a:xfrm>
            <a:off x="7011988" y="2479675"/>
            <a:ext cx="17462" cy="17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31" name="Line 48"/>
          <p:cNvSpPr>
            <a:spLocks noChangeShapeType="1"/>
          </p:cNvSpPr>
          <p:nvPr/>
        </p:nvSpPr>
        <p:spPr bwMode="auto">
          <a:xfrm>
            <a:off x="7011988" y="2479675"/>
            <a:ext cx="1746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32" name="Line 49"/>
          <p:cNvSpPr>
            <a:spLocks noChangeShapeType="1"/>
          </p:cNvSpPr>
          <p:nvPr/>
        </p:nvSpPr>
        <p:spPr bwMode="auto">
          <a:xfrm>
            <a:off x="7011988" y="2479675"/>
            <a:ext cx="1587"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33" name="Rectangle 50"/>
          <p:cNvSpPr>
            <a:spLocks noChangeArrowheads="1"/>
          </p:cNvSpPr>
          <p:nvPr/>
        </p:nvSpPr>
        <p:spPr bwMode="auto">
          <a:xfrm>
            <a:off x="5459413" y="2498725"/>
            <a:ext cx="17462" cy="5238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34" name="Line 51"/>
          <p:cNvSpPr>
            <a:spLocks noChangeShapeType="1"/>
          </p:cNvSpPr>
          <p:nvPr/>
        </p:nvSpPr>
        <p:spPr bwMode="auto">
          <a:xfrm>
            <a:off x="5459413" y="2498725"/>
            <a:ext cx="1587" cy="5238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35" name="Rectangle 52"/>
          <p:cNvSpPr>
            <a:spLocks noChangeArrowheads="1"/>
          </p:cNvSpPr>
          <p:nvPr/>
        </p:nvSpPr>
        <p:spPr bwMode="auto">
          <a:xfrm>
            <a:off x="5988050" y="2498725"/>
            <a:ext cx="7938" cy="5238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36" name="Line 53"/>
          <p:cNvSpPr>
            <a:spLocks noChangeShapeType="1"/>
          </p:cNvSpPr>
          <p:nvPr/>
        </p:nvSpPr>
        <p:spPr bwMode="auto">
          <a:xfrm>
            <a:off x="5988050" y="2498725"/>
            <a:ext cx="1588" cy="5238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37" name="Rectangle 54"/>
          <p:cNvSpPr>
            <a:spLocks noChangeArrowheads="1"/>
          </p:cNvSpPr>
          <p:nvPr/>
        </p:nvSpPr>
        <p:spPr bwMode="auto">
          <a:xfrm>
            <a:off x="6500813" y="2498725"/>
            <a:ext cx="7937" cy="5238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38" name="Line 55"/>
          <p:cNvSpPr>
            <a:spLocks noChangeShapeType="1"/>
          </p:cNvSpPr>
          <p:nvPr/>
        </p:nvSpPr>
        <p:spPr bwMode="auto">
          <a:xfrm>
            <a:off x="6500813" y="2498725"/>
            <a:ext cx="1587" cy="5238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39" name="Rectangle 56"/>
          <p:cNvSpPr>
            <a:spLocks noChangeArrowheads="1"/>
          </p:cNvSpPr>
          <p:nvPr/>
        </p:nvSpPr>
        <p:spPr bwMode="auto">
          <a:xfrm>
            <a:off x="7011988" y="2498725"/>
            <a:ext cx="17462" cy="5238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40" name="Line 57"/>
          <p:cNvSpPr>
            <a:spLocks noChangeShapeType="1"/>
          </p:cNvSpPr>
          <p:nvPr/>
        </p:nvSpPr>
        <p:spPr bwMode="auto">
          <a:xfrm>
            <a:off x="7011988" y="2498725"/>
            <a:ext cx="1587" cy="5238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41" name="Rectangle 58"/>
          <p:cNvSpPr>
            <a:spLocks noChangeArrowheads="1"/>
          </p:cNvSpPr>
          <p:nvPr/>
        </p:nvSpPr>
        <p:spPr bwMode="auto">
          <a:xfrm>
            <a:off x="5538788" y="3032125"/>
            <a:ext cx="385762"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42" name="Rectangle 59"/>
          <p:cNvSpPr>
            <a:spLocks noChangeArrowheads="1"/>
          </p:cNvSpPr>
          <p:nvPr/>
        </p:nvSpPr>
        <p:spPr bwMode="auto">
          <a:xfrm>
            <a:off x="5538788" y="3044825"/>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43" name="Rectangle 60"/>
          <p:cNvSpPr>
            <a:spLocks noChangeArrowheads="1"/>
          </p:cNvSpPr>
          <p:nvPr/>
        </p:nvSpPr>
        <p:spPr bwMode="auto">
          <a:xfrm>
            <a:off x="5767388" y="3044825"/>
            <a:ext cx="1143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44" name="Rectangle 61"/>
          <p:cNvSpPr>
            <a:spLocks noChangeArrowheads="1"/>
          </p:cNvSpPr>
          <p:nvPr/>
        </p:nvSpPr>
        <p:spPr bwMode="auto">
          <a:xfrm>
            <a:off x="5476875" y="3032125"/>
            <a:ext cx="61913"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45" name="Rectangle 62"/>
          <p:cNvSpPr>
            <a:spLocks noChangeArrowheads="1"/>
          </p:cNvSpPr>
          <p:nvPr/>
        </p:nvSpPr>
        <p:spPr bwMode="auto">
          <a:xfrm>
            <a:off x="5924550" y="3032125"/>
            <a:ext cx="63500"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46" name="Rectangle 63"/>
          <p:cNvSpPr>
            <a:spLocks noChangeArrowheads="1"/>
          </p:cNvSpPr>
          <p:nvPr/>
        </p:nvSpPr>
        <p:spPr bwMode="auto">
          <a:xfrm>
            <a:off x="6061075" y="3032125"/>
            <a:ext cx="379413"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47" name="Rectangle 64"/>
          <p:cNvSpPr>
            <a:spLocks noChangeArrowheads="1"/>
          </p:cNvSpPr>
          <p:nvPr/>
        </p:nvSpPr>
        <p:spPr bwMode="auto">
          <a:xfrm>
            <a:off x="6061075" y="3044825"/>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48" name="Rectangle 65"/>
          <p:cNvSpPr>
            <a:spLocks noChangeArrowheads="1"/>
          </p:cNvSpPr>
          <p:nvPr/>
        </p:nvSpPr>
        <p:spPr bwMode="auto">
          <a:xfrm>
            <a:off x="6289675" y="3044825"/>
            <a:ext cx="1143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49" name="Rectangle 66"/>
          <p:cNvSpPr>
            <a:spLocks noChangeArrowheads="1"/>
          </p:cNvSpPr>
          <p:nvPr/>
        </p:nvSpPr>
        <p:spPr bwMode="auto">
          <a:xfrm>
            <a:off x="5995988" y="3032125"/>
            <a:ext cx="65087"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50" name="Rectangle 67"/>
          <p:cNvSpPr>
            <a:spLocks noChangeArrowheads="1"/>
          </p:cNvSpPr>
          <p:nvPr/>
        </p:nvSpPr>
        <p:spPr bwMode="auto">
          <a:xfrm>
            <a:off x="6440488" y="3032125"/>
            <a:ext cx="60325"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51" name="Rectangle 68"/>
          <p:cNvSpPr>
            <a:spLocks noChangeArrowheads="1"/>
          </p:cNvSpPr>
          <p:nvPr/>
        </p:nvSpPr>
        <p:spPr bwMode="auto">
          <a:xfrm>
            <a:off x="6575425" y="3032125"/>
            <a:ext cx="374650"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52" name="Rectangle 69"/>
          <p:cNvSpPr>
            <a:spLocks noChangeArrowheads="1"/>
          </p:cNvSpPr>
          <p:nvPr/>
        </p:nvSpPr>
        <p:spPr bwMode="auto">
          <a:xfrm>
            <a:off x="6575425" y="3044825"/>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53" name="Rectangle 70"/>
          <p:cNvSpPr>
            <a:spLocks noChangeArrowheads="1"/>
          </p:cNvSpPr>
          <p:nvPr/>
        </p:nvSpPr>
        <p:spPr bwMode="auto">
          <a:xfrm>
            <a:off x="6804025" y="3044825"/>
            <a:ext cx="1143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54" name="Rectangle 71"/>
          <p:cNvSpPr>
            <a:spLocks noChangeArrowheads="1"/>
          </p:cNvSpPr>
          <p:nvPr/>
        </p:nvSpPr>
        <p:spPr bwMode="auto">
          <a:xfrm>
            <a:off x="6508750" y="3032125"/>
            <a:ext cx="66675"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55" name="Rectangle 72"/>
          <p:cNvSpPr>
            <a:spLocks noChangeArrowheads="1"/>
          </p:cNvSpPr>
          <p:nvPr/>
        </p:nvSpPr>
        <p:spPr bwMode="auto">
          <a:xfrm>
            <a:off x="6950075" y="3032125"/>
            <a:ext cx="61913"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56" name="Rectangle 73"/>
          <p:cNvSpPr>
            <a:spLocks noChangeArrowheads="1"/>
          </p:cNvSpPr>
          <p:nvPr/>
        </p:nvSpPr>
        <p:spPr bwMode="auto">
          <a:xfrm>
            <a:off x="5459413" y="3022600"/>
            <a:ext cx="17462"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57" name="Line 74"/>
          <p:cNvSpPr>
            <a:spLocks noChangeShapeType="1"/>
          </p:cNvSpPr>
          <p:nvPr/>
        </p:nvSpPr>
        <p:spPr bwMode="auto">
          <a:xfrm>
            <a:off x="5459413" y="3022600"/>
            <a:ext cx="1746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58" name="Rectangle 75"/>
          <p:cNvSpPr>
            <a:spLocks noChangeArrowheads="1"/>
          </p:cNvSpPr>
          <p:nvPr/>
        </p:nvSpPr>
        <p:spPr bwMode="auto">
          <a:xfrm>
            <a:off x="5476875" y="3022600"/>
            <a:ext cx="51117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59" name="Line 76"/>
          <p:cNvSpPr>
            <a:spLocks noChangeShapeType="1"/>
          </p:cNvSpPr>
          <p:nvPr/>
        </p:nvSpPr>
        <p:spPr bwMode="auto">
          <a:xfrm>
            <a:off x="5476875" y="3022600"/>
            <a:ext cx="51117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60" name="Rectangle 77"/>
          <p:cNvSpPr>
            <a:spLocks noChangeArrowheads="1"/>
          </p:cNvSpPr>
          <p:nvPr/>
        </p:nvSpPr>
        <p:spPr bwMode="auto">
          <a:xfrm>
            <a:off x="4875213" y="3030538"/>
            <a:ext cx="511175" cy="1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61" name="Rectangle 78"/>
          <p:cNvSpPr>
            <a:spLocks noChangeArrowheads="1"/>
          </p:cNvSpPr>
          <p:nvPr/>
        </p:nvSpPr>
        <p:spPr bwMode="auto">
          <a:xfrm>
            <a:off x="5988050" y="3022600"/>
            <a:ext cx="7938"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62" name="Line 79"/>
          <p:cNvSpPr>
            <a:spLocks noChangeShapeType="1"/>
          </p:cNvSpPr>
          <p:nvPr/>
        </p:nvSpPr>
        <p:spPr bwMode="auto">
          <a:xfrm>
            <a:off x="5988050" y="3022600"/>
            <a:ext cx="1588" cy="95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63" name="Rectangle 80"/>
          <p:cNvSpPr>
            <a:spLocks noChangeArrowheads="1"/>
          </p:cNvSpPr>
          <p:nvPr/>
        </p:nvSpPr>
        <p:spPr bwMode="auto">
          <a:xfrm>
            <a:off x="5995988" y="3022600"/>
            <a:ext cx="504825"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64" name="Line 81"/>
          <p:cNvSpPr>
            <a:spLocks noChangeShapeType="1"/>
          </p:cNvSpPr>
          <p:nvPr/>
        </p:nvSpPr>
        <p:spPr bwMode="auto">
          <a:xfrm>
            <a:off x="5995988" y="3022600"/>
            <a:ext cx="504825"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65" name="Rectangle 82"/>
          <p:cNvSpPr>
            <a:spLocks noChangeArrowheads="1"/>
          </p:cNvSpPr>
          <p:nvPr/>
        </p:nvSpPr>
        <p:spPr bwMode="auto">
          <a:xfrm>
            <a:off x="5394325" y="3030538"/>
            <a:ext cx="504825" cy="1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66" name="Rectangle 83"/>
          <p:cNvSpPr>
            <a:spLocks noChangeArrowheads="1"/>
          </p:cNvSpPr>
          <p:nvPr/>
        </p:nvSpPr>
        <p:spPr bwMode="auto">
          <a:xfrm>
            <a:off x="6500813" y="3022600"/>
            <a:ext cx="7937"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67" name="Line 84"/>
          <p:cNvSpPr>
            <a:spLocks noChangeShapeType="1"/>
          </p:cNvSpPr>
          <p:nvPr/>
        </p:nvSpPr>
        <p:spPr bwMode="auto">
          <a:xfrm>
            <a:off x="6500813" y="3022600"/>
            <a:ext cx="1587" cy="95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68" name="Rectangle 85"/>
          <p:cNvSpPr>
            <a:spLocks noChangeArrowheads="1"/>
          </p:cNvSpPr>
          <p:nvPr/>
        </p:nvSpPr>
        <p:spPr bwMode="auto">
          <a:xfrm>
            <a:off x="6508750" y="3022600"/>
            <a:ext cx="503238" cy="7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69" name="Line 86"/>
          <p:cNvSpPr>
            <a:spLocks noChangeShapeType="1"/>
          </p:cNvSpPr>
          <p:nvPr/>
        </p:nvSpPr>
        <p:spPr bwMode="auto">
          <a:xfrm>
            <a:off x="6508750" y="3022600"/>
            <a:ext cx="503238"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70" name="Rectangle 87"/>
          <p:cNvSpPr>
            <a:spLocks noChangeArrowheads="1"/>
          </p:cNvSpPr>
          <p:nvPr/>
        </p:nvSpPr>
        <p:spPr bwMode="auto">
          <a:xfrm>
            <a:off x="5907088" y="3030538"/>
            <a:ext cx="503237" cy="1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71" name="Rectangle 88"/>
          <p:cNvSpPr>
            <a:spLocks noChangeArrowheads="1"/>
          </p:cNvSpPr>
          <p:nvPr/>
        </p:nvSpPr>
        <p:spPr bwMode="auto">
          <a:xfrm>
            <a:off x="7011988" y="3022600"/>
            <a:ext cx="17462"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72" name="Line 89"/>
          <p:cNvSpPr>
            <a:spLocks noChangeShapeType="1"/>
          </p:cNvSpPr>
          <p:nvPr/>
        </p:nvSpPr>
        <p:spPr bwMode="auto">
          <a:xfrm>
            <a:off x="7011988" y="3022600"/>
            <a:ext cx="1746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73" name="Rectangle 90"/>
          <p:cNvSpPr>
            <a:spLocks noChangeArrowheads="1"/>
          </p:cNvSpPr>
          <p:nvPr/>
        </p:nvSpPr>
        <p:spPr bwMode="auto">
          <a:xfrm>
            <a:off x="5459413" y="3032125"/>
            <a:ext cx="17462" cy="525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74" name="Line 91"/>
          <p:cNvSpPr>
            <a:spLocks noChangeShapeType="1"/>
          </p:cNvSpPr>
          <p:nvPr/>
        </p:nvSpPr>
        <p:spPr bwMode="auto">
          <a:xfrm>
            <a:off x="5459413" y="3032125"/>
            <a:ext cx="1587" cy="525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75" name="Rectangle 92"/>
          <p:cNvSpPr>
            <a:spLocks noChangeArrowheads="1"/>
          </p:cNvSpPr>
          <p:nvPr/>
        </p:nvSpPr>
        <p:spPr bwMode="auto">
          <a:xfrm>
            <a:off x="5988050" y="3032125"/>
            <a:ext cx="7938" cy="525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76" name="Line 93"/>
          <p:cNvSpPr>
            <a:spLocks noChangeShapeType="1"/>
          </p:cNvSpPr>
          <p:nvPr/>
        </p:nvSpPr>
        <p:spPr bwMode="auto">
          <a:xfrm>
            <a:off x="5988050" y="3032125"/>
            <a:ext cx="1588" cy="525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77" name="Rectangle 94"/>
          <p:cNvSpPr>
            <a:spLocks noChangeArrowheads="1"/>
          </p:cNvSpPr>
          <p:nvPr/>
        </p:nvSpPr>
        <p:spPr bwMode="auto">
          <a:xfrm>
            <a:off x="6500813" y="3032125"/>
            <a:ext cx="7937" cy="525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78" name="Line 95"/>
          <p:cNvSpPr>
            <a:spLocks noChangeShapeType="1"/>
          </p:cNvSpPr>
          <p:nvPr/>
        </p:nvSpPr>
        <p:spPr bwMode="auto">
          <a:xfrm>
            <a:off x="6500813" y="3032125"/>
            <a:ext cx="1587" cy="525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79" name="Rectangle 96"/>
          <p:cNvSpPr>
            <a:spLocks noChangeArrowheads="1"/>
          </p:cNvSpPr>
          <p:nvPr/>
        </p:nvSpPr>
        <p:spPr bwMode="auto">
          <a:xfrm>
            <a:off x="7011988" y="3032125"/>
            <a:ext cx="17462" cy="525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80" name="Line 97"/>
          <p:cNvSpPr>
            <a:spLocks noChangeShapeType="1"/>
          </p:cNvSpPr>
          <p:nvPr/>
        </p:nvSpPr>
        <p:spPr bwMode="auto">
          <a:xfrm>
            <a:off x="7011988" y="3032125"/>
            <a:ext cx="1587" cy="525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81" name="Rectangle 98"/>
          <p:cNvSpPr>
            <a:spLocks noChangeArrowheads="1"/>
          </p:cNvSpPr>
          <p:nvPr/>
        </p:nvSpPr>
        <p:spPr bwMode="auto">
          <a:xfrm>
            <a:off x="5538788" y="3568700"/>
            <a:ext cx="385762"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82" name="Rectangle 99"/>
          <p:cNvSpPr>
            <a:spLocks noChangeArrowheads="1"/>
          </p:cNvSpPr>
          <p:nvPr/>
        </p:nvSpPr>
        <p:spPr bwMode="auto">
          <a:xfrm>
            <a:off x="5538788" y="3581400"/>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83" name="Rectangle 100"/>
          <p:cNvSpPr>
            <a:spLocks noChangeArrowheads="1"/>
          </p:cNvSpPr>
          <p:nvPr/>
        </p:nvSpPr>
        <p:spPr bwMode="auto">
          <a:xfrm>
            <a:off x="5767388" y="3581400"/>
            <a:ext cx="1143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84" name="Rectangle 101"/>
          <p:cNvSpPr>
            <a:spLocks noChangeArrowheads="1"/>
          </p:cNvSpPr>
          <p:nvPr/>
        </p:nvSpPr>
        <p:spPr bwMode="auto">
          <a:xfrm>
            <a:off x="5476875" y="3568700"/>
            <a:ext cx="61913"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85" name="Rectangle 102"/>
          <p:cNvSpPr>
            <a:spLocks noChangeArrowheads="1"/>
          </p:cNvSpPr>
          <p:nvPr/>
        </p:nvSpPr>
        <p:spPr bwMode="auto">
          <a:xfrm>
            <a:off x="5924550" y="3568700"/>
            <a:ext cx="63500"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86" name="Rectangle 103"/>
          <p:cNvSpPr>
            <a:spLocks noChangeArrowheads="1"/>
          </p:cNvSpPr>
          <p:nvPr/>
        </p:nvSpPr>
        <p:spPr bwMode="auto">
          <a:xfrm>
            <a:off x="6061075" y="3568700"/>
            <a:ext cx="379413"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87" name="Rectangle 104"/>
          <p:cNvSpPr>
            <a:spLocks noChangeArrowheads="1"/>
          </p:cNvSpPr>
          <p:nvPr/>
        </p:nvSpPr>
        <p:spPr bwMode="auto">
          <a:xfrm>
            <a:off x="6061075" y="3581400"/>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88" name="Rectangle 105"/>
          <p:cNvSpPr>
            <a:spLocks noChangeArrowheads="1"/>
          </p:cNvSpPr>
          <p:nvPr/>
        </p:nvSpPr>
        <p:spPr bwMode="auto">
          <a:xfrm>
            <a:off x="6289675" y="3581400"/>
            <a:ext cx="1143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89" name="Rectangle 106"/>
          <p:cNvSpPr>
            <a:spLocks noChangeArrowheads="1"/>
          </p:cNvSpPr>
          <p:nvPr/>
        </p:nvSpPr>
        <p:spPr bwMode="auto">
          <a:xfrm>
            <a:off x="5995988" y="3568700"/>
            <a:ext cx="65087"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90" name="Rectangle 107"/>
          <p:cNvSpPr>
            <a:spLocks noChangeArrowheads="1"/>
          </p:cNvSpPr>
          <p:nvPr/>
        </p:nvSpPr>
        <p:spPr bwMode="auto">
          <a:xfrm>
            <a:off x="6440488" y="3568700"/>
            <a:ext cx="60325"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91" name="Rectangle 108"/>
          <p:cNvSpPr>
            <a:spLocks noChangeArrowheads="1"/>
          </p:cNvSpPr>
          <p:nvPr/>
        </p:nvSpPr>
        <p:spPr bwMode="auto">
          <a:xfrm>
            <a:off x="6575425" y="3568700"/>
            <a:ext cx="374650"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92" name="Rectangle 109"/>
          <p:cNvSpPr>
            <a:spLocks noChangeArrowheads="1"/>
          </p:cNvSpPr>
          <p:nvPr/>
        </p:nvSpPr>
        <p:spPr bwMode="auto">
          <a:xfrm>
            <a:off x="6575425" y="3581400"/>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93" name="Rectangle 110"/>
          <p:cNvSpPr>
            <a:spLocks noChangeArrowheads="1"/>
          </p:cNvSpPr>
          <p:nvPr/>
        </p:nvSpPr>
        <p:spPr bwMode="auto">
          <a:xfrm>
            <a:off x="6804025" y="3581400"/>
            <a:ext cx="1143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94" name="Rectangle 111"/>
          <p:cNvSpPr>
            <a:spLocks noChangeArrowheads="1"/>
          </p:cNvSpPr>
          <p:nvPr/>
        </p:nvSpPr>
        <p:spPr bwMode="auto">
          <a:xfrm>
            <a:off x="6508750" y="3568700"/>
            <a:ext cx="66675"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95" name="Rectangle 112"/>
          <p:cNvSpPr>
            <a:spLocks noChangeArrowheads="1"/>
          </p:cNvSpPr>
          <p:nvPr/>
        </p:nvSpPr>
        <p:spPr bwMode="auto">
          <a:xfrm>
            <a:off x="6950075" y="3568700"/>
            <a:ext cx="61913" cy="5254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96" name="Rectangle 113"/>
          <p:cNvSpPr>
            <a:spLocks noChangeArrowheads="1"/>
          </p:cNvSpPr>
          <p:nvPr/>
        </p:nvSpPr>
        <p:spPr bwMode="auto">
          <a:xfrm>
            <a:off x="5459413" y="3557588"/>
            <a:ext cx="17462"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97" name="Line 114"/>
          <p:cNvSpPr>
            <a:spLocks noChangeShapeType="1"/>
          </p:cNvSpPr>
          <p:nvPr/>
        </p:nvSpPr>
        <p:spPr bwMode="auto">
          <a:xfrm>
            <a:off x="5459413" y="3557588"/>
            <a:ext cx="1746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98" name="Rectangle 115"/>
          <p:cNvSpPr>
            <a:spLocks noChangeArrowheads="1"/>
          </p:cNvSpPr>
          <p:nvPr/>
        </p:nvSpPr>
        <p:spPr bwMode="auto">
          <a:xfrm>
            <a:off x="5476875" y="3557588"/>
            <a:ext cx="511175" cy="79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499" name="Line 116"/>
          <p:cNvSpPr>
            <a:spLocks noChangeShapeType="1"/>
          </p:cNvSpPr>
          <p:nvPr/>
        </p:nvSpPr>
        <p:spPr bwMode="auto">
          <a:xfrm>
            <a:off x="5476875" y="3557588"/>
            <a:ext cx="5111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00" name="Rectangle 117"/>
          <p:cNvSpPr>
            <a:spLocks noChangeArrowheads="1"/>
          </p:cNvSpPr>
          <p:nvPr/>
        </p:nvSpPr>
        <p:spPr bwMode="auto">
          <a:xfrm>
            <a:off x="4875213" y="3565525"/>
            <a:ext cx="5111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01" name="Rectangle 118"/>
          <p:cNvSpPr>
            <a:spLocks noChangeArrowheads="1"/>
          </p:cNvSpPr>
          <p:nvPr/>
        </p:nvSpPr>
        <p:spPr bwMode="auto">
          <a:xfrm>
            <a:off x="5988050" y="3557588"/>
            <a:ext cx="7938"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02" name="Line 119"/>
          <p:cNvSpPr>
            <a:spLocks noChangeShapeType="1"/>
          </p:cNvSpPr>
          <p:nvPr/>
        </p:nvSpPr>
        <p:spPr bwMode="auto">
          <a:xfrm>
            <a:off x="5988050" y="3557588"/>
            <a:ext cx="1588" cy="111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03" name="Rectangle 120"/>
          <p:cNvSpPr>
            <a:spLocks noChangeArrowheads="1"/>
          </p:cNvSpPr>
          <p:nvPr/>
        </p:nvSpPr>
        <p:spPr bwMode="auto">
          <a:xfrm>
            <a:off x="5995988" y="3557588"/>
            <a:ext cx="504825" cy="79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04" name="Line 121"/>
          <p:cNvSpPr>
            <a:spLocks noChangeShapeType="1"/>
          </p:cNvSpPr>
          <p:nvPr/>
        </p:nvSpPr>
        <p:spPr bwMode="auto">
          <a:xfrm>
            <a:off x="5995988" y="3557588"/>
            <a:ext cx="50482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05" name="Rectangle 122"/>
          <p:cNvSpPr>
            <a:spLocks noChangeArrowheads="1"/>
          </p:cNvSpPr>
          <p:nvPr/>
        </p:nvSpPr>
        <p:spPr bwMode="auto">
          <a:xfrm>
            <a:off x="5394325" y="3565525"/>
            <a:ext cx="50482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06" name="Rectangle 123"/>
          <p:cNvSpPr>
            <a:spLocks noChangeArrowheads="1"/>
          </p:cNvSpPr>
          <p:nvPr/>
        </p:nvSpPr>
        <p:spPr bwMode="auto">
          <a:xfrm>
            <a:off x="6500813" y="3557588"/>
            <a:ext cx="7937"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07" name="Line 124"/>
          <p:cNvSpPr>
            <a:spLocks noChangeShapeType="1"/>
          </p:cNvSpPr>
          <p:nvPr/>
        </p:nvSpPr>
        <p:spPr bwMode="auto">
          <a:xfrm>
            <a:off x="6500813" y="3557588"/>
            <a:ext cx="1587" cy="111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08" name="Rectangle 125"/>
          <p:cNvSpPr>
            <a:spLocks noChangeArrowheads="1"/>
          </p:cNvSpPr>
          <p:nvPr/>
        </p:nvSpPr>
        <p:spPr bwMode="auto">
          <a:xfrm>
            <a:off x="6508750" y="3557588"/>
            <a:ext cx="503238" cy="79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09" name="Line 126"/>
          <p:cNvSpPr>
            <a:spLocks noChangeShapeType="1"/>
          </p:cNvSpPr>
          <p:nvPr/>
        </p:nvSpPr>
        <p:spPr bwMode="auto">
          <a:xfrm>
            <a:off x="6508750" y="3557588"/>
            <a:ext cx="503238"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10" name="Rectangle 127"/>
          <p:cNvSpPr>
            <a:spLocks noChangeArrowheads="1"/>
          </p:cNvSpPr>
          <p:nvPr/>
        </p:nvSpPr>
        <p:spPr bwMode="auto">
          <a:xfrm>
            <a:off x="5907088" y="3565525"/>
            <a:ext cx="503237"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11" name="Rectangle 128"/>
          <p:cNvSpPr>
            <a:spLocks noChangeArrowheads="1"/>
          </p:cNvSpPr>
          <p:nvPr/>
        </p:nvSpPr>
        <p:spPr bwMode="auto">
          <a:xfrm>
            <a:off x="7011988" y="3557588"/>
            <a:ext cx="17462" cy="111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12" name="Line 129"/>
          <p:cNvSpPr>
            <a:spLocks noChangeShapeType="1"/>
          </p:cNvSpPr>
          <p:nvPr/>
        </p:nvSpPr>
        <p:spPr bwMode="auto">
          <a:xfrm>
            <a:off x="7011988" y="3557588"/>
            <a:ext cx="1746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13" name="Rectangle 130"/>
          <p:cNvSpPr>
            <a:spLocks noChangeArrowheads="1"/>
          </p:cNvSpPr>
          <p:nvPr/>
        </p:nvSpPr>
        <p:spPr bwMode="auto">
          <a:xfrm>
            <a:off x="5459413" y="3568700"/>
            <a:ext cx="17462" cy="525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14" name="Line 131"/>
          <p:cNvSpPr>
            <a:spLocks noChangeShapeType="1"/>
          </p:cNvSpPr>
          <p:nvPr/>
        </p:nvSpPr>
        <p:spPr bwMode="auto">
          <a:xfrm>
            <a:off x="5459413" y="3568700"/>
            <a:ext cx="1587" cy="525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15" name="Rectangle 132"/>
          <p:cNvSpPr>
            <a:spLocks noChangeArrowheads="1"/>
          </p:cNvSpPr>
          <p:nvPr/>
        </p:nvSpPr>
        <p:spPr bwMode="auto">
          <a:xfrm>
            <a:off x="5459413" y="4094163"/>
            <a:ext cx="17462"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16" name="Line 133"/>
          <p:cNvSpPr>
            <a:spLocks noChangeShapeType="1"/>
          </p:cNvSpPr>
          <p:nvPr/>
        </p:nvSpPr>
        <p:spPr bwMode="auto">
          <a:xfrm>
            <a:off x="5459413" y="4094163"/>
            <a:ext cx="1746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17" name="Line 134"/>
          <p:cNvSpPr>
            <a:spLocks noChangeShapeType="1"/>
          </p:cNvSpPr>
          <p:nvPr/>
        </p:nvSpPr>
        <p:spPr bwMode="auto">
          <a:xfrm>
            <a:off x="5459413" y="4094163"/>
            <a:ext cx="1587" cy="174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18" name="Rectangle 135"/>
          <p:cNvSpPr>
            <a:spLocks noChangeArrowheads="1"/>
          </p:cNvSpPr>
          <p:nvPr/>
        </p:nvSpPr>
        <p:spPr bwMode="auto">
          <a:xfrm>
            <a:off x="5459413" y="4094163"/>
            <a:ext cx="17462"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19" name="Line 136"/>
          <p:cNvSpPr>
            <a:spLocks noChangeShapeType="1"/>
          </p:cNvSpPr>
          <p:nvPr/>
        </p:nvSpPr>
        <p:spPr bwMode="auto">
          <a:xfrm>
            <a:off x="5459413" y="4094163"/>
            <a:ext cx="1746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20" name="Line 137"/>
          <p:cNvSpPr>
            <a:spLocks noChangeShapeType="1"/>
          </p:cNvSpPr>
          <p:nvPr/>
        </p:nvSpPr>
        <p:spPr bwMode="auto">
          <a:xfrm>
            <a:off x="5459413" y="4094163"/>
            <a:ext cx="1587" cy="174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21" name="Rectangle 138"/>
          <p:cNvSpPr>
            <a:spLocks noChangeArrowheads="1"/>
          </p:cNvSpPr>
          <p:nvPr/>
        </p:nvSpPr>
        <p:spPr bwMode="auto">
          <a:xfrm>
            <a:off x="5476875" y="4094163"/>
            <a:ext cx="511175"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22" name="Line 139"/>
          <p:cNvSpPr>
            <a:spLocks noChangeShapeType="1"/>
          </p:cNvSpPr>
          <p:nvPr/>
        </p:nvSpPr>
        <p:spPr bwMode="auto">
          <a:xfrm>
            <a:off x="5476875" y="4094163"/>
            <a:ext cx="511175"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23" name="Rectangle 140"/>
          <p:cNvSpPr>
            <a:spLocks noChangeArrowheads="1"/>
          </p:cNvSpPr>
          <p:nvPr/>
        </p:nvSpPr>
        <p:spPr bwMode="auto">
          <a:xfrm>
            <a:off x="5988050" y="3568700"/>
            <a:ext cx="7938" cy="525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24" name="Line 141"/>
          <p:cNvSpPr>
            <a:spLocks noChangeShapeType="1"/>
          </p:cNvSpPr>
          <p:nvPr/>
        </p:nvSpPr>
        <p:spPr bwMode="auto">
          <a:xfrm>
            <a:off x="5988050" y="3568700"/>
            <a:ext cx="1588" cy="525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25" name="Rectangle 142"/>
          <p:cNvSpPr>
            <a:spLocks noChangeArrowheads="1"/>
          </p:cNvSpPr>
          <p:nvPr/>
        </p:nvSpPr>
        <p:spPr bwMode="auto">
          <a:xfrm>
            <a:off x="5988050" y="4094163"/>
            <a:ext cx="17463"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26" name="Line 143"/>
          <p:cNvSpPr>
            <a:spLocks noChangeShapeType="1"/>
          </p:cNvSpPr>
          <p:nvPr/>
        </p:nvSpPr>
        <p:spPr bwMode="auto">
          <a:xfrm>
            <a:off x="5988050" y="4094163"/>
            <a:ext cx="17463"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27" name="Line 144"/>
          <p:cNvSpPr>
            <a:spLocks noChangeShapeType="1"/>
          </p:cNvSpPr>
          <p:nvPr/>
        </p:nvSpPr>
        <p:spPr bwMode="auto">
          <a:xfrm>
            <a:off x="5988050" y="4094163"/>
            <a:ext cx="1588" cy="174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28" name="Rectangle 145"/>
          <p:cNvSpPr>
            <a:spLocks noChangeArrowheads="1"/>
          </p:cNvSpPr>
          <p:nvPr/>
        </p:nvSpPr>
        <p:spPr bwMode="auto">
          <a:xfrm>
            <a:off x="6005513" y="4094163"/>
            <a:ext cx="495300"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29" name="Line 146"/>
          <p:cNvSpPr>
            <a:spLocks noChangeShapeType="1"/>
          </p:cNvSpPr>
          <p:nvPr/>
        </p:nvSpPr>
        <p:spPr bwMode="auto">
          <a:xfrm>
            <a:off x="6005513" y="4094163"/>
            <a:ext cx="4953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30" name="Rectangle 147"/>
          <p:cNvSpPr>
            <a:spLocks noChangeArrowheads="1"/>
          </p:cNvSpPr>
          <p:nvPr/>
        </p:nvSpPr>
        <p:spPr bwMode="auto">
          <a:xfrm>
            <a:off x="6500813" y="3568700"/>
            <a:ext cx="7937" cy="525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31" name="Line 148"/>
          <p:cNvSpPr>
            <a:spLocks noChangeShapeType="1"/>
          </p:cNvSpPr>
          <p:nvPr/>
        </p:nvSpPr>
        <p:spPr bwMode="auto">
          <a:xfrm>
            <a:off x="6500813" y="3568700"/>
            <a:ext cx="1587" cy="525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32" name="Rectangle 149"/>
          <p:cNvSpPr>
            <a:spLocks noChangeArrowheads="1"/>
          </p:cNvSpPr>
          <p:nvPr/>
        </p:nvSpPr>
        <p:spPr bwMode="auto">
          <a:xfrm>
            <a:off x="6500813" y="4094163"/>
            <a:ext cx="17462"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33" name="Line 150"/>
          <p:cNvSpPr>
            <a:spLocks noChangeShapeType="1"/>
          </p:cNvSpPr>
          <p:nvPr/>
        </p:nvSpPr>
        <p:spPr bwMode="auto">
          <a:xfrm>
            <a:off x="6500813" y="4094163"/>
            <a:ext cx="1746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34" name="Line 151"/>
          <p:cNvSpPr>
            <a:spLocks noChangeShapeType="1"/>
          </p:cNvSpPr>
          <p:nvPr/>
        </p:nvSpPr>
        <p:spPr bwMode="auto">
          <a:xfrm>
            <a:off x="6500813" y="4094163"/>
            <a:ext cx="1587" cy="174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35" name="Rectangle 152"/>
          <p:cNvSpPr>
            <a:spLocks noChangeArrowheads="1"/>
          </p:cNvSpPr>
          <p:nvPr/>
        </p:nvSpPr>
        <p:spPr bwMode="auto">
          <a:xfrm>
            <a:off x="6518275" y="4094163"/>
            <a:ext cx="493713"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36" name="Line 153"/>
          <p:cNvSpPr>
            <a:spLocks noChangeShapeType="1"/>
          </p:cNvSpPr>
          <p:nvPr/>
        </p:nvSpPr>
        <p:spPr bwMode="auto">
          <a:xfrm>
            <a:off x="6518275" y="4094163"/>
            <a:ext cx="493713"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37" name="Rectangle 154"/>
          <p:cNvSpPr>
            <a:spLocks noChangeArrowheads="1"/>
          </p:cNvSpPr>
          <p:nvPr/>
        </p:nvSpPr>
        <p:spPr bwMode="auto">
          <a:xfrm>
            <a:off x="7011988" y="3568700"/>
            <a:ext cx="17462" cy="525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38" name="Line 155"/>
          <p:cNvSpPr>
            <a:spLocks noChangeShapeType="1"/>
          </p:cNvSpPr>
          <p:nvPr/>
        </p:nvSpPr>
        <p:spPr bwMode="auto">
          <a:xfrm>
            <a:off x="7011988" y="3568700"/>
            <a:ext cx="1587" cy="525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39" name="Rectangle 156"/>
          <p:cNvSpPr>
            <a:spLocks noChangeArrowheads="1"/>
          </p:cNvSpPr>
          <p:nvPr/>
        </p:nvSpPr>
        <p:spPr bwMode="auto">
          <a:xfrm>
            <a:off x="7011988" y="4094163"/>
            <a:ext cx="17462"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40" name="Line 157"/>
          <p:cNvSpPr>
            <a:spLocks noChangeShapeType="1"/>
          </p:cNvSpPr>
          <p:nvPr/>
        </p:nvSpPr>
        <p:spPr bwMode="auto">
          <a:xfrm>
            <a:off x="7011988" y="4094163"/>
            <a:ext cx="1746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41" name="Line 158"/>
          <p:cNvSpPr>
            <a:spLocks noChangeShapeType="1"/>
          </p:cNvSpPr>
          <p:nvPr/>
        </p:nvSpPr>
        <p:spPr bwMode="auto">
          <a:xfrm>
            <a:off x="7011988" y="4094163"/>
            <a:ext cx="1587" cy="174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42" name="Rectangle 159"/>
          <p:cNvSpPr>
            <a:spLocks noChangeArrowheads="1"/>
          </p:cNvSpPr>
          <p:nvPr/>
        </p:nvSpPr>
        <p:spPr bwMode="auto">
          <a:xfrm>
            <a:off x="7011988" y="4094163"/>
            <a:ext cx="17462" cy="174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43" name="Line 160"/>
          <p:cNvSpPr>
            <a:spLocks noChangeShapeType="1"/>
          </p:cNvSpPr>
          <p:nvPr/>
        </p:nvSpPr>
        <p:spPr bwMode="auto">
          <a:xfrm>
            <a:off x="7011988" y="4094163"/>
            <a:ext cx="1746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44" name="Line 161"/>
          <p:cNvSpPr>
            <a:spLocks noChangeShapeType="1"/>
          </p:cNvSpPr>
          <p:nvPr/>
        </p:nvSpPr>
        <p:spPr bwMode="auto">
          <a:xfrm>
            <a:off x="7011988" y="4094163"/>
            <a:ext cx="1587" cy="174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45" name="Rectangle 162"/>
          <p:cNvSpPr>
            <a:spLocks noChangeArrowheads="1"/>
          </p:cNvSpPr>
          <p:nvPr/>
        </p:nvSpPr>
        <p:spPr bwMode="auto">
          <a:xfrm>
            <a:off x="5248275" y="4111625"/>
            <a:ext cx="317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46" name="Rectangle 163"/>
          <p:cNvSpPr>
            <a:spLocks noChangeArrowheads="1"/>
          </p:cNvSpPr>
          <p:nvPr/>
        </p:nvSpPr>
        <p:spPr bwMode="auto">
          <a:xfrm>
            <a:off x="5416550" y="1905000"/>
            <a:ext cx="15970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47" name="Rectangle 164"/>
          <p:cNvSpPr>
            <a:spLocks noChangeArrowheads="1"/>
          </p:cNvSpPr>
          <p:nvPr/>
        </p:nvSpPr>
        <p:spPr bwMode="auto">
          <a:xfrm>
            <a:off x="5630863" y="2057400"/>
            <a:ext cx="1270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95    96    97</a:t>
            </a:r>
            <a:endPar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endParaRPr>
          </a:p>
        </p:txBody>
      </p:sp>
      <p:sp>
        <p:nvSpPr>
          <p:cNvPr id="16548" name="Rectangle 165"/>
          <p:cNvSpPr>
            <a:spLocks noChangeArrowheads="1"/>
          </p:cNvSpPr>
          <p:nvPr/>
        </p:nvSpPr>
        <p:spPr bwMode="auto">
          <a:xfrm>
            <a:off x="6880225" y="1978025"/>
            <a:ext cx="27463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49" name="Rectangle 166"/>
          <p:cNvSpPr>
            <a:spLocks noChangeArrowheads="1"/>
          </p:cNvSpPr>
          <p:nvPr/>
        </p:nvSpPr>
        <p:spPr bwMode="auto">
          <a:xfrm>
            <a:off x="4959350" y="2476500"/>
            <a:ext cx="460375" cy="171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50" name="Rectangle 167"/>
          <p:cNvSpPr>
            <a:spLocks noChangeArrowheads="1"/>
          </p:cNvSpPr>
          <p:nvPr/>
        </p:nvSpPr>
        <p:spPr bwMode="auto">
          <a:xfrm>
            <a:off x="4344988" y="2549525"/>
            <a:ext cx="9810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BMW Z3</a:t>
            </a:r>
            <a:endParaRPr kumimoji="0" lang="en-CA" altLang="en-US" sz="2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51" name="Rectangle 168"/>
          <p:cNvSpPr>
            <a:spLocks noChangeArrowheads="1"/>
          </p:cNvSpPr>
          <p:nvPr/>
        </p:nvSpPr>
        <p:spPr bwMode="auto">
          <a:xfrm>
            <a:off x="5324475" y="2549525"/>
            <a:ext cx="27463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52" name="Rectangle 169"/>
          <p:cNvSpPr>
            <a:spLocks noChangeArrowheads="1"/>
          </p:cNvSpPr>
          <p:nvPr/>
        </p:nvSpPr>
        <p:spPr bwMode="auto">
          <a:xfrm>
            <a:off x="4335463" y="3068638"/>
            <a:ext cx="10239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Honda L2</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53" name="Rectangle 170"/>
          <p:cNvSpPr>
            <a:spLocks noChangeArrowheads="1"/>
          </p:cNvSpPr>
          <p:nvPr/>
        </p:nvSpPr>
        <p:spPr bwMode="auto">
          <a:xfrm>
            <a:off x="5324475" y="3068638"/>
            <a:ext cx="27463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FFFFFF"/>
                </a:solidFill>
                <a:effectLst/>
                <a:uLnTx/>
                <a:uFillTx/>
                <a:latin typeface="Courier New" pitchFamily="49"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54" name="Rectangle 171"/>
          <p:cNvSpPr>
            <a:spLocks noChangeArrowheads="1"/>
          </p:cNvSpPr>
          <p:nvPr/>
        </p:nvSpPr>
        <p:spPr bwMode="auto">
          <a:xfrm>
            <a:off x="4335463" y="3586163"/>
            <a:ext cx="10937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Times New Roman" pitchFamily="18" charset="0"/>
                <a:ea typeface="+mn-ea"/>
                <a:cs typeface="+mn-cs"/>
              </a:rPr>
              <a:t>Toyota 6A</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55" name="Rectangle 173"/>
          <p:cNvSpPr>
            <a:spLocks noChangeArrowheads="1"/>
          </p:cNvSpPr>
          <p:nvPr/>
        </p:nvSpPr>
        <p:spPr bwMode="auto">
          <a:xfrm>
            <a:off x="4449763" y="4076700"/>
            <a:ext cx="635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000" b="0" i="0"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56" name="AutoShape 174"/>
          <p:cNvSpPr>
            <a:spLocks noChangeArrowheads="1"/>
          </p:cNvSpPr>
          <p:nvPr/>
        </p:nvSpPr>
        <p:spPr bwMode="auto">
          <a:xfrm>
            <a:off x="2719388" y="2971800"/>
            <a:ext cx="976312" cy="485775"/>
          </a:xfrm>
          <a:prstGeom prst="rightArrow">
            <a:avLst>
              <a:gd name="adj1" fmla="val 50000"/>
              <a:gd name="adj2" fmla="val 50245"/>
            </a:avLst>
          </a:prstGeom>
          <a:solidFill>
            <a:schemeClr val="accent1"/>
          </a:solidFill>
          <a:ln w="12700" cap="sq">
            <a:solidFill>
              <a:schemeClr val="tx1"/>
            </a:solidFill>
            <a:miter lim="800000"/>
            <a:headEnd type="none" w="sm" len="sm"/>
            <a:tailEnd type="none" w="sm" len="sm"/>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57" name="Rectangle 175"/>
          <p:cNvSpPr>
            <a:spLocks noGrp="1" noChangeArrowheads="1"/>
          </p:cNvSpPr>
          <p:nvPr>
            <p:ph type="title"/>
          </p:nvPr>
        </p:nvSpPr>
        <p:spPr>
          <a:xfrm>
            <a:off x="0" y="152400"/>
            <a:ext cx="9144000" cy="1143000"/>
          </a:xfrm>
        </p:spPr>
        <p:txBody>
          <a:bodyPr/>
          <a:lstStyle/>
          <a:p>
            <a:r>
              <a:rPr lang="en-US" altLang="en-US" smtClean="0"/>
              <a:t>Example</a:t>
            </a:r>
          </a:p>
        </p:txBody>
      </p:sp>
      <p:sp>
        <p:nvSpPr>
          <p:cNvPr id="16558" name="Line 271"/>
          <p:cNvSpPr>
            <a:spLocks noChangeShapeType="1"/>
          </p:cNvSpPr>
          <p:nvPr/>
        </p:nvSpPr>
        <p:spPr bwMode="auto">
          <a:xfrm>
            <a:off x="1433513" y="1905000"/>
            <a:ext cx="293687"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59" name="Line 272"/>
          <p:cNvSpPr>
            <a:spLocks noChangeShapeType="1"/>
          </p:cNvSpPr>
          <p:nvPr/>
        </p:nvSpPr>
        <p:spPr bwMode="auto">
          <a:xfrm>
            <a:off x="1433513" y="1905000"/>
            <a:ext cx="1587"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60" name="Line 273"/>
          <p:cNvSpPr>
            <a:spLocks noChangeShapeType="1"/>
          </p:cNvSpPr>
          <p:nvPr/>
        </p:nvSpPr>
        <p:spPr bwMode="auto">
          <a:xfrm>
            <a:off x="1727200" y="1905000"/>
            <a:ext cx="1588"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61" name="Line 274"/>
          <p:cNvSpPr>
            <a:spLocks noChangeShapeType="1"/>
          </p:cNvSpPr>
          <p:nvPr/>
        </p:nvSpPr>
        <p:spPr bwMode="auto">
          <a:xfrm flipV="1">
            <a:off x="1433513" y="1905000"/>
            <a:ext cx="293687" cy="155575"/>
          </a:xfrm>
          <a:prstGeom prst="line">
            <a:avLst/>
          </a:prstGeom>
          <a:noFill/>
          <a:ln w="12700" cap="sq">
            <a:solidFill>
              <a:schemeClr val="tx1"/>
            </a:solidFill>
            <a:miter lim="800000"/>
            <a:headEnd type="none" w="sm" len="sm"/>
            <a:tailEnd type="none" w="sm" len="sm"/>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62" name="Text Box 275"/>
          <p:cNvSpPr txBox="1">
            <a:spLocks noChangeArrowheads="1"/>
          </p:cNvSpPr>
          <p:nvPr/>
        </p:nvSpPr>
        <p:spPr bwMode="auto">
          <a:xfrm>
            <a:off x="352425" y="1636713"/>
            <a:ext cx="10810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a:t>
            </a:r>
            <a:r>
              <a:rPr kumimoji="0" lang="en-US" altLang="en-US" sz="12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A,B</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sym typeface="Symbol" pitchFamily="18" charset="2"/>
              </a:rPr>
              <a:t>(R</a:t>
            </a:r>
            <a:endPar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63" name="Text Box 276"/>
          <p:cNvSpPr txBox="1">
            <a:spLocks noChangeArrowheads="1"/>
          </p:cNvSpPr>
          <p:nvPr/>
        </p:nvSpPr>
        <p:spPr bwMode="auto">
          <a:xfrm>
            <a:off x="1812925" y="1646238"/>
            <a:ext cx="522288"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S)</a:t>
            </a:r>
          </a:p>
        </p:txBody>
      </p:sp>
      <p:grpSp>
        <p:nvGrpSpPr>
          <p:cNvPr id="16564" name="Group 395"/>
          <p:cNvGrpSpPr>
            <a:grpSpLocks/>
          </p:cNvGrpSpPr>
          <p:nvPr/>
        </p:nvGrpSpPr>
        <p:grpSpPr bwMode="auto">
          <a:xfrm>
            <a:off x="5249863" y="2438400"/>
            <a:ext cx="1263650" cy="717550"/>
            <a:chOff x="2930" y="2802"/>
            <a:chExt cx="796" cy="452"/>
          </a:xfrm>
        </p:grpSpPr>
        <p:sp>
          <p:nvSpPr>
            <p:cNvPr id="16663" name="Rectangle 396"/>
            <p:cNvSpPr>
              <a:spLocks noChangeArrowheads="1"/>
            </p:cNvSpPr>
            <p:nvPr/>
          </p:nvSpPr>
          <p:spPr bwMode="auto">
            <a:xfrm>
              <a:off x="3112" y="2815"/>
              <a:ext cx="566"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64" name="Rectangle 397"/>
            <p:cNvSpPr>
              <a:spLocks noChangeArrowheads="1"/>
            </p:cNvSpPr>
            <p:nvPr/>
          </p:nvSpPr>
          <p:spPr bwMode="auto">
            <a:xfrm>
              <a:off x="3112" y="2823"/>
              <a:ext cx="72"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65" name="Rectangle 398"/>
            <p:cNvSpPr>
              <a:spLocks noChangeArrowheads="1"/>
            </p:cNvSpPr>
            <p:nvPr/>
          </p:nvSpPr>
          <p:spPr bwMode="auto">
            <a:xfrm>
              <a:off x="3074" y="2815"/>
              <a:ext cx="38"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66" name="Rectangle 399"/>
            <p:cNvSpPr>
              <a:spLocks noChangeArrowheads="1"/>
            </p:cNvSpPr>
            <p:nvPr/>
          </p:nvSpPr>
          <p:spPr bwMode="auto">
            <a:xfrm>
              <a:off x="3678" y="2815"/>
              <a:ext cx="37" cy="331"/>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67" name="Rectangle 400"/>
            <p:cNvSpPr>
              <a:spLocks noChangeArrowheads="1"/>
            </p:cNvSpPr>
            <p:nvPr/>
          </p:nvSpPr>
          <p:spPr bwMode="auto">
            <a:xfrm>
              <a:off x="3062" y="2802"/>
              <a:ext cx="12"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68" name="Line 401"/>
            <p:cNvSpPr>
              <a:spLocks noChangeShapeType="1"/>
            </p:cNvSpPr>
            <p:nvPr/>
          </p:nvSpPr>
          <p:spPr bwMode="auto">
            <a:xfrm>
              <a:off x="3062" y="2802"/>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69" name="Rectangle 402"/>
            <p:cNvSpPr>
              <a:spLocks noChangeArrowheads="1"/>
            </p:cNvSpPr>
            <p:nvPr/>
          </p:nvSpPr>
          <p:spPr bwMode="auto">
            <a:xfrm>
              <a:off x="3062" y="2802"/>
              <a:ext cx="12"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70" name="Line 403"/>
            <p:cNvSpPr>
              <a:spLocks noChangeShapeType="1"/>
            </p:cNvSpPr>
            <p:nvPr/>
          </p:nvSpPr>
          <p:spPr bwMode="auto">
            <a:xfrm>
              <a:off x="3062" y="2802"/>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71" name="Line 404"/>
            <p:cNvSpPr>
              <a:spLocks noChangeShapeType="1"/>
            </p:cNvSpPr>
            <p:nvPr/>
          </p:nvSpPr>
          <p:spPr bwMode="auto">
            <a:xfrm>
              <a:off x="3062" y="280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72" name="Rectangle 405"/>
            <p:cNvSpPr>
              <a:spLocks noChangeArrowheads="1"/>
            </p:cNvSpPr>
            <p:nvPr/>
          </p:nvSpPr>
          <p:spPr bwMode="auto">
            <a:xfrm>
              <a:off x="3074" y="2802"/>
              <a:ext cx="64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73" name="Line 406"/>
            <p:cNvSpPr>
              <a:spLocks noChangeShapeType="1"/>
            </p:cNvSpPr>
            <p:nvPr/>
          </p:nvSpPr>
          <p:spPr bwMode="auto">
            <a:xfrm>
              <a:off x="3074" y="2802"/>
              <a:ext cx="64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74" name="Rectangle 407"/>
            <p:cNvSpPr>
              <a:spLocks noChangeArrowheads="1"/>
            </p:cNvSpPr>
            <p:nvPr/>
          </p:nvSpPr>
          <p:spPr bwMode="auto">
            <a:xfrm>
              <a:off x="3074" y="2813"/>
              <a:ext cx="641" cy="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75" name="Rectangle 408"/>
            <p:cNvSpPr>
              <a:spLocks noChangeArrowheads="1"/>
            </p:cNvSpPr>
            <p:nvPr/>
          </p:nvSpPr>
          <p:spPr bwMode="auto">
            <a:xfrm>
              <a:off x="3715" y="2802"/>
              <a:ext cx="11"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76" name="Line 409"/>
            <p:cNvSpPr>
              <a:spLocks noChangeShapeType="1"/>
            </p:cNvSpPr>
            <p:nvPr/>
          </p:nvSpPr>
          <p:spPr bwMode="auto">
            <a:xfrm>
              <a:off x="3715" y="2802"/>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77" name="Rectangle 410"/>
            <p:cNvSpPr>
              <a:spLocks noChangeArrowheads="1"/>
            </p:cNvSpPr>
            <p:nvPr/>
          </p:nvSpPr>
          <p:spPr bwMode="auto">
            <a:xfrm>
              <a:off x="3715" y="2802"/>
              <a:ext cx="11"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78" name="Line 411"/>
            <p:cNvSpPr>
              <a:spLocks noChangeShapeType="1"/>
            </p:cNvSpPr>
            <p:nvPr/>
          </p:nvSpPr>
          <p:spPr bwMode="auto">
            <a:xfrm>
              <a:off x="3715" y="2802"/>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79" name="Line 412"/>
            <p:cNvSpPr>
              <a:spLocks noChangeShapeType="1"/>
            </p:cNvSpPr>
            <p:nvPr/>
          </p:nvSpPr>
          <p:spPr bwMode="auto">
            <a:xfrm>
              <a:off x="3715" y="280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80" name="Rectangle 413"/>
            <p:cNvSpPr>
              <a:spLocks noChangeArrowheads="1"/>
            </p:cNvSpPr>
            <p:nvPr/>
          </p:nvSpPr>
          <p:spPr bwMode="auto">
            <a:xfrm>
              <a:off x="3062" y="2815"/>
              <a:ext cx="12"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81" name="Line 414"/>
            <p:cNvSpPr>
              <a:spLocks noChangeShapeType="1"/>
            </p:cNvSpPr>
            <p:nvPr/>
          </p:nvSpPr>
          <p:spPr bwMode="auto">
            <a:xfrm>
              <a:off x="3062" y="2815"/>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82" name="Rectangle 415"/>
            <p:cNvSpPr>
              <a:spLocks noChangeArrowheads="1"/>
            </p:cNvSpPr>
            <p:nvPr/>
          </p:nvSpPr>
          <p:spPr bwMode="auto">
            <a:xfrm>
              <a:off x="3062" y="3146"/>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83" name="Line 416"/>
            <p:cNvSpPr>
              <a:spLocks noChangeShapeType="1"/>
            </p:cNvSpPr>
            <p:nvPr/>
          </p:nvSpPr>
          <p:spPr bwMode="auto">
            <a:xfrm>
              <a:off x="3062" y="3146"/>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84" name="Line 417"/>
            <p:cNvSpPr>
              <a:spLocks noChangeShapeType="1"/>
            </p:cNvSpPr>
            <p:nvPr/>
          </p:nvSpPr>
          <p:spPr bwMode="auto">
            <a:xfrm>
              <a:off x="3062" y="3146"/>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85" name="Rectangle 418"/>
            <p:cNvSpPr>
              <a:spLocks noChangeArrowheads="1"/>
            </p:cNvSpPr>
            <p:nvPr/>
          </p:nvSpPr>
          <p:spPr bwMode="auto">
            <a:xfrm>
              <a:off x="3062" y="3146"/>
              <a:ext cx="12"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86" name="Line 419"/>
            <p:cNvSpPr>
              <a:spLocks noChangeShapeType="1"/>
            </p:cNvSpPr>
            <p:nvPr/>
          </p:nvSpPr>
          <p:spPr bwMode="auto">
            <a:xfrm>
              <a:off x="3062" y="3146"/>
              <a:ext cx="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87" name="Line 420"/>
            <p:cNvSpPr>
              <a:spLocks noChangeShapeType="1"/>
            </p:cNvSpPr>
            <p:nvPr/>
          </p:nvSpPr>
          <p:spPr bwMode="auto">
            <a:xfrm>
              <a:off x="3062" y="3146"/>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88" name="Rectangle 421"/>
            <p:cNvSpPr>
              <a:spLocks noChangeArrowheads="1"/>
            </p:cNvSpPr>
            <p:nvPr/>
          </p:nvSpPr>
          <p:spPr bwMode="auto">
            <a:xfrm>
              <a:off x="3074" y="3146"/>
              <a:ext cx="64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89" name="Line 422"/>
            <p:cNvSpPr>
              <a:spLocks noChangeShapeType="1"/>
            </p:cNvSpPr>
            <p:nvPr/>
          </p:nvSpPr>
          <p:spPr bwMode="auto">
            <a:xfrm>
              <a:off x="3074" y="3146"/>
              <a:ext cx="64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90" name="Rectangle 423"/>
            <p:cNvSpPr>
              <a:spLocks noChangeArrowheads="1"/>
            </p:cNvSpPr>
            <p:nvPr/>
          </p:nvSpPr>
          <p:spPr bwMode="auto">
            <a:xfrm>
              <a:off x="3715" y="2815"/>
              <a:ext cx="11" cy="3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91" name="Line 424"/>
            <p:cNvSpPr>
              <a:spLocks noChangeShapeType="1"/>
            </p:cNvSpPr>
            <p:nvPr/>
          </p:nvSpPr>
          <p:spPr bwMode="auto">
            <a:xfrm>
              <a:off x="3715" y="2815"/>
              <a:ext cx="1" cy="33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92" name="Rectangle 425"/>
            <p:cNvSpPr>
              <a:spLocks noChangeArrowheads="1"/>
            </p:cNvSpPr>
            <p:nvPr/>
          </p:nvSpPr>
          <p:spPr bwMode="auto">
            <a:xfrm>
              <a:off x="3715" y="3146"/>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93" name="Line 426"/>
            <p:cNvSpPr>
              <a:spLocks noChangeShapeType="1"/>
            </p:cNvSpPr>
            <p:nvPr/>
          </p:nvSpPr>
          <p:spPr bwMode="auto">
            <a:xfrm>
              <a:off x="3715" y="3146"/>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94" name="Line 427"/>
            <p:cNvSpPr>
              <a:spLocks noChangeShapeType="1"/>
            </p:cNvSpPr>
            <p:nvPr/>
          </p:nvSpPr>
          <p:spPr bwMode="auto">
            <a:xfrm>
              <a:off x="3715" y="3146"/>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95" name="Rectangle 428"/>
            <p:cNvSpPr>
              <a:spLocks noChangeArrowheads="1"/>
            </p:cNvSpPr>
            <p:nvPr/>
          </p:nvSpPr>
          <p:spPr bwMode="auto">
            <a:xfrm>
              <a:off x="3715" y="3146"/>
              <a:ext cx="11"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96" name="Line 429"/>
            <p:cNvSpPr>
              <a:spLocks noChangeShapeType="1"/>
            </p:cNvSpPr>
            <p:nvPr/>
          </p:nvSpPr>
          <p:spPr bwMode="auto">
            <a:xfrm>
              <a:off x="3715" y="3146"/>
              <a:ext cx="1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97" name="Line 430"/>
            <p:cNvSpPr>
              <a:spLocks noChangeShapeType="1"/>
            </p:cNvSpPr>
            <p:nvPr/>
          </p:nvSpPr>
          <p:spPr bwMode="auto">
            <a:xfrm>
              <a:off x="3715" y="3146"/>
              <a:ext cx="1" cy="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98" name="Rectangle 431"/>
            <p:cNvSpPr>
              <a:spLocks noChangeArrowheads="1"/>
            </p:cNvSpPr>
            <p:nvPr/>
          </p:nvSpPr>
          <p:spPr bwMode="auto">
            <a:xfrm>
              <a:off x="2930" y="3158"/>
              <a:ext cx="2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6565" name="Text Box 432"/>
          <p:cNvSpPr txBox="1">
            <a:spLocks noChangeArrowheads="1"/>
          </p:cNvSpPr>
          <p:nvPr/>
        </p:nvSpPr>
        <p:spPr bwMode="auto">
          <a:xfrm>
            <a:off x="5475288" y="2438400"/>
            <a:ext cx="4000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6566" name="Text Box 434"/>
          <p:cNvSpPr txBox="1">
            <a:spLocks noChangeArrowheads="1"/>
          </p:cNvSpPr>
          <p:nvPr/>
        </p:nvSpPr>
        <p:spPr bwMode="auto">
          <a:xfrm>
            <a:off x="6008688" y="2438400"/>
            <a:ext cx="4000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4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grpSp>
        <p:nvGrpSpPr>
          <p:cNvPr id="16567" name="Group 442"/>
          <p:cNvGrpSpPr>
            <a:grpSpLocks/>
          </p:cNvGrpSpPr>
          <p:nvPr/>
        </p:nvGrpSpPr>
        <p:grpSpPr bwMode="auto">
          <a:xfrm>
            <a:off x="304800" y="2338388"/>
            <a:ext cx="2092325" cy="1852612"/>
            <a:chOff x="614" y="1539"/>
            <a:chExt cx="561" cy="996"/>
          </a:xfrm>
        </p:grpSpPr>
        <p:sp>
          <p:nvSpPr>
            <p:cNvPr id="16569" name="Rectangle 443"/>
            <p:cNvSpPr>
              <a:spLocks noChangeArrowheads="1"/>
            </p:cNvSpPr>
            <p:nvPr/>
          </p:nvSpPr>
          <p:spPr bwMode="auto">
            <a:xfrm>
              <a:off x="676" y="1552"/>
              <a:ext cx="173"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70" name="Rectangle 444"/>
            <p:cNvSpPr>
              <a:spLocks noChangeArrowheads="1"/>
            </p:cNvSpPr>
            <p:nvPr/>
          </p:nvSpPr>
          <p:spPr bwMode="auto">
            <a:xfrm>
              <a:off x="676" y="1552"/>
              <a:ext cx="118"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Car</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71" name="Rectangle 445"/>
            <p:cNvSpPr>
              <a:spLocks noChangeArrowheads="1"/>
            </p:cNvSpPr>
            <p:nvPr/>
          </p:nvSpPr>
          <p:spPr bwMode="auto">
            <a:xfrm>
              <a:off x="849" y="1552"/>
              <a:ext cx="2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1" i="1" u="none" strike="noStrike" kern="1200" cap="none" spc="0" normalizeH="0" baseline="0" noProof="0">
                  <a:ln>
                    <a:noFill/>
                  </a:ln>
                  <a:solidFill>
                    <a:srgbClr val="FFFFFF"/>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72" name="Rectangle 446"/>
            <p:cNvSpPr>
              <a:spLocks noChangeArrowheads="1"/>
            </p:cNvSpPr>
            <p:nvPr/>
          </p:nvSpPr>
          <p:spPr bwMode="auto">
            <a:xfrm>
              <a:off x="628" y="1552"/>
              <a:ext cx="48"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73" name="Rectangle 447"/>
            <p:cNvSpPr>
              <a:spLocks noChangeArrowheads="1"/>
            </p:cNvSpPr>
            <p:nvPr/>
          </p:nvSpPr>
          <p:spPr bwMode="auto">
            <a:xfrm>
              <a:off x="849" y="1552"/>
              <a:ext cx="53"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74" name="Rectangle 448"/>
            <p:cNvSpPr>
              <a:spLocks noChangeArrowheads="1"/>
            </p:cNvSpPr>
            <p:nvPr/>
          </p:nvSpPr>
          <p:spPr bwMode="auto">
            <a:xfrm>
              <a:off x="956" y="1552"/>
              <a:ext cx="159"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75" name="Rectangle 449"/>
            <p:cNvSpPr>
              <a:spLocks noChangeArrowheads="1"/>
            </p:cNvSpPr>
            <p:nvPr/>
          </p:nvSpPr>
          <p:spPr bwMode="auto">
            <a:xfrm>
              <a:off x="956" y="1552"/>
              <a:ext cx="15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Year</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76" name="Rectangle 450"/>
            <p:cNvSpPr>
              <a:spLocks noChangeArrowheads="1"/>
            </p:cNvSpPr>
            <p:nvPr/>
          </p:nvSpPr>
          <p:spPr bwMode="auto">
            <a:xfrm>
              <a:off x="1115" y="1550"/>
              <a:ext cx="2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1" i="0" u="none" strike="noStrike" kern="1200" cap="none" spc="0" normalizeH="0" baseline="0" noProof="0">
                  <a:ln>
                    <a:noFill/>
                  </a:ln>
                  <a:solidFill>
                    <a:srgbClr val="FFFFFF"/>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77" name="Rectangle 451"/>
            <p:cNvSpPr>
              <a:spLocks noChangeArrowheads="1"/>
            </p:cNvSpPr>
            <p:nvPr/>
          </p:nvSpPr>
          <p:spPr bwMode="auto">
            <a:xfrm>
              <a:off x="902" y="1552"/>
              <a:ext cx="54"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78" name="Rectangle 452"/>
            <p:cNvSpPr>
              <a:spLocks noChangeArrowheads="1"/>
            </p:cNvSpPr>
            <p:nvPr/>
          </p:nvSpPr>
          <p:spPr bwMode="auto">
            <a:xfrm>
              <a:off x="1115" y="1552"/>
              <a:ext cx="46" cy="221"/>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79" name="Rectangle 453"/>
            <p:cNvSpPr>
              <a:spLocks noChangeArrowheads="1"/>
            </p:cNvSpPr>
            <p:nvPr/>
          </p:nvSpPr>
          <p:spPr bwMode="auto">
            <a:xfrm>
              <a:off x="614" y="1539"/>
              <a:ext cx="1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80" name="Line 454"/>
            <p:cNvSpPr>
              <a:spLocks noChangeShapeType="1"/>
            </p:cNvSpPr>
            <p:nvPr/>
          </p:nvSpPr>
          <p:spPr bwMode="auto">
            <a:xfrm>
              <a:off x="614" y="1539"/>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81" name="Rectangle 455"/>
            <p:cNvSpPr>
              <a:spLocks noChangeArrowheads="1"/>
            </p:cNvSpPr>
            <p:nvPr/>
          </p:nvSpPr>
          <p:spPr bwMode="auto">
            <a:xfrm>
              <a:off x="614" y="1539"/>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82" name="Line 456"/>
            <p:cNvSpPr>
              <a:spLocks noChangeShapeType="1"/>
            </p:cNvSpPr>
            <p:nvPr/>
          </p:nvSpPr>
          <p:spPr bwMode="auto">
            <a:xfrm>
              <a:off x="614" y="1539"/>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83" name="Line 457"/>
            <p:cNvSpPr>
              <a:spLocks noChangeShapeType="1"/>
            </p:cNvSpPr>
            <p:nvPr/>
          </p:nvSpPr>
          <p:spPr bwMode="auto">
            <a:xfrm>
              <a:off x="614" y="153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84" name="Rectangle 458"/>
            <p:cNvSpPr>
              <a:spLocks noChangeArrowheads="1"/>
            </p:cNvSpPr>
            <p:nvPr/>
          </p:nvSpPr>
          <p:spPr bwMode="auto">
            <a:xfrm>
              <a:off x="628" y="1539"/>
              <a:ext cx="27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85" name="Line 459"/>
            <p:cNvSpPr>
              <a:spLocks noChangeShapeType="1"/>
            </p:cNvSpPr>
            <p:nvPr/>
          </p:nvSpPr>
          <p:spPr bwMode="auto">
            <a:xfrm>
              <a:off x="628" y="1539"/>
              <a:ext cx="27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86" name="Rectangle 460"/>
            <p:cNvSpPr>
              <a:spLocks noChangeArrowheads="1"/>
            </p:cNvSpPr>
            <p:nvPr/>
          </p:nvSpPr>
          <p:spPr bwMode="auto">
            <a:xfrm>
              <a:off x="628" y="1550"/>
              <a:ext cx="274" cy="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87" name="Rectangle 461"/>
            <p:cNvSpPr>
              <a:spLocks noChangeArrowheads="1"/>
            </p:cNvSpPr>
            <p:nvPr/>
          </p:nvSpPr>
          <p:spPr bwMode="auto">
            <a:xfrm>
              <a:off x="902" y="1550"/>
              <a:ext cx="14" cy="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88" name="Rectangle 462"/>
            <p:cNvSpPr>
              <a:spLocks noChangeArrowheads="1"/>
            </p:cNvSpPr>
            <p:nvPr/>
          </p:nvSpPr>
          <p:spPr bwMode="auto">
            <a:xfrm>
              <a:off x="902" y="1539"/>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89" name="Line 463"/>
            <p:cNvSpPr>
              <a:spLocks noChangeShapeType="1"/>
            </p:cNvSpPr>
            <p:nvPr/>
          </p:nvSpPr>
          <p:spPr bwMode="auto">
            <a:xfrm>
              <a:off x="902" y="1539"/>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90" name="Line 464"/>
            <p:cNvSpPr>
              <a:spLocks noChangeShapeType="1"/>
            </p:cNvSpPr>
            <p:nvPr/>
          </p:nvSpPr>
          <p:spPr bwMode="auto">
            <a:xfrm>
              <a:off x="902" y="153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91" name="Rectangle 465"/>
            <p:cNvSpPr>
              <a:spLocks noChangeArrowheads="1"/>
            </p:cNvSpPr>
            <p:nvPr/>
          </p:nvSpPr>
          <p:spPr bwMode="auto">
            <a:xfrm>
              <a:off x="916" y="1539"/>
              <a:ext cx="245"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92" name="Line 466"/>
            <p:cNvSpPr>
              <a:spLocks noChangeShapeType="1"/>
            </p:cNvSpPr>
            <p:nvPr/>
          </p:nvSpPr>
          <p:spPr bwMode="auto">
            <a:xfrm>
              <a:off x="916" y="1539"/>
              <a:ext cx="24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93" name="Rectangle 467"/>
            <p:cNvSpPr>
              <a:spLocks noChangeArrowheads="1"/>
            </p:cNvSpPr>
            <p:nvPr/>
          </p:nvSpPr>
          <p:spPr bwMode="auto">
            <a:xfrm>
              <a:off x="916" y="1550"/>
              <a:ext cx="245" cy="2"/>
            </a:xfrm>
            <a:prstGeom prst="rect">
              <a:avLst/>
            </a:prstGeom>
            <a:solidFill>
              <a:srgbClr val="000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94" name="Rectangle 468"/>
            <p:cNvSpPr>
              <a:spLocks noChangeArrowheads="1"/>
            </p:cNvSpPr>
            <p:nvPr/>
          </p:nvSpPr>
          <p:spPr bwMode="auto">
            <a:xfrm>
              <a:off x="1161" y="1539"/>
              <a:ext cx="1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95" name="Line 469"/>
            <p:cNvSpPr>
              <a:spLocks noChangeShapeType="1"/>
            </p:cNvSpPr>
            <p:nvPr/>
          </p:nvSpPr>
          <p:spPr bwMode="auto">
            <a:xfrm>
              <a:off x="1161" y="1539"/>
              <a:ext cx="1" cy="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96" name="Rectangle 470"/>
            <p:cNvSpPr>
              <a:spLocks noChangeArrowheads="1"/>
            </p:cNvSpPr>
            <p:nvPr/>
          </p:nvSpPr>
          <p:spPr bwMode="auto">
            <a:xfrm>
              <a:off x="1161" y="1539"/>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97" name="Line 471"/>
            <p:cNvSpPr>
              <a:spLocks noChangeShapeType="1"/>
            </p:cNvSpPr>
            <p:nvPr/>
          </p:nvSpPr>
          <p:spPr bwMode="auto">
            <a:xfrm>
              <a:off x="1161" y="1539"/>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98" name="Line 472"/>
            <p:cNvSpPr>
              <a:spLocks noChangeShapeType="1"/>
            </p:cNvSpPr>
            <p:nvPr/>
          </p:nvSpPr>
          <p:spPr bwMode="auto">
            <a:xfrm>
              <a:off x="1161" y="153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599" name="Rectangle 473"/>
            <p:cNvSpPr>
              <a:spLocks noChangeArrowheads="1"/>
            </p:cNvSpPr>
            <p:nvPr/>
          </p:nvSpPr>
          <p:spPr bwMode="auto">
            <a:xfrm>
              <a:off x="614" y="1552"/>
              <a:ext cx="14"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00" name="Line 474"/>
            <p:cNvSpPr>
              <a:spLocks noChangeShapeType="1"/>
            </p:cNvSpPr>
            <p:nvPr/>
          </p:nvSpPr>
          <p:spPr bwMode="auto">
            <a:xfrm>
              <a:off x="614" y="1552"/>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01" name="Rectangle 475"/>
            <p:cNvSpPr>
              <a:spLocks noChangeArrowheads="1"/>
            </p:cNvSpPr>
            <p:nvPr/>
          </p:nvSpPr>
          <p:spPr bwMode="auto">
            <a:xfrm>
              <a:off x="1161" y="1552"/>
              <a:ext cx="14" cy="21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02" name="Line 476"/>
            <p:cNvSpPr>
              <a:spLocks noChangeShapeType="1"/>
            </p:cNvSpPr>
            <p:nvPr/>
          </p:nvSpPr>
          <p:spPr bwMode="auto">
            <a:xfrm>
              <a:off x="1161" y="1552"/>
              <a:ext cx="1"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03" name="Rectangle 477"/>
            <p:cNvSpPr>
              <a:spLocks noChangeArrowheads="1"/>
            </p:cNvSpPr>
            <p:nvPr/>
          </p:nvSpPr>
          <p:spPr bwMode="auto">
            <a:xfrm>
              <a:off x="676" y="1777"/>
              <a:ext cx="173"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04" name="Rectangle 478"/>
            <p:cNvSpPr>
              <a:spLocks noChangeArrowheads="1"/>
            </p:cNvSpPr>
            <p:nvPr/>
          </p:nvSpPr>
          <p:spPr bwMode="auto">
            <a:xfrm>
              <a:off x="676" y="1779"/>
              <a:ext cx="128"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05" name="Rectangle 479"/>
            <p:cNvSpPr>
              <a:spLocks noChangeArrowheads="1"/>
            </p:cNvSpPr>
            <p:nvPr/>
          </p:nvSpPr>
          <p:spPr bwMode="auto">
            <a:xfrm>
              <a:off x="795" y="1779"/>
              <a:ext cx="0"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06" name="Rectangle 480"/>
            <p:cNvSpPr>
              <a:spLocks noChangeArrowheads="1"/>
            </p:cNvSpPr>
            <p:nvPr/>
          </p:nvSpPr>
          <p:spPr bwMode="auto">
            <a:xfrm>
              <a:off x="676" y="1998"/>
              <a:ext cx="173"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07" name="Rectangle 481"/>
            <p:cNvSpPr>
              <a:spLocks noChangeArrowheads="1"/>
            </p:cNvSpPr>
            <p:nvPr/>
          </p:nvSpPr>
          <p:spPr bwMode="auto">
            <a:xfrm>
              <a:off x="676" y="2000"/>
              <a:ext cx="0"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08" name="Rectangle 482"/>
            <p:cNvSpPr>
              <a:spLocks noChangeArrowheads="1"/>
            </p:cNvSpPr>
            <p:nvPr/>
          </p:nvSpPr>
          <p:spPr bwMode="auto">
            <a:xfrm>
              <a:off x="795" y="2000"/>
              <a:ext cx="2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09" name="Rectangle 483"/>
            <p:cNvSpPr>
              <a:spLocks noChangeArrowheads="1"/>
            </p:cNvSpPr>
            <p:nvPr/>
          </p:nvSpPr>
          <p:spPr bwMode="auto">
            <a:xfrm>
              <a:off x="676" y="2219"/>
              <a:ext cx="173"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10" name="Rectangle 484"/>
            <p:cNvSpPr>
              <a:spLocks noChangeArrowheads="1"/>
            </p:cNvSpPr>
            <p:nvPr/>
          </p:nvSpPr>
          <p:spPr bwMode="auto">
            <a:xfrm>
              <a:off x="676" y="2222"/>
              <a:ext cx="0"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11" name="Rectangle 485"/>
            <p:cNvSpPr>
              <a:spLocks noChangeArrowheads="1"/>
            </p:cNvSpPr>
            <p:nvPr/>
          </p:nvSpPr>
          <p:spPr bwMode="auto">
            <a:xfrm>
              <a:off x="795" y="2222"/>
              <a:ext cx="2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12" name="Rectangle 486"/>
            <p:cNvSpPr>
              <a:spLocks noChangeArrowheads="1"/>
            </p:cNvSpPr>
            <p:nvPr/>
          </p:nvSpPr>
          <p:spPr bwMode="auto">
            <a:xfrm>
              <a:off x="628" y="1777"/>
              <a:ext cx="48"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13" name="Rectangle 487"/>
            <p:cNvSpPr>
              <a:spLocks noChangeArrowheads="1"/>
            </p:cNvSpPr>
            <p:nvPr/>
          </p:nvSpPr>
          <p:spPr bwMode="auto">
            <a:xfrm>
              <a:off x="849" y="1777"/>
              <a:ext cx="53"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14" name="Rectangle 488"/>
            <p:cNvSpPr>
              <a:spLocks noChangeArrowheads="1"/>
            </p:cNvSpPr>
            <p:nvPr/>
          </p:nvSpPr>
          <p:spPr bwMode="auto">
            <a:xfrm>
              <a:off x="956" y="1777"/>
              <a:ext cx="159"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15" name="Rectangle 489"/>
            <p:cNvSpPr>
              <a:spLocks noChangeArrowheads="1"/>
            </p:cNvSpPr>
            <p:nvPr/>
          </p:nvSpPr>
          <p:spPr bwMode="auto">
            <a:xfrm>
              <a:off x="956" y="1779"/>
              <a:ext cx="0"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16" name="Rectangle 490"/>
            <p:cNvSpPr>
              <a:spLocks noChangeArrowheads="1"/>
            </p:cNvSpPr>
            <p:nvPr/>
          </p:nvSpPr>
          <p:spPr bwMode="auto">
            <a:xfrm>
              <a:off x="1075" y="1779"/>
              <a:ext cx="2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17" name="Rectangle 491"/>
            <p:cNvSpPr>
              <a:spLocks noChangeArrowheads="1"/>
            </p:cNvSpPr>
            <p:nvPr/>
          </p:nvSpPr>
          <p:spPr bwMode="auto">
            <a:xfrm>
              <a:off x="956" y="1998"/>
              <a:ext cx="159"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18" name="Rectangle 492"/>
            <p:cNvSpPr>
              <a:spLocks noChangeArrowheads="1"/>
            </p:cNvSpPr>
            <p:nvPr/>
          </p:nvSpPr>
          <p:spPr bwMode="auto">
            <a:xfrm>
              <a:off x="956" y="2000"/>
              <a:ext cx="0"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19" name="Rectangle 493"/>
            <p:cNvSpPr>
              <a:spLocks noChangeArrowheads="1"/>
            </p:cNvSpPr>
            <p:nvPr/>
          </p:nvSpPr>
          <p:spPr bwMode="auto">
            <a:xfrm>
              <a:off x="1075" y="2000"/>
              <a:ext cx="2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20" name="Rectangle 494"/>
            <p:cNvSpPr>
              <a:spLocks noChangeArrowheads="1"/>
            </p:cNvSpPr>
            <p:nvPr/>
          </p:nvSpPr>
          <p:spPr bwMode="auto">
            <a:xfrm>
              <a:off x="956" y="2219"/>
              <a:ext cx="159" cy="22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21" name="Rectangle 495"/>
            <p:cNvSpPr>
              <a:spLocks noChangeArrowheads="1"/>
            </p:cNvSpPr>
            <p:nvPr/>
          </p:nvSpPr>
          <p:spPr bwMode="auto">
            <a:xfrm>
              <a:off x="956" y="2222"/>
              <a:ext cx="0"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22" name="Rectangle 496"/>
            <p:cNvSpPr>
              <a:spLocks noChangeArrowheads="1"/>
            </p:cNvSpPr>
            <p:nvPr/>
          </p:nvSpPr>
          <p:spPr bwMode="auto">
            <a:xfrm>
              <a:off x="1075" y="2222"/>
              <a:ext cx="2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00008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23" name="Rectangle 497"/>
            <p:cNvSpPr>
              <a:spLocks noChangeArrowheads="1"/>
            </p:cNvSpPr>
            <p:nvPr/>
          </p:nvSpPr>
          <p:spPr bwMode="auto">
            <a:xfrm>
              <a:off x="902" y="1777"/>
              <a:ext cx="54"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24" name="Rectangle 498"/>
            <p:cNvSpPr>
              <a:spLocks noChangeArrowheads="1"/>
            </p:cNvSpPr>
            <p:nvPr/>
          </p:nvSpPr>
          <p:spPr bwMode="auto">
            <a:xfrm>
              <a:off x="1115" y="1777"/>
              <a:ext cx="46" cy="663"/>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25" name="Rectangle 499"/>
            <p:cNvSpPr>
              <a:spLocks noChangeArrowheads="1"/>
            </p:cNvSpPr>
            <p:nvPr/>
          </p:nvSpPr>
          <p:spPr bwMode="auto">
            <a:xfrm>
              <a:off x="614" y="1771"/>
              <a:ext cx="14"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26" name="Line 500"/>
            <p:cNvSpPr>
              <a:spLocks noChangeShapeType="1"/>
            </p:cNvSpPr>
            <p:nvPr/>
          </p:nvSpPr>
          <p:spPr bwMode="auto">
            <a:xfrm>
              <a:off x="614" y="1771"/>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27" name="Rectangle 501"/>
            <p:cNvSpPr>
              <a:spLocks noChangeArrowheads="1"/>
            </p:cNvSpPr>
            <p:nvPr/>
          </p:nvSpPr>
          <p:spPr bwMode="auto">
            <a:xfrm>
              <a:off x="628" y="1771"/>
              <a:ext cx="274"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28" name="Line 502"/>
            <p:cNvSpPr>
              <a:spLocks noChangeShapeType="1"/>
            </p:cNvSpPr>
            <p:nvPr/>
          </p:nvSpPr>
          <p:spPr bwMode="auto">
            <a:xfrm>
              <a:off x="628" y="1771"/>
              <a:ext cx="27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29" name="Rectangle 503"/>
            <p:cNvSpPr>
              <a:spLocks noChangeArrowheads="1"/>
            </p:cNvSpPr>
            <p:nvPr/>
          </p:nvSpPr>
          <p:spPr bwMode="auto">
            <a:xfrm>
              <a:off x="628" y="1776"/>
              <a:ext cx="274" cy="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30" name="Rectangle 504"/>
            <p:cNvSpPr>
              <a:spLocks noChangeArrowheads="1"/>
            </p:cNvSpPr>
            <p:nvPr/>
          </p:nvSpPr>
          <p:spPr bwMode="auto">
            <a:xfrm>
              <a:off x="902" y="1776"/>
              <a:ext cx="6" cy="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31" name="Rectangle 505"/>
            <p:cNvSpPr>
              <a:spLocks noChangeArrowheads="1"/>
            </p:cNvSpPr>
            <p:nvPr/>
          </p:nvSpPr>
          <p:spPr bwMode="auto">
            <a:xfrm>
              <a:off x="902" y="1771"/>
              <a:ext cx="6"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32" name="Line 506"/>
            <p:cNvSpPr>
              <a:spLocks noChangeShapeType="1"/>
            </p:cNvSpPr>
            <p:nvPr/>
          </p:nvSpPr>
          <p:spPr bwMode="auto">
            <a:xfrm>
              <a:off x="902" y="1771"/>
              <a:ext cx="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33" name="Line 507"/>
            <p:cNvSpPr>
              <a:spLocks noChangeShapeType="1"/>
            </p:cNvSpPr>
            <p:nvPr/>
          </p:nvSpPr>
          <p:spPr bwMode="auto">
            <a:xfrm>
              <a:off x="902" y="1771"/>
              <a:ext cx="1"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34" name="Rectangle 508"/>
            <p:cNvSpPr>
              <a:spLocks noChangeArrowheads="1"/>
            </p:cNvSpPr>
            <p:nvPr/>
          </p:nvSpPr>
          <p:spPr bwMode="auto">
            <a:xfrm>
              <a:off x="908" y="1771"/>
              <a:ext cx="253"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35" name="Line 509"/>
            <p:cNvSpPr>
              <a:spLocks noChangeShapeType="1"/>
            </p:cNvSpPr>
            <p:nvPr/>
          </p:nvSpPr>
          <p:spPr bwMode="auto">
            <a:xfrm>
              <a:off x="908" y="1771"/>
              <a:ext cx="253"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36" name="Rectangle 510"/>
            <p:cNvSpPr>
              <a:spLocks noChangeArrowheads="1"/>
            </p:cNvSpPr>
            <p:nvPr/>
          </p:nvSpPr>
          <p:spPr bwMode="auto">
            <a:xfrm>
              <a:off x="908" y="1776"/>
              <a:ext cx="253" cy="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37" name="Rectangle 511"/>
            <p:cNvSpPr>
              <a:spLocks noChangeArrowheads="1"/>
            </p:cNvSpPr>
            <p:nvPr/>
          </p:nvSpPr>
          <p:spPr bwMode="auto">
            <a:xfrm>
              <a:off x="1161" y="1771"/>
              <a:ext cx="14" cy="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38" name="Line 512"/>
            <p:cNvSpPr>
              <a:spLocks noChangeShapeType="1"/>
            </p:cNvSpPr>
            <p:nvPr/>
          </p:nvSpPr>
          <p:spPr bwMode="auto">
            <a:xfrm>
              <a:off x="1161" y="1771"/>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39" name="Rectangle 513"/>
            <p:cNvSpPr>
              <a:spLocks noChangeArrowheads="1"/>
            </p:cNvSpPr>
            <p:nvPr/>
          </p:nvSpPr>
          <p:spPr bwMode="auto">
            <a:xfrm>
              <a:off x="614" y="1777"/>
              <a:ext cx="14" cy="66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40" name="Line 514"/>
            <p:cNvSpPr>
              <a:spLocks noChangeShapeType="1"/>
            </p:cNvSpPr>
            <p:nvPr/>
          </p:nvSpPr>
          <p:spPr bwMode="auto">
            <a:xfrm>
              <a:off x="614" y="1777"/>
              <a:ext cx="1" cy="66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41" name="Rectangle 515"/>
            <p:cNvSpPr>
              <a:spLocks noChangeArrowheads="1"/>
            </p:cNvSpPr>
            <p:nvPr/>
          </p:nvSpPr>
          <p:spPr bwMode="auto">
            <a:xfrm>
              <a:off x="614"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42" name="Line 516"/>
            <p:cNvSpPr>
              <a:spLocks noChangeShapeType="1"/>
            </p:cNvSpPr>
            <p:nvPr/>
          </p:nvSpPr>
          <p:spPr bwMode="auto">
            <a:xfrm>
              <a:off x="614"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43" name="Line 517"/>
            <p:cNvSpPr>
              <a:spLocks noChangeShapeType="1"/>
            </p:cNvSpPr>
            <p:nvPr/>
          </p:nvSpPr>
          <p:spPr bwMode="auto">
            <a:xfrm>
              <a:off x="614"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44" name="Rectangle 518"/>
            <p:cNvSpPr>
              <a:spLocks noChangeArrowheads="1"/>
            </p:cNvSpPr>
            <p:nvPr/>
          </p:nvSpPr>
          <p:spPr bwMode="auto">
            <a:xfrm>
              <a:off x="614"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45" name="Line 519"/>
            <p:cNvSpPr>
              <a:spLocks noChangeShapeType="1"/>
            </p:cNvSpPr>
            <p:nvPr/>
          </p:nvSpPr>
          <p:spPr bwMode="auto">
            <a:xfrm>
              <a:off x="614"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46" name="Line 520"/>
            <p:cNvSpPr>
              <a:spLocks noChangeShapeType="1"/>
            </p:cNvSpPr>
            <p:nvPr/>
          </p:nvSpPr>
          <p:spPr bwMode="auto">
            <a:xfrm>
              <a:off x="614"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47" name="Rectangle 521"/>
            <p:cNvSpPr>
              <a:spLocks noChangeArrowheads="1"/>
            </p:cNvSpPr>
            <p:nvPr/>
          </p:nvSpPr>
          <p:spPr bwMode="auto">
            <a:xfrm>
              <a:off x="628" y="2442"/>
              <a:ext cx="27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48" name="Line 522"/>
            <p:cNvSpPr>
              <a:spLocks noChangeShapeType="1"/>
            </p:cNvSpPr>
            <p:nvPr/>
          </p:nvSpPr>
          <p:spPr bwMode="auto">
            <a:xfrm>
              <a:off x="628" y="2442"/>
              <a:ext cx="27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49" name="Rectangle 523"/>
            <p:cNvSpPr>
              <a:spLocks noChangeArrowheads="1"/>
            </p:cNvSpPr>
            <p:nvPr/>
          </p:nvSpPr>
          <p:spPr bwMode="auto">
            <a:xfrm>
              <a:off x="902"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50" name="Line 524"/>
            <p:cNvSpPr>
              <a:spLocks noChangeShapeType="1"/>
            </p:cNvSpPr>
            <p:nvPr/>
          </p:nvSpPr>
          <p:spPr bwMode="auto">
            <a:xfrm>
              <a:off x="902"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51" name="Line 525"/>
            <p:cNvSpPr>
              <a:spLocks noChangeShapeType="1"/>
            </p:cNvSpPr>
            <p:nvPr/>
          </p:nvSpPr>
          <p:spPr bwMode="auto">
            <a:xfrm>
              <a:off x="902"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52" name="Rectangle 526"/>
            <p:cNvSpPr>
              <a:spLocks noChangeArrowheads="1"/>
            </p:cNvSpPr>
            <p:nvPr/>
          </p:nvSpPr>
          <p:spPr bwMode="auto">
            <a:xfrm>
              <a:off x="916" y="2442"/>
              <a:ext cx="245"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53" name="Line 527"/>
            <p:cNvSpPr>
              <a:spLocks noChangeShapeType="1"/>
            </p:cNvSpPr>
            <p:nvPr/>
          </p:nvSpPr>
          <p:spPr bwMode="auto">
            <a:xfrm>
              <a:off x="916" y="2442"/>
              <a:ext cx="24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54" name="Rectangle 528"/>
            <p:cNvSpPr>
              <a:spLocks noChangeArrowheads="1"/>
            </p:cNvSpPr>
            <p:nvPr/>
          </p:nvSpPr>
          <p:spPr bwMode="auto">
            <a:xfrm>
              <a:off x="1161" y="1777"/>
              <a:ext cx="14" cy="66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55" name="Line 529"/>
            <p:cNvSpPr>
              <a:spLocks noChangeShapeType="1"/>
            </p:cNvSpPr>
            <p:nvPr/>
          </p:nvSpPr>
          <p:spPr bwMode="auto">
            <a:xfrm>
              <a:off x="1161" y="1777"/>
              <a:ext cx="1" cy="66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56" name="Rectangle 530"/>
            <p:cNvSpPr>
              <a:spLocks noChangeArrowheads="1"/>
            </p:cNvSpPr>
            <p:nvPr/>
          </p:nvSpPr>
          <p:spPr bwMode="auto">
            <a:xfrm>
              <a:off x="1161"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57" name="Line 531"/>
            <p:cNvSpPr>
              <a:spLocks noChangeShapeType="1"/>
            </p:cNvSpPr>
            <p:nvPr/>
          </p:nvSpPr>
          <p:spPr bwMode="auto">
            <a:xfrm>
              <a:off x="1161"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58" name="Line 532"/>
            <p:cNvSpPr>
              <a:spLocks noChangeShapeType="1"/>
            </p:cNvSpPr>
            <p:nvPr/>
          </p:nvSpPr>
          <p:spPr bwMode="auto">
            <a:xfrm>
              <a:off x="1161"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59" name="Rectangle 533"/>
            <p:cNvSpPr>
              <a:spLocks noChangeArrowheads="1"/>
            </p:cNvSpPr>
            <p:nvPr/>
          </p:nvSpPr>
          <p:spPr bwMode="auto">
            <a:xfrm>
              <a:off x="1161" y="2442"/>
              <a:ext cx="14" cy="1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60" name="Line 534"/>
            <p:cNvSpPr>
              <a:spLocks noChangeShapeType="1"/>
            </p:cNvSpPr>
            <p:nvPr/>
          </p:nvSpPr>
          <p:spPr bwMode="auto">
            <a:xfrm>
              <a:off x="1161" y="2442"/>
              <a:ext cx="14"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61" name="Line 535"/>
            <p:cNvSpPr>
              <a:spLocks noChangeShapeType="1"/>
            </p:cNvSpPr>
            <p:nvPr/>
          </p:nvSpPr>
          <p:spPr bwMode="auto">
            <a:xfrm>
              <a:off x="1161" y="2442"/>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662" name="Rectangle 536"/>
            <p:cNvSpPr>
              <a:spLocks noChangeArrowheads="1"/>
            </p:cNvSpPr>
            <p:nvPr/>
          </p:nvSpPr>
          <p:spPr bwMode="auto">
            <a:xfrm>
              <a:off x="676" y="2453"/>
              <a:ext cx="9"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10000"/>
                  </a:solidFill>
                  <a:effectLst/>
                  <a:uLnTx/>
                  <a:uFillTx/>
                  <a:latin typeface="Times New Roman" pitchFamily="18" charset="0"/>
                  <a:ea typeface="+mn-ea"/>
                  <a:cs typeface="+mn-cs"/>
                </a:rPr>
                <a:t>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6568" name="Text Box 538"/>
          <p:cNvSpPr txBox="1">
            <a:spLocks noChangeArrowheads="1"/>
          </p:cNvSpPr>
          <p:nvPr/>
        </p:nvSpPr>
        <p:spPr bwMode="auto">
          <a:xfrm>
            <a:off x="1219200" y="4608513"/>
            <a:ext cx="674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First BMW Z3 series cars were made in 1997.</a:t>
            </a:r>
          </a:p>
        </p:txBody>
      </p:sp>
    </p:spTree>
    <p:extLst>
      <p:ext uri="{BB962C8B-B14F-4D97-AF65-F5344CB8AC3E}">
        <p14:creationId xmlns:p14="http://schemas.microsoft.com/office/powerpoint/2010/main" val="1481446228"/>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407748-4F93-478A-961A-2B68662047B2}"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411" name="Rectangle 2"/>
          <p:cNvSpPr>
            <a:spLocks noGrp="1" noChangeArrowheads="1"/>
          </p:cNvSpPr>
          <p:nvPr>
            <p:ph type="title"/>
          </p:nvPr>
        </p:nvSpPr>
        <p:spPr>
          <a:xfrm>
            <a:off x="685800" y="152400"/>
            <a:ext cx="7772400" cy="1143000"/>
          </a:xfrm>
        </p:spPr>
        <p:txBody>
          <a:bodyPr/>
          <a:lstStyle/>
          <a:p>
            <a:r>
              <a:rPr lang="en-US" altLang="en-US" smtClean="0"/>
              <a:t>Relation to Previous Work</a:t>
            </a:r>
            <a:endParaRPr lang="en-CA" altLang="en-US" smtClean="0"/>
          </a:p>
        </p:txBody>
      </p:sp>
      <p:sp>
        <p:nvSpPr>
          <p:cNvPr id="17412" name="Rectangle 6"/>
          <p:cNvSpPr>
            <a:spLocks noChangeArrowheads="1"/>
          </p:cNvSpPr>
          <p:nvPr/>
        </p:nvSpPr>
        <p:spPr bwMode="auto">
          <a:xfrm>
            <a:off x="457200" y="1371600"/>
            <a:ext cx="3706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sng" strike="noStrike" kern="1200" cap="none" spc="0" normalizeH="0" baseline="0" noProof="0">
                <a:ln>
                  <a:noFill/>
                </a:ln>
                <a:solidFill>
                  <a:srgbClr val="FFFFFF"/>
                </a:solidFill>
                <a:effectLst/>
                <a:uLnTx/>
                <a:uFillTx/>
                <a:latin typeface="Times New Roman" pitchFamily="18" charset="0"/>
                <a:ea typeface="+mn-ea"/>
                <a:cs typeface="+mn-cs"/>
              </a:rPr>
              <a:t>[Lui, Ku, Hsu] &amp; [Orlowski]</a:t>
            </a:r>
            <a:endParaRPr kumimoji="0" lang="en-CA" altLang="en-US" sz="2400" b="0" i="0" u="sng"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413" name="Rectangle 7"/>
          <p:cNvSpPr>
            <a:spLocks noChangeArrowheads="1"/>
          </p:cNvSpPr>
          <p:nvPr/>
        </p:nvSpPr>
        <p:spPr bwMode="auto">
          <a:xfrm>
            <a:off x="5830888" y="1233488"/>
            <a:ext cx="1636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sng" strike="noStrike" kern="1200" cap="none" spc="0" normalizeH="0" baseline="0" noProof="0">
                <a:ln>
                  <a:noFill/>
                </a:ln>
                <a:solidFill>
                  <a:srgbClr val="FFFFFF"/>
                </a:solidFill>
                <a:effectLst/>
                <a:uLnTx/>
                <a:uFillTx/>
                <a:latin typeface="Times New Roman" pitchFamily="18" charset="0"/>
                <a:ea typeface="+mn-ea"/>
                <a:cs typeface="+mn-cs"/>
              </a:rPr>
              <a:t>Our Work</a:t>
            </a:r>
          </a:p>
        </p:txBody>
      </p:sp>
      <p:sp>
        <p:nvSpPr>
          <p:cNvPr id="17414" name="Rectangle 5"/>
          <p:cNvSpPr>
            <a:spLocks noChangeArrowheads="1"/>
          </p:cNvSpPr>
          <p:nvPr/>
        </p:nvSpPr>
        <p:spPr bwMode="auto">
          <a:xfrm>
            <a:off x="1295400" y="2057400"/>
            <a:ext cx="14874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CC66"/>
                </a:solidFill>
                <a:effectLst/>
                <a:uLnTx/>
                <a:uFillTx/>
                <a:latin typeface="Times New Roman" pitchFamily="18" charset="0"/>
                <a:ea typeface="+mn-ea"/>
                <a:cs typeface="+mn-cs"/>
              </a:rPr>
              <a:t>Problem:</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415" name="Rectangle 10"/>
          <p:cNvSpPr>
            <a:spLocks noChangeArrowheads="1"/>
          </p:cNvSpPr>
          <p:nvPr/>
        </p:nvSpPr>
        <p:spPr bwMode="auto">
          <a:xfrm>
            <a:off x="1314450" y="3657600"/>
            <a:ext cx="1428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CC66"/>
                </a:solidFill>
                <a:effectLst/>
                <a:uLnTx/>
                <a:uFillTx/>
                <a:latin typeface="Times New Roman" pitchFamily="18" charset="0"/>
                <a:ea typeface="+mn-ea"/>
                <a:cs typeface="+mn-cs"/>
              </a:rPr>
              <a:t>Purpose:</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 name="Group 22"/>
          <p:cNvGrpSpPr>
            <a:grpSpLocks/>
          </p:cNvGrpSpPr>
          <p:nvPr/>
        </p:nvGrpSpPr>
        <p:grpSpPr bwMode="auto">
          <a:xfrm>
            <a:off x="796925" y="4073525"/>
            <a:ext cx="7612063" cy="1031875"/>
            <a:chOff x="502" y="2998"/>
            <a:chExt cx="4795" cy="650"/>
          </a:xfrm>
        </p:grpSpPr>
        <p:sp>
          <p:nvSpPr>
            <p:cNvPr id="17427" name="Text Box 15"/>
            <p:cNvSpPr txBox="1">
              <a:spLocks noChangeArrowheads="1"/>
            </p:cNvSpPr>
            <p:nvPr/>
          </p:nvSpPr>
          <p:spPr bwMode="auto">
            <a:xfrm>
              <a:off x="502" y="2998"/>
              <a:ext cx="2474" cy="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Machine Learning</a:t>
              </a:r>
            </a:p>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Computational Geometry</a:t>
              </a:r>
              <a:endParaRPr kumimoji="1"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428" name="Text Box 16"/>
            <p:cNvSpPr txBox="1">
              <a:spLocks noChangeArrowheads="1"/>
            </p:cNvSpPr>
            <p:nvPr/>
          </p:nvSpPr>
          <p:spPr bwMode="auto">
            <a:xfrm>
              <a:off x="3168" y="3062"/>
              <a:ext cx="2129"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Query Optimization</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3" name="Group 21"/>
          <p:cNvGrpSpPr>
            <a:grpSpLocks/>
          </p:cNvGrpSpPr>
          <p:nvPr/>
        </p:nvGrpSpPr>
        <p:grpSpPr bwMode="auto">
          <a:xfrm>
            <a:off x="815975" y="2057400"/>
            <a:ext cx="7185025" cy="1403350"/>
            <a:chOff x="514" y="1488"/>
            <a:chExt cx="4526" cy="884"/>
          </a:xfrm>
        </p:grpSpPr>
        <p:sp>
          <p:nvSpPr>
            <p:cNvPr id="17424" name="Rectangle 13"/>
            <p:cNvSpPr>
              <a:spLocks noChangeArrowheads="1"/>
            </p:cNvSpPr>
            <p:nvPr/>
          </p:nvSpPr>
          <p:spPr bwMode="auto">
            <a:xfrm>
              <a:off x="514" y="1776"/>
              <a:ext cx="1598"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between points </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in real plane</a:t>
              </a:r>
            </a:p>
          </p:txBody>
        </p:sp>
        <p:sp>
          <p:nvSpPr>
            <p:cNvPr id="17425" name="Rectangle 14"/>
            <p:cNvSpPr>
              <a:spLocks noChangeArrowheads="1"/>
            </p:cNvSpPr>
            <p:nvPr/>
          </p:nvSpPr>
          <p:spPr bwMode="auto">
            <a:xfrm>
              <a:off x="3124" y="1824"/>
              <a:ext cx="19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within a 0-1 matrix</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426" name="Rectangle 20"/>
            <p:cNvSpPr>
              <a:spLocks noChangeArrowheads="1"/>
            </p:cNvSpPr>
            <p:nvPr/>
          </p:nvSpPr>
          <p:spPr bwMode="auto">
            <a:xfrm>
              <a:off x="1728" y="1488"/>
              <a:ext cx="322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Find all maximal empty rectangles</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7418" name="Rectangle 23"/>
          <p:cNvSpPr>
            <a:spLocks noChangeArrowheads="1"/>
          </p:cNvSpPr>
          <p:nvPr/>
        </p:nvSpPr>
        <p:spPr bwMode="auto">
          <a:xfrm>
            <a:off x="1295400" y="5486400"/>
            <a:ext cx="40005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CC66"/>
                </a:solidFill>
                <a:effectLst/>
                <a:uLnTx/>
                <a:uFillTx/>
                <a:latin typeface="Times New Roman" pitchFamily="18" charset="0"/>
                <a:ea typeface="+mn-ea"/>
                <a:cs typeface="+mn-cs"/>
              </a:rPr>
              <a:t># of maximal 0-rectangles:</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4" name="Group 24"/>
          <p:cNvGrpSpPr>
            <a:grpSpLocks/>
          </p:cNvGrpSpPr>
          <p:nvPr/>
        </p:nvGrpSpPr>
        <p:grpSpPr bwMode="auto">
          <a:xfrm>
            <a:off x="815975" y="5486400"/>
            <a:ext cx="5826125" cy="1565275"/>
            <a:chOff x="514" y="1488"/>
            <a:chExt cx="3670" cy="986"/>
          </a:xfrm>
        </p:grpSpPr>
        <p:sp>
          <p:nvSpPr>
            <p:cNvPr id="17421" name="Rectangle 25"/>
            <p:cNvSpPr>
              <a:spLocks noChangeArrowheads="1"/>
            </p:cNvSpPr>
            <p:nvPr/>
          </p:nvSpPr>
          <p:spPr bwMode="auto">
            <a:xfrm>
              <a:off x="514" y="1776"/>
              <a:ext cx="134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O</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 1’s)</a:t>
              </a:r>
              <a:r>
                <a:rPr kumimoji="0" lang="en-US" altLang="en-US" sz="2800" b="0" i="0" u="none" strike="noStrike" kern="1200" cap="none" spc="0" normalizeH="0" baseline="30000" noProof="0">
                  <a:ln>
                    <a:noFill/>
                  </a:ln>
                  <a:solidFill>
                    <a:srgbClr val="FFFFFF"/>
                  </a:solidFill>
                  <a:effectLst/>
                  <a:uLnTx/>
                  <a:uFillTx/>
                  <a:latin typeface="Times New Roman" pitchFamily="18" charset="0"/>
                  <a:ea typeface="+mn-ea"/>
                  <a:cs typeface="+mn-cs"/>
                </a:rPr>
                <a:t>2</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a:t>
              </a:r>
            </a:p>
          </p:txBody>
        </p:sp>
        <p:sp>
          <p:nvSpPr>
            <p:cNvPr id="17422" name="Rectangle 26"/>
            <p:cNvSpPr>
              <a:spLocks noChangeArrowheads="1"/>
            </p:cNvSpPr>
            <p:nvPr/>
          </p:nvSpPr>
          <p:spPr bwMode="auto">
            <a:xfrm>
              <a:off x="3124" y="1824"/>
              <a:ext cx="1060" cy="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O</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#0’s ) </a:t>
              </a:r>
            </a:p>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423" name="Rectangle 27"/>
            <p:cNvSpPr>
              <a:spLocks noChangeArrowheads="1"/>
            </p:cNvSpPr>
            <p:nvPr/>
          </p:nvSpPr>
          <p:spPr bwMode="auto">
            <a:xfrm>
              <a:off x="1728" y="1488"/>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7420" name="Rectangle 28"/>
          <p:cNvSpPr>
            <a:spLocks noChangeArrowheads="1"/>
          </p:cNvSpPr>
          <p:nvPr/>
        </p:nvSpPr>
        <p:spPr bwMode="auto">
          <a:xfrm>
            <a:off x="1219200" y="1081088"/>
            <a:ext cx="2654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[Namaad, Hsu, Lee]</a:t>
            </a:r>
          </a:p>
        </p:txBody>
      </p:sp>
    </p:spTree>
    <p:extLst>
      <p:ext uri="{BB962C8B-B14F-4D97-AF65-F5344CB8AC3E}">
        <p14:creationId xmlns:p14="http://schemas.microsoft.com/office/powerpoint/2010/main" val="31949117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66C5DAD-F823-4DF3-AC69-E47F33DAAE6C}"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87</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35" name="Rectangle 2"/>
          <p:cNvSpPr>
            <a:spLocks noGrp="1" noChangeArrowheads="1"/>
          </p:cNvSpPr>
          <p:nvPr>
            <p:ph type="title"/>
          </p:nvPr>
        </p:nvSpPr>
        <p:spPr>
          <a:xfrm>
            <a:off x="685800" y="152400"/>
            <a:ext cx="7772400" cy="1143000"/>
          </a:xfrm>
        </p:spPr>
        <p:txBody>
          <a:bodyPr/>
          <a:lstStyle/>
          <a:p>
            <a:r>
              <a:rPr lang="en-US" altLang="en-US" smtClean="0"/>
              <a:t>Relation to Previous Work</a:t>
            </a:r>
            <a:endParaRPr lang="en-CA" altLang="en-US" smtClean="0"/>
          </a:p>
        </p:txBody>
      </p:sp>
      <p:sp>
        <p:nvSpPr>
          <p:cNvPr id="18436" name="Rectangle 4"/>
          <p:cNvSpPr>
            <a:spLocks noChangeArrowheads="1"/>
          </p:cNvSpPr>
          <p:nvPr/>
        </p:nvSpPr>
        <p:spPr bwMode="auto">
          <a:xfrm>
            <a:off x="5830888" y="1233488"/>
            <a:ext cx="1636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sng" strike="noStrike" kern="1200" cap="none" spc="0" normalizeH="0" baseline="0" noProof="0">
                <a:ln>
                  <a:noFill/>
                </a:ln>
                <a:solidFill>
                  <a:srgbClr val="FFFFFF"/>
                </a:solidFill>
                <a:effectLst/>
                <a:uLnTx/>
                <a:uFillTx/>
                <a:latin typeface="Times New Roman" pitchFamily="18" charset="0"/>
                <a:ea typeface="+mn-ea"/>
                <a:cs typeface="+mn-cs"/>
              </a:rPr>
              <a:t>Our Work</a:t>
            </a:r>
          </a:p>
        </p:txBody>
      </p:sp>
      <p:sp>
        <p:nvSpPr>
          <p:cNvPr id="18437" name="Rectangle 5"/>
          <p:cNvSpPr>
            <a:spLocks noChangeArrowheads="1"/>
          </p:cNvSpPr>
          <p:nvPr/>
        </p:nvSpPr>
        <p:spPr bwMode="auto">
          <a:xfrm>
            <a:off x="1295400" y="2362200"/>
            <a:ext cx="10318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CC66"/>
                </a:solidFill>
                <a:effectLst/>
                <a:uLnTx/>
                <a:uFillTx/>
                <a:latin typeface="Times New Roman" pitchFamily="18" charset="0"/>
                <a:ea typeface="+mn-ea"/>
                <a:cs typeface="+mn-cs"/>
              </a:rPr>
              <a:t>Time:</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38" name="Rectangle 6"/>
          <p:cNvSpPr>
            <a:spLocks noChangeArrowheads="1"/>
          </p:cNvSpPr>
          <p:nvPr/>
        </p:nvSpPr>
        <p:spPr bwMode="auto">
          <a:xfrm>
            <a:off x="1314450" y="4343400"/>
            <a:ext cx="11303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CC66"/>
                </a:solidFill>
                <a:effectLst/>
                <a:uLnTx/>
                <a:uFillTx/>
                <a:latin typeface="Times New Roman" pitchFamily="18" charset="0"/>
                <a:ea typeface="+mn-ea"/>
                <a:cs typeface="+mn-cs"/>
              </a:rPr>
              <a:t>Space:</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 name="Group 7"/>
          <p:cNvGrpSpPr>
            <a:grpSpLocks/>
          </p:cNvGrpSpPr>
          <p:nvPr/>
        </p:nvGrpSpPr>
        <p:grpSpPr bwMode="auto">
          <a:xfrm>
            <a:off x="796925" y="4759325"/>
            <a:ext cx="8329613" cy="2206625"/>
            <a:chOff x="502" y="2998"/>
            <a:chExt cx="5247" cy="1390"/>
          </a:xfrm>
        </p:grpSpPr>
        <p:sp>
          <p:nvSpPr>
            <p:cNvPr id="18446" name="Text Box 8"/>
            <p:cNvSpPr txBox="1">
              <a:spLocks noChangeArrowheads="1"/>
            </p:cNvSpPr>
            <p:nvPr/>
          </p:nvSpPr>
          <p:spPr bwMode="auto">
            <a:xfrm>
              <a:off x="502" y="2998"/>
              <a:ext cx="101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O</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(|X||Y|)</a:t>
              </a:r>
              <a:endParaRPr kumimoji="1"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47" name="Text Box 9"/>
            <p:cNvSpPr txBox="1">
              <a:spLocks noChangeArrowheads="1"/>
            </p:cNvSpPr>
            <p:nvPr/>
          </p:nvSpPr>
          <p:spPr bwMode="auto">
            <a:xfrm>
              <a:off x="3168" y="3062"/>
              <a:ext cx="2581" cy="1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rPr>
                <a:t>O</a:t>
              </a: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a:t>
              </a:r>
              <a:r>
                <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rPr>
                <a:t>min</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(|X|, |Y|))</a:t>
              </a:r>
            </a:p>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only two rows of matrix </a:t>
              </a:r>
              <a:b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kept in memory</a:t>
              </a:r>
            </a:p>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3" name="Group 10"/>
          <p:cNvGrpSpPr>
            <a:grpSpLocks/>
          </p:cNvGrpSpPr>
          <p:nvPr/>
        </p:nvGrpSpPr>
        <p:grpSpPr bwMode="auto">
          <a:xfrm>
            <a:off x="815975" y="2362200"/>
            <a:ext cx="5911850" cy="2419350"/>
            <a:chOff x="514" y="1488"/>
            <a:chExt cx="3724" cy="1524"/>
          </a:xfrm>
        </p:grpSpPr>
        <p:sp>
          <p:nvSpPr>
            <p:cNvPr id="18443" name="Rectangle 11"/>
            <p:cNvSpPr>
              <a:spLocks noChangeArrowheads="1"/>
            </p:cNvSpPr>
            <p:nvPr/>
          </p:nvSpPr>
          <p:spPr bwMode="auto">
            <a:xfrm>
              <a:off x="514" y="1776"/>
              <a:ext cx="2007" cy="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O</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 1’s log(#1’s) </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 # rectangles      )</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 </a:t>
              </a: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O</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(|X||Y|)</a:t>
              </a:r>
            </a:p>
          </p:txBody>
        </p:sp>
        <p:sp>
          <p:nvSpPr>
            <p:cNvPr id="18444" name="Rectangle 12"/>
            <p:cNvSpPr>
              <a:spLocks noChangeArrowheads="1"/>
            </p:cNvSpPr>
            <p:nvPr/>
          </p:nvSpPr>
          <p:spPr bwMode="auto">
            <a:xfrm>
              <a:off x="3124" y="1824"/>
              <a:ext cx="1114" cy="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O</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#0’s ) </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a:t>
              </a: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O</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(|X||Y|)</a:t>
              </a:r>
            </a:p>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45" name="Rectangle 13"/>
            <p:cNvSpPr>
              <a:spLocks noChangeArrowheads="1"/>
            </p:cNvSpPr>
            <p:nvPr/>
          </p:nvSpPr>
          <p:spPr bwMode="auto">
            <a:xfrm>
              <a:off x="1728" y="1488"/>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8441" name="Rectangle 14"/>
          <p:cNvSpPr>
            <a:spLocks noChangeArrowheads="1"/>
          </p:cNvSpPr>
          <p:nvPr/>
        </p:nvSpPr>
        <p:spPr bwMode="auto">
          <a:xfrm>
            <a:off x="457200" y="1371600"/>
            <a:ext cx="3706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sng" strike="noStrike" kern="1200" cap="none" spc="0" normalizeH="0" baseline="0" noProof="0">
                <a:ln>
                  <a:noFill/>
                </a:ln>
                <a:solidFill>
                  <a:srgbClr val="FFFFFF"/>
                </a:solidFill>
                <a:effectLst/>
                <a:uLnTx/>
                <a:uFillTx/>
                <a:latin typeface="Times New Roman" pitchFamily="18" charset="0"/>
                <a:ea typeface="+mn-ea"/>
                <a:cs typeface="+mn-cs"/>
              </a:rPr>
              <a:t>[Lui, Ku, Hsu] &amp; [Orlowski]</a:t>
            </a:r>
            <a:endParaRPr kumimoji="0" lang="en-CA" altLang="en-US" sz="2400" b="0" i="0" u="sng"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442" name="Rectangle 15"/>
          <p:cNvSpPr>
            <a:spLocks noChangeArrowheads="1"/>
          </p:cNvSpPr>
          <p:nvPr/>
        </p:nvSpPr>
        <p:spPr bwMode="auto">
          <a:xfrm>
            <a:off x="1219200" y="1081088"/>
            <a:ext cx="2654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[Namaad, Hsu, Lee]</a:t>
            </a:r>
          </a:p>
        </p:txBody>
      </p:sp>
    </p:spTree>
    <p:extLst>
      <p:ext uri="{BB962C8B-B14F-4D97-AF65-F5344CB8AC3E}">
        <p14:creationId xmlns:p14="http://schemas.microsoft.com/office/powerpoint/2010/main" val="12494274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CBB56DE-4D8A-4442-9F67-6461D7B51101}"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88</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59" name="Rectangle 2"/>
          <p:cNvSpPr>
            <a:spLocks noGrp="1" noChangeArrowheads="1"/>
          </p:cNvSpPr>
          <p:nvPr>
            <p:ph type="title"/>
          </p:nvPr>
        </p:nvSpPr>
        <p:spPr>
          <a:xfrm>
            <a:off x="685800" y="-152400"/>
            <a:ext cx="7772400" cy="1143000"/>
          </a:xfrm>
        </p:spPr>
        <p:txBody>
          <a:bodyPr/>
          <a:lstStyle/>
          <a:p>
            <a:r>
              <a:rPr lang="en-US" altLang="en-US" smtClean="0"/>
              <a:t>Relation to Previous Work</a:t>
            </a:r>
            <a:endParaRPr lang="en-CA" altLang="en-US" smtClean="0"/>
          </a:p>
        </p:txBody>
      </p:sp>
      <p:sp>
        <p:nvSpPr>
          <p:cNvPr id="19460" name="Rectangle 4"/>
          <p:cNvSpPr>
            <a:spLocks noChangeArrowheads="1"/>
          </p:cNvSpPr>
          <p:nvPr/>
        </p:nvSpPr>
        <p:spPr bwMode="auto">
          <a:xfrm>
            <a:off x="5830888" y="928688"/>
            <a:ext cx="1636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Our Work</a:t>
            </a:r>
          </a:p>
        </p:txBody>
      </p:sp>
      <p:sp>
        <p:nvSpPr>
          <p:cNvPr id="19461" name="Rectangle 5"/>
          <p:cNvSpPr>
            <a:spLocks noChangeArrowheads="1"/>
          </p:cNvSpPr>
          <p:nvPr/>
        </p:nvSpPr>
        <p:spPr bwMode="auto">
          <a:xfrm>
            <a:off x="1295400" y="1600200"/>
            <a:ext cx="3860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CC66"/>
                </a:solidFill>
                <a:effectLst/>
                <a:uLnTx/>
                <a:uFillTx/>
                <a:latin typeface="Times New Roman" pitchFamily="18" charset="0"/>
                <a:ea typeface="+mn-ea"/>
                <a:cs typeface="+mn-cs"/>
              </a:rPr>
              <a:t>Practical Implementation:</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62" name="Rectangle 6"/>
          <p:cNvSpPr>
            <a:spLocks noChangeArrowheads="1"/>
          </p:cNvSpPr>
          <p:nvPr/>
        </p:nvSpPr>
        <p:spPr bwMode="auto">
          <a:xfrm>
            <a:off x="1314450" y="3276600"/>
            <a:ext cx="14843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CC66"/>
                </a:solidFill>
                <a:effectLst/>
                <a:uLnTx/>
                <a:uFillTx/>
                <a:latin typeface="Times New Roman" pitchFamily="18" charset="0"/>
                <a:ea typeface="+mn-ea"/>
                <a:cs typeface="+mn-cs"/>
              </a:rPr>
              <a:t>Scalable:</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 name="Group 15"/>
          <p:cNvGrpSpPr>
            <a:grpSpLocks/>
          </p:cNvGrpSpPr>
          <p:nvPr/>
        </p:nvGrpSpPr>
        <p:grpSpPr bwMode="auto">
          <a:xfrm>
            <a:off x="827088" y="3692525"/>
            <a:ext cx="8274050" cy="2052638"/>
            <a:chOff x="521" y="2998"/>
            <a:chExt cx="5212" cy="1293"/>
          </a:xfrm>
        </p:grpSpPr>
        <p:sp>
          <p:nvSpPr>
            <p:cNvPr id="19475" name="Text Box 8"/>
            <p:cNvSpPr txBox="1">
              <a:spLocks noChangeArrowheads="1"/>
            </p:cNvSpPr>
            <p:nvPr/>
          </p:nvSpPr>
          <p:spPr bwMode="auto">
            <a:xfrm>
              <a:off x="521" y="2998"/>
              <a:ext cx="135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Char char="•"/>
                <a:tabLst/>
                <a:defRPr/>
              </a:pPr>
              <a:r>
                <a:rPr kumimoji="1"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Scales Badly</a:t>
              </a:r>
              <a:endParaRPr kumimoji="1"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76" name="Text Box 9"/>
            <p:cNvSpPr txBox="1">
              <a:spLocks noChangeArrowheads="1"/>
            </p:cNvSpPr>
            <p:nvPr/>
          </p:nvSpPr>
          <p:spPr bwMode="auto">
            <a:xfrm>
              <a:off x="2928" y="3168"/>
              <a:ext cx="2805" cy="1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40000"/>
                </a:lnSpc>
                <a:spcBef>
                  <a:spcPct val="5000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Scales well wrt</a:t>
              </a:r>
            </a:p>
            <a:p>
              <a:pPr marL="457200" marR="0" lvl="1" indent="0" algn="l" defTabSz="914400" rtl="0" eaLnBrk="0" fontAlgn="base" latinLnBrk="0" hangingPunct="0">
                <a:lnSpc>
                  <a:spcPct val="40000"/>
                </a:lnSpc>
                <a:spcBef>
                  <a:spcPct val="5000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of tuples in join</a:t>
              </a:r>
            </a:p>
            <a:p>
              <a:pPr marL="457200" marR="0" lvl="1" indent="0" algn="l" defTabSz="914400" rtl="0" eaLnBrk="0" fontAlgn="base" latinLnBrk="0" hangingPunct="0">
                <a:lnSpc>
                  <a:spcPct val="40000"/>
                </a:lnSpc>
                <a:spcBef>
                  <a:spcPct val="5000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of maximal rectangles</a:t>
              </a:r>
            </a:p>
            <a:p>
              <a:pPr marL="457200" marR="0" lvl="1" indent="0" algn="l" defTabSz="914400" rtl="0" eaLnBrk="0" fontAlgn="base" latinLnBrk="0" hangingPunct="0">
                <a:lnSpc>
                  <a:spcPct val="40000"/>
                </a:lnSpc>
                <a:spcBef>
                  <a:spcPct val="5000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of values |X| &amp; |Y|</a:t>
              </a:r>
            </a:p>
            <a:p>
              <a:pPr marL="0" marR="0" lvl="0" indent="0" algn="l" defTabSz="914400" rtl="0" eaLnBrk="0" fontAlgn="base" latinLnBrk="0" hangingPunct="0">
                <a:lnSpc>
                  <a:spcPct val="40000"/>
                </a:lnSpc>
                <a:spcBef>
                  <a:spcPct val="20000"/>
                </a:spcBef>
                <a:spcAft>
                  <a:spcPct val="0"/>
                </a:spcAft>
                <a:buClrTx/>
                <a:buSzTx/>
                <a:buFontTx/>
                <a:buChar char="•"/>
                <a:tabLst/>
                <a:defRPr/>
              </a:pPr>
              <a:endParaRPr kumimoji="0" lang="en-US" alt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3" name="Group 10"/>
          <p:cNvGrpSpPr>
            <a:grpSpLocks/>
          </p:cNvGrpSpPr>
          <p:nvPr/>
        </p:nvGrpSpPr>
        <p:grpSpPr bwMode="auto">
          <a:xfrm>
            <a:off x="815975" y="1600200"/>
            <a:ext cx="7840663" cy="2541588"/>
            <a:chOff x="514" y="1488"/>
            <a:chExt cx="4939" cy="1601"/>
          </a:xfrm>
        </p:grpSpPr>
        <p:sp>
          <p:nvSpPr>
            <p:cNvPr id="19472" name="Rectangle 11"/>
            <p:cNvSpPr>
              <a:spLocks noChangeArrowheads="1"/>
            </p:cNvSpPr>
            <p:nvPr/>
          </p:nvSpPr>
          <p:spPr bwMode="auto">
            <a:xfrm>
              <a:off x="514" y="1776"/>
              <a:ext cx="1810"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Intensive random </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memory access</a:t>
              </a:r>
            </a:p>
          </p:txBody>
        </p:sp>
        <p:sp>
          <p:nvSpPr>
            <p:cNvPr id="19473" name="Rectangle 12"/>
            <p:cNvSpPr>
              <a:spLocks noChangeArrowheads="1"/>
            </p:cNvSpPr>
            <p:nvPr/>
          </p:nvSpPr>
          <p:spPr bwMode="auto">
            <a:xfrm>
              <a:off x="3124" y="1809"/>
              <a:ext cx="2329" cy="1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a:defRPr kumimoji="1" sz="3000">
                  <a:solidFill>
                    <a:schemeClr val="tx1"/>
                  </a:solidFill>
                  <a:latin typeface="Times New Roman" pitchFamily="18" charset="0"/>
                </a:defRPr>
              </a:lvl5pPr>
              <a:lvl6pPr eaLnBrk="0" fontAlgn="base" hangingPunct="0">
                <a:spcBef>
                  <a:spcPct val="20000"/>
                </a:spcBef>
                <a:spcAft>
                  <a:spcPct val="0"/>
                </a:spcAft>
                <a:buChar char="•"/>
                <a:defRPr kumimoji="1" sz="3000">
                  <a:solidFill>
                    <a:schemeClr val="tx1"/>
                  </a:solidFill>
                  <a:latin typeface="Times New Roman" pitchFamily="18" charset="0"/>
                </a:defRPr>
              </a:lvl6pPr>
              <a:lvl7pPr eaLnBrk="0" fontAlgn="base" hangingPunct="0">
                <a:spcBef>
                  <a:spcPct val="20000"/>
                </a:spcBef>
                <a:spcAft>
                  <a:spcPct val="0"/>
                </a:spcAft>
                <a:buChar char="•"/>
                <a:defRPr kumimoji="1" sz="3000">
                  <a:solidFill>
                    <a:schemeClr val="tx1"/>
                  </a:solidFill>
                  <a:latin typeface="Times New Roman" pitchFamily="18" charset="0"/>
                </a:defRPr>
              </a:lvl7pPr>
              <a:lvl8pPr eaLnBrk="0" fontAlgn="base" hangingPunct="0">
                <a:spcBef>
                  <a:spcPct val="20000"/>
                </a:spcBef>
                <a:spcAft>
                  <a:spcPct val="0"/>
                </a:spcAft>
                <a:buChar char="•"/>
                <a:defRPr kumimoji="1" sz="3000">
                  <a:solidFill>
                    <a:schemeClr val="tx1"/>
                  </a:solidFill>
                  <a:latin typeface="Times New Roman" pitchFamily="18" charset="0"/>
                </a:defRPr>
              </a:lvl8pPr>
              <a:lvl9pPr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 typeface="Wingdings" pitchFamily="2" charset="2"/>
                <a:buChar char=""/>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Requires</a:t>
              </a: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a single scan </a:t>
              </a:r>
              <a:b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of the sorted data</a:t>
              </a:r>
            </a:p>
            <a:p>
              <a:pPr marL="1828800" marR="0" lvl="4" indent="0" algn="l" defTabSz="914400" rtl="0" eaLnBrk="0" fontAlgn="base" latinLnBrk="0" hangingPunct="0">
                <a:lnSpc>
                  <a:spcPct val="100000"/>
                </a:lnSpc>
                <a:spcBef>
                  <a:spcPct val="20000"/>
                </a:spcBef>
                <a:spcAft>
                  <a:spcPct val="0"/>
                </a:spcAft>
                <a:buClrTx/>
                <a:buSzTx/>
                <a:buFont typeface="Wingdings" pitchFamily="2" charset="2"/>
                <a:buChar char=""/>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74" name="Rectangle 13"/>
            <p:cNvSpPr>
              <a:spLocks noChangeArrowheads="1"/>
            </p:cNvSpPr>
            <p:nvPr/>
          </p:nvSpPr>
          <p:spPr bwMode="auto">
            <a:xfrm>
              <a:off x="1728" y="1488"/>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9465" name="Rectangle 16"/>
          <p:cNvSpPr>
            <a:spLocks noChangeArrowheads="1"/>
          </p:cNvSpPr>
          <p:nvPr/>
        </p:nvSpPr>
        <p:spPr bwMode="auto">
          <a:xfrm>
            <a:off x="1290638" y="5302250"/>
            <a:ext cx="15827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CC66"/>
                </a:solidFill>
                <a:effectLst/>
                <a:uLnTx/>
                <a:uFillTx/>
                <a:latin typeface="Times New Roman" pitchFamily="18" charset="0"/>
                <a:ea typeface="+mn-ea"/>
                <a:cs typeface="+mn-cs"/>
              </a:rPr>
              <a:t>Practical?</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4" name="Group 17"/>
          <p:cNvGrpSpPr>
            <a:grpSpLocks/>
          </p:cNvGrpSpPr>
          <p:nvPr/>
        </p:nvGrpSpPr>
        <p:grpSpPr bwMode="auto">
          <a:xfrm>
            <a:off x="811213" y="5302250"/>
            <a:ext cx="7472362" cy="1479550"/>
            <a:chOff x="514" y="1488"/>
            <a:chExt cx="4707" cy="932"/>
          </a:xfrm>
        </p:grpSpPr>
        <p:sp>
          <p:nvSpPr>
            <p:cNvPr id="19469" name="Rectangle 18"/>
            <p:cNvSpPr>
              <a:spLocks noChangeArrowheads="1"/>
            </p:cNvSpPr>
            <p:nvPr/>
          </p:nvSpPr>
          <p:spPr bwMode="auto">
            <a:xfrm>
              <a:off x="514" y="1776"/>
              <a:ext cx="1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70" name="Rectangle 19"/>
            <p:cNvSpPr>
              <a:spLocks noChangeArrowheads="1"/>
            </p:cNvSpPr>
            <p:nvPr/>
          </p:nvSpPr>
          <p:spPr bwMode="auto">
            <a:xfrm>
              <a:off x="3124" y="1824"/>
              <a:ext cx="2097"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IBM paid us $25,000</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mn-cs"/>
                </a:rPr>
                <a:t> to patent it!</a:t>
              </a: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71" name="Rectangle 20"/>
            <p:cNvSpPr>
              <a:spLocks noChangeArrowheads="1"/>
            </p:cNvSpPr>
            <p:nvPr/>
          </p:nvSpPr>
          <p:spPr bwMode="auto">
            <a:xfrm>
              <a:off x="1728" y="1488"/>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9467" name="Rectangle 21"/>
          <p:cNvSpPr>
            <a:spLocks noChangeArrowheads="1"/>
          </p:cNvSpPr>
          <p:nvPr/>
        </p:nvSpPr>
        <p:spPr bwMode="auto">
          <a:xfrm>
            <a:off x="457200" y="1052513"/>
            <a:ext cx="3706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sng" strike="noStrike" kern="1200" cap="none" spc="0" normalizeH="0" baseline="0" noProof="0">
                <a:ln>
                  <a:noFill/>
                </a:ln>
                <a:solidFill>
                  <a:srgbClr val="FFFFFF"/>
                </a:solidFill>
                <a:effectLst/>
                <a:uLnTx/>
                <a:uFillTx/>
                <a:latin typeface="Times New Roman" pitchFamily="18" charset="0"/>
                <a:ea typeface="+mn-ea"/>
                <a:cs typeface="+mn-cs"/>
              </a:rPr>
              <a:t>[Lui, Ku, Hsu] &amp; [Orlowski]</a:t>
            </a:r>
            <a:endParaRPr kumimoji="0" lang="en-CA" altLang="en-US" sz="2400" b="0" i="0" u="sng"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468" name="Rectangle 22"/>
          <p:cNvSpPr>
            <a:spLocks noChangeArrowheads="1"/>
          </p:cNvSpPr>
          <p:nvPr/>
        </p:nvSpPr>
        <p:spPr bwMode="auto">
          <a:xfrm>
            <a:off x="1219200" y="762000"/>
            <a:ext cx="2654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rPr>
              <a:t>[Namaad, Hsu, Lee]</a:t>
            </a:r>
          </a:p>
        </p:txBody>
      </p:sp>
    </p:spTree>
    <p:extLst>
      <p:ext uri="{BB962C8B-B14F-4D97-AF65-F5344CB8AC3E}">
        <p14:creationId xmlns:p14="http://schemas.microsoft.com/office/powerpoint/2010/main" val="30445565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0" name="Slide Number Placeholder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AA3B41-FC96-4ABB-9CB3-74CD9FEB5B20}"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89</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31" name="Rectangle 2"/>
          <p:cNvSpPr>
            <a:spLocks noGrp="1" noChangeArrowheads="1"/>
          </p:cNvSpPr>
          <p:nvPr>
            <p:ph type="title"/>
          </p:nvPr>
        </p:nvSpPr>
        <p:spPr>
          <a:xfrm>
            <a:off x="152400" y="76200"/>
            <a:ext cx="7772400" cy="1143000"/>
          </a:xfrm>
        </p:spPr>
        <p:txBody>
          <a:bodyPr/>
          <a:lstStyle/>
          <a:p>
            <a:r>
              <a:rPr lang="en-US" altLang="en-US" smtClean="0"/>
              <a:t>Structure of Algorithm</a:t>
            </a:r>
            <a:endParaRPr lang="en-CA" altLang="en-US" smtClean="0"/>
          </a:p>
        </p:txBody>
      </p:sp>
      <p:sp>
        <p:nvSpPr>
          <p:cNvPr id="1032" name="Rectangle 3"/>
          <p:cNvSpPr>
            <a:spLocks noGrp="1" noChangeArrowheads="1"/>
          </p:cNvSpPr>
          <p:nvPr>
            <p:ph type="body" idx="1"/>
          </p:nvPr>
        </p:nvSpPr>
        <p:spPr>
          <a:xfrm>
            <a:off x="1371600" y="1066800"/>
            <a:ext cx="7772400" cy="4114800"/>
          </a:xfrm>
        </p:spPr>
        <p:txBody>
          <a:bodyPr/>
          <a:lstStyle/>
          <a:p>
            <a:pPr>
              <a:buFontTx/>
              <a:buNone/>
            </a:pPr>
            <a:r>
              <a:rPr lang="en-US" altLang="en-US" smtClean="0"/>
              <a:t>loop y = 1..|Y|</a:t>
            </a:r>
          </a:p>
          <a:p>
            <a:pPr lvl="1">
              <a:buFontTx/>
              <a:buNone/>
            </a:pPr>
            <a:r>
              <a:rPr lang="en-US" altLang="en-US" smtClean="0"/>
              <a:t>loop x = 1..|X|</a:t>
            </a:r>
          </a:p>
          <a:p>
            <a:pPr lvl="2"/>
            <a:r>
              <a:rPr lang="en-US" altLang="en-US" smtClean="0"/>
              <a:t>Output all maximal 0-rectangles</a:t>
            </a:r>
          </a:p>
          <a:p>
            <a:pPr lvl="2">
              <a:buFontTx/>
              <a:buNone/>
            </a:pPr>
            <a:r>
              <a:rPr lang="en-US" altLang="en-US" smtClean="0"/>
              <a:t>   with &lt;x,y&gt; as bottom-right corner</a:t>
            </a:r>
          </a:p>
          <a:p>
            <a:pPr lvl="2"/>
            <a:r>
              <a:rPr lang="en-US" altLang="en-US" smtClean="0"/>
              <a:t>Maintain the loop invariant</a:t>
            </a:r>
          </a:p>
          <a:p>
            <a:pPr>
              <a:buFontTx/>
              <a:buNone/>
            </a:pPr>
            <a:r>
              <a:rPr lang="en-US" altLang="en-US" smtClean="0"/>
              <a:t> </a:t>
            </a:r>
            <a:endParaRPr lang="en-CA" altLang="en-US" smtClean="0"/>
          </a:p>
        </p:txBody>
      </p:sp>
      <p:sp>
        <p:nvSpPr>
          <p:cNvPr id="1033" name="Rectangle 6"/>
          <p:cNvSpPr>
            <a:spLocks noChangeArrowheads="1"/>
          </p:cNvSpPr>
          <p:nvPr/>
        </p:nvSpPr>
        <p:spPr bwMode="auto">
          <a:xfrm>
            <a:off x="3486150" y="42148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034" name="Rectangle 7"/>
          <p:cNvSpPr>
            <a:spLocks noChangeArrowheads="1"/>
          </p:cNvSpPr>
          <p:nvPr/>
        </p:nvSpPr>
        <p:spPr bwMode="auto">
          <a:xfrm>
            <a:off x="2514600" y="54403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035" name="Rectangle 8"/>
          <p:cNvSpPr>
            <a:spLocks noChangeArrowheads="1"/>
          </p:cNvSpPr>
          <p:nvPr/>
        </p:nvSpPr>
        <p:spPr bwMode="auto">
          <a:xfrm>
            <a:off x="3162300" y="48307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036" name="Rectangle 9"/>
          <p:cNvSpPr>
            <a:spLocks noChangeArrowheads="1"/>
          </p:cNvSpPr>
          <p:nvPr/>
        </p:nvSpPr>
        <p:spPr bwMode="auto">
          <a:xfrm>
            <a:off x="3844925" y="62325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037" name="Rectangle 10"/>
          <p:cNvSpPr>
            <a:spLocks noChangeArrowheads="1"/>
          </p:cNvSpPr>
          <p:nvPr/>
        </p:nvSpPr>
        <p:spPr bwMode="auto">
          <a:xfrm>
            <a:off x="4772025" y="52197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038" name="Rectangle 12"/>
          <p:cNvSpPr>
            <a:spLocks noChangeArrowheads="1"/>
          </p:cNvSpPr>
          <p:nvPr/>
        </p:nvSpPr>
        <p:spPr bwMode="auto">
          <a:xfrm>
            <a:off x="2776538" y="4041775"/>
            <a:ext cx="2206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X</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039" name="Rectangle 15"/>
          <p:cNvSpPr>
            <a:spLocks noChangeArrowheads="1"/>
          </p:cNvSpPr>
          <p:nvPr/>
        </p:nvSpPr>
        <p:spPr bwMode="auto">
          <a:xfrm>
            <a:off x="3963988" y="5089525"/>
            <a:ext cx="777875"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graphicFrame>
        <p:nvGraphicFramePr>
          <p:cNvPr id="1026" name="Object 16"/>
          <p:cNvGraphicFramePr>
            <a:graphicFrameLocks noChangeAspect="1"/>
          </p:cNvGraphicFramePr>
          <p:nvPr/>
        </p:nvGraphicFramePr>
        <p:xfrm>
          <a:off x="2628900" y="5138738"/>
          <a:ext cx="2111375" cy="1068387"/>
        </p:xfrm>
        <a:graphic>
          <a:graphicData uri="http://schemas.openxmlformats.org/presentationml/2006/ole">
            <mc:AlternateContent xmlns:mc="http://schemas.openxmlformats.org/markup-compatibility/2006">
              <mc:Choice xmlns:v="urn:schemas-microsoft-com:vml" Requires="v">
                <p:oleObj spid="_x0000_s62474" name="CorelPhotoPaint.Image.7" r:id="rId4" imgW="2913647" imgH="2011173" progId="CorelPhotoPaint.Image.7">
                  <p:embed/>
                </p:oleObj>
              </mc:Choice>
              <mc:Fallback>
                <p:oleObj name="CorelPhotoPaint.Image.7" r:id="rId4" imgW="2913647" imgH="2011173" progId="CorelPhotoPaint.Image.7">
                  <p:embed/>
                  <p:pic>
                    <p:nvPicPr>
                      <p:cNvPr id="1026" name="Object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28900" y="5138738"/>
                        <a:ext cx="2111375" cy="1068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27" name="Object 17"/>
          <p:cNvGraphicFramePr>
            <a:graphicFrameLocks noChangeAspect="1"/>
          </p:cNvGraphicFramePr>
          <p:nvPr/>
        </p:nvGraphicFramePr>
        <p:xfrm>
          <a:off x="3319463" y="4491038"/>
          <a:ext cx="1411287" cy="1724025"/>
        </p:xfrm>
        <a:graphic>
          <a:graphicData uri="http://schemas.openxmlformats.org/presentationml/2006/ole">
            <mc:AlternateContent xmlns:mc="http://schemas.openxmlformats.org/markup-compatibility/2006">
              <mc:Choice xmlns:v="urn:schemas-microsoft-com:vml" Requires="v">
                <p:oleObj spid="_x0000_s62475" name="CorelPhotoPaint.Image.7" r:id="rId6" imgW="2554013" imgH="3242804" progId="CorelPhotoPaint.Image.7">
                  <p:embed/>
                </p:oleObj>
              </mc:Choice>
              <mc:Fallback>
                <p:oleObj name="CorelPhotoPaint.Image.7" r:id="rId6" imgW="2554013" imgH="3242804" progId="CorelPhotoPaint.Image.7">
                  <p:embed/>
                  <p:pic>
                    <p:nvPicPr>
                      <p:cNvPr id="1027" name="Object 1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19463" y="4491038"/>
                        <a:ext cx="1411287" cy="172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28" name="Object 18"/>
          <p:cNvGraphicFramePr>
            <a:graphicFrameLocks noChangeAspect="1"/>
          </p:cNvGraphicFramePr>
          <p:nvPr/>
        </p:nvGraphicFramePr>
        <p:xfrm>
          <a:off x="3341688" y="4491038"/>
          <a:ext cx="1409700" cy="1724025"/>
        </p:xfrm>
        <a:graphic>
          <a:graphicData uri="http://schemas.openxmlformats.org/presentationml/2006/ole">
            <mc:AlternateContent xmlns:mc="http://schemas.openxmlformats.org/markup-compatibility/2006">
              <mc:Choice xmlns:v="urn:schemas-microsoft-com:vml" Requires="v">
                <p:oleObj spid="_x0000_s62476" name="CorelPhotoPaint.Image.7" r:id="rId8" imgW="2554013" imgH="3242804" progId="CorelPhotoPaint.Image.7">
                  <p:embed/>
                </p:oleObj>
              </mc:Choice>
              <mc:Fallback>
                <p:oleObj name="CorelPhotoPaint.Image.7" r:id="rId8" imgW="2554013" imgH="3242804" progId="CorelPhotoPaint.Image.7">
                  <p:embed/>
                  <p:pic>
                    <p:nvPicPr>
                      <p:cNvPr id="1028" name="Object 1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41688" y="4491038"/>
                        <a:ext cx="1409700" cy="172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29" name="Object 19"/>
          <p:cNvGraphicFramePr>
            <a:graphicFrameLocks noChangeAspect="1"/>
          </p:cNvGraphicFramePr>
          <p:nvPr/>
        </p:nvGraphicFramePr>
        <p:xfrm>
          <a:off x="3635375" y="3962400"/>
          <a:ext cx="1111250" cy="2251075"/>
        </p:xfrm>
        <a:graphic>
          <a:graphicData uri="http://schemas.openxmlformats.org/presentationml/2006/ole">
            <mc:AlternateContent xmlns:mc="http://schemas.openxmlformats.org/markup-compatibility/2006">
              <mc:Choice xmlns:v="urn:schemas-microsoft-com:vml" Requires="v">
                <p:oleObj spid="_x0000_s62477" name="CorelPhotoPaint.Image.7" r:id="rId9" imgW="2011173" imgH="3620725" progId="CorelPhotoPaint.Image.7">
                  <p:embed/>
                </p:oleObj>
              </mc:Choice>
              <mc:Fallback>
                <p:oleObj name="CorelPhotoPaint.Image.7" r:id="rId9" imgW="2011173" imgH="3620725" progId="CorelPhotoPaint.Image.7">
                  <p:embed/>
                  <p:pic>
                    <p:nvPicPr>
                      <p:cNvPr id="1029" name="Object 1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635375" y="3962400"/>
                        <a:ext cx="1111250" cy="22510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40" name="Rectangle 21"/>
          <p:cNvSpPr>
            <a:spLocks noChangeArrowheads="1"/>
          </p:cNvSpPr>
          <p:nvPr/>
        </p:nvSpPr>
        <p:spPr bwMode="auto">
          <a:xfrm>
            <a:off x="2498725" y="416877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041" name="Line 22"/>
          <p:cNvSpPr>
            <a:spLocks noChangeShapeType="1"/>
          </p:cNvSpPr>
          <p:nvPr/>
        </p:nvSpPr>
        <p:spPr bwMode="auto">
          <a:xfrm>
            <a:off x="2498725" y="4044950"/>
            <a:ext cx="0" cy="436563"/>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2" name="Text Box 24"/>
          <p:cNvSpPr txBox="1">
            <a:spLocks noChangeArrowheads="1"/>
          </p:cNvSpPr>
          <p:nvPr/>
        </p:nvSpPr>
        <p:spPr bwMode="auto">
          <a:xfrm>
            <a:off x="3971925" y="5121275"/>
            <a:ext cx="476250" cy="79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46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46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3" name="Line 25"/>
          <p:cNvSpPr>
            <a:spLocks noChangeShapeType="1"/>
          </p:cNvSpPr>
          <p:nvPr/>
        </p:nvSpPr>
        <p:spPr bwMode="auto">
          <a:xfrm>
            <a:off x="2498725" y="3962400"/>
            <a:ext cx="498475" cy="0"/>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4" name="Rectangle 26"/>
          <p:cNvSpPr>
            <a:spLocks noChangeArrowheads="1"/>
          </p:cNvSpPr>
          <p:nvPr/>
        </p:nvSpPr>
        <p:spPr bwMode="auto">
          <a:xfrm>
            <a:off x="4305300" y="37338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21915" name="Text Box 27"/>
          <p:cNvSpPr txBox="1">
            <a:spLocks noChangeArrowheads="1"/>
          </p:cNvSpPr>
          <p:nvPr/>
        </p:nvSpPr>
        <p:spPr bwMode="auto">
          <a:xfrm>
            <a:off x="5399088" y="4479925"/>
            <a:ext cx="3668712"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altLang="en-US" sz="3000" b="0" i="0" u="sng" strike="noStrike" kern="1200" cap="none" spc="0" normalizeH="0" baseline="0" noProof="0">
                <a:ln>
                  <a:noFill/>
                </a:ln>
                <a:solidFill>
                  <a:srgbClr val="FFFFFF"/>
                </a:solidFill>
                <a:effectLst/>
                <a:uLnTx/>
                <a:uFillTx/>
                <a:latin typeface="Times New Roman" pitchFamily="18" charset="0"/>
                <a:ea typeface="+mn-ea"/>
                <a:cs typeface="+mn-cs"/>
              </a:rPr>
              <a:t>Timing</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O(1) amortized time per &lt;x,y&gt;</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6" name="Text Box 32"/>
          <p:cNvSpPr txBox="1">
            <a:spLocks noChangeArrowheads="1"/>
          </p:cNvSpPr>
          <p:nvPr/>
        </p:nvSpPr>
        <p:spPr bwMode="auto">
          <a:xfrm>
            <a:off x="6889750" y="2438400"/>
            <a:ext cx="1841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1" lang="en-CA" altLang="en-US" sz="3000" b="0" i="0" u="none" strike="noStrike" kern="1200" cap="none" spc="0" normalizeH="0" baseline="0" noProof="0">
              <a:ln>
                <a:noFill/>
              </a:ln>
              <a:solidFill>
                <a:srgbClr val="FF5050"/>
              </a:solidFill>
              <a:effectLst/>
              <a:uLnTx/>
              <a:uFillTx/>
              <a:latin typeface="Times New Roman" pitchFamily="18" charset="0"/>
              <a:ea typeface="+mn-ea"/>
              <a:cs typeface="+mn-cs"/>
            </a:endParaRPr>
          </a:p>
        </p:txBody>
      </p:sp>
      <p:sp>
        <p:nvSpPr>
          <p:cNvPr id="1047" name="Text Box 39"/>
          <p:cNvSpPr txBox="1">
            <a:spLocks noChangeArrowheads="1"/>
          </p:cNvSpPr>
          <p:nvPr/>
        </p:nvSpPr>
        <p:spPr bwMode="auto">
          <a:xfrm>
            <a:off x="3733800" y="5897563"/>
            <a:ext cx="10572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9667081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21915"/>
                                        </p:tgtEl>
                                        <p:attrNameLst>
                                          <p:attrName>style.visibility</p:attrName>
                                        </p:attrNameLst>
                                      </p:cBhvr>
                                      <p:to>
                                        <p:strVal val="visible"/>
                                      </p:to>
                                    </p:set>
                                    <p:anim calcmode="lin" valueType="num">
                                      <p:cBhvr>
                                        <p:cTn id="7" dur="1000" fill="hold"/>
                                        <p:tgtEl>
                                          <p:spTgt spid="421915"/>
                                        </p:tgtEl>
                                        <p:attrNameLst>
                                          <p:attrName>ppt_w</p:attrName>
                                        </p:attrNameLst>
                                      </p:cBhvr>
                                      <p:tavLst>
                                        <p:tav tm="0">
                                          <p:val>
                                            <p:fltVal val="0"/>
                                          </p:val>
                                        </p:tav>
                                        <p:tav tm="100000">
                                          <p:val>
                                            <p:strVal val="#ppt_w"/>
                                          </p:val>
                                        </p:tav>
                                      </p:tavLst>
                                    </p:anim>
                                    <p:anim calcmode="lin" valueType="num">
                                      <p:cBhvr>
                                        <p:cTn id="8" dur="1000" fill="hold"/>
                                        <p:tgtEl>
                                          <p:spTgt spid="421915"/>
                                        </p:tgtEl>
                                        <p:attrNameLst>
                                          <p:attrName>ppt_h</p:attrName>
                                        </p:attrNameLst>
                                      </p:cBhvr>
                                      <p:tavLst>
                                        <p:tav tm="0">
                                          <p:val>
                                            <p:fltVal val="0"/>
                                          </p:val>
                                        </p:tav>
                                        <p:tav tm="100000">
                                          <p:val>
                                            <p:strVal val="#ppt_h"/>
                                          </p:val>
                                        </p:tav>
                                      </p:tavLst>
                                    </p:anim>
                                    <p:anim calcmode="lin" valueType="num">
                                      <p:cBhvr>
                                        <p:cTn id="9" dur="1000" fill="hold"/>
                                        <p:tgtEl>
                                          <p:spTgt spid="42191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21915"/>
                                        </p:tgtEl>
                                        <p:attrNameLst>
                                          <p:attrName>ppt_y</p:attrName>
                                        </p:attrNameLst>
                                      </p:cBhvr>
                                      <p:tavLst>
                                        <p:tav tm="0" fmla="#ppt_y+(sin(-2*pi*(1-$))*-#ppt_x+cos(-2*pi*(1-$))*(1-#ppt_y))*(1-$)">
                                          <p:val>
                                            <p:fltVal val="0"/>
                                          </p:val>
                                        </p:tav>
                                        <p:tav tm="100000">
                                          <p:val>
                                            <p:fltVal val="1"/>
                                          </p:val>
                                        </p:tav>
                                      </p:tavLst>
                                    </p:anim>
                                  </p:childTnLst>
                                  <p:subTnLst>
                                    <p:audio>
                                      <p:cMediaNode>
                                        <p:cTn display="0" masterRel="sameClick">
                                          <p:stCondLst>
                                            <p:cond evt="begin" delay="0">
                                              <p:tn val="5"/>
                                            </p:cond>
                                          </p:stCondLst>
                                          <p:endCondLst>
                                            <p:cond evt="onStopAudio" delay="0">
                                              <p:tgtEl>
                                                <p:sldTgt/>
                                              </p:tgtEl>
                                            </p:cond>
                                          </p:endCondLst>
                                        </p:cTn>
                                        <p:tgtEl>
                                          <p:sndTgt r:embed="rId3" name="carbrak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1915" grpId="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685800" y="0"/>
            <a:ext cx="7772400" cy="1143000"/>
          </a:xfrm>
        </p:spPr>
        <p:txBody>
          <a:bodyPr/>
          <a:lstStyle/>
          <a:p>
            <a:pPr eaLnBrk="1" hangingPunct="1"/>
            <a:r>
              <a:rPr lang="en-US" altLang="en-US" smtClean="0"/>
              <a:t>Algorithm Termination</a:t>
            </a:r>
            <a:endParaRPr lang="en-CA" altLang="en-US" smtClean="0"/>
          </a:p>
        </p:txBody>
      </p:sp>
      <p:sp>
        <p:nvSpPr>
          <p:cNvPr id="997379" name="Text Box 3"/>
          <p:cNvSpPr txBox="1">
            <a:spLocks noChangeArrowheads="1"/>
          </p:cNvSpPr>
          <p:nvPr/>
        </p:nvSpPr>
        <p:spPr bwMode="auto">
          <a:xfrm>
            <a:off x="2524125" y="974725"/>
            <a:ext cx="4486275" cy="192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algn="ctr" eaLnBrk="1" hangingPunct="1"/>
            <a:r>
              <a:rPr lang="en-US" altLang="en-US" i="0"/>
              <a:t>You need to define some</a:t>
            </a:r>
            <a:br>
              <a:rPr lang="en-US" altLang="en-US" i="0"/>
            </a:br>
            <a:r>
              <a:rPr lang="en-US" altLang="en-US" i="0"/>
              <a:t>Measure of progress</a:t>
            </a:r>
            <a:br>
              <a:rPr lang="en-US" altLang="en-US" i="0"/>
            </a:br>
            <a:r>
              <a:rPr lang="en-US" altLang="en-US" i="0"/>
              <a:t>to prove that your algorithm</a:t>
            </a:r>
            <a:br>
              <a:rPr lang="en-US" altLang="en-US" i="0"/>
            </a:br>
            <a:r>
              <a:rPr lang="en-US" altLang="en-US" i="0"/>
              <a:t>eventually terminates.</a:t>
            </a:r>
            <a:endParaRPr lang="en-CA" altLang="en-US" i="0"/>
          </a:p>
        </p:txBody>
      </p:sp>
      <p:sp>
        <p:nvSpPr>
          <p:cNvPr id="4" name="Rectangle 3"/>
          <p:cNvSpPr txBox="1">
            <a:spLocks noChangeArrowheads="1"/>
          </p:cNvSpPr>
          <p:nvPr/>
        </p:nvSpPr>
        <p:spPr bwMode="auto">
          <a:xfrm>
            <a:off x="304800" y="2895600"/>
            <a:ext cx="9220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defRPr/>
            </a:pPr>
            <a:r>
              <a:rPr lang="en-CA" sz="3600" i="0" kern="0" dirty="0" smtClean="0"/>
              <a:t>An </a:t>
            </a:r>
            <a:r>
              <a:rPr lang="en-CA" sz="3600" i="0" kern="0" dirty="0" smtClean="0">
                <a:solidFill>
                  <a:srgbClr val="FF0000"/>
                </a:solidFill>
              </a:rPr>
              <a:t>Measure of Progress</a:t>
            </a:r>
            <a:r>
              <a:rPr lang="en-CA" sz="3600" i="0" kern="0" dirty="0" smtClean="0"/>
              <a:t>, </a:t>
            </a:r>
            <a:r>
              <a:rPr lang="en-CA" sz="3600" kern="0" dirty="0">
                <a:solidFill>
                  <a:schemeClr val="accent1"/>
                </a:solidFill>
              </a:rPr>
              <a:t>M</a:t>
            </a:r>
            <a:endParaRPr lang="en-CA" sz="3600" kern="0" dirty="0" smtClean="0">
              <a:solidFill>
                <a:schemeClr val="accent1"/>
              </a:solidFill>
            </a:endParaRPr>
          </a:p>
          <a:p>
            <a:pPr lvl="1" eaLnBrk="1" hangingPunct="1">
              <a:defRPr/>
            </a:pPr>
            <a:r>
              <a:rPr lang="en-CA" i="0" kern="0" dirty="0" smtClean="0"/>
              <a:t>is a function </a:t>
            </a:r>
          </a:p>
          <a:p>
            <a:pPr lvl="2" eaLnBrk="1" hangingPunct="1">
              <a:defRPr/>
            </a:pPr>
            <a:r>
              <a:rPr lang="en-CA" i="0" kern="0" dirty="0" smtClean="0"/>
              <a:t>that takes as input the current state</a:t>
            </a:r>
          </a:p>
          <a:p>
            <a:pPr lvl="2" eaLnBrk="1" hangingPunct="1">
              <a:defRPr/>
            </a:pPr>
            <a:r>
              <a:rPr lang="en-CA" i="0" kern="0" dirty="0" smtClean="0"/>
              <a:t>and that outputs</a:t>
            </a:r>
          </a:p>
          <a:p>
            <a:pPr lvl="1" eaLnBrk="1" hangingPunct="1">
              <a:defRPr/>
            </a:pPr>
            <a:r>
              <a:rPr lang="en-CA" i="0" kern="0" dirty="0" err="1" smtClean="0"/>
              <a:t>Eg</a:t>
            </a:r>
            <a:r>
              <a:rPr lang="en-CA" i="0" kern="0" dirty="0" smtClean="0"/>
              <a:t> </a:t>
            </a:r>
            <a:r>
              <a:rPr lang="en-CA" kern="0" dirty="0" smtClean="0">
                <a:solidFill>
                  <a:schemeClr val="accent1"/>
                </a:solidFill>
              </a:rPr>
              <a:t>Measure = “value of y”</a:t>
            </a:r>
          </a:p>
          <a:p>
            <a:pPr lvl="2" eaLnBrk="1" hangingPunct="1">
              <a:defRPr/>
            </a:pPr>
            <a:r>
              <a:rPr lang="en-CA" kern="0" dirty="0">
                <a:solidFill>
                  <a:schemeClr val="accent1"/>
                </a:solidFill>
              </a:rPr>
              <a:t>M</a:t>
            </a:r>
            <a:r>
              <a:rPr lang="en-CA" kern="0" dirty="0" smtClean="0">
                <a:solidFill>
                  <a:schemeClr val="accent1"/>
                </a:solidFill>
              </a:rPr>
              <a:t>(</a:t>
            </a:r>
            <a:r>
              <a:rPr lang="en-US" kern="0" dirty="0" smtClean="0">
                <a:solidFill>
                  <a:schemeClr val="accent1"/>
                </a:solidFill>
              </a:rPr>
              <a:t>&lt;x=5, y=3, line</a:t>
            </a:r>
            <a:r>
              <a:rPr lang="en-US" kern="0" baseline="-25000" dirty="0" smtClean="0">
                <a:solidFill>
                  <a:schemeClr val="accent1"/>
                </a:solidFill>
              </a:rPr>
              <a:t>84</a:t>
            </a:r>
            <a:r>
              <a:rPr lang="en-US" kern="0" dirty="0" smtClean="0">
                <a:solidFill>
                  <a:schemeClr val="accent1"/>
                </a:solidFill>
              </a:rPr>
              <a:t>&gt;</a:t>
            </a:r>
            <a:r>
              <a:rPr lang="en-CA" kern="0" dirty="0" smtClean="0">
                <a:solidFill>
                  <a:schemeClr val="accent1"/>
                </a:solidFill>
              </a:rPr>
              <a:t> ) = 3</a:t>
            </a:r>
          </a:p>
          <a:p>
            <a:pPr lvl="1" eaLnBrk="1" hangingPunct="1">
              <a:defRPr/>
            </a:pPr>
            <a:r>
              <a:rPr lang="en-CA" i="0" dirty="0" smtClean="0">
                <a:sym typeface="Symbol"/>
              </a:rPr>
              <a:t>We </a:t>
            </a:r>
            <a:r>
              <a:rPr lang="en-CA" i="0" dirty="0">
                <a:sym typeface="Symbol"/>
              </a:rPr>
              <a:t>must prove that </a:t>
            </a:r>
            <a:r>
              <a:rPr lang="en-CA" i="0" dirty="0" smtClean="0">
                <a:sym typeface="Symbol"/>
              </a:rPr>
              <a:t>this number </a:t>
            </a:r>
            <a:r>
              <a:rPr lang="en-CA" i="0" dirty="0">
                <a:sym typeface="Symbol"/>
              </a:rPr>
              <a:t>goes down (up</a:t>
            </a:r>
            <a:r>
              <a:rPr lang="en-CA" i="0" dirty="0" smtClean="0">
                <a:sym typeface="Symbol"/>
              </a:rPr>
              <a:t>)</a:t>
            </a:r>
            <a:br>
              <a:rPr lang="en-CA" i="0" dirty="0" smtClean="0">
                <a:sym typeface="Symbol"/>
              </a:rPr>
            </a:br>
            <a:r>
              <a:rPr lang="en-CA" i="0" dirty="0" smtClean="0">
                <a:sym typeface="Symbol"/>
              </a:rPr>
              <a:t> each iteration.</a:t>
            </a:r>
            <a:endParaRPr lang="en-US" i="0" dirty="0"/>
          </a:p>
        </p:txBody>
      </p:sp>
      <p:sp>
        <p:nvSpPr>
          <p:cNvPr id="5" name="Rectangle 4"/>
          <p:cNvSpPr>
            <a:spLocks noChangeArrowheads="1"/>
          </p:cNvSpPr>
          <p:nvPr/>
        </p:nvSpPr>
        <p:spPr bwMode="auto">
          <a:xfrm>
            <a:off x="3794125" y="4438650"/>
            <a:ext cx="22034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0"/>
              </a:spcBef>
              <a:spcAft>
                <a:spcPct val="0"/>
              </a:spcAft>
              <a:defRPr sz="3000" i="1">
                <a:solidFill>
                  <a:schemeClr val="tx1"/>
                </a:solidFill>
                <a:latin typeface="Times New Roman" pitchFamily="18" charset="0"/>
              </a:defRPr>
            </a:lvl6pPr>
            <a:lvl7pPr marL="2971800" indent="-228600" eaLnBrk="0" fontAlgn="base" hangingPunct="0">
              <a:spcBef>
                <a:spcPct val="0"/>
              </a:spcBef>
              <a:spcAft>
                <a:spcPct val="0"/>
              </a:spcAft>
              <a:defRPr sz="3000" i="1">
                <a:solidFill>
                  <a:schemeClr val="tx1"/>
                </a:solidFill>
                <a:latin typeface="Times New Roman" pitchFamily="18" charset="0"/>
              </a:defRPr>
            </a:lvl7pPr>
            <a:lvl8pPr marL="3429000" indent="-228600" eaLnBrk="0" fontAlgn="base" hangingPunct="0">
              <a:spcBef>
                <a:spcPct val="0"/>
              </a:spcBef>
              <a:spcAft>
                <a:spcPct val="0"/>
              </a:spcAft>
              <a:defRPr sz="3000" i="1">
                <a:solidFill>
                  <a:schemeClr val="tx1"/>
                </a:solidFill>
                <a:latin typeface="Times New Roman" pitchFamily="18" charset="0"/>
              </a:defRPr>
            </a:lvl8pPr>
            <a:lvl9pPr marL="3886200" indent="-228600" eaLnBrk="0" fontAlgn="base" hangingPunct="0">
              <a:spcBef>
                <a:spcPct val="0"/>
              </a:spcBef>
              <a:spcAft>
                <a:spcPct val="0"/>
              </a:spcAft>
              <a:defRPr sz="3000" i="1">
                <a:solidFill>
                  <a:schemeClr val="tx1"/>
                </a:solidFill>
                <a:latin typeface="Times New Roman" pitchFamily="18" charset="0"/>
              </a:defRPr>
            </a:lvl9pPr>
          </a:lstStyle>
          <a:p>
            <a:pPr eaLnBrk="1" hangingPunct="1"/>
            <a:r>
              <a:rPr lang="en-CA" altLang="en-US" sz="2800">
                <a:solidFill>
                  <a:schemeClr val="accent1"/>
                </a:solidFill>
              </a:rPr>
              <a:t>a real number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97379"/>
                                        </p:tgtEl>
                                        <p:attrNameLst>
                                          <p:attrName>style.visibility</p:attrName>
                                        </p:attrNameLst>
                                      </p:cBhvr>
                                      <p:to>
                                        <p:strVal val="visible"/>
                                      </p:to>
                                    </p:set>
                                    <p:anim calcmode="lin" valueType="num">
                                      <p:cBhvr additive="base">
                                        <p:cTn id="7" dur="500" fill="hold"/>
                                        <p:tgtEl>
                                          <p:spTgt spid="997379"/>
                                        </p:tgtEl>
                                        <p:attrNameLst>
                                          <p:attrName>ppt_x</p:attrName>
                                        </p:attrNameLst>
                                      </p:cBhvr>
                                      <p:tavLst>
                                        <p:tav tm="0">
                                          <p:val>
                                            <p:strVal val="#ppt_x"/>
                                          </p:val>
                                        </p:tav>
                                        <p:tav tm="100000">
                                          <p:val>
                                            <p:strVal val="#ppt_x"/>
                                          </p:val>
                                        </p:tav>
                                      </p:tavLst>
                                    </p:anim>
                                    <p:anim calcmode="lin" valueType="num">
                                      <p:cBhvr additive="base">
                                        <p:cTn id="8" dur="500" fill="hold"/>
                                        <p:tgtEl>
                                          <p:spTgt spid="99737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 calcmode="lin" valueType="num">
                                      <p:cBhvr additive="base">
                                        <p:cTn id="19"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anim calcmode="lin" valueType="num">
                                      <p:cBhvr additive="base">
                                        <p:cTn id="2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anim calcmode="lin" valueType="num">
                                      <p:cBhvr additive="base">
                                        <p:cTn id="3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1+#ppt_w/2"/>
                                          </p:val>
                                        </p:tav>
                                        <p:tav tm="100000">
                                          <p:val>
                                            <p:strVal val="#ppt_x"/>
                                          </p:val>
                                        </p:tav>
                                      </p:tavLst>
                                    </p:anim>
                                    <p:anim calcmode="lin" valueType="num">
                                      <p:cBhvr additive="base">
                                        <p:cTn id="3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4">
                                            <p:txEl>
                                              <p:pRg st="4" end="4"/>
                                            </p:txEl>
                                          </p:spTgt>
                                        </p:tgtEl>
                                        <p:attrNameLst>
                                          <p:attrName>style.visibility</p:attrName>
                                        </p:attrNameLst>
                                      </p:cBhvr>
                                      <p:to>
                                        <p:strVal val="visible"/>
                                      </p:to>
                                    </p:set>
                                    <p:anim calcmode="lin" valueType="num">
                                      <p:cBhvr additive="base">
                                        <p:cTn id="43"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4">
                                            <p:txEl>
                                              <p:pRg st="5" end="5"/>
                                            </p:txEl>
                                          </p:spTgt>
                                        </p:tgtEl>
                                        <p:attrNameLst>
                                          <p:attrName>style.visibility</p:attrName>
                                        </p:attrNameLst>
                                      </p:cBhvr>
                                      <p:to>
                                        <p:strVal val="visible"/>
                                      </p:to>
                                    </p:set>
                                    <p:anim calcmode="lin" valueType="num">
                                      <p:cBhvr additive="base">
                                        <p:cTn id="4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4">
                                            <p:txEl>
                                              <p:pRg st="6" end="6"/>
                                            </p:txEl>
                                          </p:spTgt>
                                        </p:tgtEl>
                                        <p:attrNameLst>
                                          <p:attrName>style.visibility</p:attrName>
                                        </p:attrNameLst>
                                      </p:cBhvr>
                                      <p:to>
                                        <p:strVal val="visible"/>
                                      </p:to>
                                    </p:set>
                                    <p:anim calcmode="lin" valueType="num">
                                      <p:cBhvr additive="base">
                                        <p:cTn id="55"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79" grpId="0"/>
      <p:bldP spid="5"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926F6C-7D0A-4BEE-8ECD-143543EC44B0}"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90</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2" name="Rectangle 2"/>
          <p:cNvSpPr>
            <a:spLocks noChangeArrowheads="1"/>
          </p:cNvSpPr>
          <p:nvPr/>
        </p:nvSpPr>
        <p:spPr bwMode="auto">
          <a:xfrm>
            <a:off x="1708150" y="0"/>
            <a:ext cx="57562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sng" strike="noStrike" kern="1200" cap="none" spc="0" normalizeH="0" baseline="0" noProof="0">
                <a:ln>
                  <a:noFill/>
                </a:ln>
                <a:solidFill>
                  <a:srgbClr val="FFCC66"/>
                </a:solidFill>
                <a:effectLst/>
                <a:uLnTx/>
                <a:uFillTx/>
                <a:latin typeface="Times New Roman" pitchFamily="18" charset="0"/>
                <a:ea typeface="+mn-ea"/>
                <a:cs typeface="+mn-cs"/>
              </a:rPr>
              <a:t>Designing an Algorithm </a:t>
            </a:r>
          </a:p>
        </p:txBody>
      </p:sp>
      <p:graphicFrame>
        <p:nvGraphicFramePr>
          <p:cNvPr id="463875" name="Group 3"/>
          <p:cNvGraphicFramePr>
            <a:graphicFrameLocks noGrp="1"/>
          </p:cNvGraphicFramePr>
          <p:nvPr/>
        </p:nvGraphicFramePr>
        <p:xfrm>
          <a:off x="152400" y="762000"/>
          <a:ext cx="8839200" cy="5943600"/>
        </p:xfrm>
        <a:graphic>
          <a:graphicData uri="http://schemas.openxmlformats.org/drawingml/2006/table">
            <a:tbl>
              <a:tblPr/>
              <a:tblGrid>
                <a:gridCol w="2946400">
                  <a:extLst>
                    <a:ext uri="{9D8B030D-6E8A-4147-A177-3AD203B41FA5}">
                      <a16:colId xmlns:a16="http://schemas.microsoft.com/office/drawing/2014/main" val="20000"/>
                    </a:ext>
                  </a:extLst>
                </a:gridCol>
                <a:gridCol w="2946400">
                  <a:extLst>
                    <a:ext uri="{9D8B030D-6E8A-4147-A177-3AD203B41FA5}">
                      <a16:colId xmlns:a16="http://schemas.microsoft.com/office/drawing/2014/main" val="20001"/>
                    </a:ext>
                  </a:extLst>
                </a:gridCol>
                <a:gridCol w="2946400">
                  <a:extLst>
                    <a:ext uri="{9D8B030D-6E8A-4147-A177-3AD203B41FA5}">
                      <a16:colId xmlns:a16="http://schemas.microsoft.com/office/drawing/2014/main" val="20002"/>
                    </a:ext>
                  </a:extLst>
                </a:gridCol>
              </a:tblGrid>
              <a:tr h="1981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600" b="0" i="0" u="none" strike="noStrike" cap="none" normalizeH="0" baseline="0" smtClean="0">
                          <a:ln>
                            <a:noFill/>
                          </a:ln>
                          <a:solidFill>
                            <a:schemeClr val="tx1"/>
                          </a:solidFill>
                          <a:effectLst/>
                          <a:latin typeface="Times New Roman" pitchFamily="18" charset="0"/>
                        </a:rPr>
                        <a:t>Define Problem</a:t>
                      </a:r>
                      <a:endParaRPr kumimoji="0" lang="en-CA" sz="26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600" b="0" i="0" u="none" strike="noStrike" cap="none" normalizeH="0" baseline="0" smtClean="0">
                          <a:ln>
                            <a:noFill/>
                          </a:ln>
                          <a:solidFill>
                            <a:schemeClr val="tx1"/>
                          </a:solidFill>
                          <a:effectLst/>
                          <a:latin typeface="Times New Roman" pitchFamily="18" charset="0"/>
                        </a:rPr>
                        <a:t>Define Loop Invariants</a:t>
                      </a:r>
                      <a:endParaRPr kumimoji="0" lang="en-CA" sz="26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Measure of Progress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981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Step</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Define Exit Condition</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Maintain Loop Inv</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8120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Make Progress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Initial Conditions</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0" i="0" u="none" strike="noStrike" cap="none" normalizeH="0" baseline="0" smtClean="0">
                          <a:ln>
                            <a:noFill/>
                          </a:ln>
                          <a:solidFill>
                            <a:schemeClr val="tx1"/>
                          </a:solidFill>
                          <a:effectLst/>
                          <a:latin typeface="Times New Roman" pitchFamily="18" charset="0"/>
                        </a:rPr>
                        <a:t>Ending</a:t>
                      </a:r>
                      <a:endParaRPr kumimoji="0" lang="en-CA" sz="2400" b="0" i="0" u="none" strike="noStrike" cap="none" normalizeH="0" baseline="0" smtClean="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2071" name="Group 21"/>
          <p:cNvGrpSpPr>
            <a:grpSpLocks noChangeAspect="1"/>
          </p:cNvGrpSpPr>
          <p:nvPr/>
        </p:nvGrpSpPr>
        <p:grpSpPr bwMode="auto">
          <a:xfrm>
            <a:off x="4648200" y="5232400"/>
            <a:ext cx="1166813" cy="1168400"/>
            <a:chOff x="3408" y="1200"/>
            <a:chExt cx="907" cy="907"/>
          </a:xfrm>
        </p:grpSpPr>
        <p:grpSp>
          <p:nvGrpSpPr>
            <p:cNvPr id="2279" name="Group 22"/>
            <p:cNvGrpSpPr>
              <a:grpSpLocks noChangeAspect="1"/>
            </p:cNvGrpSpPr>
            <p:nvPr/>
          </p:nvGrpSpPr>
          <p:grpSpPr bwMode="auto">
            <a:xfrm>
              <a:off x="3533" y="1582"/>
              <a:ext cx="256" cy="210"/>
              <a:chOff x="1728" y="2064"/>
              <a:chExt cx="768" cy="672"/>
            </a:xfrm>
          </p:grpSpPr>
          <p:sp>
            <p:nvSpPr>
              <p:cNvPr id="2284" name="AutoShape 23"/>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2285" name="Line 24"/>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2280" name="Picture 2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88" y="1488"/>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050" name="Object 26"/>
            <p:cNvGraphicFramePr>
              <a:graphicFrameLocks noChangeAspect="1"/>
            </p:cNvGraphicFramePr>
            <p:nvPr/>
          </p:nvGraphicFramePr>
          <p:xfrm>
            <a:off x="3504" y="1584"/>
            <a:ext cx="336" cy="174"/>
          </p:xfrm>
          <a:graphic>
            <a:graphicData uri="http://schemas.openxmlformats.org/presentationml/2006/ole">
              <mc:AlternateContent xmlns:mc="http://schemas.openxmlformats.org/markup-compatibility/2006">
                <mc:Choice xmlns:v="urn:schemas-microsoft-com:vml" Requires="v">
                  <p:oleObj spid="_x0000_s63492" name="Equation" r:id="rId4" imgW="342720" imgH="177480" progId="Equation.3">
                    <p:embed/>
                  </p:oleObj>
                </mc:Choice>
                <mc:Fallback>
                  <p:oleObj name="Equation" r:id="rId4" imgW="342720" imgH="177480" progId="Equation.3">
                    <p:embed/>
                    <p:pic>
                      <p:nvPicPr>
                        <p:cNvPr id="2050" name="Object 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04" y="1584"/>
                          <a:ext cx="336" cy="1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281" name="Group 27"/>
            <p:cNvGrpSpPr>
              <a:grpSpLocks noChangeAspect="1"/>
            </p:cNvGrpSpPr>
            <p:nvPr/>
          </p:nvGrpSpPr>
          <p:grpSpPr bwMode="auto">
            <a:xfrm>
              <a:off x="3408" y="1200"/>
              <a:ext cx="907" cy="907"/>
              <a:chOff x="4704" y="3120"/>
              <a:chExt cx="907" cy="907"/>
            </a:xfrm>
          </p:grpSpPr>
          <p:sp>
            <p:nvSpPr>
              <p:cNvPr id="2282" name="Oval 28"/>
              <p:cNvSpPr>
                <a:spLocks noChangeAspect="1" noChangeArrowheads="1"/>
              </p:cNvSpPr>
              <p:nvPr/>
            </p:nvSpPr>
            <p:spPr bwMode="auto">
              <a:xfrm>
                <a:off x="4704" y="3120"/>
                <a:ext cx="907" cy="907"/>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83" name="Line 29"/>
              <p:cNvSpPr>
                <a:spLocks noChangeAspect="1" noChangeShapeType="1"/>
              </p:cNvSpPr>
              <p:nvPr/>
            </p:nvSpPr>
            <p:spPr bwMode="auto">
              <a:xfrm flipV="1">
                <a:off x="4896" y="3216"/>
                <a:ext cx="528" cy="720"/>
              </a:xfrm>
              <a:prstGeom prst="line">
                <a:avLst/>
              </a:prstGeom>
              <a:noFill/>
              <a:ln w="635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2072" name="Group 30"/>
          <p:cNvGrpSpPr>
            <a:grpSpLocks noChangeAspect="1"/>
          </p:cNvGrpSpPr>
          <p:nvPr/>
        </p:nvGrpSpPr>
        <p:grpSpPr bwMode="auto">
          <a:xfrm>
            <a:off x="3276600" y="5257800"/>
            <a:ext cx="1169988" cy="1169988"/>
            <a:chOff x="3077" y="2352"/>
            <a:chExt cx="907" cy="907"/>
          </a:xfrm>
        </p:grpSpPr>
        <p:grpSp>
          <p:nvGrpSpPr>
            <p:cNvPr id="2268" name="Group 31"/>
            <p:cNvGrpSpPr>
              <a:grpSpLocks noChangeAspect="1"/>
            </p:cNvGrpSpPr>
            <p:nvPr/>
          </p:nvGrpSpPr>
          <p:grpSpPr bwMode="auto">
            <a:xfrm>
              <a:off x="3077" y="2352"/>
              <a:ext cx="907" cy="907"/>
              <a:chOff x="2976" y="2352"/>
              <a:chExt cx="907" cy="907"/>
            </a:xfrm>
          </p:grpSpPr>
          <p:sp>
            <p:nvSpPr>
              <p:cNvPr id="2276" name="Freeform 32" descr="Green marble"/>
              <p:cNvSpPr>
                <a:spLocks noChangeAspect="1"/>
              </p:cNvSpPr>
              <p:nvPr/>
            </p:nvSpPr>
            <p:spPr bwMode="auto">
              <a:xfrm rot="2360341">
                <a:off x="3403" y="2606"/>
                <a:ext cx="480" cy="380"/>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77" name="Oval 33"/>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2278" name="Picture 3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69" name="Group 35"/>
            <p:cNvGrpSpPr>
              <a:grpSpLocks noChangeAspect="1"/>
            </p:cNvGrpSpPr>
            <p:nvPr/>
          </p:nvGrpSpPr>
          <p:grpSpPr bwMode="auto">
            <a:xfrm rot="2360341">
              <a:off x="3360" y="2401"/>
              <a:ext cx="421" cy="527"/>
              <a:chOff x="2227" y="1194"/>
              <a:chExt cx="1944" cy="2413"/>
            </a:xfrm>
          </p:grpSpPr>
          <p:sp>
            <p:nvSpPr>
              <p:cNvPr id="2270" name="Freeform 36"/>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71" name="Freeform 37"/>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72" name="Freeform 38"/>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73" name="Freeform 39"/>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74" name="Freeform 40"/>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75" name="Freeform 41"/>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pic>
        <p:nvPicPr>
          <p:cNvPr id="2073" name="Picture 4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1993900" y="1592263"/>
            <a:ext cx="568325"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4" name="Picture 4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5800" y="1447800"/>
            <a:ext cx="4699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5" name="Freeform 44"/>
          <p:cNvSpPr>
            <a:spLocks/>
          </p:cNvSpPr>
          <p:nvPr/>
        </p:nvSpPr>
        <p:spPr bwMode="auto">
          <a:xfrm>
            <a:off x="914400" y="2133600"/>
            <a:ext cx="1371600" cy="165100"/>
          </a:xfrm>
          <a:custGeom>
            <a:avLst/>
            <a:gdLst>
              <a:gd name="T0" fmla="*/ 0 w 864"/>
              <a:gd name="T1" fmla="*/ 48 h 104"/>
              <a:gd name="T2" fmla="*/ 240 w 864"/>
              <a:gd name="T3" fmla="*/ 96 h 104"/>
              <a:gd name="T4" fmla="*/ 480 w 864"/>
              <a:gd name="T5" fmla="*/ 0 h 104"/>
              <a:gd name="T6" fmla="*/ 768 w 864"/>
              <a:gd name="T7" fmla="*/ 96 h 104"/>
              <a:gd name="T8" fmla="*/ 864 w 864"/>
              <a:gd name="T9" fmla="*/ 0 h 104"/>
              <a:gd name="T10" fmla="*/ 0 60000 65536"/>
              <a:gd name="T11" fmla="*/ 0 60000 65536"/>
              <a:gd name="T12" fmla="*/ 0 60000 65536"/>
              <a:gd name="T13" fmla="*/ 0 60000 65536"/>
              <a:gd name="T14" fmla="*/ 0 60000 65536"/>
              <a:gd name="T15" fmla="*/ 0 w 864"/>
              <a:gd name="T16" fmla="*/ 0 h 104"/>
              <a:gd name="T17" fmla="*/ 864 w 864"/>
              <a:gd name="T18" fmla="*/ 104 h 104"/>
            </a:gdLst>
            <a:ahLst/>
            <a:cxnLst>
              <a:cxn ang="T10">
                <a:pos x="T0" y="T1"/>
              </a:cxn>
              <a:cxn ang="T11">
                <a:pos x="T2" y="T3"/>
              </a:cxn>
              <a:cxn ang="T12">
                <a:pos x="T4" y="T5"/>
              </a:cxn>
              <a:cxn ang="T13">
                <a:pos x="T6" y="T7"/>
              </a:cxn>
              <a:cxn ang="T14">
                <a:pos x="T8" y="T9"/>
              </a:cxn>
            </a:cxnLst>
            <a:rect l="T15" t="T16" r="T17" b="T18"/>
            <a:pathLst>
              <a:path w="864" h="104">
                <a:moveTo>
                  <a:pt x="0" y="48"/>
                </a:moveTo>
                <a:cubicBezTo>
                  <a:pt x="80" y="76"/>
                  <a:pt x="160" y="104"/>
                  <a:pt x="240" y="96"/>
                </a:cubicBezTo>
                <a:cubicBezTo>
                  <a:pt x="320" y="88"/>
                  <a:pt x="392" y="0"/>
                  <a:pt x="480" y="0"/>
                </a:cubicBezTo>
                <a:cubicBezTo>
                  <a:pt x="568" y="0"/>
                  <a:pt x="704" y="96"/>
                  <a:pt x="768" y="96"/>
                </a:cubicBezTo>
                <a:cubicBezTo>
                  <a:pt x="832" y="96"/>
                  <a:pt x="848" y="48"/>
                  <a:pt x="864" y="0"/>
                </a:cubicBezTo>
              </a:path>
            </a:pathLst>
          </a:cu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076" name="Group 45"/>
          <p:cNvGrpSpPr>
            <a:grpSpLocks/>
          </p:cNvGrpSpPr>
          <p:nvPr/>
        </p:nvGrpSpPr>
        <p:grpSpPr bwMode="auto">
          <a:xfrm>
            <a:off x="3733800" y="1676400"/>
            <a:ext cx="1676400" cy="914400"/>
            <a:chOff x="3456" y="2677"/>
            <a:chExt cx="773" cy="390"/>
          </a:xfrm>
        </p:grpSpPr>
        <p:sp>
          <p:nvSpPr>
            <p:cNvPr id="2266" name="Freeform 46" descr="Green marble"/>
            <p:cNvSpPr>
              <a:spLocks noChangeAspect="1"/>
            </p:cNvSpPr>
            <p:nvPr/>
          </p:nvSpPr>
          <p:spPr bwMode="auto">
            <a:xfrm rot="2360341">
              <a:off x="3456" y="2677"/>
              <a:ext cx="493" cy="390"/>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67" name="Freeform 47" descr="Green marble"/>
            <p:cNvSpPr>
              <a:spLocks noChangeAspect="1"/>
            </p:cNvSpPr>
            <p:nvPr/>
          </p:nvSpPr>
          <p:spPr bwMode="auto">
            <a:xfrm rot="2360341">
              <a:off x="3945" y="2719"/>
              <a:ext cx="284" cy="283"/>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077" name="Group 48"/>
          <p:cNvGrpSpPr>
            <a:grpSpLocks/>
          </p:cNvGrpSpPr>
          <p:nvPr/>
        </p:nvGrpSpPr>
        <p:grpSpPr bwMode="auto">
          <a:xfrm>
            <a:off x="7010400" y="1524000"/>
            <a:ext cx="1219200" cy="1066800"/>
            <a:chOff x="1584" y="2256"/>
            <a:chExt cx="768" cy="672"/>
          </a:xfrm>
        </p:grpSpPr>
        <p:sp>
          <p:nvSpPr>
            <p:cNvPr id="2264" name="AutoShape 49"/>
            <p:cNvSpPr>
              <a:spLocks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79 km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to school</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2265" name="Line 50"/>
            <p:cNvSpPr>
              <a:spLocks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078" name="Group 51"/>
          <p:cNvGrpSpPr>
            <a:grpSpLocks noChangeAspect="1"/>
          </p:cNvGrpSpPr>
          <p:nvPr/>
        </p:nvGrpSpPr>
        <p:grpSpPr bwMode="auto">
          <a:xfrm>
            <a:off x="7620000" y="5181600"/>
            <a:ext cx="1119188" cy="1169988"/>
            <a:chOff x="4641" y="2352"/>
            <a:chExt cx="735" cy="768"/>
          </a:xfrm>
        </p:grpSpPr>
        <p:sp>
          <p:nvSpPr>
            <p:cNvPr id="2251" name="Freeform 52" descr="Green marble"/>
            <p:cNvSpPr>
              <a:spLocks noChangeAspect="1"/>
            </p:cNvSpPr>
            <p:nvPr/>
          </p:nvSpPr>
          <p:spPr bwMode="auto">
            <a:xfrm rot="2360341">
              <a:off x="4656" y="2619"/>
              <a:ext cx="390" cy="309"/>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252" name="Group 53"/>
            <p:cNvGrpSpPr>
              <a:grpSpLocks noChangeAspect="1"/>
            </p:cNvGrpSpPr>
            <p:nvPr/>
          </p:nvGrpSpPr>
          <p:grpSpPr bwMode="auto">
            <a:xfrm>
              <a:off x="4703" y="2655"/>
              <a:ext cx="208" cy="170"/>
              <a:chOff x="1728" y="2064"/>
              <a:chExt cx="768" cy="672"/>
            </a:xfrm>
          </p:grpSpPr>
          <p:sp>
            <p:nvSpPr>
              <p:cNvPr id="2262" name="AutoShape 54"/>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2263" name="Line 55"/>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253" name="Oval 56"/>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pic>
          <p:nvPicPr>
            <p:cNvPr id="2254" name="Picture 57"/>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55" name="Group 58"/>
            <p:cNvGrpSpPr>
              <a:grpSpLocks noChangeAspect="1"/>
            </p:cNvGrpSpPr>
            <p:nvPr/>
          </p:nvGrpSpPr>
          <p:grpSpPr bwMode="auto">
            <a:xfrm rot="2360341">
              <a:off x="4794" y="2352"/>
              <a:ext cx="342" cy="428"/>
              <a:chOff x="2227" y="1194"/>
              <a:chExt cx="1944" cy="2413"/>
            </a:xfrm>
          </p:grpSpPr>
          <p:sp>
            <p:nvSpPr>
              <p:cNvPr id="2256" name="Freeform 59"/>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7" name="Freeform 60"/>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8" name="Freeform 61"/>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9" name="Freeform 62"/>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60" name="Freeform 63"/>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61" name="Freeform 64"/>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2079" name="Group 65"/>
          <p:cNvGrpSpPr>
            <a:grpSpLocks/>
          </p:cNvGrpSpPr>
          <p:nvPr/>
        </p:nvGrpSpPr>
        <p:grpSpPr bwMode="auto">
          <a:xfrm>
            <a:off x="846138" y="3200400"/>
            <a:ext cx="1439862" cy="1439863"/>
            <a:chOff x="1829" y="3170"/>
            <a:chExt cx="907" cy="907"/>
          </a:xfrm>
        </p:grpSpPr>
        <p:sp>
          <p:nvSpPr>
            <p:cNvPr id="2132" name="Oval 66" descr="Green marble"/>
            <p:cNvSpPr>
              <a:spLocks noChangeAspect="1" noChangeArrowheads="1"/>
            </p:cNvSpPr>
            <p:nvPr/>
          </p:nvSpPr>
          <p:spPr bwMode="auto">
            <a:xfrm>
              <a:off x="1829" y="3170"/>
              <a:ext cx="907" cy="907"/>
            </a:xfrm>
            <a:prstGeom prst="ellipse">
              <a:avLst/>
            </a:prstGeom>
            <a:blipFill dpi="0" rotWithShape="0">
              <a:blip r:embed="rId6"/>
              <a:srcRect/>
              <a:tile tx="0" ty="0" sx="100000" sy="100000" flip="none" algn="tl"/>
            </a:blipFill>
            <a:ln w="63500">
              <a:solidFill>
                <a:srgbClr val="339966"/>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133" name="Group 67"/>
            <p:cNvGrpSpPr>
              <a:grpSpLocks noChangeAspect="1"/>
            </p:cNvGrpSpPr>
            <p:nvPr/>
          </p:nvGrpSpPr>
          <p:grpSpPr bwMode="auto">
            <a:xfrm rot="-4017361">
              <a:off x="2175" y="3875"/>
              <a:ext cx="138" cy="156"/>
              <a:chOff x="1584" y="3072"/>
              <a:chExt cx="816" cy="961"/>
            </a:xfrm>
          </p:grpSpPr>
          <p:grpSp>
            <p:nvGrpSpPr>
              <p:cNvPr id="2243" name="Group 68"/>
              <p:cNvGrpSpPr>
                <a:grpSpLocks noChangeAspect="1"/>
              </p:cNvGrpSpPr>
              <p:nvPr/>
            </p:nvGrpSpPr>
            <p:grpSpPr bwMode="auto">
              <a:xfrm rot="-1717408">
                <a:off x="1584" y="3072"/>
                <a:ext cx="744" cy="912"/>
                <a:chOff x="2448" y="2064"/>
                <a:chExt cx="744" cy="912"/>
              </a:xfrm>
            </p:grpSpPr>
            <p:sp>
              <p:nvSpPr>
                <p:cNvPr id="2245" name="Freeform 69"/>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46" name="Freeform 70"/>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47" name="Freeform 71"/>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48" name="Freeform 72"/>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49" name="Freeform 73"/>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0" name="Freeform 74"/>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244" name="Line 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34" name="Group 76"/>
            <p:cNvGrpSpPr>
              <a:grpSpLocks noChangeAspect="1"/>
            </p:cNvGrpSpPr>
            <p:nvPr/>
          </p:nvGrpSpPr>
          <p:grpSpPr bwMode="auto">
            <a:xfrm rot="325367" flipH="1">
              <a:off x="2580" y="3601"/>
              <a:ext cx="141" cy="153"/>
              <a:chOff x="1584" y="3072"/>
              <a:chExt cx="816" cy="961"/>
            </a:xfrm>
          </p:grpSpPr>
          <p:grpSp>
            <p:nvGrpSpPr>
              <p:cNvPr id="2235" name="Group 77"/>
              <p:cNvGrpSpPr>
                <a:grpSpLocks noChangeAspect="1"/>
              </p:cNvGrpSpPr>
              <p:nvPr/>
            </p:nvGrpSpPr>
            <p:grpSpPr bwMode="auto">
              <a:xfrm rot="-1717408">
                <a:off x="1584" y="3072"/>
                <a:ext cx="744" cy="912"/>
                <a:chOff x="2448" y="2064"/>
                <a:chExt cx="744" cy="912"/>
              </a:xfrm>
            </p:grpSpPr>
            <p:sp>
              <p:nvSpPr>
                <p:cNvPr id="2237" name="Freeform 78"/>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38" name="Freeform 79"/>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39" name="Freeform 80"/>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40" name="Freeform 81"/>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41" name="Freeform 82"/>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42" name="Freeform 83"/>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236" name="Line 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pic>
          <p:nvPicPr>
            <p:cNvPr id="2135" name="Picture 85"/>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267" y="3416"/>
              <a:ext cx="28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pic>
        <p:grpSp>
          <p:nvGrpSpPr>
            <p:cNvPr id="2136" name="Group 86"/>
            <p:cNvGrpSpPr>
              <a:grpSpLocks noChangeAspect="1"/>
            </p:cNvGrpSpPr>
            <p:nvPr/>
          </p:nvGrpSpPr>
          <p:grpSpPr bwMode="auto">
            <a:xfrm rot="1710829">
              <a:off x="1908" y="3431"/>
              <a:ext cx="141" cy="154"/>
              <a:chOff x="1584" y="3072"/>
              <a:chExt cx="816" cy="961"/>
            </a:xfrm>
          </p:grpSpPr>
          <p:grpSp>
            <p:nvGrpSpPr>
              <p:cNvPr id="2227" name="Group 87"/>
              <p:cNvGrpSpPr>
                <a:grpSpLocks noChangeAspect="1"/>
              </p:cNvGrpSpPr>
              <p:nvPr/>
            </p:nvGrpSpPr>
            <p:grpSpPr bwMode="auto">
              <a:xfrm rot="-1717408">
                <a:off x="1584" y="3072"/>
                <a:ext cx="744" cy="912"/>
                <a:chOff x="2448" y="2064"/>
                <a:chExt cx="744" cy="912"/>
              </a:xfrm>
            </p:grpSpPr>
            <p:sp>
              <p:nvSpPr>
                <p:cNvPr id="2229" name="Freeform 88"/>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30" name="Freeform 89"/>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31" name="Freeform 90"/>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32" name="Freeform 91"/>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33" name="Freeform 92"/>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34" name="Freeform 93"/>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228" name="Line 9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37" name="Group 95"/>
            <p:cNvGrpSpPr>
              <a:grpSpLocks noChangeAspect="1"/>
            </p:cNvGrpSpPr>
            <p:nvPr/>
          </p:nvGrpSpPr>
          <p:grpSpPr bwMode="auto">
            <a:xfrm rot="4130845" flipH="1">
              <a:off x="2370" y="3699"/>
              <a:ext cx="138" cy="156"/>
              <a:chOff x="1584" y="3072"/>
              <a:chExt cx="816" cy="961"/>
            </a:xfrm>
          </p:grpSpPr>
          <p:grpSp>
            <p:nvGrpSpPr>
              <p:cNvPr id="2219" name="Group 96"/>
              <p:cNvGrpSpPr>
                <a:grpSpLocks noChangeAspect="1"/>
              </p:cNvGrpSpPr>
              <p:nvPr/>
            </p:nvGrpSpPr>
            <p:grpSpPr bwMode="auto">
              <a:xfrm rot="-1717408">
                <a:off x="1584" y="3072"/>
                <a:ext cx="744" cy="912"/>
                <a:chOff x="2448" y="2064"/>
                <a:chExt cx="744" cy="912"/>
              </a:xfrm>
            </p:grpSpPr>
            <p:sp>
              <p:nvSpPr>
                <p:cNvPr id="2221" name="Freeform 97"/>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22" name="Freeform 98"/>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23" name="Freeform 99"/>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24" name="Freeform 100"/>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25" name="Freeform 101"/>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26" name="Freeform 102"/>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220" name="Line 103"/>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38" name="Group 104"/>
            <p:cNvGrpSpPr>
              <a:grpSpLocks noChangeAspect="1"/>
            </p:cNvGrpSpPr>
            <p:nvPr/>
          </p:nvGrpSpPr>
          <p:grpSpPr bwMode="auto">
            <a:xfrm rot="-1335947">
              <a:off x="1986" y="3754"/>
              <a:ext cx="140" cy="154"/>
              <a:chOff x="1584" y="3072"/>
              <a:chExt cx="816" cy="961"/>
            </a:xfrm>
          </p:grpSpPr>
          <p:grpSp>
            <p:nvGrpSpPr>
              <p:cNvPr id="2211" name="Group 105"/>
              <p:cNvGrpSpPr>
                <a:grpSpLocks noChangeAspect="1"/>
              </p:cNvGrpSpPr>
              <p:nvPr/>
            </p:nvGrpSpPr>
            <p:grpSpPr bwMode="auto">
              <a:xfrm rot="-1717408">
                <a:off x="1584" y="3072"/>
                <a:ext cx="744" cy="912"/>
                <a:chOff x="2448" y="2064"/>
                <a:chExt cx="744" cy="912"/>
              </a:xfrm>
            </p:grpSpPr>
            <p:sp>
              <p:nvSpPr>
                <p:cNvPr id="2213" name="Freeform 106"/>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14" name="Freeform 107"/>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15" name="Freeform 108"/>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16" name="Freeform 109"/>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17" name="Freeform 110"/>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18" name="Freeform 111"/>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212" name="Line 112"/>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39" name="Group 113"/>
            <p:cNvGrpSpPr>
              <a:grpSpLocks noChangeAspect="1"/>
            </p:cNvGrpSpPr>
            <p:nvPr/>
          </p:nvGrpSpPr>
          <p:grpSpPr bwMode="auto">
            <a:xfrm rot="-1480534">
              <a:off x="2158" y="3677"/>
              <a:ext cx="141" cy="154"/>
              <a:chOff x="1584" y="3072"/>
              <a:chExt cx="816" cy="961"/>
            </a:xfrm>
          </p:grpSpPr>
          <p:grpSp>
            <p:nvGrpSpPr>
              <p:cNvPr id="2203" name="Group 114"/>
              <p:cNvGrpSpPr>
                <a:grpSpLocks noChangeAspect="1"/>
              </p:cNvGrpSpPr>
              <p:nvPr/>
            </p:nvGrpSpPr>
            <p:grpSpPr bwMode="auto">
              <a:xfrm rot="-1717408">
                <a:off x="1584" y="3072"/>
                <a:ext cx="744" cy="912"/>
                <a:chOff x="2448" y="2064"/>
                <a:chExt cx="744" cy="912"/>
              </a:xfrm>
            </p:grpSpPr>
            <p:sp>
              <p:nvSpPr>
                <p:cNvPr id="2205" name="Freeform 115"/>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06" name="Freeform 116"/>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07" name="Freeform 117"/>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08" name="Freeform 118"/>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09" name="Freeform 119"/>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10" name="Freeform 120"/>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204" name="Line 121"/>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40" name="Group 122"/>
            <p:cNvGrpSpPr>
              <a:grpSpLocks noChangeAspect="1"/>
            </p:cNvGrpSpPr>
            <p:nvPr/>
          </p:nvGrpSpPr>
          <p:grpSpPr bwMode="auto">
            <a:xfrm rot="19336688" flipH="1">
              <a:off x="2487" y="3339"/>
              <a:ext cx="140" cy="154"/>
              <a:chOff x="1584" y="3072"/>
              <a:chExt cx="816" cy="961"/>
            </a:xfrm>
          </p:grpSpPr>
          <p:grpSp>
            <p:nvGrpSpPr>
              <p:cNvPr id="2195" name="Group 123"/>
              <p:cNvGrpSpPr>
                <a:grpSpLocks noChangeAspect="1"/>
              </p:cNvGrpSpPr>
              <p:nvPr/>
            </p:nvGrpSpPr>
            <p:grpSpPr bwMode="auto">
              <a:xfrm rot="-1717408">
                <a:off x="1584" y="3072"/>
                <a:ext cx="744" cy="912"/>
                <a:chOff x="2448" y="2064"/>
                <a:chExt cx="744" cy="912"/>
              </a:xfrm>
            </p:grpSpPr>
            <p:sp>
              <p:nvSpPr>
                <p:cNvPr id="2197" name="Freeform 124"/>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98" name="Freeform 125"/>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99" name="Freeform 126"/>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00" name="Freeform 127"/>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01" name="Freeform 128"/>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02" name="Freeform 129"/>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96" name="Line 130"/>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41" name="Group 131"/>
            <p:cNvGrpSpPr>
              <a:grpSpLocks noChangeAspect="1"/>
            </p:cNvGrpSpPr>
            <p:nvPr/>
          </p:nvGrpSpPr>
          <p:grpSpPr bwMode="auto">
            <a:xfrm rot="2850186">
              <a:off x="2041" y="3223"/>
              <a:ext cx="139" cy="156"/>
              <a:chOff x="1584" y="3072"/>
              <a:chExt cx="816" cy="961"/>
            </a:xfrm>
          </p:grpSpPr>
          <p:grpSp>
            <p:nvGrpSpPr>
              <p:cNvPr id="2187" name="Group 132"/>
              <p:cNvGrpSpPr>
                <a:grpSpLocks noChangeAspect="1"/>
              </p:cNvGrpSpPr>
              <p:nvPr/>
            </p:nvGrpSpPr>
            <p:grpSpPr bwMode="auto">
              <a:xfrm rot="-1717408">
                <a:off x="1584" y="3072"/>
                <a:ext cx="744" cy="912"/>
                <a:chOff x="2448" y="2064"/>
                <a:chExt cx="744" cy="912"/>
              </a:xfrm>
            </p:grpSpPr>
            <p:sp>
              <p:nvSpPr>
                <p:cNvPr id="2189" name="Freeform 133"/>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90" name="Freeform 134"/>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91" name="Freeform 135"/>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92" name="Freeform 136"/>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93" name="Freeform 137"/>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94" name="Freeform 138"/>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88" name="Line 139"/>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42" name="Group 140"/>
            <p:cNvGrpSpPr>
              <a:grpSpLocks noChangeAspect="1"/>
            </p:cNvGrpSpPr>
            <p:nvPr/>
          </p:nvGrpSpPr>
          <p:grpSpPr bwMode="auto">
            <a:xfrm rot="5158859">
              <a:off x="2276" y="3253"/>
              <a:ext cx="139" cy="157"/>
              <a:chOff x="1584" y="3072"/>
              <a:chExt cx="816" cy="961"/>
            </a:xfrm>
          </p:grpSpPr>
          <p:grpSp>
            <p:nvGrpSpPr>
              <p:cNvPr id="2179" name="Group 141"/>
              <p:cNvGrpSpPr>
                <a:grpSpLocks noChangeAspect="1"/>
              </p:cNvGrpSpPr>
              <p:nvPr/>
            </p:nvGrpSpPr>
            <p:grpSpPr bwMode="auto">
              <a:xfrm rot="-1717408">
                <a:off x="1584" y="3072"/>
                <a:ext cx="744" cy="912"/>
                <a:chOff x="2448" y="2064"/>
                <a:chExt cx="744" cy="912"/>
              </a:xfrm>
            </p:grpSpPr>
            <p:sp>
              <p:nvSpPr>
                <p:cNvPr id="2181" name="Freeform 142"/>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82" name="Freeform 143"/>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83" name="Freeform 144"/>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84" name="Freeform 145"/>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85" name="Freeform 146"/>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86" name="Freeform 147"/>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80" name="Line 148"/>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43" name="Group 149"/>
            <p:cNvGrpSpPr>
              <a:grpSpLocks noChangeAspect="1"/>
            </p:cNvGrpSpPr>
            <p:nvPr/>
          </p:nvGrpSpPr>
          <p:grpSpPr bwMode="auto">
            <a:xfrm rot="1981365">
              <a:off x="2095" y="3385"/>
              <a:ext cx="141" cy="153"/>
              <a:chOff x="1584" y="3072"/>
              <a:chExt cx="816" cy="961"/>
            </a:xfrm>
          </p:grpSpPr>
          <p:grpSp>
            <p:nvGrpSpPr>
              <p:cNvPr id="2171" name="Group 150"/>
              <p:cNvGrpSpPr>
                <a:grpSpLocks noChangeAspect="1"/>
              </p:cNvGrpSpPr>
              <p:nvPr/>
            </p:nvGrpSpPr>
            <p:grpSpPr bwMode="auto">
              <a:xfrm rot="-1717408">
                <a:off x="1584" y="3072"/>
                <a:ext cx="744" cy="912"/>
                <a:chOff x="2448" y="2064"/>
                <a:chExt cx="744" cy="912"/>
              </a:xfrm>
            </p:grpSpPr>
            <p:sp>
              <p:nvSpPr>
                <p:cNvPr id="2173" name="Freeform 151"/>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74" name="Freeform 152"/>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75" name="Freeform 153"/>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76" name="Freeform 154"/>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77" name="Freeform 155"/>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78" name="Freeform 156"/>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72" name="Line 157"/>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44" name="Group 158"/>
            <p:cNvGrpSpPr>
              <a:grpSpLocks noChangeAspect="1"/>
            </p:cNvGrpSpPr>
            <p:nvPr/>
          </p:nvGrpSpPr>
          <p:grpSpPr bwMode="auto">
            <a:xfrm>
              <a:off x="1861" y="3616"/>
              <a:ext cx="141" cy="153"/>
              <a:chOff x="1584" y="3072"/>
              <a:chExt cx="816" cy="961"/>
            </a:xfrm>
          </p:grpSpPr>
          <p:grpSp>
            <p:nvGrpSpPr>
              <p:cNvPr id="2163" name="Group 159"/>
              <p:cNvGrpSpPr>
                <a:grpSpLocks noChangeAspect="1"/>
              </p:cNvGrpSpPr>
              <p:nvPr/>
            </p:nvGrpSpPr>
            <p:grpSpPr bwMode="auto">
              <a:xfrm rot="-1717408">
                <a:off x="1584" y="3072"/>
                <a:ext cx="744" cy="912"/>
                <a:chOff x="2448" y="2064"/>
                <a:chExt cx="744" cy="912"/>
              </a:xfrm>
            </p:grpSpPr>
            <p:sp>
              <p:nvSpPr>
                <p:cNvPr id="2165" name="Freeform 160"/>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66" name="Freeform 161"/>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67" name="Freeform 162"/>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68" name="Freeform 163"/>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69" name="Freeform 164"/>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70" name="Freeform 165"/>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64" name="Line 166"/>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45" name="Group 167"/>
            <p:cNvGrpSpPr>
              <a:grpSpLocks noChangeAspect="1"/>
            </p:cNvGrpSpPr>
            <p:nvPr/>
          </p:nvGrpSpPr>
          <p:grpSpPr bwMode="auto">
            <a:xfrm>
              <a:off x="2033" y="3538"/>
              <a:ext cx="141" cy="154"/>
              <a:chOff x="1584" y="3072"/>
              <a:chExt cx="816" cy="961"/>
            </a:xfrm>
          </p:grpSpPr>
          <p:grpSp>
            <p:nvGrpSpPr>
              <p:cNvPr id="2155" name="Group 168"/>
              <p:cNvGrpSpPr>
                <a:grpSpLocks noChangeAspect="1"/>
              </p:cNvGrpSpPr>
              <p:nvPr/>
            </p:nvGrpSpPr>
            <p:grpSpPr bwMode="auto">
              <a:xfrm rot="-1717408">
                <a:off x="1584" y="3072"/>
                <a:ext cx="744" cy="912"/>
                <a:chOff x="2448" y="2064"/>
                <a:chExt cx="744" cy="912"/>
              </a:xfrm>
            </p:grpSpPr>
            <p:sp>
              <p:nvSpPr>
                <p:cNvPr id="2157" name="Freeform 169"/>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8" name="Freeform 170"/>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9" name="Freeform 171"/>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60" name="Freeform 172"/>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61" name="Freeform 173"/>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62" name="Freeform 174"/>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56" name="Line 175"/>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46" name="Group 176"/>
            <p:cNvGrpSpPr>
              <a:grpSpLocks noChangeAspect="1"/>
            </p:cNvGrpSpPr>
            <p:nvPr/>
          </p:nvGrpSpPr>
          <p:grpSpPr bwMode="auto">
            <a:xfrm rot="2694288" flipH="1">
              <a:off x="2455" y="3800"/>
              <a:ext cx="141" cy="154"/>
              <a:chOff x="1584" y="3072"/>
              <a:chExt cx="816" cy="961"/>
            </a:xfrm>
          </p:grpSpPr>
          <p:grpSp>
            <p:nvGrpSpPr>
              <p:cNvPr id="2147" name="Group 177"/>
              <p:cNvGrpSpPr>
                <a:grpSpLocks noChangeAspect="1"/>
              </p:cNvGrpSpPr>
              <p:nvPr/>
            </p:nvGrpSpPr>
            <p:grpSpPr bwMode="auto">
              <a:xfrm rot="-1717408">
                <a:off x="1584" y="3072"/>
                <a:ext cx="744" cy="912"/>
                <a:chOff x="2448" y="2064"/>
                <a:chExt cx="744" cy="912"/>
              </a:xfrm>
            </p:grpSpPr>
            <p:sp>
              <p:nvSpPr>
                <p:cNvPr id="2149" name="Freeform 178"/>
                <p:cNvSpPr>
                  <a:spLocks noChangeAspect="1"/>
                </p:cNvSpPr>
                <p:nvPr/>
              </p:nvSpPr>
              <p:spPr bwMode="auto">
                <a:xfrm>
                  <a:off x="2810" y="2195"/>
                  <a:ext cx="200" cy="202"/>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0" name="Freeform 179"/>
                <p:cNvSpPr>
                  <a:spLocks noChangeAspect="1"/>
                </p:cNvSpPr>
                <p:nvPr/>
              </p:nvSpPr>
              <p:spPr bwMode="auto">
                <a:xfrm>
                  <a:off x="2712" y="2413"/>
                  <a:ext cx="206" cy="361"/>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 name="Freeform 180"/>
                <p:cNvSpPr>
                  <a:spLocks noChangeAspect="1"/>
                </p:cNvSpPr>
                <p:nvPr/>
              </p:nvSpPr>
              <p:spPr bwMode="auto">
                <a:xfrm>
                  <a:off x="2726" y="2706"/>
                  <a:ext cx="261" cy="270"/>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 name="Freeform 181"/>
                <p:cNvSpPr>
                  <a:spLocks noChangeAspect="1"/>
                </p:cNvSpPr>
                <p:nvPr/>
              </p:nvSpPr>
              <p:spPr bwMode="auto">
                <a:xfrm>
                  <a:off x="2448" y="2645"/>
                  <a:ext cx="331" cy="256"/>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 name="Freeform 182"/>
                <p:cNvSpPr>
                  <a:spLocks noChangeAspect="1"/>
                </p:cNvSpPr>
                <p:nvPr/>
              </p:nvSpPr>
              <p:spPr bwMode="auto">
                <a:xfrm>
                  <a:off x="2605" y="2064"/>
                  <a:ext cx="233" cy="405"/>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4" name="Freeform 183"/>
                <p:cNvSpPr>
                  <a:spLocks noChangeAspect="1"/>
                </p:cNvSpPr>
                <p:nvPr/>
              </p:nvSpPr>
              <p:spPr bwMode="auto">
                <a:xfrm>
                  <a:off x="2887" y="2100"/>
                  <a:ext cx="305" cy="379"/>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6350">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48" name="Line 184"/>
              <p:cNvSpPr>
                <a:spLocks noChangeAspect="1" noChangeShapeType="1"/>
              </p:cNvSpPr>
              <p:nvPr/>
            </p:nvSpPr>
            <p:spPr bwMode="auto">
              <a:xfrm flipV="1">
                <a:off x="1824" y="3840"/>
                <a:ext cx="576" cy="193"/>
              </a:xfrm>
              <a:prstGeom prst="line">
                <a:avLst/>
              </a:prstGeom>
              <a:noFill/>
              <a:ln w="6350">
                <a:solidFill>
                  <a:schemeClr val="hlink"/>
                </a:solidFill>
                <a:round/>
                <a:headEnd/>
                <a:tailEnd type="arrow"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2080" name="Group 185"/>
          <p:cNvGrpSpPr>
            <a:grpSpLocks/>
          </p:cNvGrpSpPr>
          <p:nvPr/>
        </p:nvGrpSpPr>
        <p:grpSpPr bwMode="auto">
          <a:xfrm>
            <a:off x="6858000" y="3200400"/>
            <a:ext cx="1447800" cy="1447800"/>
            <a:chOff x="4320" y="2016"/>
            <a:chExt cx="912" cy="912"/>
          </a:xfrm>
        </p:grpSpPr>
        <p:grpSp>
          <p:nvGrpSpPr>
            <p:cNvPr id="2114" name="Group 186"/>
            <p:cNvGrpSpPr>
              <a:grpSpLocks/>
            </p:cNvGrpSpPr>
            <p:nvPr/>
          </p:nvGrpSpPr>
          <p:grpSpPr bwMode="auto">
            <a:xfrm>
              <a:off x="4320" y="2016"/>
              <a:ext cx="912" cy="912"/>
              <a:chOff x="2496" y="1104"/>
              <a:chExt cx="912" cy="912"/>
            </a:xfrm>
          </p:grpSpPr>
          <p:grpSp>
            <p:nvGrpSpPr>
              <p:cNvPr id="2121" name="Group 187"/>
              <p:cNvGrpSpPr>
                <a:grpSpLocks noChangeAspect="1"/>
              </p:cNvGrpSpPr>
              <p:nvPr/>
            </p:nvGrpSpPr>
            <p:grpSpPr bwMode="auto">
              <a:xfrm rot="2360341">
                <a:off x="2592" y="1248"/>
                <a:ext cx="680" cy="680"/>
                <a:chOff x="1224" y="1212"/>
                <a:chExt cx="3144" cy="3112"/>
              </a:xfrm>
            </p:grpSpPr>
            <p:sp>
              <p:nvSpPr>
                <p:cNvPr id="2123" name="Freeform 188"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24" name="Freeform 189"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6"/>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125" name="Group 190"/>
                <p:cNvGrpSpPr>
                  <a:grpSpLocks noChangeAspect="1"/>
                </p:cNvGrpSpPr>
                <p:nvPr/>
              </p:nvGrpSpPr>
              <p:grpSpPr bwMode="auto">
                <a:xfrm>
                  <a:off x="1776" y="1212"/>
                  <a:ext cx="1944" cy="2413"/>
                  <a:chOff x="2227" y="1194"/>
                  <a:chExt cx="1944" cy="2413"/>
                </a:xfrm>
              </p:grpSpPr>
              <p:sp>
                <p:nvSpPr>
                  <p:cNvPr id="2126" name="Freeform 191"/>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27" name="Freeform 192"/>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28" name="Freeform 193"/>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29" name="Freeform 194"/>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30" name="Freeform 195"/>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31" name="Freeform 196"/>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2122" name="Oval 197"/>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115" name="Group 198"/>
            <p:cNvGrpSpPr>
              <a:grpSpLocks/>
            </p:cNvGrpSpPr>
            <p:nvPr/>
          </p:nvGrpSpPr>
          <p:grpSpPr bwMode="auto">
            <a:xfrm>
              <a:off x="4368" y="2112"/>
              <a:ext cx="432" cy="240"/>
              <a:chOff x="-1152" y="3504"/>
              <a:chExt cx="432" cy="240"/>
            </a:xfrm>
          </p:grpSpPr>
          <p:grpSp>
            <p:nvGrpSpPr>
              <p:cNvPr id="2116" name="Group 199"/>
              <p:cNvGrpSpPr>
                <a:grpSpLocks noChangeAspect="1"/>
              </p:cNvGrpSpPr>
              <p:nvPr/>
            </p:nvGrpSpPr>
            <p:grpSpPr bwMode="auto">
              <a:xfrm>
                <a:off x="-1075" y="3504"/>
                <a:ext cx="256" cy="210"/>
                <a:chOff x="1728" y="2064"/>
                <a:chExt cx="768" cy="672"/>
              </a:xfrm>
            </p:grpSpPr>
            <p:sp>
              <p:nvSpPr>
                <p:cNvPr id="2119" name="AutoShape 20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2120" name="Line 20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17" name="Line 202"/>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18" name="Line 203"/>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2081" name="Group 204"/>
          <p:cNvGrpSpPr>
            <a:grpSpLocks/>
          </p:cNvGrpSpPr>
          <p:nvPr/>
        </p:nvGrpSpPr>
        <p:grpSpPr bwMode="auto">
          <a:xfrm>
            <a:off x="838200" y="5181600"/>
            <a:ext cx="1439863" cy="1439863"/>
            <a:chOff x="528" y="3264"/>
            <a:chExt cx="907" cy="907"/>
          </a:xfrm>
        </p:grpSpPr>
        <p:grpSp>
          <p:nvGrpSpPr>
            <p:cNvPr id="2094" name="Group 205"/>
            <p:cNvGrpSpPr>
              <a:grpSpLocks/>
            </p:cNvGrpSpPr>
            <p:nvPr/>
          </p:nvGrpSpPr>
          <p:grpSpPr bwMode="auto">
            <a:xfrm>
              <a:off x="528" y="3264"/>
              <a:ext cx="907" cy="907"/>
              <a:chOff x="3120" y="1872"/>
              <a:chExt cx="907" cy="907"/>
            </a:xfrm>
          </p:grpSpPr>
          <p:sp>
            <p:nvSpPr>
              <p:cNvPr id="2101" name="Freeform 206"/>
              <p:cNvSpPr>
                <a:spLocks noChangeAspect="1"/>
              </p:cNvSpPr>
              <p:nvPr/>
            </p:nvSpPr>
            <p:spPr bwMode="auto">
              <a:xfrm>
                <a:off x="3453" y="2386"/>
                <a:ext cx="225" cy="63"/>
              </a:xfrm>
              <a:custGeom>
                <a:avLst/>
                <a:gdLst>
                  <a:gd name="T0" fmla="*/ 0 w 672"/>
                  <a:gd name="T1" fmla="*/ 192 h 200"/>
                  <a:gd name="T2" fmla="*/ 432 w 672"/>
                  <a:gd name="T3" fmla="*/ 0 h 200"/>
                  <a:gd name="T4" fmla="*/ 384 w 672"/>
                  <a:gd name="T5" fmla="*/ 192 h 200"/>
                  <a:gd name="T6" fmla="*/ 672 w 672"/>
                  <a:gd name="T7" fmla="*/ 48 h 200"/>
                  <a:gd name="T8" fmla="*/ 0 60000 65536"/>
                  <a:gd name="T9" fmla="*/ 0 60000 65536"/>
                  <a:gd name="T10" fmla="*/ 0 60000 65536"/>
                  <a:gd name="T11" fmla="*/ 0 60000 65536"/>
                  <a:gd name="T12" fmla="*/ 0 w 672"/>
                  <a:gd name="T13" fmla="*/ 0 h 200"/>
                  <a:gd name="T14" fmla="*/ 672 w 672"/>
                  <a:gd name="T15" fmla="*/ 200 h 200"/>
                </a:gdLst>
                <a:ahLst/>
                <a:cxnLst>
                  <a:cxn ang="T8">
                    <a:pos x="T0" y="T1"/>
                  </a:cxn>
                  <a:cxn ang="T9">
                    <a:pos x="T2" y="T3"/>
                  </a:cxn>
                  <a:cxn ang="T10">
                    <a:pos x="T4" y="T5"/>
                  </a:cxn>
                  <a:cxn ang="T11">
                    <a:pos x="T6" y="T7"/>
                  </a:cxn>
                </a:cxnLst>
                <a:rect l="T12" t="T13" r="T14" b="T15"/>
                <a:pathLst>
                  <a:path w="672" h="200">
                    <a:moveTo>
                      <a:pt x="0" y="192"/>
                    </a:moveTo>
                    <a:cubicBezTo>
                      <a:pt x="184" y="96"/>
                      <a:pt x="368" y="0"/>
                      <a:pt x="432" y="0"/>
                    </a:cubicBezTo>
                    <a:cubicBezTo>
                      <a:pt x="496" y="0"/>
                      <a:pt x="344" y="184"/>
                      <a:pt x="384" y="192"/>
                    </a:cubicBezTo>
                    <a:cubicBezTo>
                      <a:pt x="424" y="200"/>
                      <a:pt x="548" y="124"/>
                      <a:pt x="672" y="48"/>
                    </a:cubicBezTo>
                  </a:path>
                </a:pathLst>
              </a:custGeom>
              <a:noFill/>
              <a:ln w="25400">
                <a:solidFill>
                  <a:schemeClr val="hlink"/>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102" name="Group 207"/>
              <p:cNvGrpSpPr>
                <a:grpSpLocks/>
              </p:cNvGrpSpPr>
              <p:nvPr/>
            </p:nvGrpSpPr>
            <p:grpSpPr bwMode="auto">
              <a:xfrm>
                <a:off x="3469" y="2146"/>
                <a:ext cx="249" cy="285"/>
                <a:chOff x="3469" y="2146"/>
                <a:chExt cx="249" cy="285"/>
              </a:xfrm>
            </p:grpSpPr>
            <p:sp>
              <p:nvSpPr>
                <p:cNvPr id="2108" name="Freeform 208"/>
                <p:cNvSpPr>
                  <a:spLocks/>
                </p:cNvSpPr>
                <p:nvPr/>
              </p:nvSpPr>
              <p:spPr bwMode="auto">
                <a:xfrm>
                  <a:off x="3590" y="2187"/>
                  <a:ext cx="67" cy="63"/>
                </a:xfrm>
                <a:custGeom>
                  <a:avLst/>
                  <a:gdLst>
                    <a:gd name="T0" fmla="*/ 390 w 603"/>
                    <a:gd name="T1" fmla="*/ 270 h 570"/>
                    <a:gd name="T2" fmla="*/ 374 w 603"/>
                    <a:gd name="T3" fmla="*/ 166 h 570"/>
                    <a:gd name="T4" fmla="*/ 343 w 603"/>
                    <a:gd name="T5" fmla="*/ 72 h 570"/>
                    <a:gd name="T6" fmla="*/ 286 w 603"/>
                    <a:gd name="T7" fmla="*/ 22 h 570"/>
                    <a:gd name="T8" fmla="*/ 186 w 603"/>
                    <a:gd name="T9" fmla="*/ 0 h 570"/>
                    <a:gd name="T10" fmla="*/ 100 w 603"/>
                    <a:gd name="T11" fmla="*/ 22 h 570"/>
                    <a:gd name="T12" fmla="*/ 19 w 603"/>
                    <a:gd name="T13" fmla="*/ 115 h 570"/>
                    <a:gd name="T14" fmla="*/ 0 w 603"/>
                    <a:gd name="T15" fmla="*/ 227 h 570"/>
                    <a:gd name="T16" fmla="*/ 19 w 603"/>
                    <a:gd name="T17" fmla="*/ 346 h 570"/>
                    <a:gd name="T18" fmla="*/ 50 w 603"/>
                    <a:gd name="T19" fmla="*/ 419 h 570"/>
                    <a:gd name="T20" fmla="*/ 89 w 603"/>
                    <a:gd name="T21" fmla="*/ 494 h 570"/>
                    <a:gd name="T22" fmla="*/ 131 w 603"/>
                    <a:gd name="T23" fmla="*/ 545 h 570"/>
                    <a:gd name="T24" fmla="*/ 178 w 603"/>
                    <a:gd name="T25" fmla="*/ 570 h 570"/>
                    <a:gd name="T26" fmla="*/ 243 w 603"/>
                    <a:gd name="T27" fmla="*/ 548 h 570"/>
                    <a:gd name="T28" fmla="*/ 309 w 603"/>
                    <a:gd name="T29" fmla="*/ 497 h 570"/>
                    <a:gd name="T30" fmla="*/ 351 w 603"/>
                    <a:gd name="T31" fmla="*/ 426 h 570"/>
                    <a:gd name="T32" fmla="*/ 390 w 603"/>
                    <a:gd name="T33" fmla="*/ 365 h 570"/>
                    <a:gd name="T34" fmla="*/ 402 w 603"/>
                    <a:gd name="T35" fmla="*/ 328 h 570"/>
                    <a:gd name="T36" fmla="*/ 567 w 603"/>
                    <a:gd name="T37" fmla="*/ 275 h 570"/>
                    <a:gd name="T38" fmla="*/ 603 w 603"/>
                    <a:gd name="T39" fmla="*/ 253 h 570"/>
                    <a:gd name="T40" fmla="*/ 583 w 603"/>
                    <a:gd name="T41" fmla="*/ 220 h 570"/>
                    <a:gd name="T42" fmla="*/ 390 w 603"/>
                    <a:gd name="T43" fmla="*/ 270 h 5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3"/>
                    <a:gd name="T67" fmla="*/ 0 h 570"/>
                    <a:gd name="T68" fmla="*/ 603 w 603"/>
                    <a:gd name="T69" fmla="*/ 570 h 5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3" h="570">
                      <a:moveTo>
                        <a:pt x="390" y="270"/>
                      </a:moveTo>
                      <a:lnTo>
                        <a:pt x="374" y="166"/>
                      </a:lnTo>
                      <a:lnTo>
                        <a:pt x="343" y="72"/>
                      </a:lnTo>
                      <a:lnTo>
                        <a:pt x="286" y="22"/>
                      </a:lnTo>
                      <a:lnTo>
                        <a:pt x="186" y="0"/>
                      </a:lnTo>
                      <a:lnTo>
                        <a:pt x="100" y="22"/>
                      </a:lnTo>
                      <a:lnTo>
                        <a:pt x="19" y="115"/>
                      </a:lnTo>
                      <a:lnTo>
                        <a:pt x="0" y="227"/>
                      </a:lnTo>
                      <a:lnTo>
                        <a:pt x="19" y="346"/>
                      </a:lnTo>
                      <a:lnTo>
                        <a:pt x="50" y="419"/>
                      </a:lnTo>
                      <a:lnTo>
                        <a:pt x="89" y="494"/>
                      </a:lnTo>
                      <a:lnTo>
                        <a:pt x="131" y="545"/>
                      </a:lnTo>
                      <a:lnTo>
                        <a:pt x="178" y="570"/>
                      </a:lnTo>
                      <a:lnTo>
                        <a:pt x="243" y="548"/>
                      </a:lnTo>
                      <a:lnTo>
                        <a:pt x="309" y="497"/>
                      </a:lnTo>
                      <a:lnTo>
                        <a:pt x="351" y="426"/>
                      </a:lnTo>
                      <a:lnTo>
                        <a:pt x="390" y="365"/>
                      </a:lnTo>
                      <a:lnTo>
                        <a:pt x="402" y="328"/>
                      </a:lnTo>
                      <a:lnTo>
                        <a:pt x="567" y="275"/>
                      </a:lnTo>
                      <a:lnTo>
                        <a:pt x="603" y="253"/>
                      </a:lnTo>
                      <a:lnTo>
                        <a:pt x="583" y="220"/>
                      </a:lnTo>
                      <a:lnTo>
                        <a:pt x="390" y="27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09" name="Freeform 209"/>
                <p:cNvSpPr>
                  <a:spLocks/>
                </p:cNvSpPr>
                <p:nvPr/>
              </p:nvSpPr>
              <p:spPr bwMode="auto">
                <a:xfrm>
                  <a:off x="3557" y="2255"/>
                  <a:ext cx="69" cy="113"/>
                </a:xfrm>
                <a:custGeom>
                  <a:avLst/>
                  <a:gdLst>
                    <a:gd name="T0" fmla="*/ 209 w 622"/>
                    <a:gd name="T1" fmla="*/ 152 h 1018"/>
                    <a:gd name="T2" fmla="*/ 285 w 622"/>
                    <a:gd name="T3" fmla="*/ 76 h 1018"/>
                    <a:gd name="T4" fmla="*/ 413 w 622"/>
                    <a:gd name="T5" fmla="*/ 4 h 1018"/>
                    <a:gd name="T6" fmla="*/ 471 w 622"/>
                    <a:gd name="T7" fmla="*/ 0 h 1018"/>
                    <a:gd name="T8" fmla="*/ 575 w 622"/>
                    <a:gd name="T9" fmla="*/ 33 h 1018"/>
                    <a:gd name="T10" fmla="*/ 622 w 622"/>
                    <a:gd name="T11" fmla="*/ 80 h 1018"/>
                    <a:gd name="T12" fmla="*/ 622 w 622"/>
                    <a:gd name="T13" fmla="*/ 152 h 1018"/>
                    <a:gd name="T14" fmla="*/ 544 w 622"/>
                    <a:gd name="T15" fmla="*/ 285 h 1018"/>
                    <a:gd name="T16" fmla="*/ 460 w 622"/>
                    <a:gd name="T17" fmla="*/ 390 h 1018"/>
                    <a:gd name="T18" fmla="*/ 424 w 622"/>
                    <a:gd name="T19" fmla="*/ 477 h 1018"/>
                    <a:gd name="T20" fmla="*/ 401 w 622"/>
                    <a:gd name="T21" fmla="*/ 578 h 1018"/>
                    <a:gd name="T22" fmla="*/ 424 w 622"/>
                    <a:gd name="T23" fmla="*/ 675 h 1018"/>
                    <a:gd name="T24" fmla="*/ 447 w 622"/>
                    <a:gd name="T25" fmla="*/ 769 h 1018"/>
                    <a:gd name="T26" fmla="*/ 447 w 622"/>
                    <a:gd name="T27" fmla="*/ 877 h 1018"/>
                    <a:gd name="T28" fmla="*/ 413 w 622"/>
                    <a:gd name="T29" fmla="*/ 942 h 1018"/>
                    <a:gd name="T30" fmla="*/ 335 w 622"/>
                    <a:gd name="T31" fmla="*/ 979 h 1018"/>
                    <a:gd name="T32" fmla="*/ 243 w 622"/>
                    <a:gd name="T33" fmla="*/ 1018 h 1018"/>
                    <a:gd name="T34" fmla="*/ 158 w 622"/>
                    <a:gd name="T35" fmla="*/ 1018 h 1018"/>
                    <a:gd name="T36" fmla="*/ 100 w 622"/>
                    <a:gd name="T37" fmla="*/ 989 h 1018"/>
                    <a:gd name="T38" fmla="*/ 24 w 622"/>
                    <a:gd name="T39" fmla="*/ 870 h 1018"/>
                    <a:gd name="T40" fmla="*/ 0 w 622"/>
                    <a:gd name="T41" fmla="*/ 748 h 1018"/>
                    <a:gd name="T42" fmla="*/ 8 w 622"/>
                    <a:gd name="T43" fmla="*/ 589 h 1018"/>
                    <a:gd name="T44" fmla="*/ 66 w 622"/>
                    <a:gd name="T45" fmla="*/ 390 h 1018"/>
                    <a:gd name="T46" fmla="*/ 123 w 622"/>
                    <a:gd name="T47" fmla="*/ 261 h 1018"/>
                    <a:gd name="T48" fmla="*/ 209 w 622"/>
                    <a:gd name="T49" fmla="*/ 152 h 10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2"/>
                    <a:gd name="T76" fmla="*/ 0 h 1018"/>
                    <a:gd name="T77" fmla="*/ 622 w 622"/>
                    <a:gd name="T78" fmla="*/ 1018 h 10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2" h="1018">
                      <a:moveTo>
                        <a:pt x="209" y="152"/>
                      </a:moveTo>
                      <a:lnTo>
                        <a:pt x="285" y="76"/>
                      </a:lnTo>
                      <a:lnTo>
                        <a:pt x="413" y="4"/>
                      </a:lnTo>
                      <a:lnTo>
                        <a:pt x="471" y="0"/>
                      </a:lnTo>
                      <a:lnTo>
                        <a:pt x="575" y="33"/>
                      </a:lnTo>
                      <a:lnTo>
                        <a:pt x="622" y="80"/>
                      </a:lnTo>
                      <a:lnTo>
                        <a:pt x="622" y="152"/>
                      </a:lnTo>
                      <a:lnTo>
                        <a:pt x="544" y="285"/>
                      </a:lnTo>
                      <a:lnTo>
                        <a:pt x="460" y="390"/>
                      </a:lnTo>
                      <a:lnTo>
                        <a:pt x="424" y="477"/>
                      </a:lnTo>
                      <a:lnTo>
                        <a:pt x="401" y="578"/>
                      </a:lnTo>
                      <a:lnTo>
                        <a:pt x="424" y="675"/>
                      </a:lnTo>
                      <a:lnTo>
                        <a:pt x="447" y="769"/>
                      </a:lnTo>
                      <a:lnTo>
                        <a:pt x="447" y="877"/>
                      </a:lnTo>
                      <a:lnTo>
                        <a:pt x="413" y="942"/>
                      </a:lnTo>
                      <a:lnTo>
                        <a:pt x="335" y="979"/>
                      </a:lnTo>
                      <a:lnTo>
                        <a:pt x="243" y="1018"/>
                      </a:lnTo>
                      <a:lnTo>
                        <a:pt x="158" y="1018"/>
                      </a:lnTo>
                      <a:lnTo>
                        <a:pt x="100" y="989"/>
                      </a:lnTo>
                      <a:lnTo>
                        <a:pt x="24" y="870"/>
                      </a:lnTo>
                      <a:lnTo>
                        <a:pt x="0" y="748"/>
                      </a:lnTo>
                      <a:lnTo>
                        <a:pt x="8" y="589"/>
                      </a:lnTo>
                      <a:lnTo>
                        <a:pt x="66" y="390"/>
                      </a:lnTo>
                      <a:lnTo>
                        <a:pt x="123" y="261"/>
                      </a:lnTo>
                      <a:lnTo>
                        <a:pt x="209" y="15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10" name="Freeform 210"/>
                <p:cNvSpPr>
                  <a:spLocks/>
                </p:cNvSpPr>
                <p:nvPr/>
              </p:nvSpPr>
              <p:spPr bwMode="auto">
                <a:xfrm>
                  <a:off x="3562" y="2347"/>
                  <a:ext cx="87" cy="84"/>
                </a:xfrm>
                <a:custGeom>
                  <a:avLst/>
                  <a:gdLst>
                    <a:gd name="T0" fmla="*/ 0 w 784"/>
                    <a:gd name="T1" fmla="*/ 72 h 758"/>
                    <a:gd name="T2" fmla="*/ 65 w 784"/>
                    <a:gd name="T3" fmla="*/ 0 h 758"/>
                    <a:gd name="T4" fmla="*/ 163 w 784"/>
                    <a:gd name="T5" fmla="*/ 0 h 758"/>
                    <a:gd name="T6" fmla="*/ 344 w 784"/>
                    <a:gd name="T7" fmla="*/ 18 h 758"/>
                    <a:gd name="T8" fmla="*/ 557 w 784"/>
                    <a:gd name="T9" fmla="*/ 28 h 758"/>
                    <a:gd name="T10" fmla="*/ 638 w 784"/>
                    <a:gd name="T11" fmla="*/ 62 h 758"/>
                    <a:gd name="T12" fmla="*/ 672 w 784"/>
                    <a:gd name="T13" fmla="*/ 104 h 758"/>
                    <a:gd name="T14" fmla="*/ 680 w 784"/>
                    <a:gd name="T15" fmla="*/ 169 h 758"/>
                    <a:gd name="T16" fmla="*/ 656 w 784"/>
                    <a:gd name="T17" fmla="*/ 238 h 758"/>
                    <a:gd name="T18" fmla="*/ 591 w 784"/>
                    <a:gd name="T19" fmla="*/ 342 h 758"/>
                    <a:gd name="T20" fmla="*/ 506 w 784"/>
                    <a:gd name="T21" fmla="*/ 429 h 758"/>
                    <a:gd name="T22" fmla="*/ 440 w 784"/>
                    <a:gd name="T23" fmla="*/ 508 h 758"/>
                    <a:gd name="T24" fmla="*/ 414 w 784"/>
                    <a:gd name="T25" fmla="*/ 569 h 758"/>
                    <a:gd name="T26" fmla="*/ 394 w 784"/>
                    <a:gd name="T27" fmla="*/ 613 h 758"/>
                    <a:gd name="T28" fmla="*/ 401 w 784"/>
                    <a:gd name="T29" fmla="*/ 646 h 758"/>
                    <a:gd name="T30" fmla="*/ 406 w 784"/>
                    <a:gd name="T31" fmla="*/ 667 h 758"/>
                    <a:gd name="T32" fmla="*/ 483 w 784"/>
                    <a:gd name="T33" fmla="*/ 667 h 758"/>
                    <a:gd name="T34" fmla="*/ 603 w 784"/>
                    <a:gd name="T35" fmla="*/ 649 h 758"/>
                    <a:gd name="T36" fmla="*/ 680 w 784"/>
                    <a:gd name="T37" fmla="*/ 649 h 758"/>
                    <a:gd name="T38" fmla="*/ 761 w 784"/>
                    <a:gd name="T39" fmla="*/ 678 h 758"/>
                    <a:gd name="T40" fmla="*/ 784 w 784"/>
                    <a:gd name="T41" fmla="*/ 714 h 758"/>
                    <a:gd name="T42" fmla="*/ 761 w 784"/>
                    <a:gd name="T43" fmla="*/ 747 h 758"/>
                    <a:gd name="T44" fmla="*/ 726 w 784"/>
                    <a:gd name="T45" fmla="*/ 758 h 758"/>
                    <a:gd name="T46" fmla="*/ 672 w 784"/>
                    <a:gd name="T47" fmla="*/ 743 h 758"/>
                    <a:gd name="T48" fmla="*/ 599 w 784"/>
                    <a:gd name="T49" fmla="*/ 703 h 758"/>
                    <a:gd name="T50" fmla="*/ 521 w 784"/>
                    <a:gd name="T51" fmla="*/ 710 h 758"/>
                    <a:gd name="T52" fmla="*/ 394 w 784"/>
                    <a:gd name="T53" fmla="*/ 732 h 758"/>
                    <a:gd name="T54" fmla="*/ 356 w 784"/>
                    <a:gd name="T55" fmla="*/ 725 h 758"/>
                    <a:gd name="T56" fmla="*/ 336 w 784"/>
                    <a:gd name="T57" fmla="*/ 700 h 758"/>
                    <a:gd name="T58" fmla="*/ 336 w 784"/>
                    <a:gd name="T59" fmla="*/ 639 h 758"/>
                    <a:gd name="T60" fmla="*/ 336 w 784"/>
                    <a:gd name="T61" fmla="*/ 552 h 758"/>
                    <a:gd name="T62" fmla="*/ 390 w 784"/>
                    <a:gd name="T63" fmla="*/ 486 h 758"/>
                    <a:gd name="T64" fmla="*/ 471 w 784"/>
                    <a:gd name="T65" fmla="*/ 389 h 758"/>
                    <a:gd name="T66" fmla="*/ 541 w 784"/>
                    <a:gd name="T67" fmla="*/ 303 h 758"/>
                    <a:gd name="T68" fmla="*/ 588 w 784"/>
                    <a:gd name="T69" fmla="*/ 238 h 758"/>
                    <a:gd name="T70" fmla="*/ 611 w 784"/>
                    <a:gd name="T71" fmla="*/ 181 h 758"/>
                    <a:gd name="T72" fmla="*/ 599 w 784"/>
                    <a:gd name="T73" fmla="*/ 148 h 758"/>
                    <a:gd name="T74" fmla="*/ 568 w 784"/>
                    <a:gd name="T75" fmla="*/ 108 h 758"/>
                    <a:gd name="T76" fmla="*/ 521 w 784"/>
                    <a:gd name="T77" fmla="*/ 97 h 758"/>
                    <a:gd name="T78" fmla="*/ 471 w 784"/>
                    <a:gd name="T79" fmla="*/ 97 h 758"/>
                    <a:gd name="T80" fmla="*/ 359 w 784"/>
                    <a:gd name="T81" fmla="*/ 97 h 758"/>
                    <a:gd name="T82" fmla="*/ 193 w 784"/>
                    <a:gd name="T83" fmla="*/ 126 h 758"/>
                    <a:gd name="T84" fmla="*/ 70 w 784"/>
                    <a:gd name="T85" fmla="*/ 137 h 758"/>
                    <a:gd name="T86" fmla="*/ 20 w 784"/>
                    <a:gd name="T87" fmla="*/ 126 h 758"/>
                    <a:gd name="T88" fmla="*/ 0 w 784"/>
                    <a:gd name="T89" fmla="*/ 108 h 758"/>
                    <a:gd name="T90" fmla="*/ 0 w 784"/>
                    <a:gd name="T91" fmla="*/ 72 h 7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4"/>
                    <a:gd name="T139" fmla="*/ 0 h 758"/>
                    <a:gd name="T140" fmla="*/ 784 w 784"/>
                    <a:gd name="T141" fmla="*/ 758 h 7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4" h="758">
                      <a:moveTo>
                        <a:pt x="0" y="72"/>
                      </a:moveTo>
                      <a:lnTo>
                        <a:pt x="65" y="0"/>
                      </a:lnTo>
                      <a:lnTo>
                        <a:pt x="163" y="0"/>
                      </a:lnTo>
                      <a:lnTo>
                        <a:pt x="344" y="18"/>
                      </a:lnTo>
                      <a:lnTo>
                        <a:pt x="557" y="28"/>
                      </a:lnTo>
                      <a:lnTo>
                        <a:pt x="638" y="62"/>
                      </a:lnTo>
                      <a:lnTo>
                        <a:pt x="672" y="104"/>
                      </a:lnTo>
                      <a:lnTo>
                        <a:pt x="680" y="169"/>
                      </a:lnTo>
                      <a:lnTo>
                        <a:pt x="656" y="238"/>
                      </a:lnTo>
                      <a:lnTo>
                        <a:pt x="591" y="342"/>
                      </a:lnTo>
                      <a:lnTo>
                        <a:pt x="506" y="429"/>
                      </a:lnTo>
                      <a:lnTo>
                        <a:pt x="440" y="508"/>
                      </a:lnTo>
                      <a:lnTo>
                        <a:pt x="414" y="569"/>
                      </a:lnTo>
                      <a:lnTo>
                        <a:pt x="394" y="613"/>
                      </a:lnTo>
                      <a:lnTo>
                        <a:pt x="401" y="646"/>
                      </a:lnTo>
                      <a:lnTo>
                        <a:pt x="406" y="667"/>
                      </a:lnTo>
                      <a:lnTo>
                        <a:pt x="483" y="667"/>
                      </a:lnTo>
                      <a:lnTo>
                        <a:pt x="603" y="649"/>
                      </a:lnTo>
                      <a:lnTo>
                        <a:pt x="680" y="649"/>
                      </a:lnTo>
                      <a:lnTo>
                        <a:pt x="761" y="678"/>
                      </a:lnTo>
                      <a:lnTo>
                        <a:pt x="784" y="714"/>
                      </a:lnTo>
                      <a:lnTo>
                        <a:pt x="761" y="747"/>
                      </a:lnTo>
                      <a:lnTo>
                        <a:pt x="726" y="758"/>
                      </a:lnTo>
                      <a:lnTo>
                        <a:pt x="672" y="743"/>
                      </a:lnTo>
                      <a:lnTo>
                        <a:pt x="599" y="703"/>
                      </a:lnTo>
                      <a:lnTo>
                        <a:pt x="521" y="710"/>
                      </a:lnTo>
                      <a:lnTo>
                        <a:pt x="394" y="732"/>
                      </a:lnTo>
                      <a:lnTo>
                        <a:pt x="356" y="725"/>
                      </a:lnTo>
                      <a:lnTo>
                        <a:pt x="336" y="700"/>
                      </a:lnTo>
                      <a:lnTo>
                        <a:pt x="336" y="639"/>
                      </a:lnTo>
                      <a:lnTo>
                        <a:pt x="336" y="552"/>
                      </a:lnTo>
                      <a:lnTo>
                        <a:pt x="390" y="486"/>
                      </a:lnTo>
                      <a:lnTo>
                        <a:pt x="471" y="389"/>
                      </a:lnTo>
                      <a:lnTo>
                        <a:pt x="541" y="303"/>
                      </a:lnTo>
                      <a:lnTo>
                        <a:pt x="588" y="238"/>
                      </a:lnTo>
                      <a:lnTo>
                        <a:pt x="611" y="181"/>
                      </a:lnTo>
                      <a:lnTo>
                        <a:pt x="599" y="148"/>
                      </a:lnTo>
                      <a:lnTo>
                        <a:pt x="568" y="108"/>
                      </a:lnTo>
                      <a:lnTo>
                        <a:pt x="521" y="97"/>
                      </a:lnTo>
                      <a:lnTo>
                        <a:pt x="471" y="97"/>
                      </a:lnTo>
                      <a:lnTo>
                        <a:pt x="359" y="97"/>
                      </a:lnTo>
                      <a:lnTo>
                        <a:pt x="193" y="126"/>
                      </a:lnTo>
                      <a:lnTo>
                        <a:pt x="70" y="137"/>
                      </a:lnTo>
                      <a:lnTo>
                        <a:pt x="20" y="126"/>
                      </a:lnTo>
                      <a:lnTo>
                        <a:pt x="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11" name="Freeform 211"/>
                <p:cNvSpPr>
                  <a:spLocks/>
                </p:cNvSpPr>
                <p:nvPr/>
              </p:nvSpPr>
              <p:spPr bwMode="auto">
                <a:xfrm>
                  <a:off x="3469" y="2327"/>
                  <a:ext cx="111" cy="81"/>
                </a:xfrm>
                <a:custGeom>
                  <a:avLst/>
                  <a:gdLst>
                    <a:gd name="T0" fmla="*/ 811 w 996"/>
                    <a:gd name="T1" fmla="*/ 300 h 722"/>
                    <a:gd name="T2" fmla="*/ 827 w 996"/>
                    <a:gd name="T3" fmla="*/ 206 h 722"/>
                    <a:gd name="T4" fmla="*/ 884 w 996"/>
                    <a:gd name="T5" fmla="*/ 170 h 722"/>
                    <a:gd name="T6" fmla="*/ 954 w 996"/>
                    <a:gd name="T7" fmla="*/ 163 h 722"/>
                    <a:gd name="T8" fmla="*/ 996 w 996"/>
                    <a:gd name="T9" fmla="*/ 206 h 722"/>
                    <a:gd name="T10" fmla="*/ 977 w 996"/>
                    <a:gd name="T11" fmla="*/ 288 h 722"/>
                    <a:gd name="T12" fmla="*/ 939 w 996"/>
                    <a:gd name="T13" fmla="*/ 400 h 722"/>
                    <a:gd name="T14" fmla="*/ 861 w 996"/>
                    <a:gd name="T15" fmla="*/ 527 h 722"/>
                    <a:gd name="T16" fmla="*/ 764 w 996"/>
                    <a:gd name="T17" fmla="*/ 635 h 722"/>
                    <a:gd name="T18" fmla="*/ 683 w 996"/>
                    <a:gd name="T19" fmla="*/ 693 h 722"/>
                    <a:gd name="T20" fmla="*/ 595 w 996"/>
                    <a:gd name="T21" fmla="*/ 722 h 722"/>
                    <a:gd name="T22" fmla="*/ 509 w 996"/>
                    <a:gd name="T23" fmla="*/ 711 h 722"/>
                    <a:gd name="T24" fmla="*/ 444 w 996"/>
                    <a:gd name="T25" fmla="*/ 678 h 722"/>
                    <a:gd name="T26" fmla="*/ 420 w 996"/>
                    <a:gd name="T27" fmla="*/ 624 h 722"/>
                    <a:gd name="T28" fmla="*/ 394 w 996"/>
                    <a:gd name="T29" fmla="*/ 531 h 722"/>
                    <a:gd name="T30" fmla="*/ 363 w 996"/>
                    <a:gd name="T31" fmla="*/ 358 h 722"/>
                    <a:gd name="T32" fmla="*/ 339 w 996"/>
                    <a:gd name="T33" fmla="*/ 239 h 722"/>
                    <a:gd name="T34" fmla="*/ 339 w 996"/>
                    <a:gd name="T35" fmla="*/ 98 h 722"/>
                    <a:gd name="T36" fmla="*/ 324 w 996"/>
                    <a:gd name="T37" fmla="*/ 73 h 722"/>
                    <a:gd name="T38" fmla="*/ 278 w 996"/>
                    <a:gd name="T39" fmla="*/ 66 h 722"/>
                    <a:gd name="T40" fmla="*/ 224 w 996"/>
                    <a:gd name="T41" fmla="*/ 105 h 722"/>
                    <a:gd name="T42" fmla="*/ 174 w 996"/>
                    <a:gd name="T43" fmla="*/ 170 h 722"/>
                    <a:gd name="T44" fmla="*/ 115 w 996"/>
                    <a:gd name="T45" fmla="*/ 206 h 722"/>
                    <a:gd name="T46" fmla="*/ 27 w 996"/>
                    <a:gd name="T47" fmla="*/ 206 h 722"/>
                    <a:gd name="T48" fmla="*/ 0 w 996"/>
                    <a:gd name="T49" fmla="*/ 184 h 722"/>
                    <a:gd name="T50" fmla="*/ 0 w 996"/>
                    <a:gd name="T51" fmla="*/ 149 h 722"/>
                    <a:gd name="T52" fmla="*/ 39 w 996"/>
                    <a:gd name="T53" fmla="*/ 115 h 722"/>
                    <a:gd name="T54" fmla="*/ 81 w 996"/>
                    <a:gd name="T55" fmla="*/ 127 h 722"/>
                    <a:gd name="T56" fmla="*/ 120 w 996"/>
                    <a:gd name="T57" fmla="*/ 119 h 722"/>
                    <a:gd name="T58" fmla="*/ 190 w 996"/>
                    <a:gd name="T59" fmla="*/ 73 h 722"/>
                    <a:gd name="T60" fmla="*/ 258 w 996"/>
                    <a:gd name="T61" fmla="*/ 22 h 722"/>
                    <a:gd name="T62" fmla="*/ 324 w 996"/>
                    <a:gd name="T63" fmla="*/ 8 h 722"/>
                    <a:gd name="T64" fmla="*/ 417 w 996"/>
                    <a:gd name="T65" fmla="*/ 0 h 722"/>
                    <a:gd name="T66" fmla="*/ 420 w 996"/>
                    <a:gd name="T67" fmla="*/ 40 h 722"/>
                    <a:gd name="T68" fmla="*/ 398 w 996"/>
                    <a:gd name="T69" fmla="*/ 83 h 722"/>
                    <a:gd name="T70" fmla="*/ 394 w 996"/>
                    <a:gd name="T71" fmla="*/ 195 h 722"/>
                    <a:gd name="T72" fmla="*/ 420 w 996"/>
                    <a:gd name="T73" fmla="*/ 343 h 722"/>
                    <a:gd name="T74" fmla="*/ 464 w 996"/>
                    <a:gd name="T75" fmla="*/ 487 h 722"/>
                    <a:gd name="T76" fmla="*/ 501 w 996"/>
                    <a:gd name="T77" fmla="*/ 573 h 722"/>
                    <a:gd name="T78" fmla="*/ 560 w 996"/>
                    <a:gd name="T79" fmla="*/ 614 h 722"/>
                    <a:gd name="T80" fmla="*/ 618 w 996"/>
                    <a:gd name="T81" fmla="*/ 614 h 722"/>
                    <a:gd name="T82" fmla="*/ 676 w 996"/>
                    <a:gd name="T83" fmla="*/ 573 h 722"/>
                    <a:gd name="T84" fmla="*/ 753 w 996"/>
                    <a:gd name="T85" fmla="*/ 483 h 722"/>
                    <a:gd name="T86" fmla="*/ 803 w 996"/>
                    <a:gd name="T87" fmla="*/ 354 h 722"/>
                    <a:gd name="T88" fmla="*/ 811 w 996"/>
                    <a:gd name="T89" fmla="*/ 300 h 7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6"/>
                    <a:gd name="T136" fmla="*/ 0 h 722"/>
                    <a:gd name="T137" fmla="*/ 996 w 996"/>
                    <a:gd name="T138" fmla="*/ 722 h 7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6" h="722">
                      <a:moveTo>
                        <a:pt x="811" y="300"/>
                      </a:moveTo>
                      <a:lnTo>
                        <a:pt x="827" y="206"/>
                      </a:lnTo>
                      <a:lnTo>
                        <a:pt x="884" y="170"/>
                      </a:lnTo>
                      <a:lnTo>
                        <a:pt x="954" y="163"/>
                      </a:lnTo>
                      <a:lnTo>
                        <a:pt x="996" y="206"/>
                      </a:lnTo>
                      <a:lnTo>
                        <a:pt x="977" y="288"/>
                      </a:lnTo>
                      <a:lnTo>
                        <a:pt x="939" y="400"/>
                      </a:lnTo>
                      <a:lnTo>
                        <a:pt x="861" y="527"/>
                      </a:lnTo>
                      <a:lnTo>
                        <a:pt x="764" y="635"/>
                      </a:lnTo>
                      <a:lnTo>
                        <a:pt x="683" y="693"/>
                      </a:lnTo>
                      <a:lnTo>
                        <a:pt x="595" y="722"/>
                      </a:lnTo>
                      <a:lnTo>
                        <a:pt x="509" y="711"/>
                      </a:lnTo>
                      <a:lnTo>
                        <a:pt x="444" y="678"/>
                      </a:lnTo>
                      <a:lnTo>
                        <a:pt x="420" y="624"/>
                      </a:lnTo>
                      <a:lnTo>
                        <a:pt x="394" y="531"/>
                      </a:lnTo>
                      <a:lnTo>
                        <a:pt x="363" y="358"/>
                      </a:lnTo>
                      <a:lnTo>
                        <a:pt x="339" y="239"/>
                      </a:lnTo>
                      <a:lnTo>
                        <a:pt x="339" y="98"/>
                      </a:lnTo>
                      <a:lnTo>
                        <a:pt x="324" y="73"/>
                      </a:lnTo>
                      <a:lnTo>
                        <a:pt x="278" y="66"/>
                      </a:lnTo>
                      <a:lnTo>
                        <a:pt x="224" y="105"/>
                      </a:lnTo>
                      <a:lnTo>
                        <a:pt x="174" y="170"/>
                      </a:lnTo>
                      <a:lnTo>
                        <a:pt x="115" y="206"/>
                      </a:lnTo>
                      <a:lnTo>
                        <a:pt x="27" y="206"/>
                      </a:lnTo>
                      <a:lnTo>
                        <a:pt x="0" y="184"/>
                      </a:lnTo>
                      <a:lnTo>
                        <a:pt x="0" y="149"/>
                      </a:lnTo>
                      <a:lnTo>
                        <a:pt x="39" y="115"/>
                      </a:lnTo>
                      <a:lnTo>
                        <a:pt x="81" y="127"/>
                      </a:lnTo>
                      <a:lnTo>
                        <a:pt x="120" y="119"/>
                      </a:lnTo>
                      <a:lnTo>
                        <a:pt x="190" y="73"/>
                      </a:lnTo>
                      <a:lnTo>
                        <a:pt x="258" y="22"/>
                      </a:lnTo>
                      <a:lnTo>
                        <a:pt x="324" y="8"/>
                      </a:lnTo>
                      <a:lnTo>
                        <a:pt x="417" y="0"/>
                      </a:lnTo>
                      <a:lnTo>
                        <a:pt x="420" y="40"/>
                      </a:lnTo>
                      <a:lnTo>
                        <a:pt x="398" y="83"/>
                      </a:lnTo>
                      <a:lnTo>
                        <a:pt x="394" y="195"/>
                      </a:lnTo>
                      <a:lnTo>
                        <a:pt x="420" y="343"/>
                      </a:lnTo>
                      <a:lnTo>
                        <a:pt x="464" y="487"/>
                      </a:lnTo>
                      <a:lnTo>
                        <a:pt x="501" y="573"/>
                      </a:lnTo>
                      <a:lnTo>
                        <a:pt x="560" y="614"/>
                      </a:lnTo>
                      <a:lnTo>
                        <a:pt x="618" y="614"/>
                      </a:lnTo>
                      <a:lnTo>
                        <a:pt x="676" y="573"/>
                      </a:lnTo>
                      <a:lnTo>
                        <a:pt x="753" y="483"/>
                      </a:lnTo>
                      <a:lnTo>
                        <a:pt x="803" y="354"/>
                      </a:lnTo>
                      <a:lnTo>
                        <a:pt x="811" y="30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12" name="Freeform 212"/>
                <p:cNvSpPr>
                  <a:spLocks/>
                </p:cNvSpPr>
                <p:nvPr/>
              </p:nvSpPr>
              <p:spPr bwMode="auto">
                <a:xfrm>
                  <a:off x="3521" y="2146"/>
                  <a:ext cx="78" cy="127"/>
                </a:xfrm>
                <a:custGeom>
                  <a:avLst/>
                  <a:gdLst>
                    <a:gd name="T0" fmla="*/ 448 w 703"/>
                    <a:gd name="T1" fmla="*/ 865 h 1140"/>
                    <a:gd name="T2" fmla="*/ 563 w 703"/>
                    <a:gd name="T3" fmla="*/ 974 h 1140"/>
                    <a:gd name="T4" fmla="*/ 610 w 703"/>
                    <a:gd name="T5" fmla="*/ 974 h 1140"/>
                    <a:gd name="T6" fmla="*/ 687 w 703"/>
                    <a:gd name="T7" fmla="*/ 1018 h 1140"/>
                    <a:gd name="T8" fmla="*/ 703 w 703"/>
                    <a:gd name="T9" fmla="*/ 1067 h 1140"/>
                    <a:gd name="T10" fmla="*/ 679 w 703"/>
                    <a:gd name="T11" fmla="*/ 1133 h 1140"/>
                    <a:gd name="T12" fmla="*/ 617 w 703"/>
                    <a:gd name="T13" fmla="*/ 1140 h 1140"/>
                    <a:gd name="T14" fmla="*/ 540 w 703"/>
                    <a:gd name="T15" fmla="*/ 1089 h 1140"/>
                    <a:gd name="T16" fmla="*/ 385 w 703"/>
                    <a:gd name="T17" fmla="*/ 952 h 1140"/>
                    <a:gd name="T18" fmla="*/ 286 w 703"/>
                    <a:gd name="T19" fmla="*/ 823 h 1140"/>
                    <a:gd name="T20" fmla="*/ 239 w 703"/>
                    <a:gd name="T21" fmla="*/ 721 h 1140"/>
                    <a:gd name="T22" fmla="*/ 208 w 703"/>
                    <a:gd name="T23" fmla="*/ 548 h 1140"/>
                    <a:gd name="T24" fmla="*/ 208 w 703"/>
                    <a:gd name="T25" fmla="*/ 324 h 1140"/>
                    <a:gd name="T26" fmla="*/ 200 w 703"/>
                    <a:gd name="T27" fmla="*/ 267 h 1140"/>
                    <a:gd name="T28" fmla="*/ 155 w 703"/>
                    <a:gd name="T29" fmla="*/ 224 h 1140"/>
                    <a:gd name="T30" fmla="*/ 23 w 703"/>
                    <a:gd name="T31" fmla="*/ 231 h 1140"/>
                    <a:gd name="T32" fmla="*/ 0 w 703"/>
                    <a:gd name="T33" fmla="*/ 209 h 1140"/>
                    <a:gd name="T34" fmla="*/ 30 w 703"/>
                    <a:gd name="T35" fmla="*/ 195 h 1140"/>
                    <a:gd name="T36" fmla="*/ 124 w 703"/>
                    <a:gd name="T37" fmla="*/ 188 h 1140"/>
                    <a:gd name="T38" fmla="*/ 139 w 703"/>
                    <a:gd name="T39" fmla="*/ 173 h 1140"/>
                    <a:gd name="T40" fmla="*/ 7 w 703"/>
                    <a:gd name="T41" fmla="*/ 101 h 1140"/>
                    <a:gd name="T42" fmla="*/ 7 w 703"/>
                    <a:gd name="T43" fmla="*/ 73 h 1140"/>
                    <a:gd name="T44" fmla="*/ 30 w 703"/>
                    <a:gd name="T45" fmla="*/ 65 h 1140"/>
                    <a:gd name="T46" fmla="*/ 139 w 703"/>
                    <a:gd name="T47" fmla="*/ 122 h 1140"/>
                    <a:gd name="T48" fmla="*/ 162 w 703"/>
                    <a:gd name="T49" fmla="*/ 115 h 1140"/>
                    <a:gd name="T50" fmla="*/ 139 w 703"/>
                    <a:gd name="T51" fmla="*/ 7 h 1140"/>
                    <a:gd name="T52" fmla="*/ 155 w 703"/>
                    <a:gd name="T53" fmla="*/ 0 h 1140"/>
                    <a:gd name="T54" fmla="*/ 170 w 703"/>
                    <a:gd name="T55" fmla="*/ 7 h 1140"/>
                    <a:gd name="T56" fmla="*/ 200 w 703"/>
                    <a:gd name="T57" fmla="*/ 115 h 1140"/>
                    <a:gd name="T58" fmla="*/ 223 w 703"/>
                    <a:gd name="T59" fmla="*/ 122 h 1140"/>
                    <a:gd name="T60" fmla="*/ 286 w 703"/>
                    <a:gd name="T61" fmla="*/ 7 h 1140"/>
                    <a:gd name="T62" fmla="*/ 301 w 703"/>
                    <a:gd name="T63" fmla="*/ 7 h 1140"/>
                    <a:gd name="T64" fmla="*/ 301 w 703"/>
                    <a:gd name="T65" fmla="*/ 44 h 1140"/>
                    <a:gd name="T66" fmla="*/ 262 w 703"/>
                    <a:gd name="T67" fmla="*/ 137 h 1140"/>
                    <a:gd name="T68" fmla="*/ 262 w 703"/>
                    <a:gd name="T69" fmla="*/ 188 h 1140"/>
                    <a:gd name="T70" fmla="*/ 278 w 703"/>
                    <a:gd name="T71" fmla="*/ 253 h 1140"/>
                    <a:gd name="T72" fmla="*/ 270 w 703"/>
                    <a:gd name="T73" fmla="*/ 339 h 1140"/>
                    <a:gd name="T74" fmla="*/ 278 w 703"/>
                    <a:gd name="T75" fmla="*/ 497 h 1140"/>
                    <a:gd name="T76" fmla="*/ 293 w 703"/>
                    <a:gd name="T77" fmla="*/ 599 h 1140"/>
                    <a:gd name="T78" fmla="*/ 332 w 703"/>
                    <a:gd name="T79" fmla="*/ 714 h 1140"/>
                    <a:gd name="T80" fmla="*/ 385 w 703"/>
                    <a:gd name="T81" fmla="*/ 801 h 1140"/>
                    <a:gd name="T82" fmla="*/ 448 w 703"/>
                    <a:gd name="T83" fmla="*/ 865 h 11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3"/>
                    <a:gd name="T127" fmla="*/ 0 h 1140"/>
                    <a:gd name="T128" fmla="*/ 703 w 703"/>
                    <a:gd name="T129" fmla="*/ 1140 h 11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3" h="1140">
                      <a:moveTo>
                        <a:pt x="448" y="865"/>
                      </a:moveTo>
                      <a:lnTo>
                        <a:pt x="563" y="974"/>
                      </a:lnTo>
                      <a:lnTo>
                        <a:pt x="610" y="974"/>
                      </a:lnTo>
                      <a:lnTo>
                        <a:pt x="687" y="1018"/>
                      </a:lnTo>
                      <a:lnTo>
                        <a:pt x="703" y="1067"/>
                      </a:lnTo>
                      <a:lnTo>
                        <a:pt x="679" y="1133"/>
                      </a:lnTo>
                      <a:lnTo>
                        <a:pt x="617" y="1140"/>
                      </a:lnTo>
                      <a:lnTo>
                        <a:pt x="540" y="1089"/>
                      </a:lnTo>
                      <a:lnTo>
                        <a:pt x="385" y="952"/>
                      </a:lnTo>
                      <a:lnTo>
                        <a:pt x="286" y="823"/>
                      </a:lnTo>
                      <a:lnTo>
                        <a:pt x="239" y="721"/>
                      </a:lnTo>
                      <a:lnTo>
                        <a:pt x="208" y="548"/>
                      </a:lnTo>
                      <a:lnTo>
                        <a:pt x="208" y="324"/>
                      </a:lnTo>
                      <a:lnTo>
                        <a:pt x="200" y="267"/>
                      </a:lnTo>
                      <a:lnTo>
                        <a:pt x="155" y="224"/>
                      </a:lnTo>
                      <a:lnTo>
                        <a:pt x="23" y="231"/>
                      </a:lnTo>
                      <a:lnTo>
                        <a:pt x="0" y="209"/>
                      </a:lnTo>
                      <a:lnTo>
                        <a:pt x="30" y="195"/>
                      </a:lnTo>
                      <a:lnTo>
                        <a:pt x="124" y="188"/>
                      </a:lnTo>
                      <a:lnTo>
                        <a:pt x="139" y="173"/>
                      </a:lnTo>
                      <a:lnTo>
                        <a:pt x="7" y="101"/>
                      </a:lnTo>
                      <a:lnTo>
                        <a:pt x="7" y="73"/>
                      </a:lnTo>
                      <a:lnTo>
                        <a:pt x="30" y="65"/>
                      </a:lnTo>
                      <a:lnTo>
                        <a:pt x="139" y="122"/>
                      </a:lnTo>
                      <a:lnTo>
                        <a:pt x="162" y="115"/>
                      </a:lnTo>
                      <a:lnTo>
                        <a:pt x="139" y="7"/>
                      </a:lnTo>
                      <a:lnTo>
                        <a:pt x="155" y="0"/>
                      </a:lnTo>
                      <a:lnTo>
                        <a:pt x="170" y="7"/>
                      </a:lnTo>
                      <a:lnTo>
                        <a:pt x="200" y="115"/>
                      </a:lnTo>
                      <a:lnTo>
                        <a:pt x="223" y="122"/>
                      </a:lnTo>
                      <a:lnTo>
                        <a:pt x="286" y="7"/>
                      </a:lnTo>
                      <a:lnTo>
                        <a:pt x="301" y="7"/>
                      </a:lnTo>
                      <a:lnTo>
                        <a:pt x="301" y="44"/>
                      </a:lnTo>
                      <a:lnTo>
                        <a:pt x="262" y="137"/>
                      </a:lnTo>
                      <a:lnTo>
                        <a:pt x="262" y="188"/>
                      </a:lnTo>
                      <a:lnTo>
                        <a:pt x="278" y="253"/>
                      </a:lnTo>
                      <a:lnTo>
                        <a:pt x="270" y="339"/>
                      </a:lnTo>
                      <a:lnTo>
                        <a:pt x="278" y="497"/>
                      </a:lnTo>
                      <a:lnTo>
                        <a:pt x="293" y="599"/>
                      </a:lnTo>
                      <a:lnTo>
                        <a:pt x="332" y="714"/>
                      </a:lnTo>
                      <a:lnTo>
                        <a:pt x="385" y="801"/>
                      </a:lnTo>
                      <a:lnTo>
                        <a:pt x="448" y="8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13" name="Freeform 213"/>
                <p:cNvSpPr>
                  <a:spLocks/>
                </p:cNvSpPr>
                <p:nvPr/>
              </p:nvSpPr>
              <p:spPr bwMode="auto">
                <a:xfrm>
                  <a:off x="3616" y="2157"/>
                  <a:ext cx="102" cy="119"/>
                </a:xfrm>
                <a:custGeom>
                  <a:avLst/>
                  <a:gdLst>
                    <a:gd name="T0" fmla="*/ 16 w 919"/>
                    <a:gd name="T1" fmla="*/ 945 h 1067"/>
                    <a:gd name="T2" fmla="*/ 0 w 919"/>
                    <a:gd name="T3" fmla="*/ 994 h 1067"/>
                    <a:gd name="T4" fmla="*/ 16 w 919"/>
                    <a:gd name="T5" fmla="*/ 1067 h 1067"/>
                    <a:gd name="T6" fmla="*/ 70 w 919"/>
                    <a:gd name="T7" fmla="*/ 1067 h 1067"/>
                    <a:gd name="T8" fmla="*/ 232 w 919"/>
                    <a:gd name="T9" fmla="*/ 1038 h 1067"/>
                    <a:gd name="T10" fmla="*/ 410 w 919"/>
                    <a:gd name="T11" fmla="*/ 980 h 1067"/>
                    <a:gd name="T12" fmla="*/ 556 w 919"/>
                    <a:gd name="T13" fmla="*/ 887 h 1067"/>
                    <a:gd name="T14" fmla="*/ 642 w 919"/>
                    <a:gd name="T15" fmla="*/ 764 h 1067"/>
                    <a:gd name="T16" fmla="*/ 718 w 919"/>
                    <a:gd name="T17" fmla="*/ 555 h 1067"/>
                    <a:gd name="T18" fmla="*/ 741 w 919"/>
                    <a:gd name="T19" fmla="*/ 360 h 1067"/>
                    <a:gd name="T20" fmla="*/ 741 w 919"/>
                    <a:gd name="T21" fmla="*/ 267 h 1067"/>
                    <a:gd name="T22" fmla="*/ 780 w 919"/>
                    <a:gd name="T23" fmla="*/ 209 h 1067"/>
                    <a:gd name="T24" fmla="*/ 849 w 919"/>
                    <a:gd name="T25" fmla="*/ 187 h 1067"/>
                    <a:gd name="T26" fmla="*/ 911 w 919"/>
                    <a:gd name="T27" fmla="*/ 187 h 1067"/>
                    <a:gd name="T28" fmla="*/ 919 w 919"/>
                    <a:gd name="T29" fmla="*/ 158 h 1067"/>
                    <a:gd name="T30" fmla="*/ 827 w 919"/>
                    <a:gd name="T31" fmla="*/ 165 h 1067"/>
                    <a:gd name="T32" fmla="*/ 811 w 919"/>
                    <a:gd name="T33" fmla="*/ 144 h 1067"/>
                    <a:gd name="T34" fmla="*/ 888 w 919"/>
                    <a:gd name="T35" fmla="*/ 65 h 1067"/>
                    <a:gd name="T36" fmla="*/ 872 w 919"/>
                    <a:gd name="T37" fmla="*/ 43 h 1067"/>
                    <a:gd name="T38" fmla="*/ 857 w 919"/>
                    <a:gd name="T39" fmla="*/ 58 h 1067"/>
                    <a:gd name="T40" fmla="*/ 796 w 919"/>
                    <a:gd name="T41" fmla="*/ 115 h 1067"/>
                    <a:gd name="T42" fmla="*/ 780 w 919"/>
                    <a:gd name="T43" fmla="*/ 115 h 1067"/>
                    <a:gd name="T44" fmla="*/ 780 w 919"/>
                    <a:gd name="T45" fmla="*/ 14 h 1067"/>
                    <a:gd name="T46" fmla="*/ 765 w 919"/>
                    <a:gd name="T47" fmla="*/ 0 h 1067"/>
                    <a:gd name="T48" fmla="*/ 741 w 919"/>
                    <a:gd name="T49" fmla="*/ 7 h 1067"/>
                    <a:gd name="T50" fmla="*/ 749 w 919"/>
                    <a:gd name="T51" fmla="*/ 115 h 1067"/>
                    <a:gd name="T52" fmla="*/ 734 w 919"/>
                    <a:gd name="T53" fmla="*/ 122 h 1067"/>
                    <a:gd name="T54" fmla="*/ 671 w 919"/>
                    <a:gd name="T55" fmla="*/ 65 h 1067"/>
                    <a:gd name="T56" fmla="*/ 626 w 919"/>
                    <a:gd name="T57" fmla="*/ 58 h 1067"/>
                    <a:gd name="T58" fmla="*/ 634 w 919"/>
                    <a:gd name="T59" fmla="*/ 87 h 1067"/>
                    <a:gd name="T60" fmla="*/ 703 w 919"/>
                    <a:gd name="T61" fmla="*/ 151 h 1067"/>
                    <a:gd name="T62" fmla="*/ 703 w 919"/>
                    <a:gd name="T63" fmla="*/ 187 h 1067"/>
                    <a:gd name="T64" fmla="*/ 679 w 919"/>
                    <a:gd name="T65" fmla="*/ 260 h 1067"/>
                    <a:gd name="T66" fmla="*/ 679 w 919"/>
                    <a:gd name="T67" fmla="*/ 324 h 1067"/>
                    <a:gd name="T68" fmla="*/ 679 w 919"/>
                    <a:gd name="T69" fmla="*/ 433 h 1067"/>
                    <a:gd name="T70" fmla="*/ 648 w 919"/>
                    <a:gd name="T71" fmla="*/ 570 h 1067"/>
                    <a:gd name="T72" fmla="*/ 618 w 919"/>
                    <a:gd name="T73" fmla="*/ 656 h 1067"/>
                    <a:gd name="T74" fmla="*/ 564 w 919"/>
                    <a:gd name="T75" fmla="*/ 764 h 1067"/>
                    <a:gd name="T76" fmla="*/ 502 w 919"/>
                    <a:gd name="T77" fmla="*/ 850 h 1067"/>
                    <a:gd name="T78" fmla="*/ 456 w 919"/>
                    <a:gd name="T79" fmla="*/ 894 h 1067"/>
                    <a:gd name="T80" fmla="*/ 332 w 919"/>
                    <a:gd name="T81" fmla="*/ 930 h 1067"/>
                    <a:gd name="T82" fmla="*/ 217 w 919"/>
                    <a:gd name="T83" fmla="*/ 945 h 1067"/>
                    <a:gd name="T84" fmla="*/ 100 w 919"/>
                    <a:gd name="T85" fmla="*/ 959 h 1067"/>
                    <a:gd name="T86" fmla="*/ 16 w 919"/>
                    <a:gd name="T87" fmla="*/ 945 h 10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9"/>
                    <a:gd name="T133" fmla="*/ 0 h 1067"/>
                    <a:gd name="T134" fmla="*/ 919 w 919"/>
                    <a:gd name="T135" fmla="*/ 1067 h 10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9" h="1067">
                      <a:moveTo>
                        <a:pt x="16" y="945"/>
                      </a:moveTo>
                      <a:lnTo>
                        <a:pt x="0" y="994"/>
                      </a:lnTo>
                      <a:lnTo>
                        <a:pt x="16" y="1067"/>
                      </a:lnTo>
                      <a:lnTo>
                        <a:pt x="70" y="1067"/>
                      </a:lnTo>
                      <a:lnTo>
                        <a:pt x="232" y="1038"/>
                      </a:lnTo>
                      <a:lnTo>
                        <a:pt x="410" y="980"/>
                      </a:lnTo>
                      <a:lnTo>
                        <a:pt x="556" y="887"/>
                      </a:lnTo>
                      <a:lnTo>
                        <a:pt x="642" y="764"/>
                      </a:lnTo>
                      <a:lnTo>
                        <a:pt x="718" y="555"/>
                      </a:lnTo>
                      <a:lnTo>
                        <a:pt x="741" y="360"/>
                      </a:lnTo>
                      <a:lnTo>
                        <a:pt x="741" y="267"/>
                      </a:lnTo>
                      <a:lnTo>
                        <a:pt x="780" y="209"/>
                      </a:lnTo>
                      <a:lnTo>
                        <a:pt x="849" y="187"/>
                      </a:lnTo>
                      <a:lnTo>
                        <a:pt x="911" y="187"/>
                      </a:lnTo>
                      <a:lnTo>
                        <a:pt x="919" y="158"/>
                      </a:lnTo>
                      <a:lnTo>
                        <a:pt x="827" y="165"/>
                      </a:lnTo>
                      <a:lnTo>
                        <a:pt x="811" y="144"/>
                      </a:lnTo>
                      <a:lnTo>
                        <a:pt x="888" y="65"/>
                      </a:lnTo>
                      <a:lnTo>
                        <a:pt x="872" y="43"/>
                      </a:lnTo>
                      <a:lnTo>
                        <a:pt x="857" y="58"/>
                      </a:lnTo>
                      <a:lnTo>
                        <a:pt x="796" y="115"/>
                      </a:lnTo>
                      <a:lnTo>
                        <a:pt x="780" y="115"/>
                      </a:lnTo>
                      <a:lnTo>
                        <a:pt x="780" y="14"/>
                      </a:lnTo>
                      <a:lnTo>
                        <a:pt x="765" y="0"/>
                      </a:lnTo>
                      <a:lnTo>
                        <a:pt x="741" y="7"/>
                      </a:lnTo>
                      <a:lnTo>
                        <a:pt x="749" y="115"/>
                      </a:lnTo>
                      <a:lnTo>
                        <a:pt x="734" y="122"/>
                      </a:lnTo>
                      <a:lnTo>
                        <a:pt x="671" y="65"/>
                      </a:lnTo>
                      <a:lnTo>
                        <a:pt x="626" y="58"/>
                      </a:lnTo>
                      <a:lnTo>
                        <a:pt x="634" y="87"/>
                      </a:lnTo>
                      <a:lnTo>
                        <a:pt x="703" y="151"/>
                      </a:lnTo>
                      <a:lnTo>
                        <a:pt x="703" y="187"/>
                      </a:lnTo>
                      <a:lnTo>
                        <a:pt x="679" y="260"/>
                      </a:lnTo>
                      <a:lnTo>
                        <a:pt x="679" y="324"/>
                      </a:lnTo>
                      <a:lnTo>
                        <a:pt x="679" y="433"/>
                      </a:lnTo>
                      <a:lnTo>
                        <a:pt x="648" y="570"/>
                      </a:lnTo>
                      <a:lnTo>
                        <a:pt x="618" y="656"/>
                      </a:lnTo>
                      <a:lnTo>
                        <a:pt x="564" y="764"/>
                      </a:lnTo>
                      <a:lnTo>
                        <a:pt x="502" y="850"/>
                      </a:lnTo>
                      <a:lnTo>
                        <a:pt x="456" y="894"/>
                      </a:lnTo>
                      <a:lnTo>
                        <a:pt x="332" y="930"/>
                      </a:lnTo>
                      <a:lnTo>
                        <a:pt x="217" y="945"/>
                      </a:lnTo>
                      <a:lnTo>
                        <a:pt x="100" y="959"/>
                      </a:lnTo>
                      <a:lnTo>
                        <a:pt x="16" y="9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103" name="AutoShape 214"/>
              <p:cNvSpPr>
                <a:spLocks noChangeAspect="1" noChangeArrowheads="1"/>
              </p:cNvSpPr>
              <p:nvPr/>
            </p:nvSpPr>
            <p:spPr bwMode="auto">
              <a:xfrm>
                <a:off x="3197"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79 km</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2104" name="Line 215"/>
              <p:cNvSpPr>
                <a:spLocks noChangeAspect="1" noChangeShapeType="1"/>
              </p:cNvSpPr>
              <p:nvPr/>
            </p:nvSpPr>
            <p:spPr bwMode="auto">
              <a:xfrm>
                <a:off x="3325"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05" name="AutoShape 216"/>
              <p:cNvSpPr>
                <a:spLocks noChangeAspect="1" noChangeArrowheads="1"/>
              </p:cNvSpPr>
              <p:nvPr/>
            </p:nvSpPr>
            <p:spPr bwMode="auto">
              <a:xfrm>
                <a:off x="3694" y="2206"/>
                <a:ext cx="256" cy="180"/>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75 km</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2106" name="Line 217"/>
              <p:cNvSpPr>
                <a:spLocks noChangeAspect="1" noChangeShapeType="1"/>
              </p:cNvSpPr>
              <p:nvPr/>
            </p:nvSpPr>
            <p:spPr bwMode="auto">
              <a:xfrm>
                <a:off x="3822" y="2371"/>
                <a:ext cx="0" cy="45"/>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07" name="Oval 218"/>
              <p:cNvSpPr>
                <a:spLocks noChangeAspect="1" noChangeArrowheads="1"/>
              </p:cNvSpPr>
              <p:nvPr/>
            </p:nvSpPr>
            <p:spPr bwMode="auto">
              <a:xfrm>
                <a:off x="3120" y="187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095" name="Group 219"/>
            <p:cNvGrpSpPr>
              <a:grpSpLocks/>
            </p:cNvGrpSpPr>
            <p:nvPr/>
          </p:nvGrpSpPr>
          <p:grpSpPr bwMode="auto">
            <a:xfrm>
              <a:off x="624" y="3312"/>
              <a:ext cx="432" cy="240"/>
              <a:chOff x="-1152" y="3504"/>
              <a:chExt cx="432" cy="240"/>
            </a:xfrm>
          </p:grpSpPr>
          <p:grpSp>
            <p:nvGrpSpPr>
              <p:cNvPr id="2096" name="Group 220"/>
              <p:cNvGrpSpPr>
                <a:grpSpLocks noChangeAspect="1"/>
              </p:cNvGrpSpPr>
              <p:nvPr/>
            </p:nvGrpSpPr>
            <p:grpSpPr bwMode="auto">
              <a:xfrm>
                <a:off x="-1075" y="3504"/>
                <a:ext cx="256" cy="210"/>
                <a:chOff x="1728" y="2064"/>
                <a:chExt cx="768" cy="672"/>
              </a:xfrm>
            </p:grpSpPr>
            <p:sp>
              <p:nvSpPr>
                <p:cNvPr id="2099" name="AutoShape 22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2100" name="Line 22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097" name="Line 223"/>
              <p:cNvSpPr>
                <a:spLocks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98" name="Line 224"/>
              <p:cNvSpPr>
                <a:spLocks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nvGrpSpPr>
          <p:cNvPr id="2082" name="Group 225"/>
          <p:cNvGrpSpPr>
            <a:grpSpLocks/>
          </p:cNvGrpSpPr>
          <p:nvPr/>
        </p:nvGrpSpPr>
        <p:grpSpPr bwMode="auto">
          <a:xfrm>
            <a:off x="3962400" y="3200400"/>
            <a:ext cx="1219200" cy="1066800"/>
            <a:chOff x="1584" y="2256"/>
            <a:chExt cx="768" cy="672"/>
          </a:xfrm>
        </p:grpSpPr>
        <p:sp>
          <p:nvSpPr>
            <p:cNvPr id="2092" name="AutoShape 226"/>
            <p:cNvSpPr>
              <a:spLocks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4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4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2093" name="Line 227"/>
            <p:cNvSpPr>
              <a:spLocks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083" name="Group 228"/>
          <p:cNvGrpSpPr>
            <a:grpSpLocks/>
          </p:cNvGrpSpPr>
          <p:nvPr/>
        </p:nvGrpSpPr>
        <p:grpSpPr bwMode="auto">
          <a:xfrm>
            <a:off x="6224588" y="5232400"/>
            <a:ext cx="1166812" cy="1168400"/>
            <a:chOff x="1824" y="2928"/>
            <a:chExt cx="735" cy="736"/>
          </a:xfrm>
        </p:grpSpPr>
        <p:grpSp>
          <p:nvGrpSpPr>
            <p:cNvPr id="2084" name="Group 229"/>
            <p:cNvGrpSpPr>
              <a:grpSpLocks noChangeAspect="1"/>
            </p:cNvGrpSpPr>
            <p:nvPr/>
          </p:nvGrpSpPr>
          <p:grpSpPr bwMode="auto">
            <a:xfrm>
              <a:off x="1886" y="3216"/>
              <a:ext cx="208" cy="170"/>
              <a:chOff x="1728" y="2064"/>
              <a:chExt cx="768" cy="672"/>
            </a:xfrm>
          </p:grpSpPr>
          <p:sp>
            <p:nvSpPr>
              <p:cNvPr id="2090" name="AutoShape 2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0 km</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2091" name="Line 2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085" name="Oval 232"/>
            <p:cNvSpPr>
              <a:spLocks noChangeAspect="1" noChangeArrowheads="1"/>
            </p:cNvSpPr>
            <p:nvPr/>
          </p:nvSpPr>
          <p:spPr bwMode="auto">
            <a:xfrm>
              <a:off x="1824" y="2928"/>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086" name="Group 233"/>
            <p:cNvGrpSpPr>
              <a:grpSpLocks noChangeAspect="1"/>
            </p:cNvGrpSpPr>
            <p:nvPr/>
          </p:nvGrpSpPr>
          <p:grpSpPr bwMode="auto">
            <a:xfrm>
              <a:off x="2288" y="3216"/>
              <a:ext cx="208" cy="170"/>
              <a:chOff x="1728" y="2064"/>
              <a:chExt cx="768" cy="672"/>
            </a:xfrm>
          </p:grpSpPr>
          <p:sp>
            <p:nvSpPr>
              <p:cNvPr id="2088" name="AutoShape 234"/>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8000" noProof="0">
                    <a:ln>
                      <a:noFill/>
                    </a:ln>
                    <a:solidFill>
                      <a:srgbClr val="000000"/>
                    </a:solidFill>
                    <a:effectLst/>
                    <a:uLnTx/>
                    <a:uFillTx/>
                    <a:latin typeface="Times New Roman" pitchFamily="18" charset="0"/>
                    <a:ea typeface="+mn-ea"/>
                    <a:cs typeface="+mn-cs"/>
                  </a:rPr>
                  <a:t>Exit</a:t>
                </a:r>
                <a:endParaRPr kumimoji="0" lang="en-CA" altLang="en-US" sz="2400" b="0" i="0" u="none" strike="noStrike" kern="1200" cap="none" spc="0" normalizeH="0" baseline="-8000" noProof="0">
                  <a:ln>
                    <a:noFill/>
                  </a:ln>
                  <a:solidFill>
                    <a:srgbClr val="000000"/>
                  </a:solidFill>
                  <a:effectLst/>
                  <a:uLnTx/>
                  <a:uFillTx/>
                  <a:latin typeface="Times New Roman" pitchFamily="18" charset="0"/>
                  <a:ea typeface="+mn-ea"/>
                  <a:cs typeface="+mn-cs"/>
                </a:endParaRPr>
              </a:p>
            </p:txBody>
          </p:sp>
          <p:sp>
            <p:nvSpPr>
              <p:cNvPr id="2089" name="Line 235"/>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2087" name="AutoShape 236"/>
            <p:cNvSpPr>
              <a:spLocks noChangeArrowheads="1"/>
            </p:cNvSpPr>
            <p:nvPr/>
          </p:nvSpPr>
          <p:spPr bwMode="auto">
            <a:xfrm>
              <a:off x="2112" y="3264"/>
              <a:ext cx="144" cy="48"/>
            </a:xfrm>
            <a:prstGeom prst="rightArrow">
              <a:avLst>
                <a:gd name="adj1" fmla="val 50000"/>
                <a:gd name="adj2" fmla="val 75000"/>
              </a:avLst>
            </a:prstGeom>
            <a:solidFill>
              <a:schemeClr val="hlink"/>
            </a:solidFill>
            <a:ln w="9525">
              <a:solidFill>
                <a:schemeClr val="tx1"/>
              </a:solidFill>
              <a:miter lim="800000"/>
              <a:headEnd/>
              <a:tailEnd/>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Tree>
    <p:extLst>
      <p:ext uri="{BB962C8B-B14F-4D97-AF65-F5344CB8AC3E}">
        <p14:creationId xmlns:p14="http://schemas.microsoft.com/office/powerpoint/2010/main" val="2868744854"/>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8"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510A22-3D89-4CA7-B5BC-27793616A2B4}"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3079" name="Group 98"/>
          <p:cNvGrpSpPr>
            <a:grpSpLocks/>
          </p:cNvGrpSpPr>
          <p:nvPr/>
        </p:nvGrpSpPr>
        <p:grpSpPr bwMode="auto">
          <a:xfrm>
            <a:off x="395288" y="333375"/>
            <a:ext cx="1866900" cy="1600200"/>
            <a:chOff x="249" y="210"/>
            <a:chExt cx="1176" cy="1008"/>
          </a:xfrm>
        </p:grpSpPr>
        <p:sp>
          <p:nvSpPr>
            <p:cNvPr id="3097" name="Freeform 85" descr="Green marble"/>
            <p:cNvSpPr>
              <a:spLocks/>
            </p:cNvSpPr>
            <p:nvPr/>
          </p:nvSpPr>
          <p:spPr bwMode="auto">
            <a:xfrm>
              <a:off x="249" y="210"/>
              <a:ext cx="1176" cy="1008"/>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3098" name="Group 86"/>
            <p:cNvGrpSpPr>
              <a:grpSpLocks/>
            </p:cNvGrpSpPr>
            <p:nvPr/>
          </p:nvGrpSpPr>
          <p:grpSpPr bwMode="auto">
            <a:xfrm>
              <a:off x="484" y="247"/>
              <a:ext cx="627" cy="813"/>
              <a:chOff x="2641" y="1488"/>
              <a:chExt cx="2655" cy="2488"/>
            </a:xfrm>
          </p:grpSpPr>
          <p:grpSp>
            <p:nvGrpSpPr>
              <p:cNvPr id="3099" name="Group 87"/>
              <p:cNvGrpSpPr>
                <a:grpSpLocks/>
              </p:cNvGrpSpPr>
              <p:nvPr/>
            </p:nvGrpSpPr>
            <p:grpSpPr bwMode="auto">
              <a:xfrm>
                <a:off x="2641" y="1488"/>
                <a:ext cx="2496" cy="2436"/>
                <a:chOff x="2641" y="1488"/>
                <a:chExt cx="2496" cy="2436"/>
              </a:xfrm>
            </p:grpSpPr>
            <p:sp>
              <p:nvSpPr>
                <p:cNvPr id="3104" name="Freeform 88"/>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05" name="Freeform 89"/>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06" name="Freeform 90"/>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07" name="Freeform 91"/>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08" name="Freeform 92"/>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09" name="Freeform 93"/>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3100" name="Group 94"/>
              <p:cNvGrpSpPr>
                <a:grpSpLocks/>
              </p:cNvGrpSpPr>
              <p:nvPr/>
            </p:nvGrpSpPr>
            <p:grpSpPr bwMode="auto">
              <a:xfrm>
                <a:off x="4864" y="3099"/>
                <a:ext cx="432" cy="877"/>
                <a:chOff x="4864" y="3099"/>
                <a:chExt cx="432" cy="877"/>
              </a:xfrm>
            </p:grpSpPr>
            <p:sp>
              <p:nvSpPr>
                <p:cNvPr id="3101" name="Freeform 95"/>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02" name="Freeform 96"/>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03" name="Freeform 97"/>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grpSp>
        <p:nvGrpSpPr>
          <p:cNvPr id="6" name="Group 143"/>
          <p:cNvGrpSpPr>
            <a:grpSpLocks/>
          </p:cNvGrpSpPr>
          <p:nvPr/>
        </p:nvGrpSpPr>
        <p:grpSpPr bwMode="auto">
          <a:xfrm>
            <a:off x="3784600" y="3968750"/>
            <a:ext cx="2371725" cy="2773363"/>
            <a:chOff x="2384" y="2500"/>
            <a:chExt cx="1494" cy="1747"/>
          </a:xfrm>
        </p:grpSpPr>
        <p:sp>
          <p:nvSpPr>
            <p:cNvPr id="3089" name="Rectangle 120"/>
            <p:cNvSpPr>
              <a:spLocks noChangeArrowheads="1"/>
            </p:cNvSpPr>
            <p:nvPr/>
          </p:nvSpPr>
          <p:spPr bwMode="auto">
            <a:xfrm>
              <a:off x="2996" y="2803"/>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090" name="Rectangle 121"/>
            <p:cNvSpPr>
              <a:spLocks noChangeArrowheads="1"/>
            </p:cNvSpPr>
            <p:nvPr/>
          </p:nvSpPr>
          <p:spPr bwMode="auto">
            <a:xfrm>
              <a:off x="2384" y="3575"/>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091" name="Rectangle 122"/>
            <p:cNvSpPr>
              <a:spLocks noChangeArrowheads="1"/>
            </p:cNvSpPr>
            <p:nvPr/>
          </p:nvSpPr>
          <p:spPr bwMode="auto">
            <a:xfrm>
              <a:off x="2792" y="3191"/>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092" name="Rectangle 123"/>
            <p:cNvSpPr>
              <a:spLocks noChangeArrowheads="1"/>
            </p:cNvSpPr>
            <p:nvPr/>
          </p:nvSpPr>
          <p:spPr bwMode="auto">
            <a:xfrm>
              <a:off x="3222" y="407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093" name="Rectangle 124"/>
            <p:cNvSpPr>
              <a:spLocks noChangeArrowheads="1"/>
            </p:cNvSpPr>
            <p:nvPr/>
          </p:nvSpPr>
          <p:spPr bwMode="auto">
            <a:xfrm>
              <a:off x="3806" y="3436"/>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094" name="Rectangle 126"/>
            <p:cNvSpPr>
              <a:spLocks noChangeArrowheads="1"/>
            </p:cNvSpPr>
            <p:nvPr/>
          </p:nvSpPr>
          <p:spPr bwMode="auto">
            <a:xfrm>
              <a:off x="3297" y="3354"/>
              <a:ext cx="490" cy="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graphicFrame>
          <p:nvGraphicFramePr>
            <p:cNvPr id="3074" name="Object 127"/>
            <p:cNvGraphicFramePr>
              <a:graphicFrameLocks noChangeAspect="1"/>
            </p:cNvGraphicFramePr>
            <p:nvPr/>
          </p:nvGraphicFramePr>
          <p:xfrm>
            <a:off x="2456" y="3385"/>
            <a:ext cx="1330" cy="673"/>
          </p:xfrm>
          <a:graphic>
            <a:graphicData uri="http://schemas.openxmlformats.org/presentationml/2006/ole">
              <mc:AlternateContent xmlns:mc="http://schemas.openxmlformats.org/markup-compatibility/2006">
                <mc:Choice xmlns:v="urn:schemas-microsoft-com:vml" Requires="v">
                  <p:oleObj spid="_x0000_s64522" name="CorelPhotoPaint.Image.7" r:id="rId4" imgW="2913647" imgH="2011173" progId="CorelPhotoPaint.Image.7">
                    <p:embed/>
                  </p:oleObj>
                </mc:Choice>
                <mc:Fallback>
                  <p:oleObj name="CorelPhotoPaint.Image.7" r:id="rId4" imgW="2913647" imgH="2011173" progId="CorelPhotoPaint.Image.7">
                    <p:embed/>
                    <p:pic>
                      <p:nvPicPr>
                        <p:cNvPr id="3074" name="Object 12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56" y="3385"/>
                          <a:ext cx="1330" cy="6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5" name="Object 128"/>
            <p:cNvGraphicFramePr>
              <a:graphicFrameLocks noChangeAspect="1"/>
            </p:cNvGraphicFramePr>
            <p:nvPr/>
          </p:nvGraphicFramePr>
          <p:xfrm>
            <a:off x="2891" y="2977"/>
            <a:ext cx="889" cy="1086"/>
          </p:xfrm>
          <a:graphic>
            <a:graphicData uri="http://schemas.openxmlformats.org/presentationml/2006/ole">
              <mc:AlternateContent xmlns:mc="http://schemas.openxmlformats.org/markup-compatibility/2006">
                <mc:Choice xmlns:v="urn:schemas-microsoft-com:vml" Requires="v">
                  <p:oleObj spid="_x0000_s64523" name="CorelPhotoPaint.Image.7" r:id="rId6" imgW="2554013" imgH="3242804" progId="CorelPhotoPaint.Image.7">
                    <p:embed/>
                  </p:oleObj>
                </mc:Choice>
                <mc:Fallback>
                  <p:oleObj name="CorelPhotoPaint.Image.7" r:id="rId6" imgW="2554013" imgH="3242804" progId="CorelPhotoPaint.Image.7">
                    <p:embed/>
                    <p:pic>
                      <p:nvPicPr>
                        <p:cNvPr id="3075" name="Object 12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91" y="2977"/>
                          <a:ext cx="889" cy="10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6" name="Object 129"/>
            <p:cNvGraphicFramePr>
              <a:graphicFrameLocks noChangeAspect="1"/>
            </p:cNvGraphicFramePr>
            <p:nvPr/>
          </p:nvGraphicFramePr>
          <p:xfrm>
            <a:off x="2905" y="2977"/>
            <a:ext cx="888" cy="1086"/>
          </p:xfrm>
          <a:graphic>
            <a:graphicData uri="http://schemas.openxmlformats.org/presentationml/2006/ole">
              <mc:AlternateContent xmlns:mc="http://schemas.openxmlformats.org/markup-compatibility/2006">
                <mc:Choice xmlns:v="urn:schemas-microsoft-com:vml" Requires="v">
                  <p:oleObj spid="_x0000_s64524" name="CorelPhotoPaint.Image.7" r:id="rId8" imgW="2554013" imgH="3242804" progId="CorelPhotoPaint.Image.7">
                    <p:embed/>
                  </p:oleObj>
                </mc:Choice>
                <mc:Fallback>
                  <p:oleObj name="CorelPhotoPaint.Image.7" r:id="rId8" imgW="2554013" imgH="3242804" progId="CorelPhotoPaint.Image.7">
                    <p:embed/>
                    <p:pic>
                      <p:nvPicPr>
                        <p:cNvPr id="3076" name="Object 12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05" y="2977"/>
                          <a:ext cx="888" cy="10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077" name="Object 130"/>
            <p:cNvGraphicFramePr>
              <a:graphicFrameLocks noChangeAspect="1"/>
            </p:cNvGraphicFramePr>
            <p:nvPr/>
          </p:nvGraphicFramePr>
          <p:xfrm>
            <a:off x="3090" y="2644"/>
            <a:ext cx="700" cy="1418"/>
          </p:xfrm>
          <a:graphic>
            <a:graphicData uri="http://schemas.openxmlformats.org/presentationml/2006/ole">
              <mc:AlternateContent xmlns:mc="http://schemas.openxmlformats.org/markup-compatibility/2006">
                <mc:Choice xmlns:v="urn:schemas-microsoft-com:vml" Requires="v">
                  <p:oleObj spid="_x0000_s64525" name="CorelPhotoPaint.Image.7" r:id="rId9" imgW="2011173" imgH="3620725" progId="CorelPhotoPaint.Image.7">
                    <p:embed/>
                  </p:oleObj>
                </mc:Choice>
                <mc:Fallback>
                  <p:oleObj name="CorelPhotoPaint.Image.7" r:id="rId9" imgW="2011173" imgH="3620725" progId="CorelPhotoPaint.Image.7">
                    <p:embed/>
                    <p:pic>
                      <p:nvPicPr>
                        <p:cNvPr id="3077" name="Object 13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090" y="2644"/>
                          <a:ext cx="700" cy="14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95" name="Text Box 133"/>
            <p:cNvSpPr txBox="1">
              <a:spLocks noChangeArrowheads="1"/>
            </p:cNvSpPr>
            <p:nvPr/>
          </p:nvSpPr>
          <p:spPr bwMode="auto">
            <a:xfrm>
              <a:off x="3302" y="3374"/>
              <a:ext cx="300" cy="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46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46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96" name="Rectangle 135"/>
            <p:cNvSpPr>
              <a:spLocks noChangeArrowheads="1"/>
            </p:cNvSpPr>
            <p:nvPr/>
          </p:nvSpPr>
          <p:spPr bwMode="auto">
            <a:xfrm>
              <a:off x="3512" y="2500"/>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grpSp>
      <p:grpSp>
        <p:nvGrpSpPr>
          <p:cNvPr id="7" name="Group 141"/>
          <p:cNvGrpSpPr>
            <a:grpSpLocks/>
          </p:cNvGrpSpPr>
          <p:nvPr/>
        </p:nvGrpSpPr>
        <p:grpSpPr bwMode="auto">
          <a:xfrm>
            <a:off x="3768725" y="4197350"/>
            <a:ext cx="2292350" cy="2362200"/>
            <a:chOff x="2374" y="2644"/>
            <a:chExt cx="1444" cy="1488"/>
          </a:xfrm>
        </p:grpSpPr>
        <p:sp>
          <p:nvSpPr>
            <p:cNvPr id="3084" name="Line 132"/>
            <p:cNvSpPr>
              <a:spLocks noChangeShapeType="1"/>
            </p:cNvSpPr>
            <p:nvPr/>
          </p:nvSpPr>
          <p:spPr bwMode="auto">
            <a:xfrm>
              <a:off x="2374" y="2696"/>
              <a:ext cx="0" cy="275"/>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85" name="Rectangle 125"/>
            <p:cNvSpPr>
              <a:spLocks noChangeArrowheads="1"/>
            </p:cNvSpPr>
            <p:nvPr/>
          </p:nvSpPr>
          <p:spPr bwMode="auto">
            <a:xfrm>
              <a:off x="2549" y="2694"/>
              <a:ext cx="13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X</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086" name="Rectangle 131"/>
            <p:cNvSpPr>
              <a:spLocks noChangeArrowheads="1"/>
            </p:cNvSpPr>
            <p:nvPr/>
          </p:nvSpPr>
          <p:spPr bwMode="auto">
            <a:xfrm>
              <a:off x="2374" y="2774"/>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a:t>
              </a:r>
              <a:endParaRPr kumimoji="1" lang="en-CA" altLang="en-US" sz="30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3087" name="Line 134"/>
            <p:cNvSpPr>
              <a:spLocks noChangeShapeType="1"/>
            </p:cNvSpPr>
            <p:nvPr/>
          </p:nvSpPr>
          <p:spPr bwMode="auto">
            <a:xfrm>
              <a:off x="2374" y="2644"/>
              <a:ext cx="314" cy="0"/>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088" name="Text Box 136"/>
            <p:cNvSpPr txBox="1">
              <a:spLocks noChangeArrowheads="1"/>
            </p:cNvSpPr>
            <p:nvPr/>
          </p:nvSpPr>
          <p:spPr bwMode="auto">
            <a:xfrm>
              <a:off x="3152" y="3863"/>
              <a:ext cx="66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grpSp>
      <p:sp>
        <p:nvSpPr>
          <p:cNvPr id="3082" name="Rectangle 137"/>
          <p:cNvSpPr>
            <a:spLocks noGrp="1" noChangeArrowheads="1"/>
          </p:cNvSpPr>
          <p:nvPr>
            <p:ph type="title"/>
          </p:nvPr>
        </p:nvSpPr>
        <p:spPr>
          <a:xfrm>
            <a:off x="1403350" y="341313"/>
            <a:ext cx="7772400" cy="1143000"/>
          </a:xfrm>
        </p:spPr>
        <p:txBody>
          <a:bodyPr/>
          <a:lstStyle/>
          <a:p>
            <a:r>
              <a:rPr lang="en-US" altLang="en-US" smtClean="0"/>
              <a:t>Define the Loop Invariant</a:t>
            </a:r>
          </a:p>
        </p:txBody>
      </p:sp>
      <p:sp>
        <p:nvSpPr>
          <p:cNvPr id="419978" name="Rectangle 138"/>
          <p:cNvSpPr>
            <a:spLocks noChangeArrowheads="1"/>
          </p:cNvSpPr>
          <p:nvPr/>
        </p:nvSpPr>
        <p:spPr bwMode="auto">
          <a:xfrm>
            <a:off x="2051050" y="1268413"/>
            <a:ext cx="6624638" cy="256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We have read the matrix up to &lt;x,y&gt;</a:t>
            </a:r>
            <a:b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and cannot reread the matrix.</a:t>
            </a:r>
          </a:p>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We must output all maximal 0-rectangles</a:t>
            </a:r>
            <a:b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b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  with &lt;x,y&gt; as bottom-right corner</a:t>
            </a:r>
          </a:p>
          <a:p>
            <a:pPr marL="0" marR="0" lvl="0" indent="0" algn="l" defTabSz="914400" rtl="0" eaLnBrk="0" fontAlgn="base" latinLnBrk="0" hangingPunct="0">
              <a:lnSpc>
                <a:spcPct val="100000"/>
              </a:lnSpc>
              <a:spcBef>
                <a:spcPct val="20000"/>
              </a:spcBef>
              <a:spcAft>
                <a:spcPct val="0"/>
              </a:spcAft>
              <a:buClrTx/>
              <a:buSzTx/>
              <a:buFontTx/>
              <a:buChar char="•"/>
              <a:tabLst/>
              <a:defRPr/>
            </a:pPr>
            <a:r>
              <a:rPr kumimoji="0"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What must we remember?</a:t>
            </a:r>
          </a:p>
        </p:txBody>
      </p:sp>
    </p:spTree>
    <p:extLst>
      <p:ext uri="{BB962C8B-B14F-4D97-AF65-F5344CB8AC3E}">
        <p14:creationId xmlns:p14="http://schemas.microsoft.com/office/powerpoint/2010/main" val="17056983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419978">
                                            <p:txEl>
                                              <p:pRg st="0" end="0"/>
                                            </p:txEl>
                                          </p:spTgt>
                                        </p:tgtEl>
                                        <p:attrNameLst>
                                          <p:attrName>style.visibility</p:attrName>
                                        </p:attrNameLst>
                                      </p:cBhvr>
                                      <p:to>
                                        <p:strVal val="visible"/>
                                      </p:to>
                                    </p:set>
                                    <p:anim calcmode="lin" valueType="num">
                                      <p:cBhvr additive="base">
                                        <p:cTn id="7" dur="500" fill="hold"/>
                                        <p:tgtEl>
                                          <p:spTgt spid="419978">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1997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419978">
                                            <p:txEl>
                                              <p:pRg st="1" end="1"/>
                                            </p:txEl>
                                          </p:spTgt>
                                        </p:tgtEl>
                                        <p:attrNameLst>
                                          <p:attrName>style.visibility</p:attrName>
                                        </p:attrNameLst>
                                      </p:cBhvr>
                                      <p:to>
                                        <p:strVal val="visible"/>
                                      </p:to>
                                    </p:set>
                                    <p:anim calcmode="lin" valueType="num">
                                      <p:cBhvr additive="base">
                                        <p:cTn id="17" dur="500" fill="hold"/>
                                        <p:tgtEl>
                                          <p:spTgt spid="419978">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419978">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nodeType="clickEffect">
                                  <p:stCondLst>
                                    <p:cond delay="0"/>
                                  </p:stCondLst>
                                  <p:childTnLst>
                                    <p:set>
                                      <p:cBhvr>
                                        <p:cTn id="26" dur="1" fill="hold">
                                          <p:stCondLst>
                                            <p:cond delay="0"/>
                                          </p:stCondLst>
                                        </p:cTn>
                                        <p:tgtEl>
                                          <p:spTgt spid="419978">
                                            <p:txEl>
                                              <p:pRg st="2" end="2"/>
                                            </p:txEl>
                                          </p:spTgt>
                                        </p:tgtEl>
                                        <p:attrNameLst>
                                          <p:attrName>style.visibility</p:attrName>
                                        </p:attrNameLst>
                                      </p:cBhvr>
                                      <p:to>
                                        <p:strVal val="visible"/>
                                      </p:to>
                                    </p:set>
                                    <p:anim calcmode="lin" valueType="num">
                                      <p:cBhvr additive="base">
                                        <p:cTn id="27" dur="500" fill="hold"/>
                                        <p:tgtEl>
                                          <p:spTgt spid="419978">
                                            <p:txEl>
                                              <p:pRg st="2" end="2"/>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41997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9"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9C0402-79F5-4F7D-9E69-4510CBBDEE9B}"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92</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 name="Group 2"/>
          <p:cNvGrpSpPr>
            <a:grpSpLocks/>
          </p:cNvGrpSpPr>
          <p:nvPr/>
        </p:nvGrpSpPr>
        <p:grpSpPr bwMode="auto">
          <a:xfrm>
            <a:off x="3810000" y="2438400"/>
            <a:ext cx="2554288" cy="3243263"/>
            <a:chOff x="2400" y="1536"/>
            <a:chExt cx="1609" cy="2043"/>
          </a:xfrm>
        </p:grpSpPr>
        <p:graphicFrame>
          <p:nvGraphicFramePr>
            <p:cNvPr id="4098" name="Object 3"/>
            <p:cNvGraphicFramePr>
              <a:graphicFrameLocks noChangeAspect="1"/>
            </p:cNvGraphicFramePr>
            <p:nvPr/>
          </p:nvGraphicFramePr>
          <p:xfrm>
            <a:off x="2400" y="1536"/>
            <a:ext cx="1609" cy="2043"/>
          </p:xfrm>
          <a:graphic>
            <a:graphicData uri="http://schemas.openxmlformats.org/presentationml/2006/ole">
              <mc:AlternateContent xmlns:mc="http://schemas.openxmlformats.org/markup-compatibility/2006">
                <mc:Choice xmlns:v="urn:schemas-microsoft-com:vml" Requires="v">
                  <p:oleObj spid="_x0000_s65540" name="CorelPhotoPaint.Image.7" r:id="rId3" imgW="2554013" imgH="3242804" progId="CorelPhotoPaint.Image.7">
                    <p:embed/>
                  </p:oleObj>
                </mc:Choice>
                <mc:Fallback>
                  <p:oleObj name="CorelPhotoPaint.Image.7" r:id="rId3" imgW="2554013" imgH="3242804" progId="CorelPhotoPaint.Image.7">
                    <p:embed/>
                    <p:pic>
                      <p:nvPicPr>
                        <p:cNvPr id="4098"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00" y="1536"/>
                          <a:ext cx="1609" cy="204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75" name="Rectangle 4"/>
            <p:cNvSpPr>
              <a:spLocks noChangeArrowheads="1"/>
            </p:cNvSpPr>
            <p:nvPr/>
          </p:nvSpPr>
          <p:spPr bwMode="auto">
            <a:xfrm>
              <a:off x="3111" y="2237"/>
              <a:ext cx="288" cy="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76" name="Rectangle 5"/>
            <p:cNvSpPr>
              <a:spLocks noChangeArrowheads="1"/>
            </p:cNvSpPr>
            <p:nvPr/>
          </p:nvSpPr>
          <p:spPr bwMode="auto">
            <a:xfrm>
              <a:off x="2583" y="1670"/>
              <a:ext cx="464"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600" b="0" i="0" u="none" strike="noStrike" kern="1200" cap="none" spc="0" normalizeH="0" baseline="0" noProof="0">
                  <a:ln>
                    <a:noFill/>
                  </a:ln>
                  <a:solidFill>
                    <a:srgbClr val="000000"/>
                  </a:solidFill>
                  <a:effectLst/>
                  <a:uLnTx/>
                  <a:uFillTx/>
                  <a:latin typeface="Times New Roman" pitchFamily="18" charset="0"/>
                  <a:ea typeface="+mn-ea"/>
                  <a:cs typeface="+mn-cs"/>
                </a:rPr>
                <a:t>step</a:t>
              </a:r>
              <a:endParaRPr kumimoji="1" lang="en-CA" altLang="en-US" sz="1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3" name="Group 6"/>
          <p:cNvGrpSpPr>
            <a:grpSpLocks/>
          </p:cNvGrpSpPr>
          <p:nvPr/>
        </p:nvGrpSpPr>
        <p:grpSpPr bwMode="auto">
          <a:xfrm>
            <a:off x="1308100" y="1025525"/>
            <a:ext cx="5022850" cy="4648200"/>
            <a:chOff x="824" y="646"/>
            <a:chExt cx="3164" cy="2928"/>
          </a:xfrm>
        </p:grpSpPr>
        <p:sp>
          <p:nvSpPr>
            <p:cNvPr id="4168" name="Freeform 7"/>
            <p:cNvSpPr>
              <a:spLocks/>
            </p:cNvSpPr>
            <p:nvPr/>
          </p:nvSpPr>
          <p:spPr bwMode="auto">
            <a:xfrm>
              <a:off x="979" y="825"/>
              <a:ext cx="3009" cy="2749"/>
            </a:xfrm>
            <a:custGeom>
              <a:avLst/>
              <a:gdLst>
                <a:gd name="T0" fmla="*/ 0 w 3009"/>
                <a:gd name="T1" fmla="*/ 2749 h 2749"/>
                <a:gd name="T2" fmla="*/ 0 w 3009"/>
                <a:gd name="T3" fmla="*/ 2364 h 2749"/>
                <a:gd name="T4" fmla="*/ 405 w 3009"/>
                <a:gd name="T5" fmla="*/ 2364 h 2749"/>
                <a:gd name="T6" fmla="*/ 405 w 3009"/>
                <a:gd name="T7" fmla="*/ 1739 h 2749"/>
                <a:gd name="T8" fmla="*/ 1186 w 3009"/>
                <a:gd name="T9" fmla="*/ 1739 h 2749"/>
                <a:gd name="T10" fmla="*/ 1186 w 3009"/>
                <a:gd name="T11" fmla="*/ 1494 h 2749"/>
                <a:gd name="T12" fmla="*/ 1399 w 3009"/>
                <a:gd name="T13" fmla="*/ 1494 h 2749"/>
                <a:gd name="T14" fmla="*/ 1399 w 3009"/>
                <a:gd name="T15" fmla="*/ 721 h 2749"/>
                <a:gd name="T16" fmla="*/ 1746 w 3009"/>
                <a:gd name="T17" fmla="*/ 721 h 2749"/>
                <a:gd name="T18" fmla="*/ 1746 w 3009"/>
                <a:gd name="T19" fmla="*/ 470 h 2749"/>
                <a:gd name="T20" fmla="*/ 2533 w 3009"/>
                <a:gd name="T21" fmla="*/ 470 h 2749"/>
                <a:gd name="T22" fmla="*/ 2533 w 3009"/>
                <a:gd name="T23" fmla="*/ 0 h 2749"/>
                <a:gd name="T24" fmla="*/ 3009 w 3009"/>
                <a:gd name="T25" fmla="*/ 0 h 2749"/>
                <a:gd name="T26" fmla="*/ 3009 w 3009"/>
                <a:gd name="T27" fmla="*/ 2749 h 2749"/>
                <a:gd name="T28" fmla="*/ 0 w 3009"/>
                <a:gd name="T29" fmla="*/ 2749 h 27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09"/>
                <a:gd name="T46" fmla="*/ 0 h 2749"/>
                <a:gd name="T47" fmla="*/ 3009 w 3009"/>
                <a:gd name="T48" fmla="*/ 2749 h 27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09" h="2749">
                  <a:moveTo>
                    <a:pt x="0" y="2749"/>
                  </a:moveTo>
                  <a:lnTo>
                    <a:pt x="0" y="2364"/>
                  </a:lnTo>
                  <a:lnTo>
                    <a:pt x="405" y="2364"/>
                  </a:lnTo>
                  <a:lnTo>
                    <a:pt x="405" y="1739"/>
                  </a:lnTo>
                  <a:lnTo>
                    <a:pt x="1186" y="1739"/>
                  </a:lnTo>
                  <a:lnTo>
                    <a:pt x="1186" y="1494"/>
                  </a:lnTo>
                  <a:lnTo>
                    <a:pt x="1399" y="1494"/>
                  </a:lnTo>
                  <a:lnTo>
                    <a:pt x="1399" y="721"/>
                  </a:lnTo>
                  <a:lnTo>
                    <a:pt x="1746" y="721"/>
                  </a:lnTo>
                  <a:lnTo>
                    <a:pt x="1746" y="470"/>
                  </a:lnTo>
                  <a:lnTo>
                    <a:pt x="2533" y="470"/>
                  </a:lnTo>
                  <a:lnTo>
                    <a:pt x="2533" y="0"/>
                  </a:lnTo>
                  <a:lnTo>
                    <a:pt x="3009" y="0"/>
                  </a:lnTo>
                  <a:lnTo>
                    <a:pt x="3009" y="2749"/>
                  </a:lnTo>
                  <a:lnTo>
                    <a:pt x="0" y="27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69" name="Rectangle 8"/>
            <p:cNvSpPr>
              <a:spLocks noChangeArrowheads="1"/>
            </p:cNvSpPr>
            <p:nvPr/>
          </p:nvSpPr>
          <p:spPr bwMode="auto">
            <a:xfrm>
              <a:off x="824" y="3389"/>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70" name="Rectangle 9"/>
            <p:cNvSpPr>
              <a:spLocks noChangeArrowheads="1"/>
            </p:cNvSpPr>
            <p:nvPr/>
          </p:nvSpPr>
          <p:spPr bwMode="auto">
            <a:xfrm>
              <a:off x="1278" y="3002"/>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71" name="Rectangle 10"/>
            <p:cNvSpPr>
              <a:spLocks noChangeArrowheads="1"/>
            </p:cNvSpPr>
            <p:nvPr/>
          </p:nvSpPr>
          <p:spPr bwMode="auto">
            <a:xfrm>
              <a:off x="3405" y="1115"/>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72" name="Rectangle 11"/>
            <p:cNvSpPr>
              <a:spLocks noChangeArrowheads="1"/>
            </p:cNvSpPr>
            <p:nvPr/>
          </p:nvSpPr>
          <p:spPr bwMode="auto">
            <a:xfrm>
              <a:off x="3883" y="646"/>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73" name="Rectangle 12"/>
            <p:cNvSpPr>
              <a:spLocks noChangeArrowheads="1"/>
            </p:cNvSpPr>
            <p:nvPr/>
          </p:nvSpPr>
          <p:spPr bwMode="auto">
            <a:xfrm>
              <a:off x="2056" y="2398"/>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74" name="Rectangle 13"/>
            <p:cNvSpPr>
              <a:spLocks noChangeArrowheads="1"/>
            </p:cNvSpPr>
            <p:nvPr/>
          </p:nvSpPr>
          <p:spPr bwMode="auto">
            <a:xfrm>
              <a:off x="3111" y="2246"/>
              <a:ext cx="288" cy="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4" name="Group 14"/>
          <p:cNvGrpSpPr>
            <a:grpSpLocks/>
          </p:cNvGrpSpPr>
          <p:nvPr/>
        </p:nvGrpSpPr>
        <p:grpSpPr bwMode="auto">
          <a:xfrm>
            <a:off x="685800" y="1066800"/>
            <a:ext cx="4784725" cy="4038600"/>
            <a:chOff x="432" y="672"/>
            <a:chExt cx="3014" cy="2546"/>
          </a:xfrm>
        </p:grpSpPr>
        <p:grpSp>
          <p:nvGrpSpPr>
            <p:cNvPr id="4143" name="Group 15"/>
            <p:cNvGrpSpPr>
              <a:grpSpLocks/>
            </p:cNvGrpSpPr>
            <p:nvPr/>
          </p:nvGrpSpPr>
          <p:grpSpPr bwMode="auto">
            <a:xfrm>
              <a:off x="3120" y="672"/>
              <a:ext cx="326" cy="147"/>
              <a:chOff x="3637" y="859"/>
              <a:chExt cx="326" cy="147"/>
            </a:xfrm>
          </p:grpSpPr>
          <p:sp>
            <p:nvSpPr>
              <p:cNvPr id="4165" name="Rectangle 16"/>
              <p:cNvSpPr>
                <a:spLocks noChangeArrowheads="1"/>
              </p:cNvSpPr>
              <p:nvPr/>
            </p:nvSpPr>
            <p:spPr bwMode="auto">
              <a:xfrm>
                <a:off x="3637" y="859"/>
                <a:ext cx="32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FF99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66" name="Rectangle 17"/>
              <p:cNvSpPr>
                <a:spLocks noChangeArrowheads="1"/>
              </p:cNvSpPr>
              <p:nvPr/>
            </p:nvSpPr>
            <p:spPr bwMode="auto">
              <a:xfrm>
                <a:off x="3758" y="910"/>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FF9900"/>
                    </a:solidFill>
                    <a:effectLst/>
                    <a:uLnTx/>
                    <a:uFillTx/>
                    <a:latin typeface="Times New Roman" pitchFamily="18" charset="0"/>
                    <a:ea typeface="+mn-ea"/>
                    <a:cs typeface="+mn-cs"/>
                  </a:rPr>
                  <a:t>r</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67" name="Rectangle 18"/>
              <p:cNvSpPr>
                <a:spLocks noChangeArrowheads="1"/>
              </p:cNvSpPr>
              <p:nvPr/>
            </p:nvSpPr>
            <p:spPr bwMode="auto">
              <a:xfrm>
                <a:off x="3886" y="910"/>
                <a:ext cx="27"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FF9900"/>
                    </a:solidFill>
                    <a:effectLst/>
                    <a:uLnTx/>
                    <a:uFillTx/>
                    <a:latin typeface="Times New Roman" pitchFamily="18" charset="0"/>
                    <a:ea typeface="+mn-ea"/>
                    <a:cs typeface="+mn-cs"/>
                  </a:rPr>
                  <a:t>r</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grpSp>
        <p:grpSp>
          <p:nvGrpSpPr>
            <p:cNvPr id="4144" name="Group 19"/>
            <p:cNvGrpSpPr>
              <a:grpSpLocks/>
            </p:cNvGrpSpPr>
            <p:nvPr/>
          </p:nvGrpSpPr>
          <p:grpSpPr bwMode="auto">
            <a:xfrm>
              <a:off x="624" y="3072"/>
              <a:ext cx="326" cy="146"/>
              <a:chOff x="1058" y="3214"/>
              <a:chExt cx="326" cy="146"/>
            </a:xfrm>
          </p:grpSpPr>
          <p:sp>
            <p:nvSpPr>
              <p:cNvPr id="4162" name="Rectangle 20"/>
              <p:cNvSpPr>
                <a:spLocks noChangeArrowheads="1"/>
              </p:cNvSpPr>
              <p:nvPr/>
            </p:nvSpPr>
            <p:spPr bwMode="auto">
              <a:xfrm>
                <a:off x="1058" y="3214"/>
                <a:ext cx="32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FF99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63" name="Rectangle 21"/>
              <p:cNvSpPr>
                <a:spLocks noChangeArrowheads="1"/>
              </p:cNvSpPr>
              <p:nvPr/>
            </p:nvSpPr>
            <p:spPr bwMode="auto">
              <a:xfrm>
                <a:off x="1181" y="3264"/>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FF99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64" name="Rectangle 22"/>
              <p:cNvSpPr>
                <a:spLocks noChangeArrowheads="1"/>
              </p:cNvSpPr>
              <p:nvPr/>
            </p:nvSpPr>
            <p:spPr bwMode="auto">
              <a:xfrm>
                <a:off x="1309" y="3264"/>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FF99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grpSp>
        <p:grpSp>
          <p:nvGrpSpPr>
            <p:cNvPr id="4145" name="Group 23"/>
            <p:cNvGrpSpPr>
              <a:grpSpLocks/>
            </p:cNvGrpSpPr>
            <p:nvPr/>
          </p:nvGrpSpPr>
          <p:grpSpPr bwMode="auto">
            <a:xfrm>
              <a:off x="1066" y="2448"/>
              <a:ext cx="326" cy="146"/>
              <a:chOff x="1058" y="3214"/>
              <a:chExt cx="326" cy="146"/>
            </a:xfrm>
          </p:grpSpPr>
          <p:sp>
            <p:nvSpPr>
              <p:cNvPr id="4159" name="Rectangle 24"/>
              <p:cNvSpPr>
                <a:spLocks noChangeArrowheads="1"/>
              </p:cNvSpPr>
              <p:nvPr/>
            </p:nvSpPr>
            <p:spPr bwMode="auto">
              <a:xfrm>
                <a:off x="1058" y="3214"/>
                <a:ext cx="32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FF99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60" name="Rectangle 25"/>
              <p:cNvSpPr>
                <a:spLocks noChangeArrowheads="1"/>
              </p:cNvSpPr>
              <p:nvPr/>
            </p:nvSpPr>
            <p:spPr bwMode="auto">
              <a:xfrm>
                <a:off x="1181" y="3264"/>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000" b="0" i="0" u="none" strike="noStrike" kern="1200" cap="none" spc="0" normalizeH="0" baseline="0" noProof="0">
                    <a:ln>
                      <a:noFill/>
                    </a:ln>
                    <a:solidFill>
                      <a:srgbClr val="FF9900"/>
                    </a:solidFill>
                    <a:effectLst/>
                    <a:uLnTx/>
                    <a:uFillTx/>
                    <a:latin typeface="Times New Roman" pitchFamily="18" charset="0"/>
                    <a:ea typeface="+mn-ea"/>
                    <a:cs typeface="+mn-cs"/>
                  </a:rPr>
                  <a:t>2</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61" name="Rectangle 26"/>
              <p:cNvSpPr>
                <a:spLocks noChangeArrowheads="1"/>
              </p:cNvSpPr>
              <p:nvPr/>
            </p:nvSpPr>
            <p:spPr bwMode="auto">
              <a:xfrm>
                <a:off x="1309" y="3264"/>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000" b="0" i="0" u="none" strike="noStrike" kern="1200" cap="none" spc="0" normalizeH="0" baseline="0" noProof="0">
                    <a:ln>
                      <a:noFill/>
                    </a:ln>
                    <a:solidFill>
                      <a:srgbClr val="FF9900"/>
                    </a:solidFill>
                    <a:effectLst/>
                    <a:uLnTx/>
                    <a:uFillTx/>
                    <a:latin typeface="Times New Roman" pitchFamily="18" charset="0"/>
                    <a:ea typeface="+mn-ea"/>
                    <a:cs typeface="+mn-cs"/>
                  </a:rPr>
                  <a:t>2</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grpSp>
        <p:grpSp>
          <p:nvGrpSpPr>
            <p:cNvPr id="4146" name="Group 27"/>
            <p:cNvGrpSpPr>
              <a:grpSpLocks/>
            </p:cNvGrpSpPr>
            <p:nvPr/>
          </p:nvGrpSpPr>
          <p:grpSpPr bwMode="auto">
            <a:xfrm>
              <a:off x="1834" y="2206"/>
              <a:ext cx="326" cy="146"/>
              <a:chOff x="1058" y="3214"/>
              <a:chExt cx="326" cy="146"/>
            </a:xfrm>
          </p:grpSpPr>
          <p:sp>
            <p:nvSpPr>
              <p:cNvPr id="4156" name="Rectangle 28"/>
              <p:cNvSpPr>
                <a:spLocks noChangeArrowheads="1"/>
              </p:cNvSpPr>
              <p:nvPr/>
            </p:nvSpPr>
            <p:spPr bwMode="auto">
              <a:xfrm>
                <a:off x="1058" y="3214"/>
                <a:ext cx="32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FF99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57" name="Rectangle 29"/>
              <p:cNvSpPr>
                <a:spLocks noChangeArrowheads="1"/>
              </p:cNvSpPr>
              <p:nvPr/>
            </p:nvSpPr>
            <p:spPr bwMode="auto">
              <a:xfrm>
                <a:off x="1181" y="3264"/>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000" b="0" i="0" u="none" strike="noStrike" kern="1200" cap="none" spc="0" normalizeH="0" baseline="0" noProof="0">
                    <a:ln>
                      <a:noFill/>
                    </a:ln>
                    <a:solidFill>
                      <a:srgbClr val="FF9900"/>
                    </a:solidFill>
                    <a:effectLst/>
                    <a:uLnTx/>
                    <a:uFillTx/>
                    <a:latin typeface="Times New Roman" pitchFamily="18" charset="0"/>
                    <a:ea typeface="+mn-ea"/>
                    <a:cs typeface="+mn-cs"/>
                  </a:rPr>
                  <a:t>3</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58" name="Rectangle 30"/>
              <p:cNvSpPr>
                <a:spLocks noChangeArrowheads="1"/>
              </p:cNvSpPr>
              <p:nvPr/>
            </p:nvSpPr>
            <p:spPr bwMode="auto">
              <a:xfrm>
                <a:off x="1309" y="3264"/>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000" b="0" i="0" u="none" strike="noStrike" kern="1200" cap="none" spc="0" normalizeH="0" baseline="0" noProof="0">
                    <a:ln>
                      <a:noFill/>
                    </a:ln>
                    <a:solidFill>
                      <a:srgbClr val="FF9900"/>
                    </a:solidFill>
                    <a:effectLst/>
                    <a:uLnTx/>
                    <a:uFillTx/>
                    <a:latin typeface="Times New Roman" pitchFamily="18" charset="0"/>
                    <a:ea typeface="+mn-ea"/>
                    <a:cs typeface="+mn-cs"/>
                  </a:rPr>
                  <a:t>3</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grpSp>
        <p:grpSp>
          <p:nvGrpSpPr>
            <p:cNvPr id="4147" name="Group 31"/>
            <p:cNvGrpSpPr>
              <a:grpSpLocks/>
            </p:cNvGrpSpPr>
            <p:nvPr/>
          </p:nvGrpSpPr>
          <p:grpSpPr bwMode="auto">
            <a:xfrm>
              <a:off x="2074" y="1440"/>
              <a:ext cx="326" cy="146"/>
              <a:chOff x="1058" y="3214"/>
              <a:chExt cx="326" cy="146"/>
            </a:xfrm>
          </p:grpSpPr>
          <p:sp>
            <p:nvSpPr>
              <p:cNvPr id="4153" name="Rectangle 32"/>
              <p:cNvSpPr>
                <a:spLocks noChangeArrowheads="1"/>
              </p:cNvSpPr>
              <p:nvPr/>
            </p:nvSpPr>
            <p:spPr bwMode="auto">
              <a:xfrm>
                <a:off x="1058" y="3214"/>
                <a:ext cx="32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FF99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54" name="Rectangle 33"/>
              <p:cNvSpPr>
                <a:spLocks noChangeArrowheads="1"/>
              </p:cNvSpPr>
              <p:nvPr/>
            </p:nvSpPr>
            <p:spPr bwMode="auto">
              <a:xfrm>
                <a:off x="1181" y="3264"/>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000" b="0" i="0" u="none" strike="noStrike" kern="1200" cap="none" spc="0" normalizeH="0" baseline="0" noProof="0">
                    <a:ln>
                      <a:noFill/>
                    </a:ln>
                    <a:solidFill>
                      <a:srgbClr val="FF9900"/>
                    </a:solidFill>
                    <a:effectLst/>
                    <a:uLnTx/>
                    <a:uFillTx/>
                    <a:latin typeface="Times New Roman" pitchFamily="18" charset="0"/>
                    <a:ea typeface="+mn-ea"/>
                    <a:cs typeface="+mn-cs"/>
                  </a:rPr>
                  <a:t>4</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55" name="Rectangle 34"/>
              <p:cNvSpPr>
                <a:spLocks noChangeArrowheads="1"/>
              </p:cNvSpPr>
              <p:nvPr/>
            </p:nvSpPr>
            <p:spPr bwMode="auto">
              <a:xfrm>
                <a:off x="1309" y="3264"/>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000" b="0" i="0" u="none" strike="noStrike" kern="1200" cap="none" spc="0" normalizeH="0" baseline="0" noProof="0">
                    <a:ln>
                      <a:noFill/>
                    </a:ln>
                    <a:solidFill>
                      <a:srgbClr val="FF9900"/>
                    </a:solidFill>
                    <a:effectLst/>
                    <a:uLnTx/>
                    <a:uFillTx/>
                    <a:latin typeface="Times New Roman" pitchFamily="18" charset="0"/>
                    <a:ea typeface="+mn-ea"/>
                    <a:cs typeface="+mn-cs"/>
                  </a:rPr>
                  <a:t>4</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grpSp>
        <p:grpSp>
          <p:nvGrpSpPr>
            <p:cNvPr id="4148" name="Group 35"/>
            <p:cNvGrpSpPr>
              <a:grpSpLocks/>
            </p:cNvGrpSpPr>
            <p:nvPr/>
          </p:nvGrpSpPr>
          <p:grpSpPr bwMode="auto">
            <a:xfrm>
              <a:off x="2362" y="1150"/>
              <a:ext cx="326" cy="146"/>
              <a:chOff x="1058" y="3214"/>
              <a:chExt cx="326" cy="146"/>
            </a:xfrm>
          </p:grpSpPr>
          <p:sp>
            <p:nvSpPr>
              <p:cNvPr id="4150" name="Rectangle 36"/>
              <p:cNvSpPr>
                <a:spLocks noChangeArrowheads="1"/>
              </p:cNvSpPr>
              <p:nvPr/>
            </p:nvSpPr>
            <p:spPr bwMode="auto">
              <a:xfrm>
                <a:off x="1058" y="3214"/>
                <a:ext cx="32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FF99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51" name="Rectangle 37"/>
              <p:cNvSpPr>
                <a:spLocks noChangeArrowheads="1"/>
              </p:cNvSpPr>
              <p:nvPr/>
            </p:nvSpPr>
            <p:spPr bwMode="auto">
              <a:xfrm>
                <a:off x="1181" y="3264"/>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000" b="0" i="0" u="none" strike="noStrike" kern="1200" cap="none" spc="0" normalizeH="0" baseline="0" noProof="0">
                    <a:ln>
                      <a:noFill/>
                    </a:ln>
                    <a:solidFill>
                      <a:srgbClr val="FF9900"/>
                    </a:solidFill>
                    <a:effectLst/>
                    <a:uLnTx/>
                    <a:uFillTx/>
                    <a:latin typeface="Times New Roman" pitchFamily="18" charset="0"/>
                    <a:ea typeface="+mn-ea"/>
                    <a:cs typeface="+mn-cs"/>
                  </a:rPr>
                  <a:t>5</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4152" name="Rectangle 38"/>
              <p:cNvSpPr>
                <a:spLocks noChangeArrowheads="1"/>
              </p:cNvSpPr>
              <p:nvPr/>
            </p:nvSpPr>
            <p:spPr bwMode="auto">
              <a:xfrm>
                <a:off x="1309" y="3264"/>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000" b="0" i="0" u="none" strike="noStrike" kern="1200" cap="none" spc="0" normalizeH="0" baseline="0" noProof="0">
                    <a:ln>
                      <a:noFill/>
                    </a:ln>
                    <a:solidFill>
                      <a:srgbClr val="FF9900"/>
                    </a:solidFill>
                    <a:effectLst/>
                    <a:uLnTx/>
                    <a:uFillTx/>
                    <a:latin typeface="Times New Roman" pitchFamily="18" charset="0"/>
                    <a:ea typeface="+mn-ea"/>
                    <a:cs typeface="+mn-cs"/>
                  </a:rPr>
                  <a:t>5</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grpSp>
        <p:sp>
          <p:nvSpPr>
            <p:cNvPr id="4149" name="Text Box 39"/>
            <p:cNvSpPr txBox="1">
              <a:spLocks noChangeArrowheads="1"/>
            </p:cNvSpPr>
            <p:nvPr/>
          </p:nvSpPr>
          <p:spPr bwMode="auto">
            <a:xfrm>
              <a:off x="432" y="1296"/>
              <a:ext cx="1450"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9900"/>
                  </a:solidFill>
                  <a:effectLst/>
                  <a:uLnTx/>
                  <a:uFillTx/>
                  <a:latin typeface="Times New Roman" pitchFamily="18" charset="0"/>
                  <a:ea typeface="+mn-ea"/>
                  <a:cs typeface="+mn-cs"/>
                </a:rPr>
                <a:t>Stack of steps</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grpSp>
      <p:sp>
        <p:nvSpPr>
          <p:cNvPr id="4103" name="Rectangle 41"/>
          <p:cNvSpPr>
            <a:spLocks noChangeArrowheads="1"/>
          </p:cNvSpPr>
          <p:nvPr/>
        </p:nvSpPr>
        <p:spPr bwMode="auto">
          <a:xfrm>
            <a:off x="4210050" y="2151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4" name="Rectangle 42"/>
          <p:cNvSpPr>
            <a:spLocks noChangeArrowheads="1"/>
          </p:cNvSpPr>
          <p:nvPr/>
        </p:nvSpPr>
        <p:spPr bwMode="auto">
          <a:xfrm>
            <a:off x="3592513" y="33924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5" name="Rectangle 43"/>
          <p:cNvSpPr>
            <a:spLocks noChangeArrowheads="1"/>
          </p:cNvSpPr>
          <p:nvPr/>
        </p:nvSpPr>
        <p:spPr bwMode="auto">
          <a:xfrm>
            <a:off x="3463925" y="605472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X</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6" name="Rectangle 44"/>
          <p:cNvSpPr>
            <a:spLocks noChangeArrowheads="1"/>
          </p:cNvSpPr>
          <p:nvPr/>
        </p:nvSpPr>
        <p:spPr bwMode="auto">
          <a:xfrm>
            <a:off x="7083425" y="297497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7" name="Freeform 59"/>
          <p:cNvSpPr>
            <a:spLocks/>
          </p:cNvSpPr>
          <p:nvPr/>
        </p:nvSpPr>
        <p:spPr bwMode="auto">
          <a:xfrm>
            <a:off x="3065463" y="6011863"/>
            <a:ext cx="917575" cy="12700"/>
          </a:xfrm>
          <a:custGeom>
            <a:avLst/>
            <a:gdLst>
              <a:gd name="T0" fmla="*/ 578 w 578"/>
              <a:gd name="T1" fmla="*/ 4 h 8"/>
              <a:gd name="T2" fmla="*/ 578 w 578"/>
              <a:gd name="T3" fmla="*/ 0 h 8"/>
              <a:gd name="T4" fmla="*/ 0 w 578"/>
              <a:gd name="T5" fmla="*/ 0 h 8"/>
              <a:gd name="T6" fmla="*/ 0 w 578"/>
              <a:gd name="T7" fmla="*/ 8 h 8"/>
              <a:gd name="T8" fmla="*/ 578 w 578"/>
              <a:gd name="T9" fmla="*/ 8 h 8"/>
              <a:gd name="T10" fmla="*/ 578 w 578"/>
              <a:gd name="T11" fmla="*/ 4 h 8"/>
              <a:gd name="T12" fmla="*/ 0 60000 65536"/>
              <a:gd name="T13" fmla="*/ 0 60000 65536"/>
              <a:gd name="T14" fmla="*/ 0 60000 65536"/>
              <a:gd name="T15" fmla="*/ 0 60000 65536"/>
              <a:gd name="T16" fmla="*/ 0 60000 65536"/>
              <a:gd name="T17" fmla="*/ 0 60000 65536"/>
              <a:gd name="T18" fmla="*/ 0 w 578"/>
              <a:gd name="T19" fmla="*/ 0 h 8"/>
              <a:gd name="T20" fmla="*/ 578 w 578"/>
              <a:gd name="T21" fmla="*/ 8 h 8"/>
            </a:gdLst>
            <a:ahLst/>
            <a:cxnLst>
              <a:cxn ang="T12">
                <a:pos x="T0" y="T1"/>
              </a:cxn>
              <a:cxn ang="T13">
                <a:pos x="T2" y="T3"/>
              </a:cxn>
              <a:cxn ang="T14">
                <a:pos x="T4" y="T5"/>
              </a:cxn>
              <a:cxn ang="T15">
                <a:pos x="T6" y="T7"/>
              </a:cxn>
              <a:cxn ang="T16">
                <a:pos x="T8" y="T9"/>
              </a:cxn>
              <a:cxn ang="T17">
                <a:pos x="T10" y="T11"/>
              </a:cxn>
            </a:cxnLst>
            <a:rect l="T18" t="T19" r="T20" b="T21"/>
            <a:pathLst>
              <a:path w="578" h="8">
                <a:moveTo>
                  <a:pt x="578" y="4"/>
                </a:moveTo>
                <a:lnTo>
                  <a:pt x="578" y="0"/>
                </a:lnTo>
                <a:lnTo>
                  <a:pt x="0" y="0"/>
                </a:lnTo>
                <a:lnTo>
                  <a:pt x="0" y="8"/>
                </a:lnTo>
                <a:lnTo>
                  <a:pt x="578" y="8"/>
                </a:lnTo>
                <a:lnTo>
                  <a:pt x="57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8" name="Freeform 60"/>
          <p:cNvSpPr>
            <a:spLocks/>
          </p:cNvSpPr>
          <p:nvPr/>
        </p:nvSpPr>
        <p:spPr bwMode="auto">
          <a:xfrm>
            <a:off x="3940175" y="5981700"/>
            <a:ext cx="87313" cy="76200"/>
          </a:xfrm>
          <a:custGeom>
            <a:avLst/>
            <a:gdLst>
              <a:gd name="T0" fmla="*/ 55 w 55"/>
              <a:gd name="T1" fmla="*/ 23 h 48"/>
              <a:gd name="T2" fmla="*/ 0 w 55"/>
              <a:gd name="T3" fmla="*/ 0 h 48"/>
              <a:gd name="T4" fmla="*/ 0 w 55"/>
              <a:gd name="T5" fmla="*/ 2 h 48"/>
              <a:gd name="T6" fmla="*/ 2 w 55"/>
              <a:gd name="T7" fmla="*/ 4 h 48"/>
              <a:gd name="T8" fmla="*/ 2 w 55"/>
              <a:gd name="T9" fmla="*/ 6 h 48"/>
              <a:gd name="T10" fmla="*/ 2 w 55"/>
              <a:gd name="T11" fmla="*/ 8 h 48"/>
              <a:gd name="T12" fmla="*/ 4 w 55"/>
              <a:gd name="T13" fmla="*/ 8 h 48"/>
              <a:gd name="T14" fmla="*/ 4 w 55"/>
              <a:gd name="T15" fmla="*/ 10 h 48"/>
              <a:gd name="T16" fmla="*/ 4 w 55"/>
              <a:gd name="T17" fmla="*/ 12 h 48"/>
              <a:gd name="T18" fmla="*/ 4 w 55"/>
              <a:gd name="T19" fmla="*/ 13 h 48"/>
              <a:gd name="T20" fmla="*/ 4 w 55"/>
              <a:gd name="T21" fmla="*/ 15 h 48"/>
              <a:gd name="T22" fmla="*/ 5 w 55"/>
              <a:gd name="T23" fmla="*/ 15 h 48"/>
              <a:gd name="T24" fmla="*/ 5 w 55"/>
              <a:gd name="T25" fmla="*/ 17 h 48"/>
              <a:gd name="T26" fmla="*/ 5 w 55"/>
              <a:gd name="T27" fmla="*/ 19 h 48"/>
              <a:gd name="T28" fmla="*/ 5 w 55"/>
              <a:gd name="T29" fmla="*/ 21 h 48"/>
              <a:gd name="T30" fmla="*/ 5 w 55"/>
              <a:gd name="T31" fmla="*/ 23 h 48"/>
              <a:gd name="T32" fmla="*/ 5 w 55"/>
              <a:gd name="T33" fmla="*/ 25 h 48"/>
              <a:gd name="T34" fmla="*/ 5 w 55"/>
              <a:gd name="T35" fmla="*/ 27 h 48"/>
              <a:gd name="T36" fmla="*/ 5 w 55"/>
              <a:gd name="T37" fmla="*/ 29 h 48"/>
              <a:gd name="T38" fmla="*/ 5 w 55"/>
              <a:gd name="T39" fmla="*/ 31 h 48"/>
              <a:gd name="T40" fmla="*/ 4 w 55"/>
              <a:gd name="T41" fmla="*/ 33 h 48"/>
              <a:gd name="T42" fmla="*/ 4 w 55"/>
              <a:gd name="T43" fmla="*/ 35 h 48"/>
              <a:gd name="T44" fmla="*/ 4 w 55"/>
              <a:gd name="T45" fmla="*/ 36 h 48"/>
              <a:gd name="T46" fmla="*/ 4 w 55"/>
              <a:gd name="T47" fmla="*/ 38 h 48"/>
              <a:gd name="T48" fmla="*/ 2 w 55"/>
              <a:gd name="T49" fmla="*/ 40 h 48"/>
              <a:gd name="T50" fmla="*/ 2 w 55"/>
              <a:gd name="T51" fmla="*/ 42 h 48"/>
              <a:gd name="T52" fmla="*/ 2 w 55"/>
              <a:gd name="T53" fmla="*/ 44 h 48"/>
              <a:gd name="T54" fmla="*/ 0 w 55"/>
              <a:gd name="T55" fmla="*/ 44 h 48"/>
              <a:gd name="T56" fmla="*/ 0 w 55"/>
              <a:gd name="T57" fmla="*/ 46 h 48"/>
              <a:gd name="T58" fmla="*/ 0 w 55"/>
              <a:gd name="T59" fmla="*/ 48 h 48"/>
              <a:gd name="T60" fmla="*/ 55 w 55"/>
              <a:gd name="T61" fmla="*/ 23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48"/>
              <a:gd name="T95" fmla="*/ 55 w 55"/>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48">
                <a:moveTo>
                  <a:pt x="55" y="23"/>
                </a:moveTo>
                <a:lnTo>
                  <a:pt x="0" y="0"/>
                </a:lnTo>
                <a:lnTo>
                  <a:pt x="0" y="2"/>
                </a:lnTo>
                <a:lnTo>
                  <a:pt x="2" y="4"/>
                </a:lnTo>
                <a:lnTo>
                  <a:pt x="2" y="6"/>
                </a:lnTo>
                <a:lnTo>
                  <a:pt x="2" y="8"/>
                </a:lnTo>
                <a:lnTo>
                  <a:pt x="4" y="8"/>
                </a:lnTo>
                <a:lnTo>
                  <a:pt x="4" y="10"/>
                </a:lnTo>
                <a:lnTo>
                  <a:pt x="4" y="12"/>
                </a:lnTo>
                <a:lnTo>
                  <a:pt x="4" y="13"/>
                </a:lnTo>
                <a:lnTo>
                  <a:pt x="4" y="15"/>
                </a:lnTo>
                <a:lnTo>
                  <a:pt x="5" y="15"/>
                </a:lnTo>
                <a:lnTo>
                  <a:pt x="5" y="17"/>
                </a:lnTo>
                <a:lnTo>
                  <a:pt x="5" y="19"/>
                </a:lnTo>
                <a:lnTo>
                  <a:pt x="5" y="21"/>
                </a:lnTo>
                <a:lnTo>
                  <a:pt x="5" y="23"/>
                </a:lnTo>
                <a:lnTo>
                  <a:pt x="5" y="25"/>
                </a:lnTo>
                <a:lnTo>
                  <a:pt x="5" y="27"/>
                </a:lnTo>
                <a:lnTo>
                  <a:pt x="5" y="29"/>
                </a:lnTo>
                <a:lnTo>
                  <a:pt x="5" y="31"/>
                </a:lnTo>
                <a:lnTo>
                  <a:pt x="4" y="33"/>
                </a:lnTo>
                <a:lnTo>
                  <a:pt x="4" y="35"/>
                </a:lnTo>
                <a:lnTo>
                  <a:pt x="4" y="36"/>
                </a:lnTo>
                <a:lnTo>
                  <a:pt x="4" y="38"/>
                </a:lnTo>
                <a:lnTo>
                  <a:pt x="2" y="40"/>
                </a:lnTo>
                <a:lnTo>
                  <a:pt x="2" y="42"/>
                </a:lnTo>
                <a:lnTo>
                  <a:pt x="2" y="44"/>
                </a:lnTo>
                <a:lnTo>
                  <a:pt x="0" y="44"/>
                </a:lnTo>
                <a:lnTo>
                  <a:pt x="0" y="46"/>
                </a:lnTo>
                <a:lnTo>
                  <a:pt x="0" y="48"/>
                </a:lnTo>
                <a:lnTo>
                  <a:pt x="55"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09" name="Freeform 61"/>
          <p:cNvSpPr>
            <a:spLocks/>
          </p:cNvSpPr>
          <p:nvPr/>
        </p:nvSpPr>
        <p:spPr bwMode="auto">
          <a:xfrm>
            <a:off x="7013575" y="2676525"/>
            <a:ext cx="12700" cy="915988"/>
          </a:xfrm>
          <a:custGeom>
            <a:avLst/>
            <a:gdLst>
              <a:gd name="T0" fmla="*/ 4 w 8"/>
              <a:gd name="T1" fmla="*/ 577 h 577"/>
              <a:gd name="T2" fmla="*/ 8 w 8"/>
              <a:gd name="T3" fmla="*/ 577 h 577"/>
              <a:gd name="T4" fmla="*/ 8 w 8"/>
              <a:gd name="T5" fmla="*/ 0 h 577"/>
              <a:gd name="T6" fmla="*/ 0 w 8"/>
              <a:gd name="T7" fmla="*/ 0 h 577"/>
              <a:gd name="T8" fmla="*/ 0 w 8"/>
              <a:gd name="T9" fmla="*/ 577 h 577"/>
              <a:gd name="T10" fmla="*/ 4 w 8"/>
              <a:gd name="T11" fmla="*/ 577 h 577"/>
              <a:gd name="T12" fmla="*/ 0 60000 65536"/>
              <a:gd name="T13" fmla="*/ 0 60000 65536"/>
              <a:gd name="T14" fmla="*/ 0 60000 65536"/>
              <a:gd name="T15" fmla="*/ 0 60000 65536"/>
              <a:gd name="T16" fmla="*/ 0 60000 65536"/>
              <a:gd name="T17" fmla="*/ 0 60000 65536"/>
              <a:gd name="T18" fmla="*/ 0 w 8"/>
              <a:gd name="T19" fmla="*/ 0 h 577"/>
              <a:gd name="T20" fmla="*/ 8 w 8"/>
              <a:gd name="T21" fmla="*/ 577 h 577"/>
            </a:gdLst>
            <a:ahLst/>
            <a:cxnLst>
              <a:cxn ang="T12">
                <a:pos x="T0" y="T1"/>
              </a:cxn>
              <a:cxn ang="T13">
                <a:pos x="T2" y="T3"/>
              </a:cxn>
              <a:cxn ang="T14">
                <a:pos x="T4" y="T5"/>
              </a:cxn>
              <a:cxn ang="T15">
                <a:pos x="T6" y="T7"/>
              </a:cxn>
              <a:cxn ang="T16">
                <a:pos x="T8" y="T9"/>
              </a:cxn>
              <a:cxn ang="T17">
                <a:pos x="T10" y="T11"/>
              </a:cxn>
            </a:cxnLst>
            <a:rect l="T18" t="T19" r="T20" b="T21"/>
            <a:pathLst>
              <a:path w="8" h="577">
                <a:moveTo>
                  <a:pt x="4" y="577"/>
                </a:moveTo>
                <a:lnTo>
                  <a:pt x="8" y="577"/>
                </a:lnTo>
                <a:lnTo>
                  <a:pt x="8" y="0"/>
                </a:lnTo>
                <a:lnTo>
                  <a:pt x="0" y="0"/>
                </a:lnTo>
                <a:lnTo>
                  <a:pt x="0" y="577"/>
                </a:lnTo>
                <a:lnTo>
                  <a:pt x="4" y="5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0" name="Freeform 62"/>
          <p:cNvSpPr>
            <a:spLocks/>
          </p:cNvSpPr>
          <p:nvPr/>
        </p:nvSpPr>
        <p:spPr bwMode="auto">
          <a:xfrm>
            <a:off x="6980238" y="3546475"/>
            <a:ext cx="76200" cy="92075"/>
          </a:xfrm>
          <a:custGeom>
            <a:avLst/>
            <a:gdLst>
              <a:gd name="T0" fmla="*/ 25 w 48"/>
              <a:gd name="T1" fmla="*/ 58 h 58"/>
              <a:gd name="T2" fmla="*/ 48 w 48"/>
              <a:gd name="T3" fmla="*/ 0 h 58"/>
              <a:gd name="T4" fmla="*/ 46 w 48"/>
              <a:gd name="T5" fmla="*/ 2 h 58"/>
              <a:gd name="T6" fmla="*/ 44 w 48"/>
              <a:gd name="T7" fmla="*/ 2 h 58"/>
              <a:gd name="T8" fmla="*/ 42 w 48"/>
              <a:gd name="T9" fmla="*/ 4 h 58"/>
              <a:gd name="T10" fmla="*/ 40 w 48"/>
              <a:gd name="T11" fmla="*/ 4 h 58"/>
              <a:gd name="T12" fmla="*/ 38 w 48"/>
              <a:gd name="T13" fmla="*/ 4 h 58"/>
              <a:gd name="T14" fmla="*/ 36 w 48"/>
              <a:gd name="T15" fmla="*/ 6 h 58"/>
              <a:gd name="T16" fmla="*/ 34 w 48"/>
              <a:gd name="T17" fmla="*/ 6 h 58"/>
              <a:gd name="T18" fmla="*/ 32 w 48"/>
              <a:gd name="T19" fmla="*/ 6 h 58"/>
              <a:gd name="T20" fmla="*/ 31 w 48"/>
              <a:gd name="T21" fmla="*/ 6 h 58"/>
              <a:gd name="T22" fmla="*/ 29 w 48"/>
              <a:gd name="T23" fmla="*/ 6 h 58"/>
              <a:gd name="T24" fmla="*/ 27 w 48"/>
              <a:gd name="T25" fmla="*/ 6 h 58"/>
              <a:gd name="T26" fmla="*/ 25 w 48"/>
              <a:gd name="T27" fmla="*/ 6 h 58"/>
              <a:gd name="T28" fmla="*/ 23 w 48"/>
              <a:gd name="T29" fmla="*/ 6 h 58"/>
              <a:gd name="T30" fmla="*/ 21 w 48"/>
              <a:gd name="T31" fmla="*/ 6 h 58"/>
              <a:gd name="T32" fmla="*/ 19 w 48"/>
              <a:gd name="T33" fmla="*/ 6 h 58"/>
              <a:gd name="T34" fmla="*/ 17 w 48"/>
              <a:gd name="T35" fmla="*/ 6 h 58"/>
              <a:gd name="T36" fmla="*/ 15 w 48"/>
              <a:gd name="T37" fmla="*/ 6 h 58"/>
              <a:gd name="T38" fmla="*/ 13 w 48"/>
              <a:gd name="T39" fmla="*/ 6 h 58"/>
              <a:gd name="T40" fmla="*/ 11 w 48"/>
              <a:gd name="T41" fmla="*/ 6 h 58"/>
              <a:gd name="T42" fmla="*/ 9 w 48"/>
              <a:gd name="T43" fmla="*/ 4 h 58"/>
              <a:gd name="T44" fmla="*/ 8 w 48"/>
              <a:gd name="T45" fmla="*/ 4 h 58"/>
              <a:gd name="T46" fmla="*/ 6 w 48"/>
              <a:gd name="T47" fmla="*/ 4 h 58"/>
              <a:gd name="T48" fmla="*/ 4 w 48"/>
              <a:gd name="T49" fmla="*/ 2 h 58"/>
              <a:gd name="T50" fmla="*/ 2 w 48"/>
              <a:gd name="T51" fmla="*/ 2 h 58"/>
              <a:gd name="T52" fmla="*/ 0 w 48"/>
              <a:gd name="T53" fmla="*/ 0 h 58"/>
              <a:gd name="T54" fmla="*/ 25 w 48"/>
              <a:gd name="T55" fmla="*/ 58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58"/>
              <a:gd name="T86" fmla="*/ 48 w 48"/>
              <a:gd name="T87" fmla="*/ 58 h 5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58">
                <a:moveTo>
                  <a:pt x="25" y="58"/>
                </a:moveTo>
                <a:lnTo>
                  <a:pt x="48" y="0"/>
                </a:lnTo>
                <a:lnTo>
                  <a:pt x="46" y="2"/>
                </a:lnTo>
                <a:lnTo>
                  <a:pt x="44" y="2"/>
                </a:lnTo>
                <a:lnTo>
                  <a:pt x="42" y="4"/>
                </a:lnTo>
                <a:lnTo>
                  <a:pt x="40" y="4"/>
                </a:lnTo>
                <a:lnTo>
                  <a:pt x="38" y="4"/>
                </a:lnTo>
                <a:lnTo>
                  <a:pt x="36" y="6"/>
                </a:lnTo>
                <a:lnTo>
                  <a:pt x="34" y="6"/>
                </a:lnTo>
                <a:lnTo>
                  <a:pt x="32" y="6"/>
                </a:lnTo>
                <a:lnTo>
                  <a:pt x="31" y="6"/>
                </a:lnTo>
                <a:lnTo>
                  <a:pt x="29" y="6"/>
                </a:lnTo>
                <a:lnTo>
                  <a:pt x="27" y="6"/>
                </a:lnTo>
                <a:lnTo>
                  <a:pt x="25" y="6"/>
                </a:lnTo>
                <a:lnTo>
                  <a:pt x="23" y="6"/>
                </a:lnTo>
                <a:lnTo>
                  <a:pt x="21" y="6"/>
                </a:lnTo>
                <a:lnTo>
                  <a:pt x="19" y="6"/>
                </a:lnTo>
                <a:lnTo>
                  <a:pt x="17" y="6"/>
                </a:lnTo>
                <a:lnTo>
                  <a:pt x="15" y="6"/>
                </a:lnTo>
                <a:lnTo>
                  <a:pt x="13" y="6"/>
                </a:lnTo>
                <a:lnTo>
                  <a:pt x="11" y="6"/>
                </a:lnTo>
                <a:lnTo>
                  <a:pt x="9" y="4"/>
                </a:lnTo>
                <a:lnTo>
                  <a:pt x="8" y="4"/>
                </a:lnTo>
                <a:lnTo>
                  <a:pt x="6" y="4"/>
                </a:lnTo>
                <a:lnTo>
                  <a:pt x="4" y="2"/>
                </a:lnTo>
                <a:lnTo>
                  <a:pt x="2" y="2"/>
                </a:lnTo>
                <a:lnTo>
                  <a:pt x="0" y="0"/>
                </a:lnTo>
                <a:lnTo>
                  <a:pt x="25"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11" name="Text Box 64"/>
          <p:cNvSpPr txBox="1">
            <a:spLocks noChangeArrowheads="1"/>
          </p:cNvSpPr>
          <p:nvPr/>
        </p:nvSpPr>
        <p:spPr bwMode="auto">
          <a:xfrm>
            <a:off x="5343525" y="5364163"/>
            <a:ext cx="10572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grpSp>
        <p:nvGrpSpPr>
          <p:cNvPr id="4112" name="Group 66"/>
          <p:cNvGrpSpPr>
            <a:grpSpLocks/>
          </p:cNvGrpSpPr>
          <p:nvPr/>
        </p:nvGrpSpPr>
        <p:grpSpPr bwMode="auto">
          <a:xfrm>
            <a:off x="395288" y="333375"/>
            <a:ext cx="1866900" cy="1600200"/>
            <a:chOff x="249" y="210"/>
            <a:chExt cx="1176" cy="1008"/>
          </a:xfrm>
        </p:grpSpPr>
        <p:sp>
          <p:nvSpPr>
            <p:cNvPr id="4130" name="Freeform 67" descr="Green marble"/>
            <p:cNvSpPr>
              <a:spLocks/>
            </p:cNvSpPr>
            <p:nvPr/>
          </p:nvSpPr>
          <p:spPr bwMode="auto">
            <a:xfrm>
              <a:off x="249" y="210"/>
              <a:ext cx="1176" cy="1008"/>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4131" name="Group 68"/>
            <p:cNvGrpSpPr>
              <a:grpSpLocks/>
            </p:cNvGrpSpPr>
            <p:nvPr/>
          </p:nvGrpSpPr>
          <p:grpSpPr bwMode="auto">
            <a:xfrm>
              <a:off x="484" y="247"/>
              <a:ext cx="627" cy="813"/>
              <a:chOff x="2641" y="1488"/>
              <a:chExt cx="2655" cy="2488"/>
            </a:xfrm>
          </p:grpSpPr>
          <p:grpSp>
            <p:nvGrpSpPr>
              <p:cNvPr id="4132" name="Group 69"/>
              <p:cNvGrpSpPr>
                <a:grpSpLocks/>
              </p:cNvGrpSpPr>
              <p:nvPr/>
            </p:nvGrpSpPr>
            <p:grpSpPr bwMode="auto">
              <a:xfrm>
                <a:off x="2641" y="1488"/>
                <a:ext cx="2496" cy="2436"/>
                <a:chOff x="2641" y="1488"/>
                <a:chExt cx="2496" cy="2436"/>
              </a:xfrm>
            </p:grpSpPr>
            <p:sp>
              <p:nvSpPr>
                <p:cNvPr id="4137" name="Freeform 70"/>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38" name="Freeform 71"/>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39" name="Freeform 72"/>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40" name="Freeform 73"/>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41" name="Freeform 74"/>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42" name="Freeform 75"/>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4133" name="Group 76"/>
              <p:cNvGrpSpPr>
                <a:grpSpLocks/>
              </p:cNvGrpSpPr>
              <p:nvPr/>
            </p:nvGrpSpPr>
            <p:grpSpPr bwMode="auto">
              <a:xfrm>
                <a:off x="4864" y="3099"/>
                <a:ext cx="432" cy="877"/>
                <a:chOff x="4864" y="3099"/>
                <a:chExt cx="432" cy="877"/>
              </a:xfrm>
            </p:grpSpPr>
            <p:sp>
              <p:nvSpPr>
                <p:cNvPr id="4134" name="Freeform 77"/>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35" name="Freeform 78"/>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36" name="Freeform 79"/>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grpSp>
        <p:nvGrpSpPr>
          <p:cNvPr id="15" name="Group 104"/>
          <p:cNvGrpSpPr>
            <a:grpSpLocks/>
          </p:cNvGrpSpPr>
          <p:nvPr/>
        </p:nvGrpSpPr>
        <p:grpSpPr bwMode="auto">
          <a:xfrm>
            <a:off x="4502150" y="3659188"/>
            <a:ext cx="2565400" cy="2695575"/>
            <a:chOff x="2836" y="2305"/>
            <a:chExt cx="1616" cy="1698"/>
          </a:xfrm>
        </p:grpSpPr>
        <p:grpSp>
          <p:nvGrpSpPr>
            <p:cNvPr id="4114" name="Group 45"/>
            <p:cNvGrpSpPr>
              <a:grpSpLocks/>
            </p:cNvGrpSpPr>
            <p:nvPr/>
          </p:nvGrpSpPr>
          <p:grpSpPr bwMode="auto">
            <a:xfrm>
              <a:off x="2975" y="2409"/>
              <a:ext cx="1196" cy="1398"/>
              <a:chOff x="2975" y="2409"/>
              <a:chExt cx="1196" cy="1398"/>
            </a:xfrm>
          </p:grpSpPr>
          <p:grpSp>
            <p:nvGrpSpPr>
              <p:cNvPr id="4117" name="Group 46"/>
              <p:cNvGrpSpPr>
                <a:grpSpLocks/>
              </p:cNvGrpSpPr>
              <p:nvPr/>
            </p:nvGrpSpPr>
            <p:grpSpPr bwMode="auto">
              <a:xfrm>
                <a:off x="2975" y="3634"/>
                <a:ext cx="980" cy="173"/>
                <a:chOff x="2975" y="3634"/>
                <a:chExt cx="980" cy="173"/>
              </a:xfrm>
            </p:grpSpPr>
            <p:sp>
              <p:nvSpPr>
                <p:cNvPr id="4125" name="Rectangle 47"/>
                <p:cNvSpPr>
                  <a:spLocks noChangeArrowheads="1"/>
                </p:cNvSpPr>
                <p:nvPr/>
              </p:nvSpPr>
              <p:spPr bwMode="auto">
                <a:xfrm>
                  <a:off x="2975" y="363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26" name="Rectangle 48"/>
                <p:cNvSpPr>
                  <a:spLocks noChangeArrowheads="1"/>
                </p:cNvSpPr>
                <p:nvPr/>
              </p:nvSpPr>
              <p:spPr bwMode="auto">
                <a:xfrm>
                  <a:off x="3201" y="363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27" name="Rectangle 49"/>
                <p:cNvSpPr>
                  <a:spLocks noChangeArrowheads="1"/>
                </p:cNvSpPr>
                <p:nvPr/>
              </p:nvSpPr>
              <p:spPr bwMode="auto">
                <a:xfrm>
                  <a:off x="3430" y="363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28" name="Rectangle 50"/>
                <p:cNvSpPr>
                  <a:spLocks noChangeArrowheads="1"/>
                </p:cNvSpPr>
                <p:nvPr/>
              </p:nvSpPr>
              <p:spPr bwMode="auto">
                <a:xfrm>
                  <a:off x="3656" y="363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29" name="Rectangle 51"/>
                <p:cNvSpPr>
                  <a:spLocks noChangeArrowheads="1"/>
                </p:cNvSpPr>
                <p:nvPr/>
              </p:nvSpPr>
              <p:spPr bwMode="auto">
                <a:xfrm>
                  <a:off x="3883" y="363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4118" name="Group 52"/>
              <p:cNvGrpSpPr>
                <a:grpSpLocks/>
              </p:cNvGrpSpPr>
              <p:nvPr/>
            </p:nvGrpSpPr>
            <p:grpSpPr bwMode="auto">
              <a:xfrm>
                <a:off x="4099" y="2409"/>
                <a:ext cx="72" cy="1168"/>
                <a:chOff x="4099" y="2409"/>
                <a:chExt cx="72" cy="1168"/>
              </a:xfrm>
            </p:grpSpPr>
            <p:sp>
              <p:nvSpPr>
                <p:cNvPr id="4119" name="Rectangle 53"/>
                <p:cNvSpPr>
                  <a:spLocks noChangeArrowheads="1"/>
                </p:cNvSpPr>
                <p:nvPr/>
              </p:nvSpPr>
              <p:spPr bwMode="auto">
                <a:xfrm>
                  <a:off x="4099" y="2409"/>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20" name="Rectangle 54"/>
                <p:cNvSpPr>
                  <a:spLocks noChangeArrowheads="1"/>
                </p:cNvSpPr>
                <p:nvPr/>
              </p:nvSpPr>
              <p:spPr bwMode="auto">
                <a:xfrm>
                  <a:off x="4099" y="2603"/>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21" name="Rectangle 55"/>
                <p:cNvSpPr>
                  <a:spLocks noChangeArrowheads="1"/>
                </p:cNvSpPr>
                <p:nvPr/>
              </p:nvSpPr>
              <p:spPr bwMode="auto">
                <a:xfrm>
                  <a:off x="4099" y="2992"/>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22" name="Rectangle 56"/>
                <p:cNvSpPr>
                  <a:spLocks noChangeArrowheads="1"/>
                </p:cNvSpPr>
                <p:nvPr/>
              </p:nvSpPr>
              <p:spPr bwMode="auto">
                <a:xfrm>
                  <a:off x="4099" y="2800"/>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23" name="Rectangle 57"/>
                <p:cNvSpPr>
                  <a:spLocks noChangeArrowheads="1"/>
                </p:cNvSpPr>
                <p:nvPr/>
              </p:nvSpPr>
              <p:spPr bwMode="auto">
                <a:xfrm>
                  <a:off x="4099" y="3190"/>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124" name="Rectangle 58"/>
                <p:cNvSpPr>
                  <a:spLocks noChangeArrowheads="1"/>
                </p:cNvSpPr>
                <p:nvPr/>
              </p:nvSpPr>
              <p:spPr bwMode="auto">
                <a:xfrm>
                  <a:off x="4099" y="340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4115" name="Rectangle 102"/>
            <p:cNvSpPr>
              <a:spLocks noChangeArrowheads="1"/>
            </p:cNvSpPr>
            <p:nvPr/>
          </p:nvSpPr>
          <p:spPr bwMode="auto">
            <a:xfrm>
              <a:off x="2836" y="3657"/>
              <a:ext cx="31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000" b="0" i="0" u="none" strike="noStrike" kern="1200" cap="none" spc="0" normalizeH="0" baseline="0" noProof="0">
                  <a:ln>
                    <a:noFill/>
                  </a:ln>
                  <a:solidFill>
                    <a:srgbClr val="FF9900"/>
                  </a:solidFill>
                  <a:effectLst/>
                  <a:uLnTx/>
                  <a:uFillTx/>
                  <a:latin typeface="Times New Roman" pitchFamily="18" charset="0"/>
                  <a:ea typeface="+mn-ea"/>
                  <a:cs typeface="+mn-cs"/>
                </a:rPr>
                <a:t>x</a:t>
              </a:r>
              <a:r>
                <a:rPr kumimoji="0" lang="en-US" altLang="en-US" sz="3000" b="0" i="0" u="none" strike="noStrike" kern="1200" cap="none" spc="0" normalizeH="0" baseline="-25000" noProof="0">
                  <a:ln>
                    <a:noFill/>
                  </a:ln>
                  <a:solidFill>
                    <a:srgbClr val="FF9900"/>
                  </a:solidFill>
                  <a:effectLst/>
                  <a:uLnTx/>
                  <a:uFillTx/>
                  <a:latin typeface="Times New Roman" pitchFamily="18" charset="0"/>
                  <a:ea typeface="+mn-ea"/>
                  <a:cs typeface="+mn-cs"/>
                </a:rPr>
                <a:t>*</a:t>
              </a:r>
            </a:p>
          </p:txBody>
        </p:sp>
        <p:sp>
          <p:nvSpPr>
            <p:cNvPr id="4116" name="Rectangle 103"/>
            <p:cNvSpPr>
              <a:spLocks noChangeArrowheads="1"/>
            </p:cNvSpPr>
            <p:nvPr/>
          </p:nvSpPr>
          <p:spPr bwMode="auto">
            <a:xfrm>
              <a:off x="4136" y="2305"/>
              <a:ext cx="31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000" b="0" i="0" u="none" strike="noStrike" kern="1200" cap="none" spc="0" normalizeH="0" baseline="0" noProof="0">
                  <a:ln>
                    <a:noFill/>
                  </a:ln>
                  <a:solidFill>
                    <a:srgbClr val="FF9900"/>
                  </a:solidFill>
                  <a:effectLst/>
                  <a:uLnTx/>
                  <a:uFillTx/>
                  <a:latin typeface="Times New Roman" pitchFamily="18" charset="0"/>
                  <a:ea typeface="+mn-ea"/>
                  <a:cs typeface="+mn-cs"/>
                </a:rPr>
                <a:t>y</a:t>
              </a:r>
              <a:r>
                <a:rPr kumimoji="0" lang="en-US" altLang="en-US" sz="3000" b="0" i="0" u="none" strike="noStrike" kern="1200" cap="none" spc="0" normalizeH="0" baseline="-25000" noProof="0">
                  <a:ln>
                    <a:noFill/>
                  </a:ln>
                  <a:solidFill>
                    <a:srgbClr val="FF9900"/>
                  </a:solidFill>
                  <a:effectLst/>
                  <a:uLnTx/>
                  <a:uFillTx/>
                  <a:latin typeface="Times New Roman" pitchFamily="18" charset="0"/>
                  <a:ea typeface="+mn-ea"/>
                  <a:cs typeface="+mn-cs"/>
                </a:rPr>
                <a:t>*</a:t>
              </a:r>
            </a:p>
          </p:txBody>
        </p:sp>
      </p:grpSp>
    </p:spTree>
    <p:extLst>
      <p:ext uri="{BB962C8B-B14F-4D97-AF65-F5344CB8AC3E}">
        <p14:creationId xmlns:p14="http://schemas.microsoft.com/office/powerpoint/2010/main" val="36306416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9"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1+#ppt_w/2"/>
                                          </p:val>
                                        </p:tav>
                                        <p:tav tm="100000">
                                          <p:val>
                                            <p:strVal val="#ppt_x"/>
                                          </p:val>
                                        </p:tav>
                                      </p:tavLst>
                                    </p:anim>
                                    <p:anim calcmode="lin" valueType="num">
                                      <p:cBhvr additive="base">
                                        <p:cTn id="2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132"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77DB032-0EF2-4073-A37A-6050E1E8208E}"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93</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aphicFrame>
        <p:nvGraphicFramePr>
          <p:cNvPr id="5122" name="Object 3"/>
          <p:cNvGraphicFramePr>
            <a:graphicFrameLocks noChangeAspect="1"/>
          </p:cNvGraphicFramePr>
          <p:nvPr/>
        </p:nvGraphicFramePr>
        <p:xfrm>
          <a:off x="1295400" y="1066800"/>
          <a:ext cx="6016625" cy="5283200"/>
        </p:xfrm>
        <a:graphic>
          <a:graphicData uri="http://schemas.openxmlformats.org/presentationml/2006/ole">
            <mc:AlternateContent xmlns:mc="http://schemas.openxmlformats.org/markup-compatibility/2006">
              <mc:Choice xmlns:v="urn:schemas-microsoft-com:vml" Requires="v">
                <p:oleObj spid="_x0000_s66582" name="CorelDRAW" r:id="rId3" imgW="6016680" imgH="5287320" progId="CorelDraw.Graphic.7">
                  <p:embed/>
                </p:oleObj>
              </mc:Choice>
              <mc:Fallback>
                <p:oleObj name="CorelDRAW" r:id="rId3" imgW="6016680" imgH="5287320" progId="CorelDraw.Graphic.7">
                  <p:embed/>
                  <p:pic>
                    <p:nvPicPr>
                      <p:cNvPr id="5122"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1066800"/>
                        <a:ext cx="6016625" cy="528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67973" name="Object 5"/>
          <p:cNvGraphicFramePr>
            <a:graphicFrameLocks noChangeAspect="1"/>
          </p:cNvGraphicFramePr>
          <p:nvPr/>
        </p:nvGraphicFramePr>
        <p:xfrm>
          <a:off x="1557338" y="5029200"/>
          <a:ext cx="4767262" cy="685800"/>
        </p:xfrm>
        <a:graphic>
          <a:graphicData uri="http://schemas.openxmlformats.org/presentationml/2006/ole">
            <mc:AlternateContent xmlns:mc="http://schemas.openxmlformats.org/markup-compatibility/2006">
              <mc:Choice xmlns:v="urn:schemas-microsoft-com:vml" Requires="v">
                <p:oleObj spid="_x0000_s66583" name="CorelPhotoPaint.Image.7" r:id="rId5" imgW="4766678" imgH="591163" progId="CorelPhotoPaint.Image.7">
                  <p:embed/>
                </p:oleObj>
              </mc:Choice>
              <mc:Fallback>
                <p:oleObj name="CorelPhotoPaint.Image.7" r:id="rId5" imgW="4766678" imgH="591163" progId="CorelPhotoPaint.Image.7">
                  <p:embed/>
                  <p:pic>
                    <p:nvPicPr>
                      <p:cNvPr id="467973"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57338" y="5029200"/>
                        <a:ext cx="4767262" cy="68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67974" name="Object 6"/>
          <p:cNvGraphicFramePr>
            <a:graphicFrameLocks noChangeAspect="1"/>
          </p:cNvGraphicFramePr>
          <p:nvPr/>
        </p:nvGraphicFramePr>
        <p:xfrm>
          <a:off x="5588000" y="1298575"/>
          <a:ext cx="812800" cy="4416425"/>
        </p:xfrm>
        <a:graphic>
          <a:graphicData uri="http://schemas.openxmlformats.org/presentationml/2006/ole">
            <mc:AlternateContent xmlns:mc="http://schemas.openxmlformats.org/markup-compatibility/2006">
              <mc:Choice xmlns:v="urn:schemas-microsoft-com:vml" Requires="v">
                <p:oleObj spid="_x0000_s66584" name="CorelPhotoPaint.Image.7" r:id="rId7" imgW="737305" imgH="4339993" progId="CorelPhotoPaint.Image.7">
                  <p:embed/>
                </p:oleObj>
              </mc:Choice>
              <mc:Fallback>
                <p:oleObj name="CorelPhotoPaint.Image.7" r:id="rId7" imgW="737305" imgH="4339993" progId="CorelPhotoPaint.Image.7">
                  <p:embed/>
                  <p:pic>
                    <p:nvPicPr>
                      <p:cNvPr id="467974" name="Object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588000" y="1298575"/>
                        <a:ext cx="812800" cy="4416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67975" name="Object 7"/>
          <p:cNvGraphicFramePr>
            <a:graphicFrameLocks noChangeAspect="1"/>
          </p:cNvGraphicFramePr>
          <p:nvPr/>
        </p:nvGraphicFramePr>
        <p:xfrm>
          <a:off x="3429000" y="3657600"/>
          <a:ext cx="2914650" cy="2011363"/>
        </p:xfrm>
        <a:graphic>
          <a:graphicData uri="http://schemas.openxmlformats.org/presentationml/2006/ole">
            <mc:AlternateContent xmlns:mc="http://schemas.openxmlformats.org/markup-compatibility/2006">
              <mc:Choice xmlns:v="urn:schemas-microsoft-com:vml" Requires="v">
                <p:oleObj spid="_x0000_s66585" name="CorelPhotoPaint.Image.7" r:id="rId9" imgW="2913647" imgH="2011173" progId="CorelPhotoPaint.Image.7">
                  <p:embed/>
                </p:oleObj>
              </mc:Choice>
              <mc:Fallback>
                <p:oleObj name="CorelPhotoPaint.Image.7" r:id="rId9" imgW="2913647" imgH="2011173" progId="CorelPhotoPaint.Image.7">
                  <p:embed/>
                  <p:pic>
                    <p:nvPicPr>
                      <p:cNvPr id="467975" name="Object 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429000" y="3657600"/>
                        <a:ext cx="2914650" cy="20113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67976" name="Object 8"/>
          <p:cNvGraphicFramePr>
            <a:graphicFrameLocks noChangeAspect="1"/>
          </p:cNvGraphicFramePr>
          <p:nvPr/>
        </p:nvGraphicFramePr>
        <p:xfrm>
          <a:off x="3770313" y="2438400"/>
          <a:ext cx="2554287" cy="3243263"/>
        </p:xfrm>
        <a:graphic>
          <a:graphicData uri="http://schemas.openxmlformats.org/presentationml/2006/ole">
            <mc:AlternateContent xmlns:mc="http://schemas.openxmlformats.org/markup-compatibility/2006">
              <mc:Choice xmlns:v="urn:schemas-microsoft-com:vml" Requires="v">
                <p:oleObj spid="_x0000_s66586" name="CorelPhotoPaint.Image.7" r:id="rId11" imgW="2554013" imgH="3242804" progId="CorelPhotoPaint.Image.7">
                  <p:embed/>
                </p:oleObj>
              </mc:Choice>
              <mc:Fallback>
                <p:oleObj name="CorelPhotoPaint.Image.7" r:id="rId11" imgW="2554013" imgH="3242804" progId="CorelPhotoPaint.Image.7">
                  <p:embed/>
                  <p:pic>
                    <p:nvPicPr>
                      <p:cNvPr id="467976" name="Object 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770313" y="2438400"/>
                        <a:ext cx="2554287" cy="32432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67977" name="Object 9"/>
          <p:cNvGraphicFramePr>
            <a:graphicFrameLocks noChangeAspect="1"/>
          </p:cNvGraphicFramePr>
          <p:nvPr/>
        </p:nvGraphicFramePr>
        <p:xfrm>
          <a:off x="4343400" y="2057400"/>
          <a:ext cx="2011363" cy="3621088"/>
        </p:xfrm>
        <a:graphic>
          <a:graphicData uri="http://schemas.openxmlformats.org/presentationml/2006/ole">
            <mc:AlternateContent xmlns:mc="http://schemas.openxmlformats.org/markup-compatibility/2006">
              <mc:Choice xmlns:v="urn:schemas-microsoft-com:vml" Requires="v">
                <p:oleObj spid="_x0000_s66587" name="CorelPhotoPaint.Image.7" r:id="rId13" imgW="2011173" imgH="3620725" progId="CorelPhotoPaint.Image.7">
                  <p:embed/>
                </p:oleObj>
              </mc:Choice>
              <mc:Fallback>
                <p:oleObj name="CorelPhotoPaint.Image.7" r:id="rId13" imgW="2011173" imgH="3620725" progId="CorelPhotoPaint.Image.7">
                  <p:embed/>
                  <p:pic>
                    <p:nvPicPr>
                      <p:cNvPr id="467977" name="Object 9"/>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343400" y="2057400"/>
                        <a:ext cx="2011363" cy="36210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67978" name="Object 10"/>
          <p:cNvGraphicFramePr>
            <a:graphicFrameLocks noChangeAspect="1"/>
          </p:cNvGraphicFramePr>
          <p:nvPr/>
        </p:nvGraphicFramePr>
        <p:xfrm>
          <a:off x="5562600" y="1298575"/>
          <a:ext cx="812800" cy="4416425"/>
        </p:xfrm>
        <a:graphic>
          <a:graphicData uri="http://schemas.openxmlformats.org/presentationml/2006/ole">
            <mc:AlternateContent xmlns:mc="http://schemas.openxmlformats.org/markup-compatibility/2006">
              <mc:Choice xmlns:v="urn:schemas-microsoft-com:vml" Requires="v">
                <p:oleObj spid="_x0000_s66588" name="CorelPhotoPaint.Image.7" r:id="rId15" imgW="737305" imgH="4339993" progId="CorelPhotoPaint.Image.7">
                  <p:embed/>
                </p:oleObj>
              </mc:Choice>
              <mc:Fallback>
                <p:oleObj name="CorelPhotoPaint.Image.7" r:id="rId15" imgW="737305" imgH="4339993" progId="CorelPhotoPaint.Image.7">
                  <p:embed/>
                  <p:pic>
                    <p:nvPicPr>
                      <p:cNvPr id="467978" name="Object 1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562600" y="1298575"/>
                        <a:ext cx="812800" cy="4416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67979" name="Object 11"/>
          <p:cNvGraphicFramePr>
            <a:graphicFrameLocks noChangeAspect="1"/>
          </p:cNvGraphicFramePr>
          <p:nvPr/>
        </p:nvGraphicFramePr>
        <p:xfrm>
          <a:off x="1557338" y="5029200"/>
          <a:ext cx="4767262" cy="685800"/>
        </p:xfrm>
        <a:graphic>
          <a:graphicData uri="http://schemas.openxmlformats.org/presentationml/2006/ole">
            <mc:AlternateContent xmlns:mc="http://schemas.openxmlformats.org/markup-compatibility/2006">
              <mc:Choice xmlns:v="urn:schemas-microsoft-com:vml" Requires="v">
                <p:oleObj spid="_x0000_s66589" name="CorelPhotoPaint.Image.7" r:id="rId16" imgW="4766678" imgH="591163" progId="CorelPhotoPaint.Image.7">
                  <p:embed/>
                </p:oleObj>
              </mc:Choice>
              <mc:Fallback>
                <p:oleObj name="CorelPhotoPaint.Image.7" r:id="rId16" imgW="4766678" imgH="591163" progId="CorelPhotoPaint.Image.7">
                  <p:embed/>
                  <p:pic>
                    <p:nvPicPr>
                      <p:cNvPr id="467979" name="Object 1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57338" y="5029200"/>
                        <a:ext cx="4767262" cy="68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67980" name="Object 12"/>
          <p:cNvGraphicFramePr>
            <a:graphicFrameLocks noChangeAspect="1"/>
          </p:cNvGraphicFramePr>
          <p:nvPr/>
        </p:nvGraphicFramePr>
        <p:xfrm>
          <a:off x="2209800" y="4038600"/>
          <a:ext cx="4157663" cy="1676400"/>
        </p:xfrm>
        <a:graphic>
          <a:graphicData uri="http://schemas.openxmlformats.org/presentationml/2006/ole">
            <mc:AlternateContent xmlns:mc="http://schemas.openxmlformats.org/markup-compatibility/2006">
              <mc:Choice xmlns:v="urn:schemas-microsoft-com:vml" Requires="v">
                <p:oleObj spid="_x0000_s66590" name="CorelPhotoPaint.Image.7" r:id="rId17" imgW="4766678" imgH="591163" progId="CorelPhotoPaint.Image.7">
                  <p:embed/>
                </p:oleObj>
              </mc:Choice>
              <mc:Fallback>
                <p:oleObj name="CorelPhotoPaint.Image.7" r:id="rId17" imgW="4766678" imgH="591163" progId="CorelPhotoPaint.Image.7">
                  <p:embed/>
                  <p:pic>
                    <p:nvPicPr>
                      <p:cNvPr id="467980" name="Object 1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09800" y="4038600"/>
                        <a:ext cx="4157663" cy="167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67981" name="Object 13"/>
          <p:cNvGraphicFramePr>
            <a:graphicFrameLocks noChangeAspect="1"/>
          </p:cNvGraphicFramePr>
          <p:nvPr/>
        </p:nvGraphicFramePr>
        <p:xfrm>
          <a:off x="2166938" y="4038600"/>
          <a:ext cx="4157662" cy="1676400"/>
        </p:xfrm>
        <a:graphic>
          <a:graphicData uri="http://schemas.openxmlformats.org/presentationml/2006/ole">
            <mc:AlternateContent xmlns:mc="http://schemas.openxmlformats.org/markup-compatibility/2006">
              <mc:Choice xmlns:v="urn:schemas-microsoft-com:vml" Requires="v">
                <p:oleObj spid="_x0000_s66591" name="CorelPhotoPaint.Image.7" r:id="rId18" imgW="4766678" imgH="591163" progId="CorelPhotoPaint.Image.7">
                  <p:embed/>
                </p:oleObj>
              </mc:Choice>
              <mc:Fallback>
                <p:oleObj name="CorelPhotoPaint.Image.7" r:id="rId18" imgW="4766678" imgH="591163" progId="CorelPhotoPaint.Image.7">
                  <p:embed/>
                  <p:pic>
                    <p:nvPicPr>
                      <p:cNvPr id="467981" name="Object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66938" y="4038600"/>
                        <a:ext cx="4157662" cy="167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133" name="Text Box 14"/>
          <p:cNvSpPr txBox="1">
            <a:spLocks noChangeArrowheads="1"/>
          </p:cNvSpPr>
          <p:nvPr/>
        </p:nvSpPr>
        <p:spPr bwMode="auto">
          <a:xfrm>
            <a:off x="5334000" y="5364163"/>
            <a:ext cx="10572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5134" name="Rectangle 16"/>
          <p:cNvSpPr>
            <a:spLocks noGrp="1" noChangeArrowheads="1"/>
          </p:cNvSpPr>
          <p:nvPr>
            <p:ph type="title"/>
          </p:nvPr>
        </p:nvSpPr>
        <p:spPr>
          <a:xfrm>
            <a:off x="1042988" y="0"/>
            <a:ext cx="8458200" cy="1143000"/>
          </a:xfrm>
          <a:noFill/>
        </p:spPr>
        <p:txBody>
          <a:bodyPr/>
          <a:lstStyle/>
          <a:p>
            <a:r>
              <a:rPr lang="en-US" altLang="en-US" smtClean="0"/>
              <a:t>Constructing Maximal Rectangles</a:t>
            </a:r>
          </a:p>
        </p:txBody>
      </p:sp>
      <p:grpSp>
        <p:nvGrpSpPr>
          <p:cNvPr id="5135" name="Group 17"/>
          <p:cNvGrpSpPr>
            <a:grpSpLocks/>
          </p:cNvGrpSpPr>
          <p:nvPr/>
        </p:nvGrpSpPr>
        <p:grpSpPr bwMode="auto">
          <a:xfrm>
            <a:off x="211138" y="204788"/>
            <a:ext cx="1227137" cy="917575"/>
            <a:chOff x="133" y="129"/>
            <a:chExt cx="773" cy="578"/>
          </a:xfrm>
        </p:grpSpPr>
        <p:sp>
          <p:nvSpPr>
            <p:cNvPr id="5136" name="Freeform 18" descr="Green marble"/>
            <p:cNvSpPr>
              <a:spLocks noChangeAspect="1"/>
            </p:cNvSpPr>
            <p:nvPr/>
          </p:nvSpPr>
          <p:spPr bwMode="auto">
            <a:xfrm rot="2360341">
              <a:off x="133" y="317"/>
              <a:ext cx="493" cy="390"/>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19"/>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37" name="Freeform 19" descr="Green marble"/>
            <p:cNvSpPr>
              <a:spLocks noChangeAspect="1"/>
            </p:cNvSpPr>
            <p:nvPr/>
          </p:nvSpPr>
          <p:spPr bwMode="auto">
            <a:xfrm rot="2360341">
              <a:off x="622" y="359"/>
              <a:ext cx="284" cy="283"/>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19"/>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5138" name="Group 20"/>
            <p:cNvGrpSpPr>
              <a:grpSpLocks noChangeAspect="1"/>
            </p:cNvGrpSpPr>
            <p:nvPr/>
          </p:nvGrpSpPr>
          <p:grpSpPr bwMode="auto">
            <a:xfrm rot="2360341">
              <a:off x="373" y="129"/>
              <a:ext cx="421" cy="527"/>
              <a:chOff x="2227" y="1194"/>
              <a:chExt cx="1944" cy="2413"/>
            </a:xfrm>
          </p:grpSpPr>
          <p:sp>
            <p:nvSpPr>
              <p:cNvPr id="5139" name="Freeform 21"/>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40" name="Freeform 22"/>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41" name="Freeform 23"/>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42" name="Freeform 24"/>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43" name="Freeform 25"/>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144" name="Freeform 26"/>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16018950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467978"/>
                                        </p:tgtEl>
                                        <p:attrNameLst>
                                          <p:attrName>style.visibility</p:attrName>
                                        </p:attrNameLst>
                                      </p:cBhvr>
                                      <p:to>
                                        <p:strVal val="visible"/>
                                      </p:to>
                                    </p:set>
                                  </p:childTnLst>
                                  <p:subTnLst>
                                    <p:set>
                                      <p:cBhvr override="childStyle">
                                        <p:cTn dur="1" fill="hold" display="0" masterRel="nextClick" afterEffect="1"/>
                                        <p:tgtEl>
                                          <p:spTgt spid="467978"/>
                                        </p:tgtEl>
                                        <p:attrNameLst>
                                          <p:attrName>style.visibility</p:attrName>
                                        </p:attrNameLst>
                                      </p:cBhvr>
                                      <p:to>
                                        <p:strVal val="hidden"/>
                                      </p:to>
                                    </p:set>
                                  </p:sub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4" fill="hold" nodeType="clickEffect">
                                  <p:stCondLst>
                                    <p:cond delay="0"/>
                                  </p:stCondLst>
                                  <p:childTnLst>
                                    <p:set>
                                      <p:cBhvr>
                                        <p:cTn id="10" dur="1" fill="hold">
                                          <p:stCondLst>
                                            <p:cond delay="0"/>
                                          </p:stCondLst>
                                        </p:cTn>
                                        <p:tgtEl>
                                          <p:spTgt spid="467974"/>
                                        </p:tgtEl>
                                        <p:attrNameLst>
                                          <p:attrName>style.visibility</p:attrName>
                                        </p:attrNameLst>
                                      </p:cBhvr>
                                      <p:to>
                                        <p:strVal val="visible"/>
                                      </p:to>
                                    </p:set>
                                    <p:anim calcmode="lin" valueType="num">
                                      <p:cBhvr additive="base">
                                        <p:cTn id="11" dur="500" fill="hold"/>
                                        <p:tgtEl>
                                          <p:spTgt spid="467974"/>
                                        </p:tgtEl>
                                        <p:attrNameLst>
                                          <p:attrName>ppt_x</p:attrName>
                                        </p:attrNameLst>
                                      </p:cBhvr>
                                      <p:tavLst>
                                        <p:tav tm="0">
                                          <p:val>
                                            <p:strVal val="#ppt_x"/>
                                          </p:val>
                                        </p:tav>
                                        <p:tav tm="100000">
                                          <p:val>
                                            <p:strVal val="#ppt_x"/>
                                          </p:val>
                                        </p:tav>
                                      </p:tavLst>
                                    </p:anim>
                                    <p:anim calcmode="lin" valueType="num">
                                      <p:cBhvr additive="base">
                                        <p:cTn id="12" dur="500" fill="hold"/>
                                        <p:tgtEl>
                                          <p:spTgt spid="467974"/>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467974"/>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499"/>
                                          </p:stCondLst>
                                        </p:cTn>
                                        <p:tgtEl>
                                          <p:spTgt spid="467977"/>
                                        </p:tgtEl>
                                        <p:attrNameLst>
                                          <p:attrName>style.visibility</p:attrName>
                                        </p:attrNameLst>
                                      </p:cBhvr>
                                      <p:to>
                                        <p:strVal val="visible"/>
                                      </p:to>
                                    </p:set>
                                  </p:childTnLst>
                                  <p:subTnLst>
                                    <p:set>
                                      <p:cBhvr override="childStyle">
                                        <p:cTn dur="1" fill="hold" display="0" masterRel="nextClick" afterEffect="1"/>
                                        <p:tgtEl>
                                          <p:spTgt spid="467977"/>
                                        </p:tgtEl>
                                        <p:attrNameLst>
                                          <p:attrName>style.visibility</p:attrName>
                                        </p:attrNameLst>
                                      </p:cBhvr>
                                      <p:to>
                                        <p:strVal val="hidden"/>
                                      </p:to>
                                    </p:set>
                                  </p:sub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499"/>
                                          </p:stCondLst>
                                        </p:cTn>
                                        <p:tgtEl>
                                          <p:spTgt spid="467976"/>
                                        </p:tgtEl>
                                        <p:attrNameLst>
                                          <p:attrName>style.visibility</p:attrName>
                                        </p:attrNameLst>
                                      </p:cBhvr>
                                      <p:to>
                                        <p:strVal val="visible"/>
                                      </p:to>
                                    </p:set>
                                  </p:childTnLst>
                                  <p:subTnLst>
                                    <p:set>
                                      <p:cBhvr override="childStyle">
                                        <p:cTn dur="1" fill="hold" display="0" masterRel="nextClick" afterEffect="1"/>
                                        <p:tgtEl>
                                          <p:spTgt spid="467976"/>
                                        </p:tgtEl>
                                        <p:attrNameLst>
                                          <p:attrName>style.visibility</p:attrName>
                                        </p:attrNameLst>
                                      </p:cBhvr>
                                      <p:to>
                                        <p:strVal val="hidden"/>
                                      </p:to>
                                    </p:set>
                                  </p:sub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499"/>
                                          </p:stCondLst>
                                        </p:cTn>
                                        <p:tgtEl>
                                          <p:spTgt spid="467975"/>
                                        </p:tgtEl>
                                        <p:attrNameLst>
                                          <p:attrName>style.visibility</p:attrName>
                                        </p:attrNameLst>
                                      </p:cBhvr>
                                      <p:to>
                                        <p:strVal val="visible"/>
                                      </p:to>
                                    </p:set>
                                  </p:childTnLst>
                                  <p:subTnLst>
                                    <p:set>
                                      <p:cBhvr override="childStyle">
                                        <p:cTn dur="1" fill="hold" display="0" masterRel="nextClick" afterEffect="1"/>
                                        <p:tgtEl>
                                          <p:spTgt spid="467975"/>
                                        </p:tgtEl>
                                        <p:attrNameLst>
                                          <p:attrName>style.visibility</p:attrName>
                                        </p:attrNameLst>
                                      </p:cBhvr>
                                      <p:to>
                                        <p:strVal val="hidden"/>
                                      </p:to>
                                    </p:set>
                                  </p:sub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499"/>
                                          </p:stCondLst>
                                        </p:cTn>
                                        <p:tgtEl>
                                          <p:spTgt spid="467980"/>
                                        </p:tgtEl>
                                        <p:attrNameLst>
                                          <p:attrName>style.visibility</p:attrName>
                                        </p:attrNameLst>
                                      </p:cBhvr>
                                      <p:to>
                                        <p:strVal val="visible"/>
                                      </p:to>
                                    </p:set>
                                  </p:childTnLst>
                                  <p:subTnLst>
                                    <p:set>
                                      <p:cBhvr override="childStyle">
                                        <p:cTn dur="1" fill="hold" display="0" masterRel="nextClick" afterEffect="1"/>
                                        <p:tgtEl>
                                          <p:spTgt spid="467980"/>
                                        </p:tgtEl>
                                        <p:attrNameLst>
                                          <p:attrName>style.visibility</p:attrName>
                                        </p:attrNameLst>
                                      </p:cBhvr>
                                      <p:to>
                                        <p:strVal val="hidden"/>
                                      </p:to>
                                    </p:set>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nodeType="clickEffect">
                                  <p:stCondLst>
                                    <p:cond delay="0"/>
                                  </p:stCondLst>
                                  <p:childTnLst>
                                    <p:set>
                                      <p:cBhvr>
                                        <p:cTn id="32" dur="1" fill="hold">
                                          <p:stCondLst>
                                            <p:cond delay="0"/>
                                          </p:stCondLst>
                                        </p:cTn>
                                        <p:tgtEl>
                                          <p:spTgt spid="467981"/>
                                        </p:tgtEl>
                                        <p:attrNameLst>
                                          <p:attrName>style.visibility</p:attrName>
                                        </p:attrNameLst>
                                      </p:cBhvr>
                                      <p:to>
                                        <p:strVal val="visible"/>
                                      </p:to>
                                    </p:set>
                                    <p:anim calcmode="lin" valueType="num">
                                      <p:cBhvr additive="base">
                                        <p:cTn id="33" dur="500" fill="hold"/>
                                        <p:tgtEl>
                                          <p:spTgt spid="467981"/>
                                        </p:tgtEl>
                                        <p:attrNameLst>
                                          <p:attrName>ppt_x</p:attrName>
                                        </p:attrNameLst>
                                      </p:cBhvr>
                                      <p:tavLst>
                                        <p:tav tm="0">
                                          <p:val>
                                            <p:strVal val="1+#ppt_w/2"/>
                                          </p:val>
                                        </p:tav>
                                        <p:tav tm="100000">
                                          <p:val>
                                            <p:strVal val="#ppt_x"/>
                                          </p:val>
                                        </p:tav>
                                      </p:tavLst>
                                    </p:anim>
                                    <p:anim calcmode="lin" valueType="num">
                                      <p:cBhvr additive="base">
                                        <p:cTn id="34" dur="500" fill="hold"/>
                                        <p:tgtEl>
                                          <p:spTgt spid="467981"/>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467981"/>
                                        </p:tgtEl>
                                        <p:attrNameLst>
                                          <p:attrName>style.visibility</p:attrName>
                                        </p:attrNameLst>
                                      </p:cBhvr>
                                      <p:to>
                                        <p:strVal val="hidden"/>
                                      </p:to>
                                    </p:set>
                                  </p:sub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499"/>
                                          </p:stCondLst>
                                        </p:cTn>
                                        <p:tgtEl>
                                          <p:spTgt spid="467973"/>
                                        </p:tgtEl>
                                        <p:attrNameLst>
                                          <p:attrName>style.visibility</p:attrName>
                                        </p:attrNameLst>
                                      </p:cBhvr>
                                      <p:to>
                                        <p:strVal val="visible"/>
                                      </p:to>
                                    </p:set>
                                  </p:childTnLst>
                                  <p:subTnLst>
                                    <p:set>
                                      <p:cBhvr override="childStyle">
                                        <p:cTn dur="1" fill="hold" display="0" masterRel="nextClick" afterEffect="1"/>
                                        <p:tgtEl>
                                          <p:spTgt spid="467973"/>
                                        </p:tgtEl>
                                        <p:attrNameLst>
                                          <p:attrName>style.visibility</p:attrName>
                                        </p:attrNameLst>
                                      </p:cBhvr>
                                      <p:to>
                                        <p:strVal val="hidden"/>
                                      </p:to>
                                    </p:set>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467979"/>
                                        </p:tgtEl>
                                        <p:attrNameLst>
                                          <p:attrName>style.visibility</p:attrName>
                                        </p:attrNameLst>
                                      </p:cBhvr>
                                      <p:to>
                                        <p:strVal val="visible"/>
                                      </p:to>
                                    </p:set>
                                    <p:anim calcmode="lin" valueType="num">
                                      <p:cBhvr additive="base">
                                        <p:cTn id="43" dur="500" fill="hold"/>
                                        <p:tgtEl>
                                          <p:spTgt spid="467979"/>
                                        </p:tgtEl>
                                        <p:attrNameLst>
                                          <p:attrName>ppt_x</p:attrName>
                                        </p:attrNameLst>
                                      </p:cBhvr>
                                      <p:tavLst>
                                        <p:tav tm="0">
                                          <p:val>
                                            <p:strVal val="1+#ppt_w/2"/>
                                          </p:val>
                                        </p:tav>
                                        <p:tav tm="100000">
                                          <p:val>
                                            <p:strVal val="#ppt_x"/>
                                          </p:val>
                                        </p:tav>
                                      </p:tavLst>
                                    </p:anim>
                                    <p:anim calcmode="lin" valueType="num">
                                      <p:cBhvr additive="base">
                                        <p:cTn id="44" dur="500" fill="hold"/>
                                        <p:tgtEl>
                                          <p:spTgt spid="467979"/>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467979"/>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1"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2A82498-2009-4F37-8A86-A2A517767614}"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94</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aphicFrame>
        <p:nvGraphicFramePr>
          <p:cNvPr id="6146" name="Object 3"/>
          <p:cNvGraphicFramePr>
            <a:graphicFrameLocks noChangeAspect="1"/>
          </p:cNvGraphicFramePr>
          <p:nvPr/>
        </p:nvGraphicFramePr>
        <p:xfrm>
          <a:off x="1295400" y="1066800"/>
          <a:ext cx="6016625" cy="5283200"/>
        </p:xfrm>
        <a:graphic>
          <a:graphicData uri="http://schemas.openxmlformats.org/presentationml/2006/ole">
            <mc:AlternateContent xmlns:mc="http://schemas.openxmlformats.org/markup-compatibility/2006">
              <mc:Choice xmlns:v="urn:schemas-microsoft-com:vml" Requires="v">
                <p:oleObj spid="_x0000_s67596" name="CorelDRAW" r:id="rId3" imgW="6016680" imgH="5287320" progId="CorelDraw.Graphic.7">
                  <p:embed/>
                </p:oleObj>
              </mc:Choice>
              <mc:Fallback>
                <p:oleObj name="CorelDRAW" r:id="rId3" imgW="6016680" imgH="5287320" progId="CorelDraw.Graphic.7">
                  <p:embed/>
                  <p:pic>
                    <p:nvPicPr>
                      <p:cNvPr id="6146"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1066800"/>
                        <a:ext cx="6016625" cy="528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147" name="Object 7"/>
          <p:cNvGraphicFramePr>
            <a:graphicFrameLocks noChangeAspect="1"/>
          </p:cNvGraphicFramePr>
          <p:nvPr/>
        </p:nvGraphicFramePr>
        <p:xfrm>
          <a:off x="3429000" y="3657600"/>
          <a:ext cx="2914650" cy="2011363"/>
        </p:xfrm>
        <a:graphic>
          <a:graphicData uri="http://schemas.openxmlformats.org/presentationml/2006/ole">
            <mc:AlternateContent xmlns:mc="http://schemas.openxmlformats.org/markup-compatibility/2006">
              <mc:Choice xmlns:v="urn:schemas-microsoft-com:vml" Requires="v">
                <p:oleObj spid="_x0000_s67597" name="CorelPhotoPaint.Image.7" r:id="rId5" imgW="2913647" imgH="2011173" progId="CorelPhotoPaint.Image.7">
                  <p:embed/>
                </p:oleObj>
              </mc:Choice>
              <mc:Fallback>
                <p:oleObj name="CorelPhotoPaint.Image.7" r:id="rId5" imgW="2913647" imgH="2011173" progId="CorelPhotoPaint.Image.7">
                  <p:embed/>
                  <p:pic>
                    <p:nvPicPr>
                      <p:cNvPr id="6147" name="Object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29000" y="3657600"/>
                        <a:ext cx="2914650" cy="20113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148" name="Object 8"/>
          <p:cNvGraphicFramePr>
            <a:graphicFrameLocks noChangeAspect="1"/>
          </p:cNvGraphicFramePr>
          <p:nvPr/>
        </p:nvGraphicFramePr>
        <p:xfrm>
          <a:off x="3770313" y="2438400"/>
          <a:ext cx="2554287" cy="3243263"/>
        </p:xfrm>
        <a:graphic>
          <a:graphicData uri="http://schemas.openxmlformats.org/presentationml/2006/ole">
            <mc:AlternateContent xmlns:mc="http://schemas.openxmlformats.org/markup-compatibility/2006">
              <mc:Choice xmlns:v="urn:schemas-microsoft-com:vml" Requires="v">
                <p:oleObj spid="_x0000_s67598" name="CorelPhotoPaint.Image.7" r:id="rId7" imgW="2554013" imgH="3242804" progId="CorelPhotoPaint.Image.7">
                  <p:embed/>
                </p:oleObj>
              </mc:Choice>
              <mc:Fallback>
                <p:oleObj name="CorelPhotoPaint.Image.7" r:id="rId7" imgW="2554013" imgH="3242804" progId="CorelPhotoPaint.Image.7">
                  <p:embed/>
                  <p:pic>
                    <p:nvPicPr>
                      <p:cNvPr id="6148" name="Object 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70313" y="2438400"/>
                        <a:ext cx="2554287" cy="32432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149" name="Object 11"/>
          <p:cNvGraphicFramePr>
            <a:graphicFrameLocks noChangeAspect="1"/>
          </p:cNvGraphicFramePr>
          <p:nvPr/>
        </p:nvGraphicFramePr>
        <p:xfrm>
          <a:off x="3810000" y="2438400"/>
          <a:ext cx="2554288" cy="3243263"/>
        </p:xfrm>
        <a:graphic>
          <a:graphicData uri="http://schemas.openxmlformats.org/presentationml/2006/ole">
            <mc:AlternateContent xmlns:mc="http://schemas.openxmlformats.org/markup-compatibility/2006">
              <mc:Choice xmlns:v="urn:schemas-microsoft-com:vml" Requires="v">
                <p:oleObj spid="_x0000_s67599" name="CorelPhotoPaint.Image.7" r:id="rId9" imgW="2554013" imgH="3242804" progId="CorelPhotoPaint.Image.7">
                  <p:embed/>
                </p:oleObj>
              </mc:Choice>
              <mc:Fallback>
                <p:oleObj name="CorelPhotoPaint.Image.7" r:id="rId9" imgW="2554013" imgH="3242804" progId="CorelPhotoPaint.Image.7">
                  <p:embed/>
                  <p:pic>
                    <p:nvPicPr>
                      <p:cNvPr id="6149" name="Object 1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10000" y="2438400"/>
                        <a:ext cx="2554288" cy="32432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150" name="Object 9"/>
          <p:cNvGraphicFramePr>
            <a:graphicFrameLocks noChangeAspect="1"/>
          </p:cNvGraphicFramePr>
          <p:nvPr/>
        </p:nvGraphicFramePr>
        <p:xfrm>
          <a:off x="4343400" y="2057400"/>
          <a:ext cx="2011363" cy="3621088"/>
        </p:xfrm>
        <a:graphic>
          <a:graphicData uri="http://schemas.openxmlformats.org/presentationml/2006/ole">
            <mc:AlternateContent xmlns:mc="http://schemas.openxmlformats.org/markup-compatibility/2006">
              <mc:Choice xmlns:v="urn:schemas-microsoft-com:vml" Requires="v">
                <p:oleObj spid="_x0000_s67600" name="CorelPhotoPaint.Image.7" r:id="rId10" imgW="2011173" imgH="3620725" progId="CorelPhotoPaint.Image.7">
                  <p:embed/>
                </p:oleObj>
              </mc:Choice>
              <mc:Fallback>
                <p:oleObj name="CorelPhotoPaint.Image.7" r:id="rId10" imgW="2011173" imgH="3620725" progId="CorelPhotoPaint.Image.7">
                  <p:embed/>
                  <p:pic>
                    <p:nvPicPr>
                      <p:cNvPr id="6150"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343400" y="2057400"/>
                        <a:ext cx="2011363" cy="36210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152" name="AutoShape 15"/>
          <p:cNvSpPr>
            <a:spLocks/>
          </p:cNvSpPr>
          <p:nvPr/>
        </p:nvSpPr>
        <p:spPr bwMode="auto">
          <a:xfrm rot="2400799">
            <a:off x="3157538" y="1474788"/>
            <a:ext cx="288925" cy="1935162"/>
          </a:xfrm>
          <a:prstGeom prst="leftBrace">
            <a:avLst>
              <a:gd name="adj1" fmla="val 55815"/>
              <a:gd name="adj2" fmla="val 50000"/>
            </a:avLst>
          </a:prstGeom>
          <a:noFill/>
          <a:ln w="127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53" name="AutoShape 17"/>
          <p:cNvSpPr>
            <a:spLocks/>
          </p:cNvSpPr>
          <p:nvPr/>
        </p:nvSpPr>
        <p:spPr bwMode="auto">
          <a:xfrm rot="2400799">
            <a:off x="1600200" y="2941638"/>
            <a:ext cx="441325" cy="2163762"/>
          </a:xfrm>
          <a:prstGeom prst="leftBrace">
            <a:avLst>
              <a:gd name="adj1" fmla="val 40857"/>
              <a:gd name="adj2" fmla="val 50000"/>
            </a:avLst>
          </a:prstGeom>
          <a:noFill/>
          <a:ln w="127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54" name="AutoShape 18"/>
          <p:cNvSpPr>
            <a:spLocks/>
          </p:cNvSpPr>
          <p:nvPr/>
        </p:nvSpPr>
        <p:spPr bwMode="auto">
          <a:xfrm rot="2400799">
            <a:off x="4192588" y="646113"/>
            <a:ext cx="288925" cy="1203325"/>
          </a:xfrm>
          <a:prstGeom prst="leftBrace">
            <a:avLst>
              <a:gd name="adj1" fmla="val 34707"/>
              <a:gd name="adj2" fmla="val 50000"/>
            </a:avLst>
          </a:prstGeom>
          <a:noFill/>
          <a:ln w="127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55" name="Text Box 19"/>
          <p:cNvSpPr txBox="1">
            <a:spLocks noChangeArrowheads="1"/>
          </p:cNvSpPr>
          <p:nvPr/>
        </p:nvSpPr>
        <p:spPr bwMode="auto">
          <a:xfrm>
            <a:off x="365125" y="1262063"/>
            <a:ext cx="22860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Too Narrow </a:t>
            </a:r>
          </a:p>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Maximal</a:t>
            </a:r>
          </a:p>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Too short</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56" name="Line 21"/>
          <p:cNvSpPr>
            <a:spLocks noChangeShapeType="1"/>
          </p:cNvSpPr>
          <p:nvPr/>
        </p:nvSpPr>
        <p:spPr bwMode="auto">
          <a:xfrm flipV="1">
            <a:off x="2460625" y="1143000"/>
            <a:ext cx="1731963" cy="331788"/>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57" name="Line 22"/>
          <p:cNvSpPr>
            <a:spLocks noChangeShapeType="1"/>
          </p:cNvSpPr>
          <p:nvPr/>
        </p:nvSpPr>
        <p:spPr bwMode="auto">
          <a:xfrm>
            <a:off x="2460625" y="2057400"/>
            <a:ext cx="696913" cy="228600"/>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58" name="Line 23"/>
          <p:cNvSpPr>
            <a:spLocks noChangeShapeType="1"/>
          </p:cNvSpPr>
          <p:nvPr/>
        </p:nvSpPr>
        <p:spPr bwMode="auto">
          <a:xfrm>
            <a:off x="1295400" y="2941638"/>
            <a:ext cx="304800" cy="944562"/>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59" name="Text Box 24"/>
          <p:cNvSpPr txBox="1">
            <a:spLocks noChangeArrowheads="1"/>
          </p:cNvSpPr>
          <p:nvPr/>
        </p:nvSpPr>
        <p:spPr bwMode="auto">
          <a:xfrm>
            <a:off x="5334000" y="5364163"/>
            <a:ext cx="10572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6160" name="Rectangle 28"/>
          <p:cNvSpPr>
            <a:spLocks noGrp="1" noChangeArrowheads="1"/>
          </p:cNvSpPr>
          <p:nvPr>
            <p:ph type="title"/>
          </p:nvPr>
        </p:nvSpPr>
        <p:spPr>
          <a:xfrm>
            <a:off x="1042988" y="0"/>
            <a:ext cx="8458200" cy="1143000"/>
          </a:xfrm>
          <a:noFill/>
        </p:spPr>
        <p:txBody>
          <a:bodyPr/>
          <a:lstStyle/>
          <a:p>
            <a:r>
              <a:rPr lang="en-US" altLang="en-US" smtClean="0"/>
              <a:t>Constructing Maximal Rectangles</a:t>
            </a:r>
          </a:p>
        </p:txBody>
      </p:sp>
      <p:grpSp>
        <p:nvGrpSpPr>
          <p:cNvPr id="6161" name="Group 29"/>
          <p:cNvGrpSpPr>
            <a:grpSpLocks/>
          </p:cNvGrpSpPr>
          <p:nvPr/>
        </p:nvGrpSpPr>
        <p:grpSpPr bwMode="auto">
          <a:xfrm>
            <a:off x="211138" y="204788"/>
            <a:ext cx="1227137" cy="917575"/>
            <a:chOff x="133" y="129"/>
            <a:chExt cx="773" cy="578"/>
          </a:xfrm>
        </p:grpSpPr>
        <p:sp>
          <p:nvSpPr>
            <p:cNvPr id="6162" name="Freeform 30" descr="Green marble"/>
            <p:cNvSpPr>
              <a:spLocks noChangeAspect="1"/>
            </p:cNvSpPr>
            <p:nvPr/>
          </p:nvSpPr>
          <p:spPr bwMode="auto">
            <a:xfrm rot="2360341">
              <a:off x="133" y="317"/>
              <a:ext cx="493" cy="390"/>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12"/>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63" name="Freeform 31" descr="Green marble"/>
            <p:cNvSpPr>
              <a:spLocks noChangeAspect="1"/>
            </p:cNvSpPr>
            <p:nvPr/>
          </p:nvSpPr>
          <p:spPr bwMode="auto">
            <a:xfrm rot="2360341">
              <a:off x="622" y="359"/>
              <a:ext cx="284" cy="283"/>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12"/>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6164" name="Group 32"/>
            <p:cNvGrpSpPr>
              <a:grpSpLocks noChangeAspect="1"/>
            </p:cNvGrpSpPr>
            <p:nvPr/>
          </p:nvGrpSpPr>
          <p:grpSpPr bwMode="auto">
            <a:xfrm rot="2360341">
              <a:off x="373" y="129"/>
              <a:ext cx="421" cy="527"/>
              <a:chOff x="2227" y="1194"/>
              <a:chExt cx="1944" cy="2413"/>
            </a:xfrm>
          </p:grpSpPr>
          <p:sp>
            <p:nvSpPr>
              <p:cNvPr id="6165" name="Freeform 33"/>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66" name="Freeform 34"/>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67" name="Freeform 35"/>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68" name="Freeform 36"/>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69" name="Freeform 37"/>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170" name="Freeform 38"/>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366219954"/>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482"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747CFC3-6041-4F46-8861-0DF8224B6189}"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95</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7067" name="Rectangle 59"/>
          <p:cNvSpPr>
            <a:spLocks noChangeArrowheads="1"/>
          </p:cNvSpPr>
          <p:nvPr/>
        </p:nvSpPr>
        <p:spPr bwMode="auto">
          <a:xfrm>
            <a:off x="6330950" y="1660525"/>
            <a:ext cx="422275" cy="4740275"/>
          </a:xfrm>
          <a:prstGeom prst="rect">
            <a:avLst/>
          </a:prstGeom>
          <a:solidFill>
            <a:srgbClr val="00FF00"/>
          </a:solidFill>
          <a:ln w="12700" cap="sq">
            <a:solidFill>
              <a:schemeClr val="tx1"/>
            </a:solidFill>
            <a:miter lim="800000"/>
            <a:headEnd type="none" w="sm" len="sm"/>
            <a:tailEnd type="none" w="sm" len="sm"/>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84" name="Freeform 39"/>
          <p:cNvSpPr>
            <a:spLocks/>
          </p:cNvSpPr>
          <p:nvPr/>
        </p:nvSpPr>
        <p:spPr bwMode="auto">
          <a:xfrm>
            <a:off x="1600200" y="2009775"/>
            <a:ext cx="4776788" cy="4364038"/>
          </a:xfrm>
          <a:custGeom>
            <a:avLst/>
            <a:gdLst>
              <a:gd name="T0" fmla="*/ 0 w 3009"/>
              <a:gd name="T1" fmla="*/ 2749 h 2749"/>
              <a:gd name="T2" fmla="*/ 0 w 3009"/>
              <a:gd name="T3" fmla="*/ 2364 h 2749"/>
              <a:gd name="T4" fmla="*/ 405 w 3009"/>
              <a:gd name="T5" fmla="*/ 2364 h 2749"/>
              <a:gd name="T6" fmla="*/ 405 w 3009"/>
              <a:gd name="T7" fmla="*/ 1739 h 2749"/>
              <a:gd name="T8" fmla="*/ 1186 w 3009"/>
              <a:gd name="T9" fmla="*/ 1739 h 2749"/>
              <a:gd name="T10" fmla="*/ 1186 w 3009"/>
              <a:gd name="T11" fmla="*/ 1494 h 2749"/>
              <a:gd name="T12" fmla="*/ 1399 w 3009"/>
              <a:gd name="T13" fmla="*/ 1494 h 2749"/>
              <a:gd name="T14" fmla="*/ 1399 w 3009"/>
              <a:gd name="T15" fmla="*/ 721 h 2749"/>
              <a:gd name="T16" fmla="*/ 1746 w 3009"/>
              <a:gd name="T17" fmla="*/ 721 h 2749"/>
              <a:gd name="T18" fmla="*/ 1746 w 3009"/>
              <a:gd name="T19" fmla="*/ 470 h 2749"/>
              <a:gd name="T20" fmla="*/ 2533 w 3009"/>
              <a:gd name="T21" fmla="*/ 470 h 2749"/>
              <a:gd name="T22" fmla="*/ 2533 w 3009"/>
              <a:gd name="T23" fmla="*/ 0 h 2749"/>
              <a:gd name="T24" fmla="*/ 3009 w 3009"/>
              <a:gd name="T25" fmla="*/ 0 h 2749"/>
              <a:gd name="T26" fmla="*/ 3009 w 3009"/>
              <a:gd name="T27" fmla="*/ 2749 h 2749"/>
              <a:gd name="T28" fmla="*/ 0 w 3009"/>
              <a:gd name="T29" fmla="*/ 2749 h 27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09"/>
              <a:gd name="T46" fmla="*/ 0 h 2749"/>
              <a:gd name="T47" fmla="*/ 3009 w 3009"/>
              <a:gd name="T48" fmla="*/ 2749 h 27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09" h="2749">
                <a:moveTo>
                  <a:pt x="0" y="2749"/>
                </a:moveTo>
                <a:lnTo>
                  <a:pt x="0" y="2364"/>
                </a:lnTo>
                <a:lnTo>
                  <a:pt x="405" y="2364"/>
                </a:lnTo>
                <a:lnTo>
                  <a:pt x="405" y="1739"/>
                </a:lnTo>
                <a:lnTo>
                  <a:pt x="1186" y="1739"/>
                </a:lnTo>
                <a:lnTo>
                  <a:pt x="1186" y="1494"/>
                </a:lnTo>
                <a:lnTo>
                  <a:pt x="1399" y="1494"/>
                </a:lnTo>
                <a:lnTo>
                  <a:pt x="1399" y="721"/>
                </a:lnTo>
                <a:lnTo>
                  <a:pt x="1746" y="721"/>
                </a:lnTo>
                <a:lnTo>
                  <a:pt x="1746" y="470"/>
                </a:lnTo>
                <a:lnTo>
                  <a:pt x="2533" y="470"/>
                </a:lnTo>
                <a:lnTo>
                  <a:pt x="2533" y="0"/>
                </a:lnTo>
                <a:lnTo>
                  <a:pt x="3009" y="0"/>
                </a:lnTo>
                <a:lnTo>
                  <a:pt x="3009" y="2749"/>
                </a:lnTo>
                <a:lnTo>
                  <a:pt x="0" y="27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85" name="Text Box 5"/>
          <p:cNvSpPr txBox="1">
            <a:spLocks noChangeArrowheads="1"/>
          </p:cNvSpPr>
          <p:nvPr/>
        </p:nvSpPr>
        <p:spPr bwMode="auto">
          <a:xfrm>
            <a:off x="5122863" y="6064250"/>
            <a:ext cx="1277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a:t>
            </a:r>
            <a:r>
              <a:rPr kumimoji="1" lang="en-US" altLang="en-US" sz="2000" b="0" i="0" u="none" strike="noStrike" kern="1200" cap="none" spc="0" normalizeH="0" baseline="0" noProof="0">
                <a:ln>
                  <a:noFill/>
                </a:ln>
                <a:solidFill>
                  <a:srgbClr val="FF9900"/>
                </a:solidFill>
                <a:effectLst/>
                <a:uLnTx/>
                <a:uFillTx/>
                <a:latin typeface="Times New Roman" pitchFamily="18" charset="0"/>
                <a:ea typeface="+mn-ea"/>
                <a:cs typeface="+mn-cs"/>
              </a:rPr>
              <a:t>1</a:t>
            </a: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20486" name="Rectangle 2"/>
          <p:cNvSpPr>
            <a:spLocks noGrp="1" noChangeArrowheads="1"/>
          </p:cNvSpPr>
          <p:nvPr>
            <p:ph type="title"/>
          </p:nvPr>
        </p:nvSpPr>
        <p:spPr>
          <a:xfrm>
            <a:off x="685800" y="0"/>
            <a:ext cx="7772400" cy="1143000"/>
          </a:xfrm>
        </p:spPr>
        <p:txBody>
          <a:bodyPr/>
          <a:lstStyle/>
          <a:p>
            <a:r>
              <a:rPr lang="en-US" altLang="en-US" smtClean="0"/>
              <a:t>Constructing staircase(x,y)</a:t>
            </a:r>
            <a:br>
              <a:rPr lang="en-US" altLang="en-US" smtClean="0"/>
            </a:br>
            <a:r>
              <a:rPr lang="en-US" altLang="en-US" smtClean="0"/>
              <a:t>from staircase(x</a:t>
            </a:r>
            <a:r>
              <a:rPr lang="en-US" altLang="en-US" sz="4000" smtClean="0"/>
              <a:t>-</a:t>
            </a:r>
            <a:r>
              <a:rPr lang="en-US" altLang="en-US" sz="3600" smtClean="0"/>
              <a:t>1</a:t>
            </a:r>
            <a:r>
              <a:rPr lang="en-US" altLang="en-US" smtClean="0"/>
              <a:t>,y)</a:t>
            </a:r>
          </a:p>
        </p:txBody>
      </p:sp>
      <p:sp>
        <p:nvSpPr>
          <p:cNvPr id="20487" name="Freeform 6"/>
          <p:cNvSpPr>
            <a:spLocks/>
          </p:cNvSpPr>
          <p:nvPr/>
        </p:nvSpPr>
        <p:spPr bwMode="auto">
          <a:xfrm>
            <a:off x="1570038" y="2001838"/>
            <a:ext cx="4806950" cy="4387850"/>
          </a:xfrm>
          <a:custGeom>
            <a:avLst/>
            <a:gdLst>
              <a:gd name="T0" fmla="*/ 0 w 3028"/>
              <a:gd name="T1" fmla="*/ 2764 h 2764"/>
              <a:gd name="T2" fmla="*/ 0 w 3028"/>
              <a:gd name="T3" fmla="*/ 2369 h 2764"/>
              <a:gd name="T4" fmla="*/ 418 w 3028"/>
              <a:gd name="T5" fmla="*/ 2369 h 2764"/>
              <a:gd name="T6" fmla="*/ 418 w 3028"/>
              <a:gd name="T7" fmla="*/ 1742 h 2764"/>
              <a:gd name="T8" fmla="*/ 1186 w 3028"/>
              <a:gd name="T9" fmla="*/ 1742 h 2764"/>
              <a:gd name="T10" fmla="*/ 1186 w 3028"/>
              <a:gd name="T11" fmla="*/ 1497 h 2764"/>
              <a:gd name="T12" fmla="*/ 1410 w 3028"/>
              <a:gd name="T13" fmla="*/ 1497 h 2764"/>
              <a:gd name="T14" fmla="*/ 1410 w 3028"/>
              <a:gd name="T15" fmla="*/ 722 h 2764"/>
              <a:gd name="T16" fmla="*/ 1752 w 3028"/>
              <a:gd name="T17" fmla="*/ 722 h 2764"/>
              <a:gd name="T18" fmla="*/ 1752 w 3028"/>
              <a:gd name="T19" fmla="*/ 483 h 2764"/>
              <a:gd name="T20" fmla="*/ 2535 w 3028"/>
              <a:gd name="T21" fmla="*/ 483 h 2764"/>
              <a:gd name="T22" fmla="*/ 2535 w 3028"/>
              <a:gd name="T23" fmla="*/ 0 h 2764"/>
              <a:gd name="T24" fmla="*/ 3028 w 3028"/>
              <a:gd name="T25" fmla="*/ 0 h 27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28"/>
              <a:gd name="T40" fmla="*/ 0 h 2764"/>
              <a:gd name="T41" fmla="*/ 3028 w 3028"/>
              <a:gd name="T42" fmla="*/ 2764 h 27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28" h="2764">
                <a:moveTo>
                  <a:pt x="0" y="2764"/>
                </a:moveTo>
                <a:lnTo>
                  <a:pt x="0" y="2369"/>
                </a:lnTo>
                <a:lnTo>
                  <a:pt x="418" y="2369"/>
                </a:lnTo>
                <a:lnTo>
                  <a:pt x="418" y="1742"/>
                </a:lnTo>
                <a:lnTo>
                  <a:pt x="1186" y="1742"/>
                </a:lnTo>
                <a:lnTo>
                  <a:pt x="1186" y="1497"/>
                </a:lnTo>
                <a:lnTo>
                  <a:pt x="1410" y="1497"/>
                </a:lnTo>
                <a:lnTo>
                  <a:pt x="1410" y="722"/>
                </a:lnTo>
                <a:lnTo>
                  <a:pt x="1752" y="722"/>
                </a:lnTo>
                <a:lnTo>
                  <a:pt x="1752" y="483"/>
                </a:lnTo>
                <a:lnTo>
                  <a:pt x="2535" y="483"/>
                </a:lnTo>
                <a:lnTo>
                  <a:pt x="2535" y="0"/>
                </a:lnTo>
                <a:lnTo>
                  <a:pt x="302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88" name="Rectangle 7"/>
          <p:cNvSpPr>
            <a:spLocks noChangeArrowheads="1"/>
          </p:cNvSpPr>
          <p:nvPr/>
        </p:nvSpPr>
        <p:spPr bwMode="auto">
          <a:xfrm>
            <a:off x="1308100" y="60801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89" name="Rectangle 8"/>
          <p:cNvSpPr>
            <a:spLocks noChangeArrowheads="1"/>
          </p:cNvSpPr>
          <p:nvPr/>
        </p:nvSpPr>
        <p:spPr bwMode="auto">
          <a:xfrm>
            <a:off x="2028825" y="54657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0" name="Rectangle 9"/>
          <p:cNvSpPr>
            <a:spLocks noChangeArrowheads="1"/>
          </p:cNvSpPr>
          <p:nvPr/>
        </p:nvSpPr>
        <p:spPr bwMode="auto">
          <a:xfrm>
            <a:off x="4210050" y="28511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1" name="Rectangle 10"/>
          <p:cNvSpPr>
            <a:spLocks noChangeArrowheads="1"/>
          </p:cNvSpPr>
          <p:nvPr/>
        </p:nvSpPr>
        <p:spPr bwMode="auto">
          <a:xfrm>
            <a:off x="5405438" y="24701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2" name="Rectangle 11"/>
          <p:cNvSpPr>
            <a:spLocks noChangeArrowheads="1"/>
          </p:cNvSpPr>
          <p:nvPr/>
        </p:nvSpPr>
        <p:spPr bwMode="auto">
          <a:xfrm>
            <a:off x="6164263" y="17256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3" name="Rectangle 12"/>
          <p:cNvSpPr>
            <a:spLocks noChangeArrowheads="1"/>
          </p:cNvSpPr>
          <p:nvPr/>
        </p:nvSpPr>
        <p:spPr bwMode="auto">
          <a:xfrm>
            <a:off x="3263900" y="45069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4" name="Rectangle 13"/>
          <p:cNvSpPr>
            <a:spLocks noChangeArrowheads="1"/>
          </p:cNvSpPr>
          <p:nvPr/>
        </p:nvSpPr>
        <p:spPr bwMode="auto">
          <a:xfrm>
            <a:off x="3592513" y="40925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5" name="Rectangle 17"/>
          <p:cNvSpPr>
            <a:spLocks noChangeArrowheads="1"/>
          </p:cNvSpPr>
          <p:nvPr/>
        </p:nvSpPr>
        <p:spPr bwMode="auto">
          <a:xfrm>
            <a:off x="4722813" y="6469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6" name="Rectangle 18"/>
          <p:cNvSpPr>
            <a:spLocks noChangeArrowheads="1"/>
          </p:cNvSpPr>
          <p:nvPr/>
        </p:nvSpPr>
        <p:spPr bwMode="auto">
          <a:xfrm>
            <a:off x="5081588" y="6469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7" name="Rectangle 19"/>
          <p:cNvSpPr>
            <a:spLocks noChangeArrowheads="1"/>
          </p:cNvSpPr>
          <p:nvPr/>
        </p:nvSpPr>
        <p:spPr bwMode="auto">
          <a:xfrm>
            <a:off x="5445125" y="6469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8" name="Rectangle 20"/>
          <p:cNvSpPr>
            <a:spLocks noChangeArrowheads="1"/>
          </p:cNvSpPr>
          <p:nvPr/>
        </p:nvSpPr>
        <p:spPr bwMode="auto">
          <a:xfrm>
            <a:off x="5803900" y="6469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499" name="Rectangle 21"/>
          <p:cNvSpPr>
            <a:spLocks noChangeArrowheads="1"/>
          </p:cNvSpPr>
          <p:nvPr/>
        </p:nvSpPr>
        <p:spPr bwMode="auto">
          <a:xfrm>
            <a:off x="6164263" y="6469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0" name="Rectangle 22"/>
          <p:cNvSpPr>
            <a:spLocks noChangeArrowheads="1"/>
          </p:cNvSpPr>
          <p:nvPr/>
        </p:nvSpPr>
        <p:spPr bwMode="auto">
          <a:xfrm>
            <a:off x="6507163" y="45243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1" name="Rectangle 23"/>
          <p:cNvSpPr>
            <a:spLocks noChangeArrowheads="1"/>
          </p:cNvSpPr>
          <p:nvPr/>
        </p:nvSpPr>
        <p:spPr bwMode="auto">
          <a:xfrm>
            <a:off x="6507163" y="48323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2" name="Rectangle 24"/>
          <p:cNvSpPr>
            <a:spLocks noChangeArrowheads="1"/>
          </p:cNvSpPr>
          <p:nvPr/>
        </p:nvSpPr>
        <p:spPr bwMode="auto">
          <a:xfrm>
            <a:off x="6507163" y="54498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3" name="Rectangle 25"/>
          <p:cNvSpPr>
            <a:spLocks noChangeArrowheads="1"/>
          </p:cNvSpPr>
          <p:nvPr/>
        </p:nvSpPr>
        <p:spPr bwMode="auto">
          <a:xfrm>
            <a:off x="6507163" y="51450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4" name="Rectangle 26"/>
          <p:cNvSpPr>
            <a:spLocks noChangeArrowheads="1"/>
          </p:cNvSpPr>
          <p:nvPr/>
        </p:nvSpPr>
        <p:spPr bwMode="auto">
          <a:xfrm>
            <a:off x="6507163" y="57642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5" name="Rectangle 27"/>
          <p:cNvSpPr>
            <a:spLocks noChangeArrowheads="1"/>
          </p:cNvSpPr>
          <p:nvPr/>
        </p:nvSpPr>
        <p:spPr bwMode="auto">
          <a:xfrm>
            <a:off x="6507163" y="61039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6" name="Rectangle 41"/>
          <p:cNvSpPr>
            <a:spLocks noChangeArrowheads="1"/>
          </p:cNvSpPr>
          <p:nvPr/>
        </p:nvSpPr>
        <p:spPr bwMode="auto">
          <a:xfrm>
            <a:off x="4938713" y="4265613"/>
            <a:ext cx="457200" cy="1096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7" name="Rectangle 42"/>
          <p:cNvSpPr>
            <a:spLocks noChangeArrowheads="1"/>
          </p:cNvSpPr>
          <p:nvPr/>
        </p:nvSpPr>
        <p:spPr bwMode="auto">
          <a:xfrm>
            <a:off x="6515100" y="29860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8" name="Rectangle 43"/>
          <p:cNvSpPr>
            <a:spLocks noChangeArrowheads="1"/>
          </p:cNvSpPr>
          <p:nvPr/>
        </p:nvSpPr>
        <p:spPr bwMode="auto">
          <a:xfrm>
            <a:off x="6515100" y="3294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09" name="Rectangle 44"/>
          <p:cNvSpPr>
            <a:spLocks noChangeArrowheads="1"/>
          </p:cNvSpPr>
          <p:nvPr/>
        </p:nvSpPr>
        <p:spPr bwMode="auto">
          <a:xfrm>
            <a:off x="6515100" y="39116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10" name="Rectangle 45"/>
          <p:cNvSpPr>
            <a:spLocks noChangeArrowheads="1"/>
          </p:cNvSpPr>
          <p:nvPr/>
        </p:nvSpPr>
        <p:spPr bwMode="auto">
          <a:xfrm>
            <a:off x="6515100" y="36068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11" name="Rectangle 46"/>
          <p:cNvSpPr>
            <a:spLocks noChangeArrowheads="1"/>
          </p:cNvSpPr>
          <p:nvPr/>
        </p:nvSpPr>
        <p:spPr bwMode="auto">
          <a:xfrm>
            <a:off x="6515100" y="4225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12" name="Rectangle 47"/>
          <p:cNvSpPr>
            <a:spLocks noChangeArrowheads="1"/>
          </p:cNvSpPr>
          <p:nvPr/>
        </p:nvSpPr>
        <p:spPr bwMode="auto">
          <a:xfrm>
            <a:off x="6523038" y="13716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13" name="Rectangle 48"/>
          <p:cNvSpPr>
            <a:spLocks noChangeArrowheads="1"/>
          </p:cNvSpPr>
          <p:nvPr/>
        </p:nvSpPr>
        <p:spPr bwMode="auto">
          <a:xfrm>
            <a:off x="6523038" y="17557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14" name="Rectangle 49"/>
          <p:cNvSpPr>
            <a:spLocks noChangeArrowheads="1"/>
          </p:cNvSpPr>
          <p:nvPr/>
        </p:nvSpPr>
        <p:spPr bwMode="auto">
          <a:xfrm>
            <a:off x="6523038" y="23733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15" name="Rectangle 50"/>
          <p:cNvSpPr>
            <a:spLocks noChangeArrowheads="1"/>
          </p:cNvSpPr>
          <p:nvPr/>
        </p:nvSpPr>
        <p:spPr bwMode="auto">
          <a:xfrm>
            <a:off x="6523038" y="20685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16" name="Rectangle 51"/>
          <p:cNvSpPr>
            <a:spLocks noChangeArrowheads="1"/>
          </p:cNvSpPr>
          <p:nvPr/>
        </p:nvSpPr>
        <p:spPr bwMode="auto">
          <a:xfrm>
            <a:off x="6523038" y="26876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17" name="Text Box 52"/>
          <p:cNvSpPr txBox="1">
            <a:spLocks noChangeArrowheads="1"/>
          </p:cNvSpPr>
          <p:nvPr/>
        </p:nvSpPr>
        <p:spPr bwMode="auto">
          <a:xfrm>
            <a:off x="1216025" y="1958975"/>
            <a:ext cx="121126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Case 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 name="Group 64"/>
          <p:cNvGrpSpPr>
            <a:grpSpLocks/>
          </p:cNvGrpSpPr>
          <p:nvPr/>
        </p:nvGrpSpPr>
        <p:grpSpPr bwMode="auto">
          <a:xfrm>
            <a:off x="1600200" y="1660525"/>
            <a:ext cx="5153025" cy="4816475"/>
            <a:chOff x="1008" y="1046"/>
            <a:chExt cx="3246" cy="3034"/>
          </a:xfrm>
        </p:grpSpPr>
        <p:sp>
          <p:nvSpPr>
            <p:cNvPr id="20529" name="Freeform 53"/>
            <p:cNvSpPr>
              <a:spLocks/>
            </p:cNvSpPr>
            <p:nvPr/>
          </p:nvSpPr>
          <p:spPr bwMode="auto">
            <a:xfrm>
              <a:off x="1008" y="1046"/>
              <a:ext cx="3246" cy="2986"/>
            </a:xfrm>
            <a:custGeom>
              <a:avLst/>
              <a:gdLst>
                <a:gd name="T0" fmla="*/ 0 w 3246"/>
                <a:gd name="T1" fmla="*/ 2986 h 2986"/>
                <a:gd name="T2" fmla="*/ 0 w 3246"/>
                <a:gd name="T3" fmla="*/ 2601 h 2986"/>
                <a:gd name="T4" fmla="*/ 405 w 3246"/>
                <a:gd name="T5" fmla="*/ 2601 h 2986"/>
                <a:gd name="T6" fmla="*/ 405 w 3246"/>
                <a:gd name="T7" fmla="*/ 1976 h 2986"/>
                <a:gd name="T8" fmla="*/ 1186 w 3246"/>
                <a:gd name="T9" fmla="*/ 1976 h 2986"/>
                <a:gd name="T10" fmla="*/ 1186 w 3246"/>
                <a:gd name="T11" fmla="*/ 1731 h 2986"/>
                <a:gd name="T12" fmla="*/ 1399 w 3246"/>
                <a:gd name="T13" fmla="*/ 1731 h 2986"/>
                <a:gd name="T14" fmla="*/ 1399 w 3246"/>
                <a:gd name="T15" fmla="*/ 958 h 2986"/>
                <a:gd name="T16" fmla="*/ 1746 w 3246"/>
                <a:gd name="T17" fmla="*/ 958 h 2986"/>
                <a:gd name="T18" fmla="*/ 1746 w 3246"/>
                <a:gd name="T19" fmla="*/ 707 h 2986"/>
                <a:gd name="T20" fmla="*/ 2533 w 3246"/>
                <a:gd name="T21" fmla="*/ 707 h 2986"/>
                <a:gd name="T22" fmla="*/ 2533 w 3246"/>
                <a:gd name="T23" fmla="*/ 237 h 2986"/>
                <a:gd name="T24" fmla="*/ 2980 w 3246"/>
                <a:gd name="T25" fmla="*/ 221 h 2986"/>
                <a:gd name="T26" fmla="*/ 2980 w 3246"/>
                <a:gd name="T27" fmla="*/ 0 h 2986"/>
                <a:gd name="T28" fmla="*/ 3246 w 3246"/>
                <a:gd name="T29" fmla="*/ 9 h 2986"/>
                <a:gd name="T30" fmla="*/ 3246 w 3246"/>
                <a:gd name="T31" fmla="*/ 2986 h 2986"/>
                <a:gd name="T32" fmla="*/ 0 w 3246"/>
                <a:gd name="T33" fmla="*/ 2986 h 29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46"/>
                <a:gd name="T52" fmla="*/ 0 h 2986"/>
                <a:gd name="T53" fmla="*/ 3246 w 3246"/>
                <a:gd name="T54" fmla="*/ 2986 h 29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46" h="2986">
                  <a:moveTo>
                    <a:pt x="0" y="2986"/>
                  </a:moveTo>
                  <a:lnTo>
                    <a:pt x="0" y="2601"/>
                  </a:lnTo>
                  <a:lnTo>
                    <a:pt x="405" y="2601"/>
                  </a:lnTo>
                  <a:lnTo>
                    <a:pt x="405" y="1976"/>
                  </a:lnTo>
                  <a:lnTo>
                    <a:pt x="1186" y="1976"/>
                  </a:lnTo>
                  <a:lnTo>
                    <a:pt x="1186" y="1731"/>
                  </a:lnTo>
                  <a:lnTo>
                    <a:pt x="1399" y="1731"/>
                  </a:lnTo>
                  <a:lnTo>
                    <a:pt x="1399" y="958"/>
                  </a:lnTo>
                  <a:lnTo>
                    <a:pt x="1746" y="958"/>
                  </a:lnTo>
                  <a:lnTo>
                    <a:pt x="1746" y="707"/>
                  </a:lnTo>
                  <a:lnTo>
                    <a:pt x="2533" y="707"/>
                  </a:lnTo>
                  <a:lnTo>
                    <a:pt x="2533" y="237"/>
                  </a:lnTo>
                  <a:lnTo>
                    <a:pt x="2980" y="221"/>
                  </a:lnTo>
                  <a:lnTo>
                    <a:pt x="2980" y="0"/>
                  </a:lnTo>
                  <a:lnTo>
                    <a:pt x="3246" y="9"/>
                  </a:lnTo>
                  <a:lnTo>
                    <a:pt x="3246" y="2986"/>
                  </a:lnTo>
                  <a:lnTo>
                    <a:pt x="0" y="2986"/>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30" name="Text Box 60"/>
            <p:cNvSpPr txBox="1">
              <a:spLocks noChangeArrowheads="1"/>
            </p:cNvSpPr>
            <p:nvPr/>
          </p:nvSpPr>
          <p:spPr bwMode="auto">
            <a:xfrm>
              <a:off x="3552" y="3811"/>
              <a:ext cx="66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20531" name="Rectangle 63"/>
            <p:cNvSpPr>
              <a:spLocks noChangeArrowheads="1"/>
            </p:cNvSpPr>
            <p:nvPr/>
          </p:nvSpPr>
          <p:spPr bwMode="auto">
            <a:xfrm>
              <a:off x="3120" y="2688"/>
              <a:ext cx="288" cy="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0519" name="Group 65"/>
          <p:cNvGrpSpPr>
            <a:grpSpLocks/>
          </p:cNvGrpSpPr>
          <p:nvPr/>
        </p:nvGrpSpPr>
        <p:grpSpPr bwMode="auto">
          <a:xfrm>
            <a:off x="211138" y="204788"/>
            <a:ext cx="1227137" cy="917575"/>
            <a:chOff x="133" y="129"/>
            <a:chExt cx="773" cy="578"/>
          </a:xfrm>
        </p:grpSpPr>
        <p:sp>
          <p:nvSpPr>
            <p:cNvPr id="20520" name="Freeform 66" descr="Green marble"/>
            <p:cNvSpPr>
              <a:spLocks noChangeAspect="1"/>
            </p:cNvSpPr>
            <p:nvPr/>
          </p:nvSpPr>
          <p:spPr bwMode="auto">
            <a:xfrm rot="2360341">
              <a:off x="133" y="317"/>
              <a:ext cx="493" cy="390"/>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21" name="Freeform 67" descr="Green marble"/>
            <p:cNvSpPr>
              <a:spLocks noChangeAspect="1"/>
            </p:cNvSpPr>
            <p:nvPr/>
          </p:nvSpPr>
          <p:spPr bwMode="auto">
            <a:xfrm rot="2360341">
              <a:off x="622" y="359"/>
              <a:ext cx="284" cy="283"/>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2"/>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0522" name="Group 68"/>
            <p:cNvGrpSpPr>
              <a:grpSpLocks noChangeAspect="1"/>
            </p:cNvGrpSpPr>
            <p:nvPr/>
          </p:nvGrpSpPr>
          <p:grpSpPr bwMode="auto">
            <a:xfrm rot="2360341">
              <a:off x="373" y="129"/>
              <a:ext cx="421" cy="527"/>
              <a:chOff x="2227" y="1194"/>
              <a:chExt cx="1944" cy="2413"/>
            </a:xfrm>
          </p:grpSpPr>
          <p:sp>
            <p:nvSpPr>
              <p:cNvPr id="20523" name="Freeform 69"/>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24" name="Freeform 70"/>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25" name="Freeform 71"/>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26" name="Freeform 72"/>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27" name="Freeform 73"/>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528" name="Freeform 74"/>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27513695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27067"/>
                                        </p:tgtEl>
                                        <p:attrNameLst>
                                          <p:attrName>style.visibility</p:attrName>
                                        </p:attrNameLst>
                                      </p:cBhvr>
                                      <p:to>
                                        <p:strVal val="visible"/>
                                      </p:to>
                                    </p:set>
                                    <p:anim calcmode="lin" valueType="num">
                                      <p:cBhvr additive="base">
                                        <p:cTn id="7" dur="500" fill="hold"/>
                                        <p:tgtEl>
                                          <p:spTgt spid="427067"/>
                                        </p:tgtEl>
                                        <p:attrNameLst>
                                          <p:attrName>ppt_x</p:attrName>
                                        </p:attrNameLst>
                                      </p:cBhvr>
                                      <p:tavLst>
                                        <p:tav tm="0">
                                          <p:val>
                                            <p:strVal val="#ppt_x"/>
                                          </p:val>
                                        </p:tav>
                                        <p:tav tm="100000">
                                          <p:val>
                                            <p:strVal val="#ppt_x"/>
                                          </p:val>
                                        </p:tav>
                                      </p:tavLst>
                                    </p:anim>
                                    <p:anim calcmode="lin" valueType="num">
                                      <p:cBhvr additive="base">
                                        <p:cTn id="8" dur="500" fill="hold"/>
                                        <p:tgtEl>
                                          <p:spTgt spid="427067"/>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427067"/>
                                        </p:tgtEl>
                                        <p:attrNameLst>
                                          <p:attrName>style.visibility</p:attrName>
                                        </p:attrNameLst>
                                      </p:cBhvr>
                                      <p:to>
                                        <p:strVal val="hidden"/>
                                      </p:to>
                                    </p:set>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7067" grpId="0" animBg="1"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506"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514DCA7-CE6C-46AB-8B20-31D1F993296A}"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07" name="Freeform 19"/>
          <p:cNvSpPr>
            <a:spLocks/>
          </p:cNvSpPr>
          <p:nvPr/>
        </p:nvSpPr>
        <p:spPr bwMode="auto">
          <a:xfrm>
            <a:off x="1585913" y="2044700"/>
            <a:ext cx="4806950" cy="4387850"/>
          </a:xfrm>
          <a:custGeom>
            <a:avLst/>
            <a:gdLst>
              <a:gd name="T0" fmla="*/ 0 w 3028"/>
              <a:gd name="T1" fmla="*/ 2764 h 2764"/>
              <a:gd name="T2" fmla="*/ 0 w 3028"/>
              <a:gd name="T3" fmla="*/ 2369 h 2764"/>
              <a:gd name="T4" fmla="*/ 418 w 3028"/>
              <a:gd name="T5" fmla="*/ 2369 h 2764"/>
              <a:gd name="T6" fmla="*/ 418 w 3028"/>
              <a:gd name="T7" fmla="*/ 1742 h 2764"/>
              <a:gd name="T8" fmla="*/ 1186 w 3028"/>
              <a:gd name="T9" fmla="*/ 1742 h 2764"/>
              <a:gd name="T10" fmla="*/ 1186 w 3028"/>
              <a:gd name="T11" fmla="*/ 1497 h 2764"/>
              <a:gd name="T12" fmla="*/ 1410 w 3028"/>
              <a:gd name="T13" fmla="*/ 1497 h 2764"/>
              <a:gd name="T14" fmla="*/ 1410 w 3028"/>
              <a:gd name="T15" fmla="*/ 722 h 2764"/>
              <a:gd name="T16" fmla="*/ 1752 w 3028"/>
              <a:gd name="T17" fmla="*/ 722 h 2764"/>
              <a:gd name="T18" fmla="*/ 1752 w 3028"/>
              <a:gd name="T19" fmla="*/ 483 h 2764"/>
              <a:gd name="T20" fmla="*/ 2535 w 3028"/>
              <a:gd name="T21" fmla="*/ 483 h 2764"/>
              <a:gd name="T22" fmla="*/ 2535 w 3028"/>
              <a:gd name="T23" fmla="*/ 0 h 2764"/>
              <a:gd name="T24" fmla="*/ 3028 w 3028"/>
              <a:gd name="T25" fmla="*/ 0 h 27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28"/>
              <a:gd name="T40" fmla="*/ 0 h 2764"/>
              <a:gd name="T41" fmla="*/ 3028 w 3028"/>
              <a:gd name="T42" fmla="*/ 2764 h 27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28" h="2764">
                <a:moveTo>
                  <a:pt x="0" y="2764"/>
                </a:moveTo>
                <a:lnTo>
                  <a:pt x="0" y="2369"/>
                </a:lnTo>
                <a:lnTo>
                  <a:pt x="418" y="2369"/>
                </a:lnTo>
                <a:lnTo>
                  <a:pt x="418" y="1742"/>
                </a:lnTo>
                <a:lnTo>
                  <a:pt x="1186" y="1742"/>
                </a:lnTo>
                <a:lnTo>
                  <a:pt x="1186" y="1497"/>
                </a:lnTo>
                <a:lnTo>
                  <a:pt x="1410" y="1497"/>
                </a:lnTo>
                <a:lnTo>
                  <a:pt x="1410" y="722"/>
                </a:lnTo>
                <a:lnTo>
                  <a:pt x="1752" y="722"/>
                </a:lnTo>
                <a:lnTo>
                  <a:pt x="1752" y="483"/>
                </a:lnTo>
                <a:lnTo>
                  <a:pt x="2535" y="483"/>
                </a:lnTo>
                <a:lnTo>
                  <a:pt x="2535" y="0"/>
                </a:lnTo>
                <a:lnTo>
                  <a:pt x="302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08" name="Rectangle 20"/>
          <p:cNvSpPr>
            <a:spLocks noChangeArrowheads="1"/>
          </p:cNvSpPr>
          <p:nvPr/>
        </p:nvSpPr>
        <p:spPr bwMode="auto">
          <a:xfrm>
            <a:off x="1323975" y="61229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09" name="Rectangle 21"/>
          <p:cNvSpPr>
            <a:spLocks noChangeArrowheads="1"/>
          </p:cNvSpPr>
          <p:nvPr/>
        </p:nvSpPr>
        <p:spPr bwMode="auto">
          <a:xfrm>
            <a:off x="2044700" y="55086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0" name="Rectangle 22"/>
          <p:cNvSpPr>
            <a:spLocks noChangeArrowheads="1"/>
          </p:cNvSpPr>
          <p:nvPr/>
        </p:nvSpPr>
        <p:spPr bwMode="auto">
          <a:xfrm>
            <a:off x="4225925" y="28940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1" name="Rectangle 23"/>
          <p:cNvSpPr>
            <a:spLocks noChangeArrowheads="1"/>
          </p:cNvSpPr>
          <p:nvPr/>
        </p:nvSpPr>
        <p:spPr bwMode="auto">
          <a:xfrm>
            <a:off x="5421313" y="25130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2" name="Rectangle 24"/>
          <p:cNvSpPr>
            <a:spLocks noChangeArrowheads="1"/>
          </p:cNvSpPr>
          <p:nvPr/>
        </p:nvSpPr>
        <p:spPr bwMode="auto">
          <a:xfrm>
            <a:off x="6180138" y="17684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3" name="Rectangle 25"/>
          <p:cNvSpPr>
            <a:spLocks noChangeArrowheads="1"/>
          </p:cNvSpPr>
          <p:nvPr/>
        </p:nvSpPr>
        <p:spPr bwMode="auto">
          <a:xfrm>
            <a:off x="3279775" y="45497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4" name="Rectangle 26"/>
          <p:cNvSpPr>
            <a:spLocks noChangeArrowheads="1"/>
          </p:cNvSpPr>
          <p:nvPr/>
        </p:nvSpPr>
        <p:spPr bwMode="auto">
          <a:xfrm>
            <a:off x="3608388" y="41354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5" name="Rectangle 27"/>
          <p:cNvSpPr>
            <a:spLocks noChangeArrowheads="1"/>
          </p:cNvSpPr>
          <p:nvPr/>
        </p:nvSpPr>
        <p:spPr bwMode="auto">
          <a:xfrm>
            <a:off x="3479800" y="679767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X</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6" name="Rectangle 28"/>
          <p:cNvSpPr>
            <a:spLocks noChangeArrowheads="1"/>
          </p:cNvSpPr>
          <p:nvPr/>
        </p:nvSpPr>
        <p:spPr bwMode="auto">
          <a:xfrm>
            <a:off x="7099300" y="371792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7" name="Rectangle 29"/>
          <p:cNvSpPr>
            <a:spLocks noChangeArrowheads="1"/>
          </p:cNvSpPr>
          <p:nvPr/>
        </p:nvSpPr>
        <p:spPr bwMode="auto">
          <a:xfrm>
            <a:off x="5564188" y="5456238"/>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8" name="Rectangle 30"/>
          <p:cNvSpPr>
            <a:spLocks noChangeArrowheads="1"/>
          </p:cNvSpPr>
          <p:nvPr/>
        </p:nvSpPr>
        <p:spPr bwMode="auto">
          <a:xfrm>
            <a:off x="4738688"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19" name="Rectangle 31"/>
          <p:cNvSpPr>
            <a:spLocks noChangeArrowheads="1"/>
          </p:cNvSpPr>
          <p:nvPr/>
        </p:nvSpPr>
        <p:spPr bwMode="auto">
          <a:xfrm>
            <a:off x="5097463"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0" name="Rectangle 32"/>
          <p:cNvSpPr>
            <a:spLocks noChangeArrowheads="1"/>
          </p:cNvSpPr>
          <p:nvPr/>
        </p:nvSpPr>
        <p:spPr bwMode="auto">
          <a:xfrm>
            <a:off x="5461000"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1" name="Rectangle 33"/>
          <p:cNvSpPr>
            <a:spLocks noChangeArrowheads="1"/>
          </p:cNvSpPr>
          <p:nvPr/>
        </p:nvSpPr>
        <p:spPr bwMode="auto">
          <a:xfrm>
            <a:off x="5819775"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2" name="Rectangle 34"/>
          <p:cNvSpPr>
            <a:spLocks noChangeArrowheads="1"/>
          </p:cNvSpPr>
          <p:nvPr/>
        </p:nvSpPr>
        <p:spPr bwMode="auto">
          <a:xfrm>
            <a:off x="6180138"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3" name="Rectangle 35"/>
          <p:cNvSpPr>
            <a:spLocks noChangeArrowheads="1"/>
          </p:cNvSpPr>
          <p:nvPr/>
        </p:nvSpPr>
        <p:spPr bwMode="auto">
          <a:xfrm>
            <a:off x="6523038" y="42973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4" name="Rectangle 36"/>
          <p:cNvSpPr>
            <a:spLocks noChangeArrowheads="1"/>
          </p:cNvSpPr>
          <p:nvPr/>
        </p:nvSpPr>
        <p:spPr bwMode="auto">
          <a:xfrm>
            <a:off x="6523038" y="48752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5" name="Rectangle 37"/>
          <p:cNvSpPr>
            <a:spLocks noChangeArrowheads="1"/>
          </p:cNvSpPr>
          <p:nvPr/>
        </p:nvSpPr>
        <p:spPr bwMode="auto">
          <a:xfrm>
            <a:off x="6523038" y="54927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6" name="Rectangle 38"/>
          <p:cNvSpPr>
            <a:spLocks noChangeArrowheads="1"/>
          </p:cNvSpPr>
          <p:nvPr/>
        </p:nvSpPr>
        <p:spPr bwMode="auto">
          <a:xfrm>
            <a:off x="6523038" y="51879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7" name="Rectangle 39"/>
          <p:cNvSpPr>
            <a:spLocks noChangeArrowheads="1"/>
          </p:cNvSpPr>
          <p:nvPr/>
        </p:nvSpPr>
        <p:spPr bwMode="auto">
          <a:xfrm>
            <a:off x="6523038" y="58070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8" name="Rectangle 40"/>
          <p:cNvSpPr>
            <a:spLocks noChangeArrowheads="1"/>
          </p:cNvSpPr>
          <p:nvPr/>
        </p:nvSpPr>
        <p:spPr bwMode="auto">
          <a:xfrm>
            <a:off x="6523038" y="61468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29" name="Rectangle 41"/>
          <p:cNvSpPr>
            <a:spLocks noChangeArrowheads="1"/>
          </p:cNvSpPr>
          <p:nvPr/>
        </p:nvSpPr>
        <p:spPr bwMode="auto">
          <a:xfrm>
            <a:off x="5789613" y="2106613"/>
            <a:ext cx="5175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0" name="Rectangle 42"/>
          <p:cNvSpPr>
            <a:spLocks noChangeArrowheads="1"/>
          </p:cNvSpPr>
          <p:nvPr/>
        </p:nvSpPr>
        <p:spPr bwMode="auto">
          <a:xfrm>
            <a:off x="5981700" y="2187575"/>
            <a:ext cx="42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r</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1" name="Rectangle 43"/>
          <p:cNvSpPr>
            <a:spLocks noChangeArrowheads="1"/>
          </p:cNvSpPr>
          <p:nvPr/>
        </p:nvSpPr>
        <p:spPr bwMode="auto">
          <a:xfrm>
            <a:off x="6184900" y="2187575"/>
            <a:ext cx="42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r</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2" name="Rectangle 44"/>
          <p:cNvSpPr>
            <a:spLocks noChangeArrowheads="1"/>
          </p:cNvSpPr>
          <p:nvPr/>
        </p:nvSpPr>
        <p:spPr bwMode="auto">
          <a:xfrm>
            <a:off x="1695450" y="5845175"/>
            <a:ext cx="5175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3" name="Rectangle 45"/>
          <p:cNvSpPr>
            <a:spLocks noChangeArrowheads="1"/>
          </p:cNvSpPr>
          <p:nvPr/>
        </p:nvSpPr>
        <p:spPr bwMode="auto">
          <a:xfrm>
            <a:off x="1890713" y="5924550"/>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4" name="Rectangle 46"/>
          <p:cNvSpPr>
            <a:spLocks noChangeArrowheads="1"/>
          </p:cNvSpPr>
          <p:nvPr/>
        </p:nvSpPr>
        <p:spPr bwMode="auto">
          <a:xfrm>
            <a:off x="2093913" y="5924550"/>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5" name="Rectangle 47"/>
          <p:cNvSpPr>
            <a:spLocks noChangeArrowheads="1"/>
          </p:cNvSpPr>
          <p:nvPr/>
        </p:nvSpPr>
        <p:spPr bwMode="auto">
          <a:xfrm>
            <a:off x="5810250" y="6151563"/>
            <a:ext cx="4730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6" name="Freeform 48"/>
          <p:cNvSpPr>
            <a:spLocks/>
          </p:cNvSpPr>
          <p:nvPr/>
        </p:nvSpPr>
        <p:spPr bwMode="auto">
          <a:xfrm>
            <a:off x="3081338" y="6754813"/>
            <a:ext cx="917575" cy="12700"/>
          </a:xfrm>
          <a:custGeom>
            <a:avLst/>
            <a:gdLst>
              <a:gd name="T0" fmla="*/ 578 w 578"/>
              <a:gd name="T1" fmla="*/ 4 h 8"/>
              <a:gd name="T2" fmla="*/ 578 w 578"/>
              <a:gd name="T3" fmla="*/ 0 h 8"/>
              <a:gd name="T4" fmla="*/ 0 w 578"/>
              <a:gd name="T5" fmla="*/ 0 h 8"/>
              <a:gd name="T6" fmla="*/ 0 w 578"/>
              <a:gd name="T7" fmla="*/ 8 h 8"/>
              <a:gd name="T8" fmla="*/ 578 w 578"/>
              <a:gd name="T9" fmla="*/ 8 h 8"/>
              <a:gd name="T10" fmla="*/ 578 w 578"/>
              <a:gd name="T11" fmla="*/ 4 h 8"/>
              <a:gd name="T12" fmla="*/ 0 60000 65536"/>
              <a:gd name="T13" fmla="*/ 0 60000 65536"/>
              <a:gd name="T14" fmla="*/ 0 60000 65536"/>
              <a:gd name="T15" fmla="*/ 0 60000 65536"/>
              <a:gd name="T16" fmla="*/ 0 60000 65536"/>
              <a:gd name="T17" fmla="*/ 0 60000 65536"/>
              <a:gd name="T18" fmla="*/ 0 w 578"/>
              <a:gd name="T19" fmla="*/ 0 h 8"/>
              <a:gd name="T20" fmla="*/ 578 w 578"/>
              <a:gd name="T21" fmla="*/ 8 h 8"/>
            </a:gdLst>
            <a:ahLst/>
            <a:cxnLst>
              <a:cxn ang="T12">
                <a:pos x="T0" y="T1"/>
              </a:cxn>
              <a:cxn ang="T13">
                <a:pos x="T2" y="T3"/>
              </a:cxn>
              <a:cxn ang="T14">
                <a:pos x="T4" y="T5"/>
              </a:cxn>
              <a:cxn ang="T15">
                <a:pos x="T6" y="T7"/>
              </a:cxn>
              <a:cxn ang="T16">
                <a:pos x="T8" y="T9"/>
              </a:cxn>
              <a:cxn ang="T17">
                <a:pos x="T10" y="T11"/>
              </a:cxn>
            </a:cxnLst>
            <a:rect l="T18" t="T19" r="T20" b="T21"/>
            <a:pathLst>
              <a:path w="578" h="8">
                <a:moveTo>
                  <a:pt x="578" y="4"/>
                </a:moveTo>
                <a:lnTo>
                  <a:pt x="578" y="0"/>
                </a:lnTo>
                <a:lnTo>
                  <a:pt x="0" y="0"/>
                </a:lnTo>
                <a:lnTo>
                  <a:pt x="0" y="8"/>
                </a:lnTo>
                <a:lnTo>
                  <a:pt x="578" y="8"/>
                </a:lnTo>
                <a:lnTo>
                  <a:pt x="57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7" name="Freeform 49"/>
          <p:cNvSpPr>
            <a:spLocks/>
          </p:cNvSpPr>
          <p:nvPr/>
        </p:nvSpPr>
        <p:spPr bwMode="auto">
          <a:xfrm>
            <a:off x="3956050" y="6724650"/>
            <a:ext cx="87313" cy="76200"/>
          </a:xfrm>
          <a:custGeom>
            <a:avLst/>
            <a:gdLst>
              <a:gd name="T0" fmla="*/ 55 w 55"/>
              <a:gd name="T1" fmla="*/ 23 h 48"/>
              <a:gd name="T2" fmla="*/ 0 w 55"/>
              <a:gd name="T3" fmla="*/ 0 h 48"/>
              <a:gd name="T4" fmla="*/ 0 w 55"/>
              <a:gd name="T5" fmla="*/ 2 h 48"/>
              <a:gd name="T6" fmla="*/ 2 w 55"/>
              <a:gd name="T7" fmla="*/ 4 h 48"/>
              <a:gd name="T8" fmla="*/ 2 w 55"/>
              <a:gd name="T9" fmla="*/ 6 h 48"/>
              <a:gd name="T10" fmla="*/ 2 w 55"/>
              <a:gd name="T11" fmla="*/ 8 h 48"/>
              <a:gd name="T12" fmla="*/ 4 w 55"/>
              <a:gd name="T13" fmla="*/ 8 h 48"/>
              <a:gd name="T14" fmla="*/ 4 w 55"/>
              <a:gd name="T15" fmla="*/ 10 h 48"/>
              <a:gd name="T16" fmla="*/ 4 w 55"/>
              <a:gd name="T17" fmla="*/ 12 h 48"/>
              <a:gd name="T18" fmla="*/ 4 w 55"/>
              <a:gd name="T19" fmla="*/ 13 h 48"/>
              <a:gd name="T20" fmla="*/ 4 w 55"/>
              <a:gd name="T21" fmla="*/ 15 h 48"/>
              <a:gd name="T22" fmla="*/ 5 w 55"/>
              <a:gd name="T23" fmla="*/ 15 h 48"/>
              <a:gd name="T24" fmla="*/ 5 w 55"/>
              <a:gd name="T25" fmla="*/ 17 h 48"/>
              <a:gd name="T26" fmla="*/ 5 w 55"/>
              <a:gd name="T27" fmla="*/ 19 h 48"/>
              <a:gd name="T28" fmla="*/ 5 w 55"/>
              <a:gd name="T29" fmla="*/ 21 h 48"/>
              <a:gd name="T30" fmla="*/ 5 w 55"/>
              <a:gd name="T31" fmla="*/ 23 h 48"/>
              <a:gd name="T32" fmla="*/ 5 w 55"/>
              <a:gd name="T33" fmla="*/ 25 h 48"/>
              <a:gd name="T34" fmla="*/ 5 w 55"/>
              <a:gd name="T35" fmla="*/ 27 h 48"/>
              <a:gd name="T36" fmla="*/ 5 w 55"/>
              <a:gd name="T37" fmla="*/ 29 h 48"/>
              <a:gd name="T38" fmla="*/ 5 w 55"/>
              <a:gd name="T39" fmla="*/ 31 h 48"/>
              <a:gd name="T40" fmla="*/ 4 w 55"/>
              <a:gd name="T41" fmla="*/ 33 h 48"/>
              <a:gd name="T42" fmla="*/ 4 w 55"/>
              <a:gd name="T43" fmla="*/ 35 h 48"/>
              <a:gd name="T44" fmla="*/ 4 w 55"/>
              <a:gd name="T45" fmla="*/ 36 h 48"/>
              <a:gd name="T46" fmla="*/ 4 w 55"/>
              <a:gd name="T47" fmla="*/ 38 h 48"/>
              <a:gd name="T48" fmla="*/ 2 w 55"/>
              <a:gd name="T49" fmla="*/ 40 h 48"/>
              <a:gd name="T50" fmla="*/ 2 w 55"/>
              <a:gd name="T51" fmla="*/ 42 h 48"/>
              <a:gd name="T52" fmla="*/ 2 w 55"/>
              <a:gd name="T53" fmla="*/ 44 h 48"/>
              <a:gd name="T54" fmla="*/ 0 w 55"/>
              <a:gd name="T55" fmla="*/ 44 h 48"/>
              <a:gd name="T56" fmla="*/ 0 w 55"/>
              <a:gd name="T57" fmla="*/ 46 h 48"/>
              <a:gd name="T58" fmla="*/ 0 w 55"/>
              <a:gd name="T59" fmla="*/ 48 h 48"/>
              <a:gd name="T60" fmla="*/ 55 w 55"/>
              <a:gd name="T61" fmla="*/ 23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48"/>
              <a:gd name="T95" fmla="*/ 55 w 55"/>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48">
                <a:moveTo>
                  <a:pt x="55" y="23"/>
                </a:moveTo>
                <a:lnTo>
                  <a:pt x="0" y="0"/>
                </a:lnTo>
                <a:lnTo>
                  <a:pt x="0" y="2"/>
                </a:lnTo>
                <a:lnTo>
                  <a:pt x="2" y="4"/>
                </a:lnTo>
                <a:lnTo>
                  <a:pt x="2" y="6"/>
                </a:lnTo>
                <a:lnTo>
                  <a:pt x="2" y="8"/>
                </a:lnTo>
                <a:lnTo>
                  <a:pt x="4" y="8"/>
                </a:lnTo>
                <a:lnTo>
                  <a:pt x="4" y="10"/>
                </a:lnTo>
                <a:lnTo>
                  <a:pt x="4" y="12"/>
                </a:lnTo>
                <a:lnTo>
                  <a:pt x="4" y="13"/>
                </a:lnTo>
                <a:lnTo>
                  <a:pt x="4" y="15"/>
                </a:lnTo>
                <a:lnTo>
                  <a:pt x="5" y="15"/>
                </a:lnTo>
                <a:lnTo>
                  <a:pt x="5" y="17"/>
                </a:lnTo>
                <a:lnTo>
                  <a:pt x="5" y="19"/>
                </a:lnTo>
                <a:lnTo>
                  <a:pt x="5" y="21"/>
                </a:lnTo>
                <a:lnTo>
                  <a:pt x="5" y="23"/>
                </a:lnTo>
                <a:lnTo>
                  <a:pt x="5" y="25"/>
                </a:lnTo>
                <a:lnTo>
                  <a:pt x="5" y="27"/>
                </a:lnTo>
                <a:lnTo>
                  <a:pt x="5" y="29"/>
                </a:lnTo>
                <a:lnTo>
                  <a:pt x="5" y="31"/>
                </a:lnTo>
                <a:lnTo>
                  <a:pt x="4" y="33"/>
                </a:lnTo>
                <a:lnTo>
                  <a:pt x="4" y="35"/>
                </a:lnTo>
                <a:lnTo>
                  <a:pt x="4" y="36"/>
                </a:lnTo>
                <a:lnTo>
                  <a:pt x="4" y="38"/>
                </a:lnTo>
                <a:lnTo>
                  <a:pt x="2" y="40"/>
                </a:lnTo>
                <a:lnTo>
                  <a:pt x="2" y="42"/>
                </a:lnTo>
                <a:lnTo>
                  <a:pt x="2" y="44"/>
                </a:lnTo>
                <a:lnTo>
                  <a:pt x="0" y="44"/>
                </a:lnTo>
                <a:lnTo>
                  <a:pt x="0" y="46"/>
                </a:lnTo>
                <a:lnTo>
                  <a:pt x="0" y="48"/>
                </a:lnTo>
                <a:lnTo>
                  <a:pt x="55"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8" name="Freeform 50"/>
          <p:cNvSpPr>
            <a:spLocks/>
          </p:cNvSpPr>
          <p:nvPr/>
        </p:nvSpPr>
        <p:spPr bwMode="auto">
          <a:xfrm>
            <a:off x="7029450" y="3419475"/>
            <a:ext cx="12700" cy="915988"/>
          </a:xfrm>
          <a:custGeom>
            <a:avLst/>
            <a:gdLst>
              <a:gd name="T0" fmla="*/ 4 w 8"/>
              <a:gd name="T1" fmla="*/ 577 h 577"/>
              <a:gd name="T2" fmla="*/ 8 w 8"/>
              <a:gd name="T3" fmla="*/ 577 h 577"/>
              <a:gd name="T4" fmla="*/ 8 w 8"/>
              <a:gd name="T5" fmla="*/ 0 h 577"/>
              <a:gd name="T6" fmla="*/ 0 w 8"/>
              <a:gd name="T7" fmla="*/ 0 h 577"/>
              <a:gd name="T8" fmla="*/ 0 w 8"/>
              <a:gd name="T9" fmla="*/ 577 h 577"/>
              <a:gd name="T10" fmla="*/ 4 w 8"/>
              <a:gd name="T11" fmla="*/ 577 h 577"/>
              <a:gd name="T12" fmla="*/ 0 60000 65536"/>
              <a:gd name="T13" fmla="*/ 0 60000 65536"/>
              <a:gd name="T14" fmla="*/ 0 60000 65536"/>
              <a:gd name="T15" fmla="*/ 0 60000 65536"/>
              <a:gd name="T16" fmla="*/ 0 60000 65536"/>
              <a:gd name="T17" fmla="*/ 0 60000 65536"/>
              <a:gd name="T18" fmla="*/ 0 w 8"/>
              <a:gd name="T19" fmla="*/ 0 h 577"/>
              <a:gd name="T20" fmla="*/ 8 w 8"/>
              <a:gd name="T21" fmla="*/ 577 h 577"/>
            </a:gdLst>
            <a:ahLst/>
            <a:cxnLst>
              <a:cxn ang="T12">
                <a:pos x="T0" y="T1"/>
              </a:cxn>
              <a:cxn ang="T13">
                <a:pos x="T2" y="T3"/>
              </a:cxn>
              <a:cxn ang="T14">
                <a:pos x="T4" y="T5"/>
              </a:cxn>
              <a:cxn ang="T15">
                <a:pos x="T6" y="T7"/>
              </a:cxn>
              <a:cxn ang="T16">
                <a:pos x="T8" y="T9"/>
              </a:cxn>
              <a:cxn ang="T17">
                <a:pos x="T10" y="T11"/>
              </a:cxn>
            </a:cxnLst>
            <a:rect l="T18" t="T19" r="T20" b="T21"/>
            <a:pathLst>
              <a:path w="8" h="577">
                <a:moveTo>
                  <a:pt x="4" y="577"/>
                </a:moveTo>
                <a:lnTo>
                  <a:pt x="8" y="577"/>
                </a:lnTo>
                <a:lnTo>
                  <a:pt x="8" y="0"/>
                </a:lnTo>
                <a:lnTo>
                  <a:pt x="0" y="0"/>
                </a:lnTo>
                <a:lnTo>
                  <a:pt x="0" y="577"/>
                </a:lnTo>
                <a:lnTo>
                  <a:pt x="4" y="5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39" name="Freeform 51"/>
          <p:cNvSpPr>
            <a:spLocks/>
          </p:cNvSpPr>
          <p:nvPr/>
        </p:nvSpPr>
        <p:spPr bwMode="auto">
          <a:xfrm>
            <a:off x="6996113" y="4289425"/>
            <a:ext cx="76200" cy="92075"/>
          </a:xfrm>
          <a:custGeom>
            <a:avLst/>
            <a:gdLst>
              <a:gd name="T0" fmla="*/ 25 w 48"/>
              <a:gd name="T1" fmla="*/ 58 h 58"/>
              <a:gd name="T2" fmla="*/ 48 w 48"/>
              <a:gd name="T3" fmla="*/ 0 h 58"/>
              <a:gd name="T4" fmla="*/ 46 w 48"/>
              <a:gd name="T5" fmla="*/ 2 h 58"/>
              <a:gd name="T6" fmla="*/ 44 w 48"/>
              <a:gd name="T7" fmla="*/ 2 h 58"/>
              <a:gd name="T8" fmla="*/ 42 w 48"/>
              <a:gd name="T9" fmla="*/ 4 h 58"/>
              <a:gd name="T10" fmla="*/ 40 w 48"/>
              <a:gd name="T11" fmla="*/ 4 h 58"/>
              <a:gd name="T12" fmla="*/ 38 w 48"/>
              <a:gd name="T13" fmla="*/ 4 h 58"/>
              <a:gd name="T14" fmla="*/ 36 w 48"/>
              <a:gd name="T15" fmla="*/ 6 h 58"/>
              <a:gd name="T16" fmla="*/ 34 w 48"/>
              <a:gd name="T17" fmla="*/ 6 h 58"/>
              <a:gd name="T18" fmla="*/ 32 w 48"/>
              <a:gd name="T19" fmla="*/ 6 h 58"/>
              <a:gd name="T20" fmla="*/ 31 w 48"/>
              <a:gd name="T21" fmla="*/ 6 h 58"/>
              <a:gd name="T22" fmla="*/ 29 w 48"/>
              <a:gd name="T23" fmla="*/ 6 h 58"/>
              <a:gd name="T24" fmla="*/ 27 w 48"/>
              <a:gd name="T25" fmla="*/ 6 h 58"/>
              <a:gd name="T26" fmla="*/ 25 w 48"/>
              <a:gd name="T27" fmla="*/ 6 h 58"/>
              <a:gd name="T28" fmla="*/ 23 w 48"/>
              <a:gd name="T29" fmla="*/ 6 h 58"/>
              <a:gd name="T30" fmla="*/ 21 w 48"/>
              <a:gd name="T31" fmla="*/ 6 h 58"/>
              <a:gd name="T32" fmla="*/ 19 w 48"/>
              <a:gd name="T33" fmla="*/ 6 h 58"/>
              <a:gd name="T34" fmla="*/ 17 w 48"/>
              <a:gd name="T35" fmla="*/ 6 h 58"/>
              <a:gd name="T36" fmla="*/ 15 w 48"/>
              <a:gd name="T37" fmla="*/ 6 h 58"/>
              <a:gd name="T38" fmla="*/ 13 w 48"/>
              <a:gd name="T39" fmla="*/ 6 h 58"/>
              <a:gd name="T40" fmla="*/ 11 w 48"/>
              <a:gd name="T41" fmla="*/ 6 h 58"/>
              <a:gd name="T42" fmla="*/ 9 w 48"/>
              <a:gd name="T43" fmla="*/ 4 h 58"/>
              <a:gd name="T44" fmla="*/ 8 w 48"/>
              <a:gd name="T45" fmla="*/ 4 h 58"/>
              <a:gd name="T46" fmla="*/ 6 w 48"/>
              <a:gd name="T47" fmla="*/ 4 h 58"/>
              <a:gd name="T48" fmla="*/ 4 w 48"/>
              <a:gd name="T49" fmla="*/ 2 h 58"/>
              <a:gd name="T50" fmla="*/ 2 w 48"/>
              <a:gd name="T51" fmla="*/ 2 h 58"/>
              <a:gd name="T52" fmla="*/ 0 w 48"/>
              <a:gd name="T53" fmla="*/ 0 h 58"/>
              <a:gd name="T54" fmla="*/ 25 w 48"/>
              <a:gd name="T55" fmla="*/ 58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58"/>
              <a:gd name="T86" fmla="*/ 48 w 48"/>
              <a:gd name="T87" fmla="*/ 58 h 5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58">
                <a:moveTo>
                  <a:pt x="25" y="58"/>
                </a:moveTo>
                <a:lnTo>
                  <a:pt x="48" y="0"/>
                </a:lnTo>
                <a:lnTo>
                  <a:pt x="46" y="2"/>
                </a:lnTo>
                <a:lnTo>
                  <a:pt x="44" y="2"/>
                </a:lnTo>
                <a:lnTo>
                  <a:pt x="42" y="4"/>
                </a:lnTo>
                <a:lnTo>
                  <a:pt x="40" y="4"/>
                </a:lnTo>
                <a:lnTo>
                  <a:pt x="38" y="4"/>
                </a:lnTo>
                <a:lnTo>
                  <a:pt x="36" y="6"/>
                </a:lnTo>
                <a:lnTo>
                  <a:pt x="34" y="6"/>
                </a:lnTo>
                <a:lnTo>
                  <a:pt x="32" y="6"/>
                </a:lnTo>
                <a:lnTo>
                  <a:pt x="31" y="6"/>
                </a:lnTo>
                <a:lnTo>
                  <a:pt x="29" y="6"/>
                </a:lnTo>
                <a:lnTo>
                  <a:pt x="27" y="6"/>
                </a:lnTo>
                <a:lnTo>
                  <a:pt x="25" y="6"/>
                </a:lnTo>
                <a:lnTo>
                  <a:pt x="23" y="6"/>
                </a:lnTo>
                <a:lnTo>
                  <a:pt x="21" y="6"/>
                </a:lnTo>
                <a:lnTo>
                  <a:pt x="19" y="6"/>
                </a:lnTo>
                <a:lnTo>
                  <a:pt x="17" y="6"/>
                </a:lnTo>
                <a:lnTo>
                  <a:pt x="15" y="6"/>
                </a:lnTo>
                <a:lnTo>
                  <a:pt x="13" y="6"/>
                </a:lnTo>
                <a:lnTo>
                  <a:pt x="11" y="6"/>
                </a:lnTo>
                <a:lnTo>
                  <a:pt x="9" y="4"/>
                </a:lnTo>
                <a:lnTo>
                  <a:pt x="8" y="4"/>
                </a:lnTo>
                <a:lnTo>
                  <a:pt x="6" y="4"/>
                </a:lnTo>
                <a:lnTo>
                  <a:pt x="4" y="2"/>
                </a:lnTo>
                <a:lnTo>
                  <a:pt x="2" y="2"/>
                </a:lnTo>
                <a:lnTo>
                  <a:pt x="0" y="0"/>
                </a:lnTo>
                <a:lnTo>
                  <a:pt x="25"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40" name="Freeform 52"/>
          <p:cNvSpPr>
            <a:spLocks/>
          </p:cNvSpPr>
          <p:nvPr/>
        </p:nvSpPr>
        <p:spPr bwMode="auto">
          <a:xfrm>
            <a:off x="1570038" y="2052638"/>
            <a:ext cx="4776787" cy="4364037"/>
          </a:xfrm>
          <a:custGeom>
            <a:avLst/>
            <a:gdLst>
              <a:gd name="T0" fmla="*/ 0 w 3009"/>
              <a:gd name="T1" fmla="*/ 2749 h 2749"/>
              <a:gd name="T2" fmla="*/ 0 w 3009"/>
              <a:gd name="T3" fmla="*/ 2364 h 2749"/>
              <a:gd name="T4" fmla="*/ 405 w 3009"/>
              <a:gd name="T5" fmla="*/ 2364 h 2749"/>
              <a:gd name="T6" fmla="*/ 405 w 3009"/>
              <a:gd name="T7" fmla="*/ 1739 h 2749"/>
              <a:gd name="T8" fmla="*/ 1186 w 3009"/>
              <a:gd name="T9" fmla="*/ 1739 h 2749"/>
              <a:gd name="T10" fmla="*/ 1186 w 3009"/>
              <a:gd name="T11" fmla="*/ 1494 h 2749"/>
              <a:gd name="T12" fmla="*/ 1399 w 3009"/>
              <a:gd name="T13" fmla="*/ 1494 h 2749"/>
              <a:gd name="T14" fmla="*/ 1399 w 3009"/>
              <a:gd name="T15" fmla="*/ 721 h 2749"/>
              <a:gd name="T16" fmla="*/ 1746 w 3009"/>
              <a:gd name="T17" fmla="*/ 721 h 2749"/>
              <a:gd name="T18" fmla="*/ 1746 w 3009"/>
              <a:gd name="T19" fmla="*/ 470 h 2749"/>
              <a:gd name="T20" fmla="*/ 2533 w 3009"/>
              <a:gd name="T21" fmla="*/ 470 h 2749"/>
              <a:gd name="T22" fmla="*/ 2533 w 3009"/>
              <a:gd name="T23" fmla="*/ 0 h 2749"/>
              <a:gd name="T24" fmla="*/ 3009 w 3009"/>
              <a:gd name="T25" fmla="*/ 0 h 2749"/>
              <a:gd name="T26" fmla="*/ 3009 w 3009"/>
              <a:gd name="T27" fmla="*/ 2749 h 2749"/>
              <a:gd name="T28" fmla="*/ 0 w 3009"/>
              <a:gd name="T29" fmla="*/ 2749 h 27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09"/>
              <a:gd name="T46" fmla="*/ 0 h 2749"/>
              <a:gd name="T47" fmla="*/ 3009 w 3009"/>
              <a:gd name="T48" fmla="*/ 2749 h 27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09" h="2749">
                <a:moveTo>
                  <a:pt x="0" y="2749"/>
                </a:moveTo>
                <a:lnTo>
                  <a:pt x="0" y="2364"/>
                </a:lnTo>
                <a:lnTo>
                  <a:pt x="405" y="2364"/>
                </a:lnTo>
                <a:lnTo>
                  <a:pt x="405" y="1739"/>
                </a:lnTo>
                <a:lnTo>
                  <a:pt x="1186" y="1739"/>
                </a:lnTo>
                <a:lnTo>
                  <a:pt x="1186" y="1494"/>
                </a:lnTo>
                <a:lnTo>
                  <a:pt x="1399" y="1494"/>
                </a:lnTo>
                <a:lnTo>
                  <a:pt x="1399" y="721"/>
                </a:lnTo>
                <a:lnTo>
                  <a:pt x="1746" y="721"/>
                </a:lnTo>
                <a:lnTo>
                  <a:pt x="1746" y="470"/>
                </a:lnTo>
                <a:lnTo>
                  <a:pt x="2533" y="470"/>
                </a:lnTo>
                <a:lnTo>
                  <a:pt x="2533" y="0"/>
                </a:lnTo>
                <a:lnTo>
                  <a:pt x="3009" y="0"/>
                </a:lnTo>
                <a:lnTo>
                  <a:pt x="3009" y="2749"/>
                </a:lnTo>
                <a:lnTo>
                  <a:pt x="0" y="27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41" name="Freeform 53"/>
          <p:cNvSpPr>
            <a:spLocks/>
          </p:cNvSpPr>
          <p:nvPr/>
        </p:nvSpPr>
        <p:spPr bwMode="auto">
          <a:xfrm>
            <a:off x="1570038" y="2052638"/>
            <a:ext cx="4776787" cy="4364037"/>
          </a:xfrm>
          <a:custGeom>
            <a:avLst/>
            <a:gdLst>
              <a:gd name="T0" fmla="*/ 0 w 3009"/>
              <a:gd name="T1" fmla="*/ 2749 h 2749"/>
              <a:gd name="T2" fmla="*/ 0 w 3009"/>
              <a:gd name="T3" fmla="*/ 2364 h 2749"/>
              <a:gd name="T4" fmla="*/ 405 w 3009"/>
              <a:gd name="T5" fmla="*/ 2364 h 2749"/>
              <a:gd name="T6" fmla="*/ 405 w 3009"/>
              <a:gd name="T7" fmla="*/ 1739 h 2749"/>
              <a:gd name="T8" fmla="*/ 1186 w 3009"/>
              <a:gd name="T9" fmla="*/ 1739 h 2749"/>
              <a:gd name="T10" fmla="*/ 1186 w 3009"/>
              <a:gd name="T11" fmla="*/ 1494 h 2749"/>
              <a:gd name="T12" fmla="*/ 1399 w 3009"/>
              <a:gd name="T13" fmla="*/ 1494 h 2749"/>
              <a:gd name="T14" fmla="*/ 1399 w 3009"/>
              <a:gd name="T15" fmla="*/ 721 h 2749"/>
              <a:gd name="T16" fmla="*/ 1746 w 3009"/>
              <a:gd name="T17" fmla="*/ 721 h 2749"/>
              <a:gd name="T18" fmla="*/ 1746 w 3009"/>
              <a:gd name="T19" fmla="*/ 470 h 2749"/>
              <a:gd name="T20" fmla="*/ 2533 w 3009"/>
              <a:gd name="T21" fmla="*/ 470 h 2749"/>
              <a:gd name="T22" fmla="*/ 2533 w 3009"/>
              <a:gd name="T23" fmla="*/ 0 h 2749"/>
              <a:gd name="T24" fmla="*/ 3009 w 3009"/>
              <a:gd name="T25" fmla="*/ 0 h 2749"/>
              <a:gd name="T26" fmla="*/ 3009 w 3009"/>
              <a:gd name="T27" fmla="*/ 2749 h 2749"/>
              <a:gd name="T28" fmla="*/ 0 w 3009"/>
              <a:gd name="T29" fmla="*/ 2749 h 27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09"/>
              <a:gd name="T46" fmla="*/ 0 h 2749"/>
              <a:gd name="T47" fmla="*/ 3009 w 3009"/>
              <a:gd name="T48" fmla="*/ 2749 h 27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09" h="2749">
                <a:moveTo>
                  <a:pt x="0" y="2749"/>
                </a:moveTo>
                <a:lnTo>
                  <a:pt x="0" y="2364"/>
                </a:lnTo>
                <a:lnTo>
                  <a:pt x="405" y="2364"/>
                </a:lnTo>
                <a:lnTo>
                  <a:pt x="405" y="1739"/>
                </a:lnTo>
                <a:lnTo>
                  <a:pt x="1186" y="1739"/>
                </a:lnTo>
                <a:lnTo>
                  <a:pt x="1186" y="1494"/>
                </a:lnTo>
                <a:lnTo>
                  <a:pt x="1399" y="1494"/>
                </a:lnTo>
                <a:lnTo>
                  <a:pt x="1399" y="721"/>
                </a:lnTo>
                <a:lnTo>
                  <a:pt x="1746" y="721"/>
                </a:lnTo>
                <a:lnTo>
                  <a:pt x="1746" y="470"/>
                </a:lnTo>
                <a:lnTo>
                  <a:pt x="2533" y="470"/>
                </a:lnTo>
                <a:lnTo>
                  <a:pt x="2533" y="0"/>
                </a:lnTo>
                <a:lnTo>
                  <a:pt x="3009" y="0"/>
                </a:lnTo>
                <a:lnTo>
                  <a:pt x="3009" y="2749"/>
                </a:lnTo>
                <a:lnTo>
                  <a:pt x="0" y="27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42" name="Rectangle 54"/>
          <p:cNvSpPr>
            <a:spLocks noChangeArrowheads="1"/>
          </p:cNvSpPr>
          <p:nvPr/>
        </p:nvSpPr>
        <p:spPr bwMode="auto">
          <a:xfrm>
            <a:off x="4954588" y="4308475"/>
            <a:ext cx="457200"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43" name="Text Box 15"/>
          <p:cNvSpPr txBox="1">
            <a:spLocks noChangeArrowheads="1"/>
          </p:cNvSpPr>
          <p:nvPr/>
        </p:nvSpPr>
        <p:spPr bwMode="auto">
          <a:xfrm>
            <a:off x="5135563" y="6107113"/>
            <a:ext cx="1265237"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a:t>
            </a:r>
            <a:r>
              <a:rPr kumimoji="1" lang="en-US" altLang="en-US" sz="1800" b="0" i="0" u="none" strike="noStrike" kern="1200" cap="none" spc="0" normalizeH="0" baseline="0" noProof="0">
                <a:ln>
                  <a:noFill/>
                </a:ln>
                <a:solidFill>
                  <a:srgbClr val="FF9900"/>
                </a:solidFill>
                <a:effectLst/>
                <a:uLnTx/>
                <a:uFillTx/>
                <a:latin typeface="Times New Roman" pitchFamily="18" charset="0"/>
                <a:ea typeface="+mn-ea"/>
                <a:cs typeface="+mn-cs"/>
              </a:rPr>
              <a:t>1</a:t>
            </a: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21544" name="Rectangle 18"/>
          <p:cNvSpPr>
            <a:spLocks noGrp="1" noChangeArrowheads="1"/>
          </p:cNvSpPr>
          <p:nvPr>
            <p:ph type="title"/>
          </p:nvPr>
        </p:nvSpPr>
        <p:spPr>
          <a:xfrm>
            <a:off x="685800" y="0"/>
            <a:ext cx="7772400" cy="1143000"/>
          </a:xfrm>
          <a:noFill/>
        </p:spPr>
        <p:txBody>
          <a:bodyPr/>
          <a:lstStyle/>
          <a:p>
            <a:r>
              <a:rPr lang="en-US" altLang="en-US" smtClean="0"/>
              <a:t>Constructing staircase(x,y)</a:t>
            </a:r>
            <a:br>
              <a:rPr lang="en-US" altLang="en-US" smtClean="0"/>
            </a:br>
            <a:r>
              <a:rPr lang="en-US" altLang="en-US" smtClean="0"/>
              <a:t>from staircase(x</a:t>
            </a:r>
            <a:r>
              <a:rPr lang="en-US" altLang="en-US" sz="4000" smtClean="0"/>
              <a:t>-</a:t>
            </a:r>
            <a:r>
              <a:rPr lang="en-US" altLang="en-US" sz="3600" smtClean="0"/>
              <a:t>1</a:t>
            </a:r>
            <a:r>
              <a:rPr lang="en-US" altLang="en-US" smtClean="0"/>
              <a:t>,y)</a:t>
            </a:r>
          </a:p>
        </p:txBody>
      </p:sp>
      <p:sp>
        <p:nvSpPr>
          <p:cNvPr id="21545" name="Rectangle 74"/>
          <p:cNvSpPr>
            <a:spLocks noChangeArrowheads="1"/>
          </p:cNvSpPr>
          <p:nvPr/>
        </p:nvSpPr>
        <p:spPr bwMode="auto">
          <a:xfrm>
            <a:off x="6534150" y="46482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1546" name="Group 104"/>
          <p:cNvGrpSpPr>
            <a:grpSpLocks/>
          </p:cNvGrpSpPr>
          <p:nvPr/>
        </p:nvGrpSpPr>
        <p:grpSpPr bwMode="auto">
          <a:xfrm>
            <a:off x="211138" y="204788"/>
            <a:ext cx="1227137" cy="917575"/>
            <a:chOff x="133" y="129"/>
            <a:chExt cx="773" cy="578"/>
          </a:xfrm>
        </p:grpSpPr>
        <p:sp>
          <p:nvSpPr>
            <p:cNvPr id="21551" name="Freeform 105" descr="Green marble"/>
            <p:cNvSpPr>
              <a:spLocks noChangeAspect="1"/>
            </p:cNvSpPr>
            <p:nvPr/>
          </p:nvSpPr>
          <p:spPr bwMode="auto">
            <a:xfrm rot="2360341">
              <a:off x="133" y="317"/>
              <a:ext cx="493" cy="390"/>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52" name="Freeform 106" descr="Green marble"/>
            <p:cNvSpPr>
              <a:spLocks noChangeAspect="1"/>
            </p:cNvSpPr>
            <p:nvPr/>
          </p:nvSpPr>
          <p:spPr bwMode="auto">
            <a:xfrm rot="2360341">
              <a:off x="622" y="359"/>
              <a:ext cx="284" cy="283"/>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2"/>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1553" name="Group 107"/>
            <p:cNvGrpSpPr>
              <a:grpSpLocks noChangeAspect="1"/>
            </p:cNvGrpSpPr>
            <p:nvPr/>
          </p:nvGrpSpPr>
          <p:grpSpPr bwMode="auto">
            <a:xfrm rot="2360341">
              <a:off x="373" y="129"/>
              <a:ext cx="421" cy="527"/>
              <a:chOff x="2227" y="1194"/>
              <a:chExt cx="1944" cy="2413"/>
            </a:xfrm>
          </p:grpSpPr>
          <p:sp>
            <p:nvSpPr>
              <p:cNvPr id="21554" name="Freeform 108"/>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55" name="Freeform 109"/>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56" name="Freeform 110"/>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57" name="Freeform 111"/>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58" name="Freeform 112"/>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59" name="Freeform 113"/>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436338" name="Rectangle 114"/>
          <p:cNvSpPr>
            <a:spLocks noChangeArrowheads="1"/>
          </p:cNvSpPr>
          <p:nvPr/>
        </p:nvSpPr>
        <p:spPr bwMode="auto">
          <a:xfrm>
            <a:off x="6376988" y="4572000"/>
            <a:ext cx="403225" cy="1828800"/>
          </a:xfrm>
          <a:prstGeom prst="rect">
            <a:avLst/>
          </a:prstGeom>
          <a:solidFill>
            <a:srgbClr val="00FF00"/>
          </a:solidFill>
          <a:ln w="12700" cap="sq">
            <a:solidFill>
              <a:schemeClr val="tx1"/>
            </a:solidFill>
            <a:miter lim="800000"/>
            <a:headEnd type="none" w="sm" len="sm"/>
            <a:tailEnd type="none" w="sm" len="sm"/>
          </a:ln>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548" name="Text Box 115"/>
          <p:cNvSpPr txBox="1">
            <a:spLocks noChangeArrowheads="1"/>
          </p:cNvSpPr>
          <p:nvPr/>
        </p:nvSpPr>
        <p:spPr bwMode="auto">
          <a:xfrm>
            <a:off x="1216025" y="1958975"/>
            <a:ext cx="121126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Case 2</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6340" name="Line 116"/>
          <p:cNvSpPr>
            <a:spLocks noChangeShapeType="1"/>
          </p:cNvSpPr>
          <p:nvPr/>
        </p:nvSpPr>
        <p:spPr bwMode="auto">
          <a:xfrm flipH="1">
            <a:off x="3479800" y="4581525"/>
            <a:ext cx="3324225" cy="0"/>
          </a:xfrm>
          <a:prstGeom prst="line">
            <a:avLst/>
          </a:prstGeom>
          <a:noFill/>
          <a:ln w="38100" cap="sq">
            <a:solidFill>
              <a:srgbClr val="99FF33"/>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6341" name="Freeform 117"/>
          <p:cNvSpPr>
            <a:spLocks/>
          </p:cNvSpPr>
          <p:nvPr/>
        </p:nvSpPr>
        <p:spPr bwMode="auto">
          <a:xfrm>
            <a:off x="1547813" y="4557713"/>
            <a:ext cx="5200650" cy="1843087"/>
          </a:xfrm>
          <a:custGeom>
            <a:avLst/>
            <a:gdLst>
              <a:gd name="T0" fmla="*/ 0 w 3276"/>
              <a:gd name="T1" fmla="*/ 1161 h 1161"/>
              <a:gd name="T2" fmla="*/ 0 w 3276"/>
              <a:gd name="T3" fmla="*/ 776 h 1161"/>
              <a:gd name="T4" fmla="*/ 405 w 3276"/>
              <a:gd name="T5" fmla="*/ 776 h 1161"/>
              <a:gd name="T6" fmla="*/ 405 w 3276"/>
              <a:gd name="T7" fmla="*/ 151 h 1161"/>
              <a:gd name="T8" fmla="*/ 1186 w 3276"/>
              <a:gd name="T9" fmla="*/ 151 h 1161"/>
              <a:gd name="T10" fmla="*/ 1179 w 3276"/>
              <a:gd name="T11" fmla="*/ 0 h 1161"/>
              <a:gd name="T12" fmla="*/ 3276 w 3276"/>
              <a:gd name="T13" fmla="*/ 18 h 1161"/>
              <a:gd name="T14" fmla="*/ 3263 w 3276"/>
              <a:gd name="T15" fmla="*/ 1152 h 1161"/>
              <a:gd name="T16" fmla="*/ 0 w 3276"/>
              <a:gd name="T17" fmla="*/ 1161 h 11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76"/>
              <a:gd name="T28" fmla="*/ 0 h 1161"/>
              <a:gd name="T29" fmla="*/ 3276 w 3276"/>
              <a:gd name="T30" fmla="*/ 1161 h 11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76" h="1161">
                <a:moveTo>
                  <a:pt x="0" y="1161"/>
                </a:moveTo>
                <a:lnTo>
                  <a:pt x="0" y="776"/>
                </a:lnTo>
                <a:lnTo>
                  <a:pt x="405" y="776"/>
                </a:lnTo>
                <a:lnTo>
                  <a:pt x="405" y="151"/>
                </a:lnTo>
                <a:lnTo>
                  <a:pt x="1186" y="151"/>
                </a:lnTo>
                <a:lnTo>
                  <a:pt x="1179" y="0"/>
                </a:lnTo>
                <a:lnTo>
                  <a:pt x="3276" y="18"/>
                </a:lnTo>
                <a:lnTo>
                  <a:pt x="3263" y="1152"/>
                </a:lnTo>
                <a:lnTo>
                  <a:pt x="0" y="1161"/>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9916462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6338"/>
                                        </p:tgtEl>
                                        <p:attrNameLst>
                                          <p:attrName>style.visibility</p:attrName>
                                        </p:attrNameLst>
                                      </p:cBhvr>
                                      <p:to>
                                        <p:strVal val="visible"/>
                                      </p:to>
                                    </p:set>
                                    <p:anim calcmode="lin" valueType="num">
                                      <p:cBhvr additive="base">
                                        <p:cTn id="7" dur="500" fill="hold"/>
                                        <p:tgtEl>
                                          <p:spTgt spid="436338"/>
                                        </p:tgtEl>
                                        <p:attrNameLst>
                                          <p:attrName>ppt_x</p:attrName>
                                        </p:attrNameLst>
                                      </p:cBhvr>
                                      <p:tavLst>
                                        <p:tav tm="0">
                                          <p:val>
                                            <p:strVal val="#ppt_x"/>
                                          </p:val>
                                        </p:tav>
                                        <p:tav tm="100000">
                                          <p:val>
                                            <p:strVal val="#ppt_x"/>
                                          </p:val>
                                        </p:tav>
                                      </p:tavLst>
                                    </p:anim>
                                    <p:anim calcmode="lin" valueType="num">
                                      <p:cBhvr additive="base">
                                        <p:cTn id="8" dur="500" fill="hold"/>
                                        <p:tgtEl>
                                          <p:spTgt spid="43633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36340"/>
                                        </p:tgtEl>
                                        <p:attrNameLst>
                                          <p:attrName>style.visibility</p:attrName>
                                        </p:attrNameLst>
                                      </p:cBhvr>
                                      <p:to>
                                        <p:strVal val="visible"/>
                                      </p:to>
                                    </p:set>
                                    <p:anim calcmode="lin" valueType="num">
                                      <p:cBhvr additive="base">
                                        <p:cTn id="13" dur="500" fill="hold"/>
                                        <p:tgtEl>
                                          <p:spTgt spid="436340"/>
                                        </p:tgtEl>
                                        <p:attrNameLst>
                                          <p:attrName>ppt_x</p:attrName>
                                        </p:attrNameLst>
                                      </p:cBhvr>
                                      <p:tavLst>
                                        <p:tav tm="0">
                                          <p:val>
                                            <p:strVal val="1+#ppt_w/2"/>
                                          </p:val>
                                        </p:tav>
                                        <p:tav tm="100000">
                                          <p:val>
                                            <p:strVal val="#ppt_x"/>
                                          </p:val>
                                        </p:tav>
                                      </p:tavLst>
                                    </p:anim>
                                    <p:anim calcmode="lin" valueType="num">
                                      <p:cBhvr additive="base">
                                        <p:cTn id="14" dur="500" fill="hold"/>
                                        <p:tgtEl>
                                          <p:spTgt spid="43634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36341"/>
                                        </p:tgtEl>
                                        <p:attrNameLst>
                                          <p:attrName>style.visibility</p:attrName>
                                        </p:attrNameLst>
                                      </p:cBhvr>
                                      <p:to>
                                        <p:strVal val="visible"/>
                                      </p:to>
                                    </p:set>
                                    <p:anim calcmode="lin" valueType="num">
                                      <p:cBhvr additive="base">
                                        <p:cTn id="19" dur="500" fill="hold"/>
                                        <p:tgtEl>
                                          <p:spTgt spid="436341"/>
                                        </p:tgtEl>
                                        <p:attrNameLst>
                                          <p:attrName>ppt_x</p:attrName>
                                        </p:attrNameLst>
                                      </p:cBhvr>
                                      <p:tavLst>
                                        <p:tav tm="0">
                                          <p:val>
                                            <p:strVal val="1+#ppt_w/2"/>
                                          </p:val>
                                        </p:tav>
                                        <p:tav tm="100000">
                                          <p:val>
                                            <p:strVal val="#ppt_x"/>
                                          </p:val>
                                        </p:tav>
                                      </p:tavLst>
                                    </p:anim>
                                    <p:anim calcmode="lin" valueType="num">
                                      <p:cBhvr additive="base">
                                        <p:cTn id="20" dur="500" fill="hold"/>
                                        <p:tgtEl>
                                          <p:spTgt spid="4363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338" grpId="0" animBg="1" autoUpdateAnimBg="0"/>
      <p:bldP spid="436340" grpId="0" animBg="1"/>
      <p:bldP spid="436341" grpId="0" animBg="1"/>
    </p:bldLst>
  </p:timing>
</p:sld>
</file>

<file path=ppt/slides/slide9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74"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CD50ABE-7AF8-4EAC-8C56-B7376B84E4C1}"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97</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75" name="Freeform 3"/>
          <p:cNvSpPr>
            <a:spLocks/>
          </p:cNvSpPr>
          <p:nvPr/>
        </p:nvSpPr>
        <p:spPr bwMode="auto">
          <a:xfrm>
            <a:off x="1585913" y="2044700"/>
            <a:ext cx="4806950" cy="4387850"/>
          </a:xfrm>
          <a:custGeom>
            <a:avLst/>
            <a:gdLst>
              <a:gd name="T0" fmla="*/ 0 w 3028"/>
              <a:gd name="T1" fmla="*/ 2764 h 2764"/>
              <a:gd name="T2" fmla="*/ 0 w 3028"/>
              <a:gd name="T3" fmla="*/ 2369 h 2764"/>
              <a:gd name="T4" fmla="*/ 418 w 3028"/>
              <a:gd name="T5" fmla="*/ 2369 h 2764"/>
              <a:gd name="T6" fmla="*/ 418 w 3028"/>
              <a:gd name="T7" fmla="*/ 1742 h 2764"/>
              <a:gd name="T8" fmla="*/ 1186 w 3028"/>
              <a:gd name="T9" fmla="*/ 1742 h 2764"/>
              <a:gd name="T10" fmla="*/ 1186 w 3028"/>
              <a:gd name="T11" fmla="*/ 1497 h 2764"/>
              <a:gd name="T12" fmla="*/ 1410 w 3028"/>
              <a:gd name="T13" fmla="*/ 1497 h 2764"/>
              <a:gd name="T14" fmla="*/ 1410 w 3028"/>
              <a:gd name="T15" fmla="*/ 722 h 2764"/>
              <a:gd name="T16" fmla="*/ 1752 w 3028"/>
              <a:gd name="T17" fmla="*/ 722 h 2764"/>
              <a:gd name="T18" fmla="*/ 1752 w 3028"/>
              <a:gd name="T19" fmla="*/ 483 h 2764"/>
              <a:gd name="T20" fmla="*/ 2535 w 3028"/>
              <a:gd name="T21" fmla="*/ 483 h 2764"/>
              <a:gd name="T22" fmla="*/ 2535 w 3028"/>
              <a:gd name="T23" fmla="*/ 0 h 2764"/>
              <a:gd name="T24" fmla="*/ 3028 w 3028"/>
              <a:gd name="T25" fmla="*/ 0 h 27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28"/>
              <a:gd name="T40" fmla="*/ 0 h 2764"/>
              <a:gd name="T41" fmla="*/ 3028 w 3028"/>
              <a:gd name="T42" fmla="*/ 2764 h 27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28" h="2764">
                <a:moveTo>
                  <a:pt x="0" y="2764"/>
                </a:moveTo>
                <a:lnTo>
                  <a:pt x="0" y="2369"/>
                </a:lnTo>
                <a:lnTo>
                  <a:pt x="418" y="2369"/>
                </a:lnTo>
                <a:lnTo>
                  <a:pt x="418" y="1742"/>
                </a:lnTo>
                <a:lnTo>
                  <a:pt x="1186" y="1742"/>
                </a:lnTo>
                <a:lnTo>
                  <a:pt x="1186" y="1497"/>
                </a:lnTo>
                <a:lnTo>
                  <a:pt x="1410" y="1497"/>
                </a:lnTo>
                <a:lnTo>
                  <a:pt x="1410" y="722"/>
                </a:lnTo>
                <a:lnTo>
                  <a:pt x="1752" y="722"/>
                </a:lnTo>
                <a:lnTo>
                  <a:pt x="1752" y="483"/>
                </a:lnTo>
                <a:lnTo>
                  <a:pt x="2535" y="483"/>
                </a:lnTo>
                <a:lnTo>
                  <a:pt x="2535" y="0"/>
                </a:lnTo>
                <a:lnTo>
                  <a:pt x="302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76" name="Rectangle 4"/>
          <p:cNvSpPr>
            <a:spLocks noChangeArrowheads="1"/>
          </p:cNvSpPr>
          <p:nvPr/>
        </p:nvSpPr>
        <p:spPr bwMode="auto">
          <a:xfrm>
            <a:off x="1323975" y="61229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77" name="Rectangle 5"/>
          <p:cNvSpPr>
            <a:spLocks noChangeArrowheads="1"/>
          </p:cNvSpPr>
          <p:nvPr/>
        </p:nvSpPr>
        <p:spPr bwMode="auto">
          <a:xfrm>
            <a:off x="2044700" y="55086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78" name="Rectangle 6"/>
          <p:cNvSpPr>
            <a:spLocks noChangeArrowheads="1"/>
          </p:cNvSpPr>
          <p:nvPr/>
        </p:nvSpPr>
        <p:spPr bwMode="auto">
          <a:xfrm>
            <a:off x="4225925" y="28940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79" name="Rectangle 7"/>
          <p:cNvSpPr>
            <a:spLocks noChangeArrowheads="1"/>
          </p:cNvSpPr>
          <p:nvPr/>
        </p:nvSpPr>
        <p:spPr bwMode="auto">
          <a:xfrm>
            <a:off x="5421313" y="25130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80" name="Rectangle 8"/>
          <p:cNvSpPr>
            <a:spLocks noChangeArrowheads="1"/>
          </p:cNvSpPr>
          <p:nvPr/>
        </p:nvSpPr>
        <p:spPr bwMode="auto">
          <a:xfrm>
            <a:off x="6180138" y="17684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81" name="Rectangle 9"/>
          <p:cNvSpPr>
            <a:spLocks noChangeArrowheads="1"/>
          </p:cNvSpPr>
          <p:nvPr/>
        </p:nvSpPr>
        <p:spPr bwMode="auto">
          <a:xfrm>
            <a:off x="3279775" y="45497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82" name="Rectangle 10"/>
          <p:cNvSpPr>
            <a:spLocks noChangeArrowheads="1"/>
          </p:cNvSpPr>
          <p:nvPr/>
        </p:nvSpPr>
        <p:spPr bwMode="auto">
          <a:xfrm>
            <a:off x="3608388" y="41354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83" name="Rectangle 11"/>
          <p:cNvSpPr>
            <a:spLocks noChangeArrowheads="1"/>
          </p:cNvSpPr>
          <p:nvPr/>
        </p:nvSpPr>
        <p:spPr bwMode="auto">
          <a:xfrm>
            <a:off x="3479800" y="679767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X</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84" name="Rectangle 12"/>
          <p:cNvSpPr>
            <a:spLocks noChangeArrowheads="1"/>
          </p:cNvSpPr>
          <p:nvPr/>
        </p:nvSpPr>
        <p:spPr bwMode="auto">
          <a:xfrm>
            <a:off x="7099300" y="371792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85" name="Rectangle 13"/>
          <p:cNvSpPr>
            <a:spLocks noChangeArrowheads="1"/>
          </p:cNvSpPr>
          <p:nvPr/>
        </p:nvSpPr>
        <p:spPr bwMode="auto">
          <a:xfrm>
            <a:off x="5564188" y="5456238"/>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86" name="Rectangle 14"/>
          <p:cNvSpPr>
            <a:spLocks noChangeArrowheads="1"/>
          </p:cNvSpPr>
          <p:nvPr/>
        </p:nvSpPr>
        <p:spPr bwMode="auto">
          <a:xfrm>
            <a:off x="4738688"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87" name="Rectangle 15"/>
          <p:cNvSpPr>
            <a:spLocks noChangeArrowheads="1"/>
          </p:cNvSpPr>
          <p:nvPr/>
        </p:nvSpPr>
        <p:spPr bwMode="auto">
          <a:xfrm>
            <a:off x="5097463"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88" name="Rectangle 16"/>
          <p:cNvSpPr>
            <a:spLocks noChangeArrowheads="1"/>
          </p:cNvSpPr>
          <p:nvPr/>
        </p:nvSpPr>
        <p:spPr bwMode="auto">
          <a:xfrm>
            <a:off x="5461000"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89" name="Rectangle 17"/>
          <p:cNvSpPr>
            <a:spLocks noChangeArrowheads="1"/>
          </p:cNvSpPr>
          <p:nvPr/>
        </p:nvSpPr>
        <p:spPr bwMode="auto">
          <a:xfrm>
            <a:off x="5819775"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90" name="Rectangle 18"/>
          <p:cNvSpPr>
            <a:spLocks noChangeArrowheads="1"/>
          </p:cNvSpPr>
          <p:nvPr/>
        </p:nvSpPr>
        <p:spPr bwMode="auto">
          <a:xfrm>
            <a:off x="6180138" y="6511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91" name="Rectangle 19"/>
          <p:cNvSpPr>
            <a:spLocks noChangeArrowheads="1"/>
          </p:cNvSpPr>
          <p:nvPr/>
        </p:nvSpPr>
        <p:spPr bwMode="auto">
          <a:xfrm>
            <a:off x="6523038" y="42973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92" name="Rectangle 20"/>
          <p:cNvSpPr>
            <a:spLocks noChangeArrowheads="1"/>
          </p:cNvSpPr>
          <p:nvPr/>
        </p:nvSpPr>
        <p:spPr bwMode="auto">
          <a:xfrm>
            <a:off x="6523038" y="48752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93" name="Rectangle 21"/>
          <p:cNvSpPr>
            <a:spLocks noChangeArrowheads="1"/>
          </p:cNvSpPr>
          <p:nvPr/>
        </p:nvSpPr>
        <p:spPr bwMode="auto">
          <a:xfrm>
            <a:off x="6523038" y="54927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94" name="Rectangle 22"/>
          <p:cNvSpPr>
            <a:spLocks noChangeArrowheads="1"/>
          </p:cNvSpPr>
          <p:nvPr/>
        </p:nvSpPr>
        <p:spPr bwMode="auto">
          <a:xfrm>
            <a:off x="6523038" y="51879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95" name="Rectangle 23"/>
          <p:cNvSpPr>
            <a:spLocks noChangeArrowheads="1"/>
          </p:cNvSpPr>
          <p:nvPr/>
        </p:nvSpPr>
        <p:spPr bwMode="auto">
          <a:xfrm>
            <a:off x="6523038" y="58070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96" name="Rectangle 24"/>
          <p:cNvSpPr>
            <a:spLocks noChangeArrowheads="1"/>
          </p:cNvSpPr>
          <p:nvPr/>
        </p:nvSpPr>
        <p:spPr bwMode="auto">
          <a:xfrm>
            <a:off x="6523038" y="61468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97" name="Rectangle 25"/>
          <p:cNvSpPr>
            <a:spLocks noChangeArrowheads="1"/>
          </p:cNvSpPr>
          <p:nvPr/>
        </p:nvSpPr>
        <p:spPr bwMode="auto">
          <a:xfrm>
            <a:off x="5789613" y="2106613"/>
            <a:ext cx="5175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98" name="Rectangle 26"/>
          <p:cNvSpPr>
            <a:spLocks noChangeArrowheads="1"/>
          </p:cNvSpPr>
          <p:nvPr/>
        </p:nvSpPr>
        <p:spPr bwMode="auto">
          <a:xfrm>
            <a:off x="5981700" y="2187575"/>
            <a:ext cx="42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r</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99" name="Rectangle 27"/>
          <p:cNvSpPr>
            <a:spLocks noChangeArrowheads="1"/>
          </p:cNvSpPr>
          <p:nvPr/>
        </p:nvSpPr>
        <p:spPr bwMode="auto">
          <a:xfrm>
            <a:off x="6184900" y="2187575"/>
            <a:ext cx="42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r</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00" name="Rectangle 28"/>
          <p:cNvSpPr>
            <a:spLocks noChangeArrowheads="1"/>
          </p:cNvSpPr>
          <p:nvPr/>
        </p:nvSpPr>
        <p:spPr bwMode="auto">
          <a:xfrm>
            <a:off x="1695450" y="5845175"/>
            <a:ext cx="5175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01" name="Rectangle 29"/>
          <p:cNvSpPr>
            <a:spLocks noChangeArrowheads="1"/>
          </p:cNvSpPr>
          <p:nvPr/>
        </p:nvSpPr>
        <p:spPr bwMode="auto">
          <a:xfrm>
            <a:off x="1890713" y="5924550"/>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02" name="Rectangle 30"/>
          <p:cNvSpPr>
            <a:spLocks noChangeArrowheads="1"/>
          </p:cNvSpPr>
          <p:nvPr/>
        </p:nvSpPr>
        <p:spPr bwMode="auto">
          <a:xfrm>
            <a:off x="2093913" y="5924550"/>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03" name="Rectangle 31"/>
          <p:cNvSpPr>
            <a:spLocks noChangeArrowheads="1"/>
          </p:cNvSpPr>
          <p:nvPr/>
        </p:nvSpPr>
        <p:spPr bwMode="auto">
          <a:xfrm>
            <a:off x="5810250" y="6151563"/>
            <a:ext cx="4730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04" name="Freeform 32"/>
          <p:cNvSpPr>
            <a:spLocks/>
          </p:cNvSpPr>
          <p:nvPr/>
        </p:nvSpPr>
        <p:spPr bwMode="auto">
          <a:xfrm>
            <a:off x="3081338" y="6754813"/>
            <a:ext cx="917575" cy="12700"/>
          </a:xfrm>
          <a:custGeom>
            <a:avLst/>
            <a:gdLst>
              <a:gd name="T0" fmla="*/ 578 w 578"/>
              <a:gd name="T1" fmla="*/ 4 h 8"/>
              <a:gd name="T2" fmla="*/ 578 w 578"/>
              <a:gd name="T3" fmla="*/ 0 h 8"/>
              <a:gd name="T4" fmla="*/ 0 w 578"/>
              <a:gd name="T5" fmla="*/ 0 h 8"/>
              <a:gd name="T6" fmla="*/ 0 w 578"/>
              <a:gd name="T7" fmla="*/ 8 h 8"/>
              <a:gd name="T8" fmla="*/ 578 w 578"/>
              <a:gd name="T9" fmla="*/ 8 h 8"/>
              <a:gd name="T10" fmla="*/ 578 w 578"/>
              <a:gd name="T11" fmla="*/ 4 h 8"/>
              <a:gd name="T12" fmla="*/ 0 60000 65536"/>
              <a:gd name="T13" fmla="*/ 0 60000 65536"/>
              <a:gd name="T14" fmla="*/ 0 60000 65536"/>
              <a:gd name="T15" fmla="*/ 0 60000 65536"/>
              <a:gd name="T16" fmla="*/ 0 60000 65536"/>
              <a:gd name="T17" fmla="*/ 0 60000 65536"/>
              <a:gd name="T18" fmla="*/ 0 w 578"/>
              <a:gd name="T19" fmla="*/ 0 h 8"/>
              <a:gd name="T20" fmla="*/ 578 w 578"/>
              <a:gd name="T21" fmla="*/ 8 h 8"/>
            </a:gdLst>
            <a:ahLst/>
            <a:cxnLst>
              <a:cxn ang="T12">
                <a:pos x="T0" y="T1"/>
              </a:cxn>
              <a:cxn ang="T13">
                <a:pos x="T2" y="T3"/>
              </a:cxn>
              <a:cxn ang="T14">
                <a:pos x="T4" y="T5"/>
              </a:cxn>
              <a:cxn ang="T15">
                <a:pos x="T6" y="T7"/>
              </a:cxn>
              <a:cxn ang="T16">
                <a:pos x="T8" y="T9"/>
              </a:cxn>
              <a:cxn ang="T17">
                <a:pos x="T10" y="T11"/>
              </a:cxn>
            </a:cxnLst>
            <a:rect l="T18" t="T19" r="T20" b="T21"/>
            <a:pathLst>
              <a:path w="578" h="8">
                <a:moveTo>
                  <a:pt x="578" y="4"/>
                </a:moveTo>
                <a:lnTo>
                  <a:pt x="578" y="0"/>
                </a:lnTo>
                <a:lnTo>
                  <a:pt x="0" y="0"/>
                </a:lnTo>
                <a:lnTo>
                  <a:pt x="0" y="8"/>
                </a:lnTo>
                <a:lnTo>
                  <a:pt x="578" y="8"/>
                </a:lnTo>
                <a:lnTo>
                  <a:pt x="57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05" name="Freeform 33"/>
          <p:cNvSpPr>
            <a:spLocks/>
          </p:cNvSpPr>
          <p:nvPr/>
        </p:nvSpPr>
        <p:spPr bwMode="auto">
          <a:xfrm>
            <a:off x="3956050" y="6724650"/>
            <a:ext cx="87313" cy="76200"/>
          </a:xfrm>
          <a:custGeom>
            <a:avLst/>
            <a:gdLst>
              <a:gd name="T0" fmla="*/ 55 w 55"/>
              <a:gd name="T1" fmla="*/ 23 h 48"/>
              <a:gd name="T2" fmla="*/ 0 w 55"/>
              <a:gd name="T3" fmla="*/ 0 h 48"/>
              <a:gd name="T4" fmla="*/ 0 w 55"/>
              <a:gd name="T5" fmla="*/ 2 h 48"/>
              <a:gd name="T6" fmla="*/ 2 w 55"/>
              <a:gd name="T7" fmla="*/ 4 h 48"/>
              <a:gd name="T8" fmla="*/ 2 w 55"/>
              <a:gd name="T9" fmla="*/ 6 h 48"/>
              <a:gd name="T10" fmla="*/ 2 w 55"/>
              <a:gd name="T11" fmla="*/ 8 h 48"/>
              <a:gd name="T12" fmla="*/ 4 w 55"/>
              <a:gd name="T13" fmla="*/ 8 h 48"/>
              <a:gd name="T14" fmla="*/ 4 w 55"/>
              <a:gd name="T15" fmla="*/ 10 h 48"/>
              <a:gd name="T16" fmla="*/ 4 w 55"/>
              <a:gd name="T17" fmla="*/ 12 h 48"/>
              <a:gd name="T18" fmla="*/ 4 w 55"/>
              <a:gd name="T19" fmla="*/ 13 h 48"/>
              <a:gd name="T20" fmla="*/ 4 w 55"/>
              <a:gd name="T21" fmla="*/ 15 h 48"/>
              <a:gd name="T22" fmla="*/ 5 w 55"/>
              <a:gd name="T23" fmla="*/ 15 h 48"/>
              <a:gd name="T24" fmla="*/ 5 w 55"/>
              <a:gd name="T25" fmla="*/ 17 h 48"/>
              <a:gd name="T26" fmla="*/ 5 w 55"/>
              <a:gd name="T27" fmla="*/ 19 h 48"/>
              <a:gd name="T28" fmla="*/ 5 w 55"/>
              <a:gd name="T29" fmla="*/ 21 h 48"/>
              <a:gd name="T30" fmla="*/ 5 w 55"/>
              <a:gd name="T31" fmla="*/ 23 h 48"/>
              <a:gd name="T32" fmla="*/ 5 w 55"/>
              <a:gd name="T33" fmla="*/ 25 h 48"/>
              <a:gd name="T34" fmla="*/ 5 w 55"/>
              <a:gd name="T35" fmla="*/ 27 h 48"/>
              <a:gd name="T36" fmla="*/ 5 w 55"/>
              <a:gd name="T37" fmla="*/ 29 h 48"/>
              <a:gd name="T38" fmla="*/ 5 w 55"/>
              <a:gd name="T39" fmla="*/ 31 h 48"/>
              <a:gd name="T40" fmla="*/ 4 w 55"/>
              <a:gd name="T41" fmla="*/ 33 h 48"/>
              <a:gd name="T42" fmla="*/ 4 w 55"/>
              <a:gd name="T43" fmla="*/ 35 h 48"/>
              <a:gd name="T44" fmla="*/ 4 w 55"/>
              <a:gd name="T45" fmla="*/ 36 h 48"/>
              <a:gd name="T46" fmla="*/ 4 w 55"/>
              <a:gd name="T47" fmla="*/ 38 h 48"/>
              <a:gd name="T48" fmla="*/ 2 w 55"/>
              <a:gd name="T49" fmla="*/ 40 h 48"/>
              <a:gd name="T50" fmla="*/ 2 w 55"/>
              <a:gd name="T51" fmla="*/ 42 h 48"/>
              <a:gd name="T52" fmla="*/ 2 w 55"/>
              <a:gd name="T53" fmla="*/ 44 h 48"/>
              <a:gd name="T54" fmla="*/ 0 w 55"/>
              <a:gd name="T55" fmla="*/ 44 h 48"/>
              <a:gd name="T56" fmla="*/ 0 w 55"/>
              <a:gd name="T57" fmla="*/ 46 h 48"/>
              <a:gd name="T58" fmla="*/ 0 w 55"/>
              <a:gd name="T59" fmla="*/ 48 h 48"/>
              <a:gd name="T60" fmla="*/ 55 w 55"/>
              <a:gd name="T61" fmla="*/ 23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48"/>
              <a:gd name="T95" fmla="*/ 55 w 55"/>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48">
                <a:moveTo>
                  <a:pt x="55" y="23"/>
                </a:moveTo>
                <a:lnTo>
                  <a:pt x="0" y="0"/>
                </a:lnTo>
                <a:lnTo>
                  <a:pt x="0" y="2"/>
                </a:lnTo>
                <a:lnTo>
                  <a:pt x="2" y="4"/>
                </a:lnTo>
                <a:lnTo>
                  <a:pt x="2" y="6"/>
                </a:lnTo>
                <a:lnTo>
                  <a:pt x="2" y="8"/>
                </a:lnTo>
                <a:lnTo>
                  <a:pt x="4" y="8"/>
                </a:lnTo>
                <a:lnTo>
                  <a:pt x="4" y="10"/>
                </a:lnTo>
                <a:lnTo>
                  <a:pt x="4" y="12"/>
                </a:lnTo>
                <a:lnTo>
                  <a:pt x="4" y="13"/>
                </a:lnTo>
                <a:lnTo>
                  <a:pt x="4" y="15"/>
                </a:lnTo>
                <a:lnTo>
                  <a:pt x="5" y="15"/>
                </a:lnTo>
                <a:lnTo>
                  <a:pt x="5" y="17"/>
                </a:lnTo>
                <a:lnTo>
                  <a:pt x="5" y="19"/>
                </a:lnTo>
                <a:lnTo>
                  <a:pt x="5" y="21"/>
                </a:lnTo>
                <a:lnTo>
                  <a:pt x="5" y="23"/>
                </a:lnTo>
                <a:lnTo>
                  <a:pt x="5" y="25"/>
                </a:lnTo>
                <a:lnTo>
                  <a:pt x="5" y="27"/>
                </a:lnTo>
                <a:lnTo>
                  <a:pt x="5" y="29"/>
                </a:lnTo>
                <a:lnTo>
                  <a:pt x="5" y="31"/>
                </a:lnTo>
                <a:lnTo>
                  <a:pt x="4" y="33"/>
                </a:lnTo>
                <a:lnTo>
                  <a:pt x="4" y="35"/>
                </a:lnTo>
                <a:lnTo>
                  <a:pt x="4" y="36"/>
                </a:lnTo>
                <a:lnTo>
                  <a:pt x="4" y="38"/>
                </a:lnTo>
                <a:lnTo>
                  <a:pt x="2" y="40"/>
                </a:lnTo>
                <a:lnTo>
                  <a:pt x="2" y="42"/>
                </a:lnTo>
                <a:lnTo>
                  <a:pt x="2" y="44"/>
                </a:lnTo>
                <a:lnTo>
                  <a:pt x="0" y="44"/>
                </a:lnTo>
                <a:lnTo>
                  <a:pt x="0" y="46"/>
                </a:lnTo>
                <a:lnTo>
                  <a:pt x="0" y="48"/>
                </a:lnTo>
                <a:lnTo>
                  <a:pt x="55"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06" name="Freeform 34"/>
          <p:cNvSpPr>
            <a:spLocks/>
          </p:cNvSpPr>
          <p:nvPr/>
        </p:nvSpPr>
        <p:spPr bwMode="auto">
          <a:xfrm>
            <a:off x="7029450" y="3419475"/>
            <a:ext cx="12700" cy="915988"/>
          </a:xfrm>
          <a:custGeom>
            <a:avLst/>
            <a:gdLst>
              <a:gd name="T0" fmla="*/ 4 w 8"/>
              <a:gd name="T1" fmla="*/ 577 h 577"/>
              <a:gd name="T2" fmla="*/ 8 w 8"/>
              <a:gd name="T3" fmla="*/ 577 h 577"/>
              <a:gd name="T4" fmla="*/ 8 w 8"/>
              <a:gd name="T5" fmla="*/ 0 h 577"/>
              <a:gd name="T6" fmla="*/ 0 w 8"/>
              <a:gd name="T7" fmla="*/ 0 h 577"/>
              <a:gd name="T8" fmla="*/ 0 w 8"/>
              <a:gd name="T9" fmla="*/ 577 h 577"/>
              <a:gd name="T10" fmla="*/ 4 w 8"/>
              <a:gd name="T11" fmla="*/ 577 h 577"/>
              <a:gd name="T12" fmla="*/ 0 60000 65536"/>
              <a:gd name="T13" fmla="*/ 0 60000 65536"/>
              <a:gd name="T14" fmla="*/ 0 60000 65536"/>
              <a:gd name="T15" fmla="*/ 0 60000 65536"/>
              <a:gd name="T16" fmla="*/ 0 60000 65536"/>
              <a:gd name="T17" fmla="*/ 0 60000 65536"/>
              <a:gd name="T18" fmla="*/ 0 w 8"/>
              <a:gd name="T19" fmla="*/ 0 h 577"/>
              <a:gd name="T20" fmla="*/ 8 w 8"/>
              <a:gd name="T21" fmla="*/ 577 h 577"/>
            </a:gdLst>
            <a:ahLst/>
            <a:cxnLst>
              <a:cxn ang="T12">
                <a:pos x="T0" y="T1"/>
              </a:cxn>
              <a:cxn ang="T13">
                <a:pos x="T2" y="T3"/>
              </a:cxn>
              <a:cxn ang="T14">
                <a:pos x="T4" y="T5"/>
              </a:cxn>
              <a:cxn ang="T15">
                <a:pos x="T6" y="T7"/>
              </a:cxn>
              <a:cxn ang="T16">
                <a:pos x="T8" y="T9"/>
              </a:cxn>
              <a:cxn ang="T17">
                <a:pos x="T10" y="T11"/>
              </a:cxn>
            </a:cxnLst>
            <a:rect l="T18" t="T19" r="T20" b="T21"/>
            <a:pathLst>
              <a:path w="8" h="577">
                <a:moveTo>
                  <a:pt x="4" y="577"/>
                </a:moveTo>
                <a:lnTo>
                  <a:pt x="8" y="577"/>
                </a:lnTo>
                <a:lnTo>
                  <a:pt x="8" y="0"/>
                </a:lnTo>
                <a:lnTo>
                  <a:pt x="0" y="0"/>
                </a:lnTo>
                <a:lnTo>
                  <a:pt x="0" y="577"/>
                </a:lnTo>
                <a:lnTo>
                  <a:pt x="4" y="5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07" name="Freeform 35"/>
          <p:cNvSpPr>
            <a:spLocks/>
          </p:cNvSpPr>
          <p:nvPr/>
        </p:nvSpPr>
        <p:spPr bwMode="auto">
          <a:xfrm>
            <a:off x="6996113" y="4289425"/>
            <a:ext cx="76200" cy="92075"/>
          </a:xfrm>
          <a:custGeom>
            <a:avLst/>
            <a:gdLst>
              <a:gd name="T0" fmla="*/ 25 w 48"/>
              <a:gd name="T1" fmla="*/ 58 h 58"/>
              <a:gd name="T2" fmla="*/ 48 w 48"/>
              <a:gd name="T3" fmla="*/ 0 h 58"/>
              <a:gd name="T4" fmla="*/ 46 w 48"/>
              <a:gd name="T5" fmla="*/ 2 h 58"/>
              <a:gd name="T6" fmla="*/ 44 w 48"/>
              <a:gd name="T7" fmla="*/ 2 h 58"/>
              <a:gd name="T8" fmla="*/ 42 w 48"/>
              <a:gd name="T9" fmla="*/ 4 h 58"/>
              <a:gd name="T10" fmla="*/ 40 w 48"/>
              <a:gd name="T11" fmla="*/ 4 h 58"/>
              <a:gd name="T12" fmla="*/ 38 w 48"/>
              <a:gd name="T13" fmla="*/ 4 h 58"/>
              <a:gd name="T14" fmla="*/ 36 w 48"/>
              <a:gd name="T15" fmla="*/ 6 h 58"/>
              <a:gd name="T16" fmla="*/ 34 w 48"/>
              <a:gd name="T17" fmla="*/ 6 h 58"/>
              <a:gd name="T18" fmla="*/ 32 w 48"/>
              <a:gd name="T19" fmla="*/ 6 h 58"/>
              <a:gd name="T20" fmla="*/ 31 w 48"/>
              <a:gd name="T21" fmla="*/ 6 h 58"/>
              <a:gd name="T22" fmla="*/ 29 w 48"/>
              <a:gd name="T23" fmla="*/ 6 h 58"/>
              <a:gd name="T24" fmla="*/ 27 w 48"/>
              <a:gd name="T25" fmla="*/ 6 h 58"/>
              <a:gd name="T26" fmla="*/ 25 w 48"/>
              <a:gd name="T27" fmla="*/ 6 h 58"/>
              <a:gd name="T28" fmla="*/ 23 w 48"/>
              <a:gd name="T29" fmla="*/ 6 h 58"/>
              <a:gd name="T30" fmla="*/ 21 w 48"/>
              <a:gd name="T31" fmla="*/ 6 h 58"/>
              <a:gd name="T32" fmla="*/ 19 w 48"/>
              <a:gd name="T33" fmla="*/ 6 h 58"/>
              <a:gd name="T34" fmla="*/ 17 w 48"/>
              <a:gd name="T35" fmla="*/ 6 h 58"/>
              <a:gd name="T36" fmla="*/ 15 w 48"/>
              <a:gd name="T37" fmla="*/ 6 h 58"/>
              <a:gd name="T38" fmla="*/ 13 w 48"/>
              <a:gd name="T39" fmla="*/ 6 h 58"/>
              <a:gd name="T40" fmla="*/ 11 w 48"/>
              <a:gd name="T41" fmla="*/ 6 h 58"/>
              <a:gd name="T42" fmla="*/ 9 w 48"/>
              <a:gd name="T43" fmla="*/ 4 h 58"/>
              <a:gd name="T44" fmla="*/ 8 w 48"/>
              <a:gd name="T45" fmla="*/ 4 h 58"/>
              <a:gd name="T46" fmla="*/ 6 w 48"/>
              <a:gd name="T47" fmla="*/ 4 h 58"/>
              <a:gd name="T48" fmla="*/ 4 w 48"/>
              <a:gd name="T49" fmla="*/ 2 h 58"/>
              <a:gd name="T50" fmla="*/ 2 w 48"/>
              <a:gd name="T51" fmla="*/ 2 h 58"/>
              <a:gd name="T52" fmla="*/ 0 w 48"/>
              <a:gd name="T53" fmla="*/ 0 h 58"/>
              <a:gd name="T54" fmla="*/ 25 w 48"/>
              <a:gd name="T55" fmla="*/ 58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58"/>
              <a:gd name="T86" fmla="*/ 48 w 48"/>
              <a:gd name="T87" fmla="*/ 58 h 5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58">
                <a:moveTo>
                  <a:pt x="25" y="58"/>
                </a:moveTo>
                <a:lnTo>
                  <a:pt x="48" y="0"/>
                </a:lnTo>
                <a:lnTo>
                  <a:pt x="46" y="2"/>
                </a:lnTo>
                <a:lnTo>
                  <a:pt x="44" y="2"/>
                </a:lnTo>
                <a:lnTo>
                  <a:pt x="42" y="4"/>
                </a:lnTo>
                <a:lnTo>
                  <a:pt x="40" y="4"/>
                </a:lnTo>
                <a:lnTo>
                  <a:pt x="38" y="4"/>
                </a:lnTo>
                <a:lnTo>
                  <a:pt x="36" y="6"/>
                </a:lnTo>
                <a:lnTo>
                  <a:pt x="34" y="6"/>
                </a:lnTo>
                <a:lnTo>
                  <a:pt x="32" y="6"/>
                </a:lnTo>
                <a:lnTo>
                  <a:pt x="31" y="6"/>
                </a:lnTo>
                <a:lnTo>
                  <a:pt x="29" y="6"/>
                </a:lnTo>
                <a:lnTo>
                  <a:pt x="27" y="6"/>
                </a:lnTo>
                <a:lnTo>
                  <a:pt x="25" y="6"/>
                </a:lnTo>
                <a:lnTo>
                  <a:pt x="23" y="6"/>
                </a:lnTo>
                <a:lnTo>
                  <a:pt x="21" y="6"/>
                </a:lnTo>
                <a:lnTo>
                  <a:pt x="19" y="6"/>
                </a:lnTo>
                <a:lnTo>
                  <a:pt x="17" y="6"/>
                </a:lnTo>
                <a:lnTo>
                  <a:pt x="15" y="6"/>
                </a:lnTo>
                <a:lnTo>
                  <a:pt x="13" y="6"/>
                </a:lnTo>
                <a:lnTo>
                  <a:pt x="11" y="6"/>
                </a:lnTo>
                <a:lnTo>
                  <a:pt x="9" y="4"/>
                </a:lnTo>
                <a:lnTo>
                  <a:pt x="8" y="4"/>
                </a:lnTo>
                <a:lnTo>
                  <a:pt x="6" y="4"/>
                </a:lnTo>
                <a:lnTo>
                  <a:pt x="4" y="2"/>
                </a:lnTo>
                <a:lnTo>
                  <a:pt x="2" y="2"/>
                </a:lnTo>
                <a:lnTo>
                  <a:pt x="0" y="0"/>
                </a:lnTo>
                <a:lnTo>
                  <a:pt x="25"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08" name="Freeform 36"/>
          <p:cNvSpPr>
            <a:spLocks/>
          </p:cNvSpPr>
          <p:nvPr/>
        </p:nvSpPr>
        <p:spPr bwMode="auto">
          <a:xfrm>
            <a:off x="1570038" y="2052638"/>
            <a:ext cx="4776787" cy="4364037"/>
          </a:xfrm>
          <a:custGeom>
            <a:avLst/>
            <a:gdLst>
              <a:gd name="T0" fmla="*/ 0 w 3009"/>
              <a:gd name="T1" fmla="*/ 2749 h 2749"/>
              <a:gd name="T2" fmla="*/ 0 w 3009"/>
              <a:gd name="T3" fmla="*/ 2364 h 2749"/>
              <a:gd name="T4" fmla="*/ 405 w 3009"/>
              <a:gd name="T5" fmla="*/ 2364 h 2749"/>
              <a:gd name="T6" fmla="*/ 405 w 3009"/>
              <a:gd name="T7" fmla="*/ 1739 h 2749"/>
              <a:gd name="T8" fmla="*/ 1186 w 3009"/>
              <a:gd name="T9" fmla="*/ 1739 h 2749"/>
              <a:gd name="T10" fmla="*/ 1186 w 3009"/>
              <a:gd name="T11" fmla="*/ 1494 h 2749"/>
              <a:gd name="T12" fmla="*/ 1399 w 3009"/>
              <a:gd name="T13" fmla="*/ 1494 h 2749"/>
              <a:gd name="T14" fmla="*/ 1399 w 3009"/>
              <a:gd name="T15" fmla="*/ 721 h 2749"/>
              <a:gd name="T16" fmla="*/ 1746 w 3009"/>
              <a:gd name="T17" fmla="*/ 721 h 2749"/>
              <a:gd name="T18" fmla="*/ 1746 w 3009"/>
              <a:gd name="T19" fmla="*/ 470 h 2749"/>
              <a:gd name="T20" fmla="*/ 2533 w 3009"/>
              <a:gd name="T21" fmla="*/ 470 h 2749"/>
              <a:gd name="T22" fmla="*/ 2533 w 3009"/>
              <a:gd name="T23" fmla="*/ 0 h 2749"/>
              <a:gd name="T24" fmla="*/ 3009 w 3009"/>
              <a:gd name="T25" fmla="*/ 0 h 2749"/>
              <a:gd name="T26" fmla="*/ 3009 w 3009"/>
              <a:gd name="T27" fmla="*/ 2749 h 2749"/>
              <a:gd name="T28" fmla="*/ 0 w 3009"/>
              <a:gd name="T29" fmla="*/ 2749 h 27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09"/>
              <a:gd name="T46" fmla="*/ 0 h 2749"/>
              <a:gd name="T47" fmla="*/ 3009 w 3009"/>
              <a:gd name="T48" fmla="*/ 2749 h 27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09" h="2749">
                <a:moveTo>
                  <a:pt x="0" y="2749"/>
                </a:moveTo>
                <a:lnTo>
                  <a:pt x="0" y="2364"/>
                </a:lnTo>
                <a:lnTo>
                  <a:pt x="405" y="2364"/>
                </a:lnTo>
                <a:lnTo>
                  <a:pt x="405" y="1739"/>
                </a:lnTo>
                <a:lnTo>
                  <a:pt x="1186" y="1739"/>
                </a:lnTo>
                <a:lnTo>
                  <a:pt x="1186" y="1494"/>
                </a:lnTo>
                <a:lnTo>
                  <a:pt x="1399" y="1494"/>
                </a:lnTo>
                <a:lnTo>
                  <a:pt x="1399" y="721"/>
                </a:lnTo>
                <a:lnTo>
                  <a:pt x="1746" y="721"/>
                </a:lnTo>
                <a:lnTo>
                  <a:pt x="1746" y="470"/>
                </a:lnTo>
                <a:lnTo>
                  <a:pt x="2533" y="470"/>
                </a:lnTo>
                <a:lnTo>
                  <a:pt x="2533" y="0"/>
                </a:lnTo>
                <a:lnTo>
                  <a:pt x="3009" y="0"/>
                </a:lnTo>
                <a:lnTo>
                  <a:pt x="3009" y="2749"/>
                </a:lnTo>
                <a:lnTo>
                  <a:pt x="0" y="27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09" name="Freeform 37"/>
          <p:cNvSpPr>
            <a:spLocks/>
          </p:cNvSpPr>
          <p:nvPr/>
        </p:nvSpPr>
        <p:spPr bwMode="auto">
          <a:xfrm>
            <a:off x="1570038" y="2052638"/>
            <a:ext cx="4776787" cy="4364037"/>
          </a:xfrm>
          <a:custGeom>
            <a:avLst/>
            <a:gdLst>
              <a:gd name="T0" fmla="*/ 0 w 3009"/>
              <a:gd name="T1" fmla="*/ 2749 h 2749"/>
              <a:gd name="T2" fmla="*/ 0 w 3009"/>
              <a:gd name="T3" fmla="*/ 2364 h 2749"/>
              <a:gd name="T4" fmla="*/ 405 w 3009"/>
              <a:gd name="T5" fmla="*/ 2364 h 2749"/>
              <a:gd name="T6" fmla="*/ 405 w 3009"/>
              <a:gd name="T7" fmla="*/ 1739 h 2749"/>
              <a:gd name="T8" fmla="*/ 1186 w 3009"/>
              <a:gd name="T9" fmla="*/ 1739 h 2749"/>
              <a:gd name="T10" fmla="*/ 1186 w 3009"/>
              <a:gd name="T11" fmla="*/ 1494 h 2749"/>
              <a:gd name="T12" fmla="*/ 1399 w 3009"/>
              <a:gd name="T13" fmla="*/ 1494 h 2749"/>
              <a:gd name="T14" fmla="*/ 1399 w 3009"/>
              <a:gd name="T15" fmla="*/ 721 h 2749"/>
              <a:gd name="T16" fmla="*/ 1746 w 3009"/>
              <a:gd name="T17" fmla="*/ 721 h 2749"/>
              <a:gd name="T18" fmla="*/ 1746 w 3009"/>
              <a:gd name="T19" fmla="*/ 470 h 2749"/>
              <a:gd name="T20" fmla="*/ 2533 w 3009"/>
              <a:gd name="T21" fmla="*/ 470 h 2749"/>
              <a:gd name="T22" fmla="*/ 2533 w 3009"/>
              <a:gd name="T23" fmla="*/ 0 h 2749"/>
              <a:gd name="T24" fmla="*/ 3009 w 3009"/>
              <a:gd name="T25" fmla="*/ 0 h 2749"/>
              <a:gd name="T26" fmla="*/ 3009 w 3009"/>
              <a:gd name="T27" fmla="*/ 2749 h 2749"/>
              <a:gd name="T28" fmla="*/ 0 w 3009"/>
              <a:gd name="T29" fmla="*/ 2749 h 27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09"/>
              <a:gd name="T46" fmla="*/ 0 h 2749"/>
              <a:gd name="T47" fmla="*/ 3009 w 3009"/>
              <a:gd name="T48" fmla="*/ 2749 h 27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09" h="2749">
                <a:moveTo>
                  <a:pt x="0" y="2749"/>
                </a:moveTo>
                <a:lnTo>
                  <a:pt x="0" y="2364"/>
                </a:lnTo>
                <a:lnTo>
                  <a:pt x="405" y="2364"/>
                </a:lnTo>
                <a:lnTo>
                  <a:pt x="405" y="1739"/>
                </a:lnTo>
                <a:lnTo>
                  <a:pt x="1186" y="1739"/>
                </a:lnTo>
                <a:lnTo>
                  <a:pt x="1186" y="1494"/>
                </a:lnTo>
                <a:lnTo>
                  <a:pt x="1399" y="1494"/>
                </a:lnTo>
                <a:lnTo>
                  <a:pt x="1399" y="721"/>
                </a:lnTo>
                <a:lnTo>
                  <a:pt x="1746" y="721"/>
                </a:lnTo>
                <a:lnTo>
                  <a:pt x="1746" y="470"/>
                </a:lnTo>
                <a:lnTo>
                  <a:pt x="2533" y="470"/>
                </a:lnTo>
                <a:lnTo>
                  <a:pt x="2533" y="0"/>
                </a:lnTo>
                <a:lnTo>
                  <a:pt x="3009" y="0"/>
                </a:lnTo>
                <a:lnTo>
                  <a:pt x="3009" y="2749"/>
                </a:lnTo>
                <a:lnTo>
                  <a:pt x="0" y="2749"/>
                </a:lnTo>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10" name="Rectangle 38"/>
          <p:cNvSpPr>
            <a:spLocks noChangeArrowheads="1"/>
          </p:cNvSpPr>
          <p:nvPr/>
        </p:nvSpPr>
        <p:spPr bwMode="auto">
          <a:xfrm>
            <a:off x="4954588" y="4308475"/>
            <a:ext cx="457200"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aphicFrame>
        <p:nvGraphicFramePr>
          <p:cNvPr id="7170" name="Object 39"/>
          <p:cNvGraphicFramePr>
            <a:graphicFrameLocks noChangeAspect="1"/>
          </p:cNvGraphicFramePr>
          <p:nvPr/>
        </p:nvGraphicFramePr>
        <p:xfrm>
          <a:off x="3444875" y="4400550"/>
          <a:ext cx="2914650" cy="2011363"/>
        </p:xfrm>
        <a:graphic>
          <a:graphicData uri="http://schemas.openxmlformats.org/presentationml/2006/ole">
            <mc:AlternateContent xmlns:mc="http://schemas.openxmlformats.org/markup-compatibility/2006">
              <mc:Choice xmlns:v="urn:schemas-microsoft-com:vml" Requires="v">
                <p:oleObj spid="_x0000_s68618" name="CorelPhotoPaint.Image.7" r:id="rId3" imgW="2913647" imgH="2011173" progId="CorelPhotoPaint.Image.7">
                  <p:embed/>
                </p:oleObj>
              </mc:Choice>
              <mc:Fallback>
                <p:oleObj name="CorelPhotoPaint.Image.7" r:id="rId3" imgW="2913647" imgH="2011173" progId="CorelPhotoPaint.Image.7">
                  <p:embed/>
                  <p:pic>
                    <p:nvPicPr>
                      <p:cNvPr id="7170" name="Object 3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44875" y="4400550"/>
                        <a:ext cx="2914650" cy="20113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171" name="Object 40"/>
          <p:cNvGraphicFramePr>
            <a:graphicFrameLocks noChangeAspect="1"/>
          </p:cNvGraphicFramePr>
          <p:nvPr/>
        </p:nvGraphicFramePr>
        <p:xfrm>
          <a:off x="3786188" y="3181350"/>
          <a:ext cx="2554287" cy="3243263"/>
        </p:xfrm>
        <a:graphic>
          <a:graphicData uri="http://schemas.openxmlformats.org/presentationml/2006/ole">
            <mc:AlternateContent xmlns:mc="http://schemas.openxmlformats.org/markup-compatibility/2006">
              <mc:Choice xmlns:v="urn:schemas-microsoft-com:vml" Requires="v">
                <p:oleObj spid="_x0000_s68619" name="CorelPhotoPaint.Image.7" r:id="rId5" imgW="2554013" imgH="3242804" progId="CorelPhotoPaint.Image.7">
                  <p:embed/>
                </p:oleObj>
              </mc:Choice>
              <mc:Fallback>
                <p:oleObj name="CorelPhotoPaint.Image.7" r:id="rId5" imgW="2554013" imgH="3242804" progId="CorelPhotoPaint.Image.7">
                  <p:embed/>
                  <p:pic>
                    <p:nvPicPr>
                      <p:cNvPr id="7171" name="Object 4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86188" y="3181350"/>
                        <a:ext cx="2554287" cy="32432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172" name="Object 41"/>
          <p:cNvGraphicFramePr>
            <a:graphicFrameLocks noChangeAspect="1"/>
          </p:cNvGraphicFramePr>
          <p:nvPr/>
        </p:nvGraphicFramePr>
        <p:xfrm>
          <a:off x="3825875" y="3181350"/>
          <a:ext cx="2554288" cy="3243263"/>
        </p:xfrm>
        <a:graphic>
          <a:graphicData uri="http://schemas.openxmlformats.org/presentationml/2006/ole">
            <mc:AlternateContent xmlns:mc="http://schemas.openxmlformats.org/markup-compatibility/2006">
              <mc:Choice xmlns:v="urn:schemas-microsoft-com:vml" Requires="v">
                <p:oleObj spid="_x0000_s68620" name="CorelPhotoPaint.Image.7" r:id="rId7" imgW="2554013" imgH="3242804" progId="CorelPhotoPaint.Image.7">
                  <p:embed/>
                </p:oleObj>
              </mc:Choice>
              <mc:Fallback>
                <p:oleObj name="CorelPhotoPaint.Image.7" r:id="rId7" imgW="2554013" imgH="3242804" progId="CorelPhotoPaint.Image.7">
                  <p:embed/>
                  <p:pic>
                    <p:nvPicPr>
                      <p:cNvPr id="7172" name="Object 4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25875" y="3181350"/>
                        <a:ext cx="2554288" cy="32432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173" name="Object 42"/>
          <p:cNvGraphicFramePr>
            <a:graphicFrameLocks noChangeAspect="1"/>
          </p:cNvGraphicFramePr>
          <p:nvPr/>
        </p:nvGraphicFramePr>
        <p:xfrm>
          <a:off x="4359275" y="2819400"/>
          <a:ext cx="2011363" cy="3621088"/>
        </p:xfrm>
        <a:graphic>
          <a:graphicData uri="http://schemas.openxmlformats.org/presentationml/2006/ole">
            <mc:AlternateContent xmlns:mc="http://schemas.openxmlformats.org/markup-compatibility/2006">
              <mc:Choice xmlns:v="urn:schemas-microsoft-com:vml" Requires="v">
                <p:oleObj spid="_x0000_s68621" name="CorelPhotoPaint.Image.7" r:id="rId8" imgW="2011173" imgH="3620725" progId="CorelPhotoPaint.Image.7">
                  <p:embed/>
                </p:oleObj>
              </mc:Choice>
              <mc:Fallback>
                <p:oleObj name="CorelPhotoPaint.Image.7" r:id="rId8" imgW="2011173" imgH="3620725" progId="CorelPhotoPaint.Image.7">
                  <p:embed/>
                  <p:pic>
                    <p:nvPicPr>
                      <p:cNvPr id="7173" name="Object 4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359275" y="2819400"/>
                        <a:ext cx="2011363" cy="36210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211" name="AutoShape 43"/>
          <p:cNvSpPr>
            <a:spLocks/>
          </p:cNvSpPr>
          <p:nvPr/>
        </p:nvSpPr>
        <p:spPr bwMode="auto">
          <a:xfrm rot="2400799">
            <a:off x="3173413" y="2217738"/>
            <a:ext cx="288925" cy="1935162"/>
          </a:xfrm>
          <a:prstGeom prst="leftBrace">
            <a:avLst>
              <a:gd name="adj1" fmla="val 55815"/>
              <a:gd name="adj2" fmla="val 50000"/>
            </a:avLst>
          </a:prstGeom>
          <a:noFill/>
          <a:ln w="127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12" name="AutoShape 44"/>
          <p:cNvSpPr>
            <a:spLocks/>
          </p:cNvSpPr>
          <p:nvPr/>
        </p:nvSpPr>
        <p:spPr bwMode="auto">
          <a:xfrm rot="2400799">
            <a:off x="1616075" y="3684588"/>
            <a:ext cx="441325" cy="2163762"/>
          </a:xfrm>
          <a:prstGeom prst="leftBrace">
            <a:avLst>
              <a:gd name="adj1" fmla="val 40857"/>
              <a:gd name="adj2" fmla="val 50000"/>
            </a:avLst>
          </a:prstGeom>
          <a:noFill/>
          <a:ln w="127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13" name="AutoShape 45"/>
          <p:cNvSpPr>
            <a:spLocks/>
          </p:cNvSpPr>
          <p:nvPr/>
        </p:nvSpPr>
        <p:spPr bwMode="auto">
          <a:xfrm rot="2400799">
            <a:off x="4208463" y="1389063"/>
            <a:ext cx="288925" cy="1203325"/>
          </a:xfrm>
          <a:prstGeom prst="leftBrace">
            <a:avLst>
              <a:gd name="adj1" fmla="val 34707"/>
              <a:gd name="adj2" fmla="val 50000"/>
            </a:avLst>
          </a:prstGeom>
          <a:noFill/>
          <a:ln w="127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14" name="Text Box 46"/>
          <p:cNvSpPr txBox="1">
            <a:spLocks noChangeArrowheads="1"/>
          </p:cNvSpPr>
          <p:nvPr/>
        </p:nvSpPr>
        <p:spPr bwMode="auto">
          <a:xfrm>
            <a:off x="381000" y="2005013"/>
            <a:ext cx="22860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Too Narrow </a:t>
            </a:r>
          </a:p>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Maximal</a:t>
            </a:r>
          </a:p>
          <a:p>
            <a:pPr marL="0" marR="0" lvl="0" indent="0" algn="l" defTabSz="914400" rtl="0" eaLnBrk="0" fontAlgn="base" latinLnBrk="0" hangingPunct="0">
              <a:lnSpc>
                <a:spcPct val="100000"/>
              </a:lnSpc>
              <a:spcBef>
                <a:spcPct val="20000"/>
              </a:spcBef>
              <a:spcAft>
                <a:spcPct val="0"/>
              </a:spcAft>
              <a:buClrTx/>
              <a:buSzTx/>
              <a:buFontTx/>
              <a:buChar char="•"/>
              <a:tabLst/>
              <a:defRPr/>
            </a:pP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Too short</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15" name="Line 47"/>
          <p:cNvSpPr>
            <a:spLocks noChangeShapeType="1"/>
          </p:cNvSpPr>
          <p:nvPr/>
        </p:nvSpPr>
        <p:spPr bwMode="auto">
          <a:xfrm flipV="1">
            <a:off x="2476500" y="1885950"/>
            <a:ext cx="1731963" cy="331788"/>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16" name="Line 48"/>
          <p:cNvSpPr>
            <a:spLocks noChangeShapeType="1"/>
          </p:cNvSpPr>
          <p:nvPr/>
        </p:nvSpPr>
        <p:spPr bwMode="auto">
          <a:xfrm>
            <a:off x="2476500" y="2800350"/>
            <a:ext cx="696913" cy="228600"/>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17" name="Line 49"/>
          <p:cNvSpPr>
            <a:spLocks noChangeShapeType="1"/>
          </p:cNvSpPr>
          <p:nvPr/>
        </p:nvSpPr>
        <p:spPr bwMode="auto">
          <a:xfrm>
            <a:off x="1311275" y="3684588"/>
            <a:ext cx="304800" cy="944562"/>
          </a:xfrm>
          <a:prstGeom prst="line">
            <a:avLst/>
          </a:prstGeom>
          <a:noFill/>
          <a:ln w="12700" cap="sq">
            <a:solidFill>
              <a:schemeClr val="tx1"/>
            </a:solidFill>
            <a:miter lim="800000"/>
            <a:headEnd type="none" w="sm" len="sm"/>
            <a:tailEnd type="triangl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18" name="Text Box 50"/>
          <p:cNvSpPr txBox="1">
            <a:spLocks noChangeArrowheads="1"/>
          </p:cNvSpPr>
          <p:nvPr/>
        </p:nvSpPr>
        <p:spPr bwMode="auto">
          <a:xfrm>
            <a:off x="5135563" y="6107113"/>
            <a:ext cx="1265237"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a:t>
            </a:r>
            <a:r>
              <a:rPr kumimoji="1" lang="en-US" altLang="en-US" sz="1800" b="0" i="0" u="none" strike="noStrike" kern="1200" cap="none" spc="0" normalizeH="0" baseline="0" noProof="0">
                <a:ln>
                  <a:noFill/>
                </a:ln>
                <a:solidFill>
                  <a:srgbClr val="FF9900"/>
                </a:solidFill>
                <a:effectLst/>
                <a:uLnTx/>
                <a:uFillTx/>
                <a:latin typeface="Times New Roman" pitchFamily="18" charset="0"/>
                <a:ea typeface="+mn-ea"/>
                <a:cs typeface="+mn-cs"/>
              </a:rPr>
              <a:t>1</a:t>
            </a: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7219" name="Rectangle 51"/>
          <p:cNvSpPr>
            <a:spLocks noGrp="1" noChangeArrowheads="1"/>
          </p:cNvSpPr>
          <p:nvPr>
            <p:ph type="title"/>
          </p:nvPr>
        </p:nvSpPr>
        <p:spPr>
          <a:xfrm>
            <a:off x="685800" y="0"/>
            <a:ext cx="7772400" cy="1143000"/>
          </a:xfrm>
          <a:noFill/>
        </p:spPr>
        <p:txBody>
          <a:bodyPr/>
          <a:lstStyle/>
          <a:p>
            <a:r>
              <a:rPr lang="en-US" altLang="en-US" smtClean="0"/>
              <a:t>Constructing staircase(x,y)</a:t>
            </a:r>
            <a:br>
              <a:rPr lang="en-US" altLang="en-US" smtClean="0"/>
            </a:br>
            <a:r>
              <a:rPr lang="en-US" altLang="en-US" smtClean="0"/>
              <a:t>from staircase(x</a:t>
            </a:r>
            <a:r>
              <a:rPr lang="en-US" altLang="en-US" sz="4000" smtClean="0"/>
              <a:t>-</a:t>
            </a:r>
            <a:r>
              <a:rPr lang="en-US" altLang="en-US" sz="3600" smtClean="0"/>
              <a:t>1</a:t>
            </a:r>
            <a:r>
              <a:rPr lang="en-US" altLang="en-US" smtClean="0"/>
              <a:t>,y)</a:t>
            </a:r>
          </a:p>
        </p:txBody>
      </p:sp>
      <p:sp>
        <p:nvSpPr>
          <p:cNvPr id="7220" name="Rectangle 52"/>
          <p:cNvSpPr>
            <a:spLocks noChangeArrowheads="1"/>
          </p:cNvSpPr>
          <p:nvPr/>
        </p:nvSpPr>
        <p:spPr bwMode="auto">
          <a:xfrm>
            <a:off x="4953000" y="4495800"/>
            <a:ext cx="457200"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21" name="Rectangle 53"/>
          <p:cNvSpPr>
            <a:spLocks noChangeArrowheads="1"/>
          </p:cNvSpPr>
          <p:nvPr/>
        </p:nvSpPr>
        <p:spPr bwMode="auto">
          <a:xfrm>
            <a:off x="6534150" y="46482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7222" name="Group 55"/>
          <p:cNvGrpSpPr>
            <a:grpSpLocks/>
          </p:cNvGrpSpPr>
          <p:nvPr/>
        </p:nvGrpSpPr>
        <p:grpSpPr bwMode="auto">
          <a:xfrm>
            <a:off x="3729038" y="3032125"/>
            <a:ext cx="114300" cy="273050"/>
            <a:chOff x="2448" y="1929"/>
            <a:chExt cx="72" cy="172"/>
          </a:xfrm>
        </p:grpSpPr>
        <p:sp>
          <p:nvSpPr>
            <p:cNvPr id="7249" name="Line 56"/>
            <p:cNvSpPr>
              <a:spLocks noChangeShapeType="1"/>
            </p:cNvSpPr>
            <p:nvPr/>
          </p:nvSpPr>
          <p:spPr bwMode="auto">
            <a:xfrm>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50" name="Line 57"/>
            <p:cNvSpPr>
              <a:spLocks noChangeShapeType="1"/>
            </p:cNvSpPr>
            <p:nvPr/>
          </p:nvSpPr>
          <p:spPr bwMode="auto">
            <a:xfrm flipH="1">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7223" name="Group 58"/>
          <p:cNvGrpSpPr>
            <a:grpSpLocks/>
          </p:cNvGrpSpPr>
          <p:nvPr/>
        </p:nvGrpSpPr>
        <p:grpSpPr bwMode="auto">
          <a:xfrm>
            <a:off x="3429000" y="4298950"/>
            <a:ext cx="114300" cy="273050"/>
            <a:chOff x="2448" y="1929"/>
            <a:chExt cx="72" cy="172"/>
          </a:xfrm>
        </p:grpSpPr>
        <p:sp>
          <p:nvSpPr>
            <p:cNvPr id="7247" name="Line 59"/>
            <p:cNvSpPr>
              <a:spLocks noChangeShapeType="1"/>
            </p:cNvSpPr>
            <p:nvPr/>
          </p:nvSpPr>
          <p:spPr bwMode="auto">
            <a:xfrm>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48" name="Line 60"/>
            <p:cNvSpPr>
              <a:spLocks noChangeShapeType="1"/>
            </p:cNvSpPr>
            <p:nvPr/>
          </p:nvSpPr>
          <p:spPr bwMode="auto">
            <a:xfrm flipH="1">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7224" name="Group 61"/>
          <p:cNvGrpSpPr>
            <a:grpSpLocks/>
          </p:cNvGrpSpPr>
          <p:nvPr/>
        </p:nvGrpSpPr>
        <p:grpSpPr bwMode="auto">
          <a:xfrm>
            <a:off x="4343400" y="2698750"/>
            <a:ext cx="114300" cy="273050"/>
            <a:chOff x="2448" y="1929"/>
            <a:chExt cx="72" cy="172"/>
          </a:xfrm>
        </p:grpSpPr>
        <p:sp>
          <p:nvSpPr>
            <p:cNvPr id="7245" name="Line 62"/>
            <p:cNvSpPr>
              <a:spLocks noChangeShapeType="1"/>
            </p:cNvSpPr>
            <p:nvPr/>
          </p:nvSpPr>
          <p:spPr bwMode="auto">
            <a:xfrm>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46" name="Line 63"/>
            <p:cNvSpPr>
              <a:spLocks noChangeShapeType="1"/>
            </p:cNvSpPr>
            <p:nvPr/>
          </p:nvSpPr>
          <p:spPr bwMode="auto">
            <a:xfrm flipH="1">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7225" name="Group 64"/>
          <p:cNvGrpSpPr>
            <a:grpSpLocks/>
          </p:cNvGrpSpPr>
          <p:nvPr/>
        </p:nvGrpSpPr>
        <p:grpSpPr bwMode="auto">
          <a:xfrm>
            <a:off x="5562600" y="1905000"/>
            <a:ext cx="114300" cy="273050"/>
            <a:chOff x="2448" y="1929"/>
            <a:chExt cx="72" cy="172"/>
          </a:xfrm>
        </p:grpSpPr>
        <p:sp>
          <p:nvSpPr>
            <p:cNvPr id="7243" name="Line 65"/>
            <p:cNvSpPr>
              <a:spLocks noChangeShapeType="1"/>
            </p:cNvSpPr>
            <p:nvPr/>
          </p:nvSpPr>
          <p:spPr bwMode="auto">
            <a:xfrm>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44" name="Line 66"/>
            <p:cNvSpPr>
              <a:spLocks noChangeShapeType="1"/>
            </p:cNvSpPr>
            <p:nvPr/>
          </p:nvSpPr>
          <p:spPr bwMode="auto">
            <a:xfrm flipH="1">
              <a:off x="2448" y="1929"/>
              <a:ext cx="72" cy="172"/>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7226" name="Text Box 68"/>
          <p:cNvSpPr txBox="1">
            <a:spLocks noChangeArrowheads="1"/>
          </p:cNvSpPr>
          <p:nvPr/>
        </p:nvSpPr>
        <p:spPr bwMode="auto">
          <a:xfrm>
            <a:off x="288925" y="1590675"/>
            <a:ext cx="11811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0000"/>
                </a:solidFill>
                <a:effectLst/>
                <a:uLnTx/>
                <a:uFillTx/>
                <a:latin typeface="Times New Roman" pitchFamily="18" charset="0"/>
                <a:ea typeface="+mn-ea"/>
                <a:cs typeface="+mn-cs"/>
              </a:rPr>
              <a:t>Delete</a:t>
            </a:r>
            <a:endParaRPr kumimoji="1" lang="en-CA" altLang="en-US" sz="3000" b="0" i="0" u="none" strike="noStrike" kern="1200" cap="none" spc="0" normalizeH="0" baseline="0" noProof="0">
              <a:ln>
                <a:noFill/>
              </a:ln>
              <a:solidFill>
                <a:srgbClr val="FF0000"/>
              </a:solidFill>
              <a:effectLst/>
              <a:uLnTx/>
              <a:uFillTx/>
              <a:latin typeface="Times New Roman" pitchFamily="18" charset="0"/>
              <a:ea typeface="+mn-ea"/>
              <a:cs typeface="+mn-cs"/>
            </a:endParaRPr>
          </a:p>
        </p:txBody>
      </p:sp>
      <p:sp>
        <p:nvSpPr>
          <p:cNvPr id="7227" name="Line 69"/>
          <p:cNvSpPr>
            <a:spLocks noChangeShapeType="1"/>
          </p:cNvSpPr>
          <p:nvPr/>
        </p:nvSpPr>
        <p:spPr bwMode="auto">
          <a:xfrm>
            <a:off x="381000" y="2319338"/>
            <a:ext cx="2286000" cy="20637"/>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28" name="Line 70"/>
          <p:cNvSpPr>
            <a:spLocks noChangeShapeType="1"/>
          </p:cNvSpPr>
          <p:nvPr/>
        </p:nvSpPr>
        <p:spPr bwMode="auto">
          <a:xfrm>
            <a:off x="381000" y="2833688"/>
            <a:ext cx="1776413" cy="0"/>
          </a:xfrm>
          <a:prstGeom prst="line">
            <a:avLst/>
          </a:prstGeom>
          <a:noFill/>
          <a:ln w="38100" cap="sq">
            <a:solidFill>
              <a:srgbClr val="FF0000"/>
            </a:solidFill>
            <a:miter lim="800000"/>
            <a:headEnd type="none" w="sm" len="sm"/>
            <a:tailEnd type="none" w="sm" len="sm"/>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29" name="Text Box 71"/>
          <p:cNvSpPr txBox="1">
            <a:spLocks noChangeArrowheads="1"/>
          </p:cNvSpPr>
          <p:nvPr/>
        </p:nvSpPr>
        <p:spPr bwMode="auto">
          <a:xfrm>
            <a:off x="196850" y="3413125"/>
            <a:ext cx="98901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99FF33"/>
                </a:solidFill>
                <a:effectLst/>
                <a:uLnTx/>
                <a:uFillTx/>
                <a:latin typeface="Times New Roman" pitchFamily="18" charset="0"/>
                <a:ea typeface="+mn-ea"/>
                <a:cs typeface="+mn-cs"/>
              </a:rPr>
              <a:t>Keep</a:t>
            </a:r>
            <a:endParaRPr kumimoji="1" lang="en-CA" altLang="en-US" sz="3000" b="0" i="0" u="none" strike="noStrike" kern="1200" cap="none" spc="0" normalizeH="0" baseline="0" noProof="0">
              <a:ln>
                <a:noFill/>
              </a:ln>
              <a:solidFill>
                <a:srgbClr val="99FF33"/>
              </a:solidFill>
              <a:effectLst/>
              <a:uLnTx/>
              <a:uFillTx/>
              <a:latin typeface="Times New Roman" pitchFamily="18" charset="0"/>
              <a:ea typeface="+mn-ea"/>
              <a:cs typeface="+mn-cs"/>
            </a:endParaRPr>
          </a:p>
        </p:txBody>
      </p:sp>
      <p:sp>
        <p:nvSpPr>
          <p:cNvPr id="7230" name="Text Box 72"/>
          <p:cNvSpPr txBox="1">
            <a:spLocks noChangeArrowheads="1"/>
          </p:cNvSpPr>
          <p:nvPr/>
        </p:nvSpPr>
        <p:spPr bwMode="auto">
          <a:xfrm>
            <a:off x="5715000" y="6049963"/>
            <a:ext cx="10572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7231" name="Rectangle 73"/>
          <p:cNvSpPr>
            <a:spLocks noChangeArrowheads="1"/>
          </p:cNvSpPr>
          <p:nvPr/>
        </p:nvSpPr>
        <p:spPr bwMode="auto">
          <a:xfrm>
            <a:off x="4953000" y="4495800"/>
            <a:ext cx="457200"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7232" name="Group 74"/>
          <p:cNvGrpSpPr>
            <a:grpSpLocks/>
          </p:cNvGrpSpPr>
          <p:nvPr/>
        </p:nvGrpSpPr>
        <p:grpSpPr bwMode="auto">
          <a:xfrm>
            <a:off x="211138" y="204788"/>
            <a:ext cx="1227137" cy="917575"/>
            <a:chOff x="133" y="129"/>
            <a:chExt cx="773" cy="578"/>
          </a:xfrm>
        </p:grpSpPr>
        <p:sp>
          <p:nvSpPr>
            <p:cNvPr id="7234" name="Freeform 75" descr="Green marble"/>
            <p:cNvSpPr>
              <a:spLocks noChangeAspect="1"/>
            </p:cNvSpPr>
            <p:nvPr/>
          </p:nvSpPr>
          <p:spPr bwMode="auto">
            <a:xfrm rot="2360341">
              <a:off x="133" y="317"/>
              <a:ext cx="493" cy="390"/>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10"/>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35" name="Freeform 76" descr="Green marble"/>
            <p:cNvSpPr>
              <a:spLocks noChangeAspect="1"/>
            </p:cNvSpPr>
            <p:nvPr/>
          </p:nvSpPr>
          <p:spPr bwMode="auto">
            <a:xfrm rot="2360341">
              <a:off x="622" y="359"/>
              <a:ext cx="284" cy="283"/>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10"/>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7236" name="Group 77"/>
            <p:cNvGrpSpPr>
              <a:grpSpLocks noChangeAspect="1"/>
            </p:cNvGrpSpPr>
            <p:nvPr/>
          </p:nvGrpSpPr>
          <p:grpSpPr bwMode="auto">
            <a:xfrm rot="2360341">
              <a:off x="373" y="129"/>
              <a:ext cx="421" cy="527"/>
              <a:chOff x="2227" y="1194"/>
              <a:chExt cx="1944" cy="2413"/>
            </a:xfrm>
          </p:grpSpPr>
          <p:sp>
            <p:nvSpPr>
              <p:cNvPr id="7237" name="Freeform 78"/>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38" name="Freeform 79"/>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39" name="Freeform 80"/>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40" name="Freeform 81"/>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41" name="Freeform 82"/>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42" name="Freeform 83"/>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469076" name="Freeform 84"/>
          <p:cNvSpPr>
            <a:spLocks/>
          </p:cNvSpPr>
          <p:nvPr/>
        </p:nvSpPr>
        <p:spPr bwMode="auto">
          <a:xfrm>
            <a:off x="1547813" y="4557713"/>
            <a:ext cx="5200650" cy="1843087"/>
          </a:xfrm>
          <a:custGeom>
            <a:avLst/>
            <a:gdLst>
              <a:gd name="T0" fmla="*/ 0 w 3276"/>
              <a:gd name="T1" fmla="*/ 1161 h 1161"/>
              <a:gd name="T2" fmla="*/ 0 w 3276"/>
              <a:gd name="T3" fmla="*/ 776 h 1161"/>
              <a:gd name="T4" fmla="*/ 405 w 3276"/>
              <a:gd name="T5" fmla="*/ 776 h 1161"/>
              <a:gd name="T6" fmla="*/ 405 w 3276"/>
              <a:gd name="T7" fmla="*/ 151 h 1161"/>
              <a:gd name="T8" fmla="*/ 1186 w 3276"/>
              <a:gd name="T9" fmla="*/ 151 h 1161"/>
              <a:gd name="T10" fmla="*/ 1179 w 3276"/>
              <a:gd name="T11" fmla="*/ 0 h 1161"/>
              <a:gd name="T12" fmla="*/ 3276 w 3276"/>
              <a:gd name="T13" fmla="*/ 18 h 1161"/>
              <a:gd name="T14" fmla="*/ 3263 w 3276"/>
              <a:gd name="T15" fmla="*/ 1152 h 1161"/>
              <a:gd name="T16" fmla="*/ 0 w 3276"/>
              <a:gd name="T17" fmla="*/ 1161 h 11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76"/>
              <a:gd name="T28" fmla="*/ 0 h 1161"/>
              <a:gd name="T29" fmla="*/ 3276 w 3276"/>
              <a:gd name="T30" fmla="*/ 1161 h 11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76" h="1161">
                <a:moveTo>
                  <a:pt x="0" y="1161"/>
                </a:moveTo>
                <a:lnTo>
                  <a:pt x="0" y="776"/>
                </a:lnTo>
                <a:lnTo>
                  <a:pt x="405" y="776"/>
                </a:lnTo>
                <a:lnTo>
                  <a:pt x="405" y="151"/>
                </a:lnTo>
                <a:lnTo>
                  <a:pt x="1186" y="151"/>
                </a:lnTo>
                <a:lnTo>
                  <a:pt x="1179" y="0"/>
                </a:lnTo>
                <a:lnTo>
                  <a:pt x="3276" y="18"/>
                </a:lnTo>
                <a:lnTo>
                  <a:pt x="3263" y="1152"/>
                </a:lnTo>
                <a:lnTo>
                  <a:pt x="0" y="1161"/>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29447675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69076"/>
                                        </p:tgtEl>
                                        <p:attrNameLst>
                                          <p:attrName>style.visibility</p:attrName>
                                        </p:attrNameLst>
                                      </p:cBhvr>
                                      <p:to>
                                        <p:strVal val="visible"/>
                                      </p:to>
                                    </p:set>
                                    <p:anim calcmode="lin" valueType="num">
                                      <p:cBhvr additive="base">
                                        <p:cTn id="7" dur="500" fill="hold"/>
                                        <p:tgtEl>
                                          <p:spTgt spid="469076"/>
                                        </p:tgtEl>
                                        <p:attrNameLst>
                                          <p:attrName>ppt_x</p:attrName>
                                        </p:attrNameLst>
                                      </p:cBhvr>
                                      <p:tavLst>
                                        <p:tav tm="0">
                                          <p:val>
                                            <p:strVal val="1+#ppt_w/2"/>
                                          </p:val>
                                        </p:tav>
                                        <p:tav tm="100000">
                                          <p:val>
                                            <p:strVal val="#ppt_x"/>
                                          </p:val>
                                        </p:tav>
                                      </p:tavLst>
                                    </p:anim>
                                    <p:anim calcmode="lin" valueType="num">
                                      <p:cBhvr additive="base">
                                        <p:cTn id="8" dur="500" fill="hold"/>
                                        <p:tgtEl>
                                          <p:spTgt spid="4690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9076"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8104F0-CDC1-4830-87E6-92F7FFBD414F}"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98</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31" name="Rectangle 2"/>
          <p:cNvSpPr>
            <a:spLocks noGrp="1" noChangeArrowheads="1"/>
          </p:cNvSpPr>
          <p:nvPr>
            <p:ph type="title"/>
          </p:nvPr>
        </p:nvSpPr>
        <p:spPr>
          <a:xfrm>
            <a:off x="611188" y="0"/>
            <a:ext cx="7772400" cy="1143000"/>
          </a:xfrm>
        </p:spPr>
        <p:txBody>
          <a:bodyPr/>
          <a:lstStyle/>
          <a:p>
            <a:r>
              <a:rPr lang="en-US" altLang="en-US" smtClean="0"/>
              <a:t>Constructing x</a:t>
            </a:r>
            <a:r>
              <a:rPr lang="en-US" altLang="en-US" baseline="-25000" smtClean="0"/>
              <a:t>*</a:t>
            </a:r>
            <a:r>
              <a:rPr lang="en-US" altLang="en-US" smtClean="0"/>
              <a:t> </a:t>
            </a:r>
            <a:r>
              <a:rPr lang="en-US" altLang="en-US" sz="2800" smtClean="0"/>
              <a:t>&amp;</a:t>
            </a:r>
            <a:r>
              <a:rPr lang="en-US" altLang="en-US" smtClean="0"/>
              <a:t> y</a:t>
            </a:r>
            <a:r>
              <a:rPr lang="en-US" altLang="en-US" baseline="-25000" smtClean="0"/>
              <a:t>*</a:t>
            </a:r>
            <a:r>
              <a:rPr lang="en-US" altLang="en-US" smtClean="0"/>
              <a:t> </a:t>
            </a:r>
          </a:p>
        </p:txBody>
      </p:sp>
      <p:sp>
        <p:nvSpPr>
          <p:cNvPr id="22532" name="Freeform 3"/>
          <p:cNvSpPr>
            <a:spLocks/>
          </p:cNvSpPr>
          <p:nvPr/>
        </p:nvSpPr>
        <p:spPr bwMode="auto">
          <a:xfrm>
            <a:off x="1570038" y="2001838"/>
            <a:ext cx="4806950" cy="4387850"/>
          </a:xfrm>
          <a:custGeom>
            <a:avLst/>
            <a:gdLst>
              <a:gd name="T0" fmla="*/ 0 w 3028"/>
              <a:gd name="T1" fmla="*/ 2764 h 2764"/>
              <a:gd name="T2" fmla="*/ 0 w 3028"/>
              <a:gd name="T3" fmla="*/ 2369 h 2764"/>
              <a:gd name="T4" fmla="*/ 418 w 3028"/>
              <a:gd name="T5" fmla="*/ 2369 h 2764"/>
              <a:gd name="T6" fmla="*/ 418 w 3028"/>
              <a:gd name="T7" fmla="*/ 1742 h 2764"/>
              <a:gd name="T8" fmla="*/ 1186 w 3028"/>
              <a:gd name="T9" fmla="*/ 1742 h 2764"/>
              <a:gd name="T10" fmla="*/ 1186 w 3028"/>
              <a:gd name="T11" fmla="*/ 1497 h 2764"/>
              <a:gd name="T12" fmla="*/ 1410 w 3028"/>
              <a:gd name="T13" fmla="*/ 1497 h 2764"/>
              <a:gd name="T14" fmla="*/ 1410 w 3028"/>
              <a:gd name="T15" fmla="*/ 722 h 2764"/>
              <a:gd name="T16" fmla="*/ 1752 w 3028"/>
              <a:gd name="T17" fmla="*/ 722 h 2764"/>
              <a:gd name="T18" fmla="*/ 1752 w 3028"/>
              <a:gd name="T19" fmla="*/ 483 h 2764"/>
              <a:gd name="T20" fmla="*/ 2535 w 3028"/>
              <a:gd name="T21" fmla="*/ 483 h 2764"/>
              <a:gd name="T22" fmla="*/ 2535 w 3028"/>
              <a:gd name="T23" fmla="*/ 0 h 2764"/>
              <a:gd name="T24" fmla="*/ 3028 w 3028"/>
              <a:gd name="T25" fmla="*/ 0 h 27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28"/>
              <a:gd name="T40" fmla="*/ 0 h 2764"/>
              <a:gd name="T41" fmla="*/ 3028 w 3028"/>
              <a:gd name="T42" fmla="*/ 2764 h 27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28" h="2764">
                <a:moveTo>
                  <a:pt x="0" y="2764"/>
                </a:moveTo>
                <a:lnTo>
                  <a:pt x="0" y="2369"/>
                </a:lnTo>
                <a:lnTo>
                  <a:pt x="418" y="2369"/>
                </a:lnTo>
                <a:lnTo>
                  <a:pt x="418" y="1742"/>
                </a:lnTo>
                <a:lnTo>
                  <a:pt x="1186" y="1742"/>
                </a:lnTo>
                <a:lnTo>
                  <a:pt x="1186" y="1497"/>
                </a:lnTo>
                <a:lnTo>
                  <a:pt x="1410" y="1497"/>
                </a:lnTo>
                <a:lnTo>
                  <a:pt x="1410" y="722"/>
                </a:lnTo>
                <a:lnTo>
                  <a:pt x="1752" y="722"/>
                </a:lnTo>
                <a:lnTo>
                  <a:pt x="1752" y="483"/>
                </a:lnTo>
                <a:lnTo>
                  <a:pt x="2535" y="483"/>
                </a:lnTo>
                <a:lnTo>
                  <a:pt x="2535" y="0"/>
                </a:lnTo>
                <a:lnTo>
                  <a:pt x="302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33" name="Rectangle 4"/>
          <p:cNvSpPr>
            <a:spLocks noChangeArrowheads="1"/>
          </p:cNvSpPr>
          <p:nvPr/>
        </p:nvSpPr>
        <p:spPr bwMode="auto">
          <a:xfrm>
            <a:off x="1308100" y="60801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34" name="Rectangle 5"/>
          <p:cNvSpPr>
            <a:spLocks noChangeArrowheads="1"/>
          </p:cNvSpPr>
          <p:nvPr/>
        </p:nvSpPr>
        <p:spPr bwMode="auto">
          <a:xfrm>
            <a:off x="2028825" y="54657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35" name="Rectangle 6"/>
          <p:cNvSpPr>
            <a:spLocks noChangeArrowheads="1"/>
          </p:cNvSpPr>
          <p:nvPr/>
        </p:nvSpPr>
        <p:spPr bwMode="auto">
          <a:xfrm>
            <a:off x="4210050" y="28511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36" name="Rectangle 7"/>
          <p:cNvSpPr>
            <a:spLocks noChangeArrowheads="1"/>
          </p:cNvSpPr>
          <p:nvPr/>
        </p:nvSpPr>
        <p:spPr bwMode="auto">
          <a:xfrm>
            <a:off x="5405438" y="24701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37" name="Rectangle 8"/>
          <p:cNvSpPr>
            <a:spLocks noChangeArrowheads="1"/>
          </p:cNvSpPr>
          <p:nvPr/>
        </p:nvSpPr>
        <p:spPr bwMode="auto">
          <a:xfrm>
            <a:off x="6164263" y="17256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38" name="Rectangle 9"/>
          <p:cNvSpPr>
            <a:spLocks noChangeArrowheads="1"/>
          </p:cNvSpPr>
          <p:nvPr/>
        </p:nvSpPr>
        <p:spPr bwMode="auto">
          <a:xfrm>
            <a:off x="3263900" y="45069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39" name="Rectangle 10"/>
          <p:cNvSpPr>
            <a:spLocks noChangeArrowheads="1"/>
          </p:cNvSpPr>
          <p:nvPr/>
        </p:nvSpPr>
        <p:spPr bwMode="auto">
          <a:xfrm>
            <a:off x="3592513" y="40925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0" name="Rectangle 11"/>
          <p:cNvSpPr>
            <a:spLocks noChangeArrowheads="1"/>
          </p:cNvSpPr>
          <p:nvPr/>
        </p:nvSpPr>
        <p:spPr bwMode="auto">
          <a:xfrm>
            <a:off x="5548313" y="5413375"/>
            <a:ext cx="2286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36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1" name="Rectangle 12"/>
          <p:cNvSpPr>
            <a:spLocks noChangeArrowheads="1"/>
          </p:cNvSpPr>
          <p:nvPr/>
        </p:nvSpPr>
        <p:spPr bwMode="auto">
          <a:xfrm>
            <a:off x="4722813" y="6469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2" name="Rectangle 13"/>
          <p:cNvSpPr>
            <a:spLocks noChangeArrowheads="1"/>
          </p:cNvSpPr>
          <p:nvPr/>
        </p:nvSpPr>
        <p:spPr bwMode="auto">
          <a:xfrm>
            <a:off x="5081588" y="6469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3" name="Rectangle 14"/>
          <p:cNvSpPr>
            <a:spLocks noChangeArrowheads="1"/>
          </p:cNvSpPr>
          <p:nvPr/>
        </p:nvSpPr>
        <p:spPr bwMode="auto">
          <a:xfrm>
            <a:off x="5445125" y="6469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4" name="Rectangle 15"/>
          <p:cNvSpPr>
            <a:spLocks noChangeArrowheads="1"/>
          </p:cNvSpPr>
          <p:nvPr/>
        </p:nvSpPr>
        <p:spPr bwMode="auto">
          <a:xfrm>
            <a:off x="5803900" y="6469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5" name="Rectangle 16"/>
          <p:cNvSpPr>
            <a:spLocks noChangeArrowheads="1"/>
          </p:cNvSpPr>
          <p:nvPr/>
        </p:nvSpPr>
        <p:spPr bwMode="auto">
          <a:xfrm>
            <a:off x="6164263" y="64690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6" name="Rectangle 17"/>
          <p:cNvSpPr>
            <a:spLocks noChangeArrowheads="1"/>
          </p:cNvSpPr>
          <p:nvPr/>
        </p:nvSpPr>
        <p:spPr bwMode="auto">
          <a:xfrm>
            <a:off x="5773738" y="2063750"/>
            <a:ext cx="5175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7" name="Rectangle 18"/>
          <p:cNvSpPr>
            <a:spLocks noChangeArrowheads="1"/>
          </p:cNvSpPr>
          <p:nvPr/>
        </p:nvSpPr>
        <p:spPr bwMode="auto">
          <a:xfrm>
            <a:off x="5965825" y="2144713"/>
            <a:ext cx="42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r</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8" name="Rectangle 19"/>
          <p:cNvSpPr>
            <a:spLocks noChangeArrowheads="1"/>
          </p:cNvSpPr>
          <p:nvPr/>
        </p:nvSpPr>
        <p:spPr bwMode="auto">
          <a:xfrm>
            <a:off x="6169025" y="2144713"/>
            <a:ext cx="4286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r</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49" name="Rectangle 20"/>
          <p:cNvSpPr>
            <a:spLocks noChangeArrowheads="1"/>
          </p:cNvSpPr>
          <p:nvPr/>
        </p:nvSpPr>
        <p:spPr bwMode="auto">
          <a:xfrm>
            <a:off x="1679575" y="5802313"/>
            <a:ext cx="5175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0" name="Rectangle 21"/>
          <p:cNvSpPr>
            <a:spLocks noChangeArrowheads="1"/>
          </p:cNvSpPr>
          <p:nvPr/>
        </p:nvSpPr>
        <p:spPr bwMode="auto">
          <a:xfrm>
            <a:off x="1874838" y="5881688"/>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1" name="Rectangle 22"/>
          <p:cNvSpPr>
            <a:spLocks noChangeArrowheads="1"/>
          </p:cNvSpPr>
          <p:nvPr/>
        </p:nvSpPr>
        <p:spPr bwMode="auto">
          <a:xfrm>
            <a:off x="2078038" y="5881688"/>
            <a:ext cx="63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000" b="0" i="0" u="none" strike="noStrike" kern="1200" cap="none" spc="0" normalizeH="0" baseline="0" noProof="0">
                <a:ln>
                  <a:noFill/>
                </a:ln>
                <a:solidFill>
                  <a:srgbClr val="000000"/>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2" name="Rectangle 23"/>
          <p:cNvSpPr>
            <a:spLocks noChangeArrowheads="1"/>
          </p:cNvSpPr>
          <p:nvPr/>
        </p:nvSpPr>
        <p:spPr bwMode="auto">
          <a:xfrm>
            <a:off x="5794375" y="6108700"/>
            <a:ext cx="4730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x, y )</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3" name="Freeform 24"/>
          <p:cNvSpPr>
            <a:spLocks/>
          </p:cNvSpPr>
          <p:nvPr/>
        </p:nvSpPr>
        <p:spPr bwMode="auto">
          <a:xfrm>
            <a:off x="1600200" y="2009775"/>
            <a:ext cx="4776788" cy="4364038"/>
          </a:xfrm>
          <a:custGeom>
            <a:avLst/>
            <a:gdLst>
              <a:gd name="T0" fmla="*/ 0 w 3009"/>
              <a:gd name="T1" fmla="*/ 2749 h 2749"/>
              <a:gd name="T2" fmla="*/ 0 w 3009"/>
              <a:gd name="T3" fmla="*/ 2364 h 2749"/>
              <a:gd name="T4" fmla="*/ 405 w 3009"/>
              <a:gd name="T5" fmla="*/ 2364 h 2749"/>
              <a:gd name="T6" fmla="*/ 405 w 3009"/>
              <a:gd name="T7" fmla="*/ 1739 h 2749"/>
              <a:gd name="T8" fmla="*/ 1186 w 3009"/>
              <a:gd name="T9" fmla="*/ 1739 h 2749"/>
              <a:gd name="T10" fmla="*/ 1186 w 3009"/>
              <a:gd name="T11" fmla="*/ 1494 h 2749"/>
              <a:gd name="T12" fmla="*/ 1399 w 3009"/>
              <a:gd name="T13" fmla="*/ 1494 h 2749"/>
              <a:gd name="T14" fmla="*/ 1399 w 3009"/>
              <a:gd name="T15" fmla="*/ 721 h 2749"/>
              <a:gd name="T16" fmla="*/ 1746 w 3009"/>
              <a:gd name="T17" fmla="*/ 721 h 2749"/>
              <a:gd name="T18" fmla="*/ 1746 w 3009"/>
              <a:gd name="T19" fmla="*/ 470 h 2749"/>
              <a:gd name="T20" fmla="*/ 2533 w 3009"/>
              <a:gd name="T21" fmla="*/ 470 h 2749"/>
              <a:gd name="T22" fmla="*/ 2533 w 3009"/>
              <a:gd name="T23" fmla="*/ 0 h 2749"/>
              <a:gd name="T24" fmla="*/ 3009 w 3009"/>
              <a:gd name="T25" fmla="*/ 0 h 2749"/>
              <a:gd name="T26" fmla="*/ 3009 w 3009"/>
              <a:gd name="T27" fmla="*/ 2749 h 2749"/>
              <a:gd name="T28" fmla="*/ 0 w 3009"/>
              <a:gd name="T29" fmla="*/ 2749 h 27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09"/>
              <a:gd name="T46" fmla="*/ 0 h 2749"/>
              <a:gd name="T47" fmla="*/ 3009 w 3009"/>
              <a:gd name="T48" fmla="*/ 2749 h 27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09" h="2749">
                <a:moveTo>
                  <a:pt x="0" y="2749"/>
                </a:moveTo>
                <a:lnTo>
                  <a:pt x="0" y="2364"/>
                </a:lnTo>
                <a:lnTo>
                  <a:pt x="405" y="2364"/>
                </a:lnTo>
                <a:lnTo>
                  <a:pt x="405" y="1739"/>
                </a:lnTo>
                <a:lnTo>
                  <a:pt x="1186" y="1739"/>
                </a:lnTo>
                <a:lnTo>
                  <a:pt x="1186" y="1494"/>
                </a:lnTo>
                <a:lnTo>
                  <a:pt x="1399" y="1494"/>
                </a:lnTo>
                <a:lnTo>
                  <a:pt x="1399" y="721"/>
                </a:lnTo>
                <a:lnTo>
                  <a:pt x="1746" y="721"/>
                </a:lnTo>
                <a:lnTo>
                  <a:pt x="1746" y="470"/>
                </a:lnTo>
                <a:lnTo>
                  <a:pt x="2533" y="470"/>
                </a:lnTo>
                <a:lnTo>
                  <a:pt x="2533" y="0"/>
                </a:lnTo>
                <a:lnTo>
                  <a:pt x="3009" y="0"/>
                </a:lnTo>
                <a:lnTo>
                  <a:pt x="3009" y="2749"/>
                </a:lnTo>
                <a:lnTo>
                  <a:pt x="0" y="27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4" name="Rectangle 25"/>
          <p:cNvSpPr>
            <a:spLocks noChangeArrowheads="1"/>
          </p:cNvSpPr>
          <p:nvPr/>
        </p:nvSpPr>
        <p:spPr bwMode="auto">
          <a:xfrm>
            <a:off x="4938713" y="4265613"/>
            <a:ext cx="457200" cy="1096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7200" b="0" i="0" u="none" strike="noStrike" kern="1200" cap="none" spc="0" normalizeH="0" baseline="0" noProof="0">
                <a:ln>
                  <a:noFill/>
                </a:ln>
                <a:solidFill>
                  <a:srgbClr val="000000"/>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5" name="Text Box 27"/>
          <p:cNvSpPr txBox="1">
            <a:spLocks noChangeArrowheads="1"/>
          </p:cNvSpPr>
          <p:nvPr/>
        </p:nvSpPr>
        <p:spPr bwMode="auto">
          <a:xfrm>
            <a:off x="5364163" y="6064250"/>
            <a:ext cx="1057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&lt;x,y&gt; *</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22556" name="Oval 28"/>
          <p:cNvSpPr>
            <a:spLocks noChangeArrowheads="1"/>
          </p:cNvSpPr>
          <p:nvPr/>
        </p:nvSpPr>
        <p:spPr bwMode="auto">
          <a:xfrm>
            <a:off x="4586288" y="6469063"/>
            <a:ext cx="366712" cy="274637"/>
          </a:xfrm>
          <a:prstGeom prst="ellipse">
            <a:avLst/>
          </a:prstGeom>
          <a:noFill/>
          <a:ln w="2540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20000"/>
              </a:spcBef>
              <a:spcAft>
                <a:spcPct val="0"/>
              </a:spcAft>
              <a:buClrTx/>
              <a:buSzTx/>
              <a:buFontTx/>
              <a:buChar char="•"/>
              <a:tabLst/>
              <a:defRPr/>
            </a:pP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7" name="Rectangle 29"/>
          <p:cNvSpPr>
            <a:spLocks noChangeArrowheads="1"/>
          </p:cNvSpPr>
          <p:nvPr/>
        </p:nvSpPr>
        <p:spPr bwMode="auto">
          <a:xfrm>
            <a:off x="6507163" y="45116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8" name="Rectangle 30"/>
          <p:cNvSpPr>
            <a:spLocks noChangeArrowheads="1"/>
          </p:cNvSpPr>
          <p:nvPr/>
        </p:nvSpPr>
        <p:spPr bwMode="auto">
          <a:xfrm>
            <a:off x="6507163" y="48196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59" name="Rectangle 31"/>
          <p:cNvSpPr>
            <a:spLocks noChangeArrowheads="1"/>
          </p:cNvSpPr>
          <p:nvPr/>
        </p:nvSpPr>
        <p:spPr bwMode="auto">
          <a:xfrm>
            <a:off x="6507163" y="54371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60" name="Rectangle 32"/>
          <p:cNvSpPr>
            <a:spLocks noChangeArrowheads="1"/>
          </p:cNvSpPr>
          <p:nvPr/>
        </p:nvSpPr>
        <p:spPr bwMode="auto">
          <a:xfrm>
            <a:off x="6507163" y="51323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61" name="Rectangle 33"/>
          <p:cNvSpPr>
            <a:spLocks noChangeArrowheads="1"/>
          </p:cNvSpPr>
          <p:nvPr/>
        </p:nvSpPr>
        <p:spPr bwMode="auto">
          <a:xfrm>
            <a:off x="6507163" y="57515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62" name="Rectangle 34"/>
          <p:cNvSpPr>
            <a:spLocks noChangeArrowheads="1"/>
          </p:cNvSpPr>
          <p:nvPr/>
        </p:nvSpPr>
        <p:spPr bwMode="auto">
          <a:xfrm>
            <a:off x="6507163" y="60912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63" name="Rectangle 35"/>
          <p:cNvSpPr>
            <a:spLocks noChangeArrowheads="1"/>
          </p:cNvSpPr>
          <p:nvPr/>
        </p:nvSpPr>
        <p:spPr bwMode="auto">
          <a:xfrm>
            <a:off x="6515100" y="38989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64" name="Rectangle 36"/>
          <p:cNvSpPr>
            <a:spLocks noChangeArrowheads="1"/>
          </p:cNvSpPr>
          <p:nvPr/>
        </p:nvSpPr>
        <p:spPr bwMode="auto">
          <a:xfrm>
            <a:off x="6515100" y="35941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65" name="Rectangle 37"/>
          <p:cNvSpPr>
            <a:spLocks noChangeArrowheads="1"/>
          </p:cNvSpPr>
          <p:nvPr/>
        </p:nvSpPr>
        <p:spPr bwMode="auto">
          <a:xfrm>
            <a:off x="6515100" y="42132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66" name="Rectangle 50"/>
          <p:cNvSpPr>
            <a:spLocks noChangeArrowheads="1"/>
          </p:cNvSpPr>
          <p:nvPr/>
        </p:nvSpPr>
        <p:spPr bwMode="auto">
          <a:xfrm>
            <a:off x="4140200" y="6308725"/>
            <a:ext cx="482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CC66"/>
                </a:solidFill>
                <a:effectLst/>
                <a:uLnTx/>
                <a:uFillTx/>
                <a:latin typeface="Times New Roman" pitchFamily="18" charset="0"/>
                <a:ea typeface="+mn-ea"/>
                <a:cs typeface="+mn-cs"/>
              </a:rPr>
              <a:t>x</a:t>
            </a:r>
            <a:r>
              <a:rPr kumimoji="0" lang="en-US" altLang="en-US" sz="2800" b="0" i="0" u="none" strike="noStrike" kern="1200" cap="none" spc="0" normalizeH="0" baseline="-25000" noProof="0">
                <a:ln>
                  <a:noFill/>
                </a:ln>
                <a:solidFill>
                  <a:srgbClr val="FFCC66"/>
                </a:solidFill>
                <a:effectLst/>
                <a:uLnTx/>
                <a:uFillTx/>
                <a:latin typeface="Times New Roman" pitchFamily="18" charset="0"/>
                <a:ea typeface="+mn-ea"/>
                <a:cs typeface="+mn-cs"/>
              </a:rPr>
              <a:t>*</a:t>
            </a:r>
            <a:endParaRPr kumimoji="0" lang="en-CA" altLang="en-US" sz="2800" b="0" i="0" u="none" strike="noStrike" kern="1200" cap="none" spc="0" normalizeH="0" baseline="0" noProof="0">
              <a:ln>
                <a:noFill/>
              </a:ln>
              <a:solidFill>
                <a:srgbClr val="FFCC66"/>
              </a:solidFill>
              <a:effectLst/>
              <a:uLnTx/>
              <a:uFillTx/>
              <a:latin typeface="Times New Roman" pitchFamily="18" charset="0"/>
              <a:ea typeface="+mn-ea"/>
              <a:cs typeface="+mn-cs"/>
            </a:endParaRPr>
          </a:p>
        </p:txBody>
      </p:sp>
      <p:grpSp>
        <p:nvGrpSpPr>
          <p:cNvPr id="22567" name="Group 77"/>
          <p:cNvGrpSpPr>
            <a:grpSpLocks/>
          </p:cNvGrpSpPr>
          <p:nvPr/>
        </p:nvGrpSpPr>
        <p:grpSpPr bwMode="auto">
          <a:xfrm>
            <a:off x="6400800" y="3443288"/>
            <a:ext cx="788988" cy="519112"/>
            <a:chOff x="4224" y="1785"/>
            <a:chExt cx="497" cy="327"/>
          </a:xfrm>
        </p:grpSpPr>
        <p:sp>
          <p:nvSpPr>
            <p:cNvPr id="22578" name="Oval 48"/>
            <p:cNvSpPr>
              <a:spLocks noChangeArrowheads="1"/>
            </p:cNvSpPr>
            <p:nvPr/>
          </p:nvSpPr>
          <p:spPr bwMode="auto">
            <a:xfrm>
              <a:off x="4224" y="1890"/>
              <a:ext cx="231" cy="173"/>
            </a:xfrm>
            <a:prstGeom prst="ellipse">
              <a:avLst/>
            </a:prstGeom>
            <a:noFill/>
            <a:ln w="2540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79" name="Rectangle 51"/>
            <p:cNvSpPr>
              <a:spLocks noChangeArrowheads="1"/>
            </p:cNvSpPr>
            <p:nvPr/>
          </p:nvSpPr>
          <p:spPr bwMode="auto">
            <a:xfrm>
              <a:off x="4417" y="1785"/>
              <a:ext cx="30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CC66"/>
                  </a:solidFill>
                  <a:effectLst/>
                  <a:uLnTx/>
                  <a:uFillTx/>
                  <a:latin typeface="Times New Roman" pitchFamily="18" charset="0"/>
                  <a:ea typeface="+mn-ea"/>
                  <a:cs typeface="+mn-cs"/>
                </a:rPr>
                <a:t>y</a:t>
              </a:r>
              <a:r>
                <a:rPr kumimoji="0" lang="en-US" altLang="en-US" sz="2800" b="0" i="0" u="none" strike="noStrike" kern="1200" cap="none" spc="0" normalizeH="0" baseline="-25000" noProof="0">
                  <a:ln>
                    <a:noFill/>
                  </a:ln>
                  <a:solidFill>
                    <a:srgbClr val="FFCC66"/>
                  </a:solidFill>
                  <a:effectLst/>
                  <a:uLnTx/>
                  <a:uFillTx/>
                  <a:latin typeface="Times New Roman" pitchFamily="18" charset="0"/>
                  <a:ea typeface="+mn-ea"/>
                  <a:cs typeface="+mn-cs"/>
                </a:rPr>
                <a:t>*</a:t>
              </a:r>
              <a:endParaRPr kumimoji="0" lang="en-CA" altLang="en-US" sz="2800" b="0" i="0" u="none" strike="noStrike" kern="1200" cap="none" spc="0" normalizeH="0" baseline="0" noProof="0">
                <a:ln>
                  <a:noFill/>
                </a:ln>
                <a:solidFill>
                  <a:srgbClr val="FFCC66"/>
                </a:solidFill>
                <a:effectLst/>
                <a:uLnTx/>
                <a:uFillTx/>
                <a:latin typeface="Times New Roman" pitchFamily="18" charset="0"/>
                <a:ea typeface="+mn-ea"/>
                <a:cs typeface="+mn-cs"/>
              </a:endParaRPr>
            </a:p>
          </p:txBody>
        </p:sp>
      </p:grpSp>
      <p:grpSp>
        <p:nvGrpSpPr>
          <p:cNvPr id="22568" name="Group 78"/>
          <p:cNvGrpSpPr>
            <a:grpSpLocks/>
          </p:cNvGrpSpPr>
          <p:nvPr/>
        </p:nvGrpSpPr>
        <p:grpSpPr bwMode="auto">
          <a:xfrm>
            <a:off x="211138" y="204788"/>
            <a:ext cx="1227137" cy="917575"/>
            <a:chOff x="133" y="129"/>
            <a:chExt cx="773" cy="578"/>
          </a:xfrm>
        </p:grpSpPr>
        <p:sp>
          <p:nvSpPr>
            <p:cNvPr id="22569" name="Freeform 79" descr="Green marble"/>
            <p:cNvSpPr>
              <a:spLocks noChangeAspect="1"/>
            </p:cNvSpPr>
            <p:nvPr/>
          </p:nvSpPr>
          <p:spPr bwMode="auto">
            <a:xfrm rot="2360341">
              <a:off x="133" y="317"/>
              <a:ext cx="493" cy="390"/>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70" name="Freeform 80" descr="Green marble"/>
            <p:cNvSpPr>
              <a:spLocks noChangeAspect="1"/>
            </p:cNvSpPr>
            <p:nvPr/>
          </p:nvSpPr>
          <p:spPr bwMode="auto">
            <a:xfrm rot="2360341">
              <a:off x="622" y="359"/>
              <a:ext cx="284" cy="283"/>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2"/>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2571" name="Group 81"/>
            <p:cNvGrpSpPr>
              <a:grpSpLocks noChangeAspect="1"/>
            </p:cNvGrpSpPr>
            <p:nvPr/>
          </p:nvGrpSpPr>
          <p:grpSpPr bwMode="auto">
            <a:xfrm rot="2360341">
              <a:off x="373" y="129"/>
              <a:ext cx="421" cy="527"/>
              <a:chOff x="2227" y="1194"/>
              <a:chExt cx="1944" cy="2413"/>
            </a:xfrm>
          </p:grpSpPr>
          <p:sp>
            <p:nvSpPr>
              <p:cNvPr id="22572" name="Freeform 82"/>
              <p:cNvSpPr>
                <a:spLocks noChangeAspect="1"/>
              </p:cNvSpPr>
              <p:nvPr/>
            </p:nvSpPr>
            <p:spPr bwMode="auto">
              <a:xfrm rot="-2705309">
                <a:off x="2708" y="1513"/>
                <a:ext cx="406" cy="340"/>
              </a:xfrm>
              <a:custGeom>
                <a:avLst/>
                <a:gdLst>
                  <a:gd name="T0" fmla="*/ 388 w 600"/>
                  <a:gd name="T1" fmla="*/ 289 h 608"/>
                  <a:gd name="T2" fmla="*/ 372 w 600"/>
                  <a:gd name="T3" fmla="*/ 177 h 608"/>
                  <a:gd name="T4" fmla="*/ 341 w 600"/>
                  <a:gd name="T5" fmla="*/ 78 h 608"/>
                  <a:gd name="T6" fmla="*/ 284 w 600"/>
                  <a:gd name="T7" fmla="*/ 24 h 608"/>
                  <a:gd name="T8" fmla="*/ 185 w 600"/>
                  <a:gd name="T9" fmla="*/ 0 h 608"/>
                  <a:gd name="T10" fmla="*/ 100 w 600"/>
                  <a:gd name="T11" fmla="*/ 24 h 608"/>
                  <a:gd name="T12" fmla="*/ 19 w 600"/>
                  <a:gd name="T13" fmla="*/ 123 h 608"/>
                  <a:gd name="T14" fmla="*/ 0 w 600"/>
                  <a:gd name="T15" fmla="*/ 243 h 608"/>
                  <a:gd name="T16" fmla="*/ 19 w 600"/>
                  <a:gd name="T17" fmla="*/ 370 h 608"/>
                  <a:gd name="T18" fmla="*/ 50 w 600"/>
                  <a:gd name="T19" fmla="*/ 447 h 608"/>
                  <a:gd name="T20" fmla="*/ 88 w 600"/>
                  <a:gd name="T21" fmla="*/ 528 h 608"/>
                  <a:gd name="T22" fmla="*/ 130 w 600"/>
                  <a:gd name="T23" fmla="*/ 582 h 608"/>
                  <a:gd name="T24" fmla="*/ 177 w 600"/>
                  <a:gd name="T25" fmla="*/ 608 h 608"/>
                  <a:gd name="T26" fmla="*/ 242 w 600"/>
                  <a:gd name="T27" fmla="*/ 585 h 608"/>
                  <a:gd name="T28" fmla="*/ 307 w 600"/>
                  <a:gd name="T29" fmla="*/ 531 h 608"/>
                  <a:gd name="T30" fmla="*/ 349 w 600"/>
                  <a:gd name="T31" fmla="*/ 455 h 608"/>
                  <a:gd name="T32" fmla="*/ 388 w 600"/>
                  <a:gd name="T33" fmla="*/ 390 h 608"/>
                  <a:gd name="T34" fmla="*/ 400 w 600"/>
                  <a:gd name="T35" fmla="*/ 351 h 608"/>
                  <a:gd name="T36" fmla="*/ 565 w 600"/>
                  <a:gd name="T37" fmla="*/ 293 h 608"/>
                  <a:gd name="T38" fmla="*/ 600 w 600"/>
                  <a:gd name="T39" fmla="*/ 270 h 608"/>
                  <a:gd name="T40" fmla="*/ 580 w 600"/>
                  <a:gd name="T41" fmla="*/ 235 h 608"/>
                  <a:gd name="T42" fmla="*/ 388 w 600"/>
                  <a:gd name="T43" fmla="*/ 289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73" name="Freeform 83"/>
              <p:cNvSpPr>
                <a:spLocks noChangeAspect="1"/>
              </p:cNvSpPr>
              <p:nvPr/>
            </p:nvSpPr>
            <p:spPr bwMode="auto">
              <a:xfrm rot="-2705309">
                <a:off x="2999" y="1873"/>
                <a:ext cx="418" cy="758"/>
              </a:xfrm>
              <a:custGeom>
                <a:avLst/>
                <a:gdLst>
                  <a:gd name="T0" fmla="*/ 208 w 619"/>
                  <a:gd name="T1" fmla="*/ 161 h 1085"/>
                  <a:gd name="T2" fmla="*/ 284 w 619"/>
                  <a:gd name="T3" fmla="*/ 80 h 1085"/>
                  <a:gd name="T4" fmla="*/ 411 w 619"/>
                  <a:gd name="T5" fmla="*/ 3 h 1085"/>
                  <a:gd name="T6" fmla="*/ 469 w 619"/>
                  <a:gd name="T7" fmla="*/ 0 h 1085"/>
                  <a:gd name="T8" fmla="*/ 573 w 619"/>
                  <a:gd name="T9" fmla="*/ 34 h 1085"/>
                  <a:gd name="T10" fmla="*/ 619 w 619"/>
                  <a:gd name="T11" fmla="*/ 85 h 1085"/>
                  <a:gd name="T12" fmla="*/ 619 w 619"/>
                  <a:gd name="T13" fmla="*/ 161 h 1085"/>
                  <a:gd name="T14" fmla="*/ 542 w 619"/>
                  <a:gd name="T15" fmla="*/ 304 h 1085"/>
                  <a:gd name="T16" fmla="*/ 458 w 619"/>
                  <a:gd name="T17" fmla="*/ 415 h 1085"/>
                  <a:gd name="T18" fmla="*/ 422 w 619"/>
                  <a:gd name="T19" fmla="*/ 508 h 1085"/>
                  <a:gd name="T20" fmla="*/ 399 w 619"/>
                  <a:gd name="T21" fmla="*/ 615 h 1085"/>
                  <a:gd name="T22" fmla="*/ 422 w 619"/>
                  <a:gd name="T23" fmla="*/ 719 h 1085"/>
                  <a:gd name="T24" fmla="*/ 445 w 619"/>
                  <a:gd name="T25" fmla="*/ 820 h 1085"/>
                  <a:gd name="T26" fmla="*/ 445 w 619"/>
                  <a:gd name="T27" fmla="*/ 935 h 1085"/>
                  <a:gd name="T28" fmla="*/ 411 w 619"/>
                  <a:gd name="T29" fmla="*/ 1005 h 1085"/>
                  <a:gd name="T30" fmla="*/ 334 w 619"/>
                  <a:gd name="T31" fmla="*/ 1043 h 1085"/>
                  <a:gd name="T32" fmla="*/ 242 w 619"/>
                  <a:gd name="T33" fmla="*/ 1085 h 1085"/>
                  <a:gd name="T34" fmla="*/ 157 w 619"/>
                  <a:gd name="T35" fmla="*/ 1085 h 1085"/>
                  <a:gd name="T36" fmla="*/ 100 w 619"/>
                  <a:gd name="T37" fmla="*/ 1054 h 1085"/>
                  <a:gd name="T38" fmla="*/ 23 w 619"/>
                  <a:gd name="T39" fmla="*/ 927 h 1085"/>
                  <a:gd name="T40" fmla="*/ 0 w 619"/>
                  <a:gd name="T41" fmla="*/ 797 h 1085"/>
                  <a:gd name="T42" fmla="*/ 8 w 619"/>
                  <a:gd name="T43" fmla="*/ 628 h 1085"/>
                  <a:gd name="T44" fmla="*/ 65 w 619"/>
                  <a:gd name="T45" fmla="*/ 415 h 1085"/>
                  <a:gd name="T46" fmla="*/ 123 w 619"/>
                  <a:gd name="T47" fmla="*/ 277 h 1085"/>
                  <a:gd name="T48" fmla="*/ 208 w 619"/>
                  <a:gd name="T49" fmla="*/ 16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74" name="Freeform 84"/>
              <p:cNvSpPr>
                <a:spLocks noChangeAspect="1"/>
              </p:cNvSpPr>
              <p:nvPr/>
            </p:nvSpPr>
            <p:spPr bwMode="auto">
              <a:xfrm rot="-2705309">
                <a:off x="3504" y="2064"/>
                <a:ext cx="812" cy="523"/>
              </a:xfrm>
              <a:custGeom>
                <a:avLst/>
                <a:gdLst>
                  <a:gd name="T0" fmla="*/ 0 w 782"/>
                  <a:gd name="T1" fmla="*/ 76 h 808"/>
                  <a:gd name="T2" fmla="*/ 66 w 782"/>
                  <a:gd name="T3" fmla="*/ 0 h 808"/>
                  <a:gd name="T4" fmla="*/ 163 w 782"/>
                  <a:gd name="T5" fmla="*/ 0 h 808"/>
                  <a:gd name="T6" fmla="*/ 343 w 782"/>
                  <a:gd name="T7" fmla="*/ 19 h 808"/>
                  <a:gd name="T8" fmla="*/ 555 w 782"/>
                  <a:gd name="T9" fmla="*/ 30 h 808"/>
                  <a:gd name="T10" fmla="*/ 636 w 782"/>
                  <a:gd name="T11" fmla="*/ 65 h 808"/>
                  <a:gd name="T12" fmla="*/ 670 w 782"/>
                  <a:gd name="T13" fmla="*/ 110 h 808"/>
                  <a:gd name="T14" fmla="*/ 678 w 782"/>
                  <a:gd name="T15" fmla="*/ 180 h 808"/>
                  <a:gd name="T16" fmla="*/ 654 w 782"/>
                  <a:gd name="T17" fmla="*/ 253 h 808"/>
                  <a:gd name="T18" fmla="*/ 589 w 782"/>
                  <a:gd name="T19" fmla="*/ 365 h 808"/>
                  <a:gd name="T20" fmla="*/ 504 w 782"/>
                  <a:gd name="T21" fmla="*/ 457 h 808"/>
                  <a:gd name="T22" fmla="*/ 439 w 782"/>
                  <a:gd name="T23" fmla="*/ 541 h 808"/>
                  <a:gd name="T24" fmla="*/ 412 w 782"/>
                  <a:gd name="T25" fmla="*/ 607 h 808"/>
                  <a:gd name="T26" fmla="*/ 393 w 782"/>
                  <a:gd name="T27" fmla="*/ 653 h 808"/>
                  <a:gd name="T28" fmla="*/ 400 w 782"/>
                  <a:gd name="T29" fmla="*/ 689 h 808"/>
                  <a:gd name="T30" fmla="*/ 405 w 782"/>
                  <a:gd name="T31" fmla="*/ 711 h 808"/>
                  <a:gd name="T32" fmla="*/ 482 w 782"/>
                  <a:gd name="T33" fmla="*/ 711 h 808"/>
                  <a:gd name="T34" fmla="*/ 601 w 782"/>
                  <a:gd name="T35" fmla="*/ 692 h 808"/>
                  <a:gd name="T36" fmla="*/ 678 w 782"/>
                  <a:gd name="T37" fmla="*/ 692 h 808"/>
                  <a:gd name="T38" fmla="*/ 758 w 782"/>
                  <a:gd name="T39" fmla="*/ 723 h 808"/>
                  <a:gd name="T40" fmla="*/ 782 w 782"/>
                  <a:gd name="T41" fmla="*/ 761 h 808"/>
                  <a:gd name="T42" fmla="*/ 758 w 782"/>
                  <a:gd name="T43" fmla="*/ 796 h 808"/>
                  <a:gd name="T44" fmla="*/ 724 w 782"/>
                  <a:gd name="T45" fmla="*/ 808 h 808"/>
                  <a:gd name="T46" fmla="*/ 670 w 782"/>
                  <a:gd name="T47" fmla="*/ 792 h 808"/>
                  <a:gd name="T48" fmla="*/ 597 w 782"/>
                  <a:gd name="T49" fmla="*/ 749 h 808"/>
                  <a:gd name="T50" fmla="*/ 520 w 782"/>
                  <a:gd name="T51" fmla="*/ 757 h 808"/>
                  <a:gd name="T52" fmla="*/ 393 w 782"/>
                  <a:gd name="T53" fmla="*/ 780 h 808"/>
                  <a:gd name="T54" fmla="*/ 355 w 782"/>
                  <a:gd name="T55" fmla="*/ 773 h 808"/>
                  <a:gd name="T56" fmla="*/ 335 w 782"/>
                  <a:gd name="T57" fmla="*/ 746 h 808"/>
                  <a:gd name="T58" fmla="*/ 335 w 782"/>
                  <a:gd name="T59" fmla="*/ 681 h 808"/>
                  <a:gd name="T60" fmla="*/ 335 w 782"/>
                  <a:gd name="T61" fmla="*/ 588 h 808"/>
                  <a:gd name="T62" fmla="*/ 389 w 782"/>
                  <a:gd name="T63" fmla="*/ 518 h 808"/>
                  <a:gd name="T64" fmla="*/ 470 w 782"/>
                  <a:gd name="T65" fmla="*/ 414 h 808"/>
                  <a:gd name="T66" fmla="*/ 540 w 782"/>
                  <a:gd name="T67" fmla="*/ 323 h 808"/>
                  <a:gd name="T68" fmla="*/ 586 w 782"/>
                  <a:gd name="T69" fmla="*/ 253 h 808"/>
                  <a:gd name="T70" fmla="*/ 609 w 782"/>
                  <a:gd name="T71" fmla="*/ 192 h 808"/>
                  <a:gd name="T72" fmla="*/ 597 w 782"/>
                  <a:gd name="T73" fmla="*/ 157 h 808"/>
                  <a:gd name="T74" fmla="*/ 566 w 782"/>
                  <a:gd name="T75" fmla="*/ 115 h 808"/>
                  <a:gd name="T76" fmla="*/ 520 w 782"/>
                  <a:gd name="T77" fmla="*/ 103 h 808"/>
                  <a:gd name="T78" fmla="*/ 470 w 782"/>
                  <a:gd name="T79" fmla="*/ 103 h 808"/>
                  <a:gd name="T80" fmla="*/ 358 w 782"/>
                  <a:gd name="T81" fmla="*/ 103 h 808"/>
                  <a:gd name="T82" fmla="*/ 193 w 782"/>
                  <a:gd name="T83" fmla="*/ 134 h 808"/>
                  <a:gd name="T84" fmla="*/ 70 w 782"/>
                  <a:gd name="T85" fmla="*/ 146 h 808"/>
                  <a:gd name="T86" fmla="*/ 20 w 782"/>
                  <a:gd name="T87" fmla="*/ 134 h 808"/>
                  <a:gd name="T88" fmla="*/ 0 w 782"/>
                  <a:gd name="T89" fmla="*/ 115 h 808"/>
                  <a:gd name="T90" fmla="*/ 0 w 782"/>
                  <a:gd name="T91" fmla="*/ 76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75" name="Freeform 85"/>
              <p:cNvSpPr>
                <a:spLocks noChangeAspect="1"/>
              </p:cNvSpPr>
              <p:nvPr/>
            </p:nvSpPr>
            <p:spPr bwMode="auto">
              <a:xfrm rot="-4121048">
                <a:off x="2675" y="2797"/>
                <a:ext cx="1159" cy="461"/>
              </a:xfrm>
              <a:custGeom>
                <a:avLst/>
                <a:gdLst>
                  <a:gd name="T0" fmla="*/ 808 w 992"/>
                  <a:gd name="T1" fmla="*/ 320 h 770"/>
                  <a:gd name="T2" fmla="*/ 823 w 992"/>
                  <a:gd name="T3" fmla="*/ 219 h 770"/>
                  <a:gd name="T4" fmla="*/ 881 w 992"/>
                  <a:gd name="T5" fmla="*/ 181 h 770"/>
                  <a:gd name="T6" fmla="*/ 950 w 992"/>
                  <a:gd name="T7" fmla="*/ 174 h 770"/>
                  <a:gd name="T8" fmla="*/ 992 w 992"/>
                  <a:gd name="T9" fmla="*/ 219 h 770"/>
                  <a:gd name="T10" fmla="*/ 973 w 992"/>
                  <a:gd name="T11" fmla="*/ 308 h 770"/>
                  <a:gd name="T12" fmla="*/ 935 w 992"/>
                  <a:gd name="T13" fmla="*/ 427 h 770"/>
                  <a:gd name="T14" fmla="*/ 857 w 992"/>
                  <a:gd name="T15" fmla="*/ 562 h 770"/>
                  <a:gd name="T16" fmla="*/ 761 w 992"/>
                  <a:gd name="T17" fmla="*/ 677 h 770"/>
                  <a:gd name="T18" fmla="*/ 681 w 992"/>
                  <a:gd name="T19" fmla="*/ 739 h 770"/>
                  <a:gd name="T20" fmla="*/ 592 w 992"/>
                  <a:gd name="T21" fmla="*/ 770 h 770"/>
                  <a:gd name="T22" fmla="*/ 507 w 992"/>
                  <a:gd name="T23" fmla="*/ 759 h 770"/>
                  <a:gd name="T24" fmla="*/ 442 w 992"/>
                  <a:gd name="T25" fmla="*/ 723 h 770"/>
                  <a:gd name="T26" fmla="*/ 419 w 992"/>
                  <a:gd name="T27" fmla="*/ 666 h 770"/>
                  <a:gd name="T28" fmla="*/ 392 w 992"/>
                  <a:gd name="T29" fmla="*/ 566 h 770"/>
                  <a:gd name="T30" fmla="*/ 361 w 992"/>
                  <a:gd name="T31" fmla="*/ 382 h 770"/>
                  <a:gd name="T32" fmla="*/ 338 w 992"/>
                  <a:gd name="T33" fmla="*/ 254 h 770"/>
                  <a:gd name="T34" fmla="*/ 338 w 992"/>
                  <a:gd name="T35" fmla="*/ 104 h 770"/>
                  <a:gd name="T36" fmla="*/ 323 w 992"/>
                  <a:gd name="T37" fmla="*/ 78 h 770"/>
                  <a:gd name="T38" fmla="*/ 277 w 992"/>
                  <a:gd name="T39" fmla="*/ 70 h 770"/>
                  <a:gd name="T40" fmla="*/ 223 w 992"/>
                  <a:gd name="T41" fmla="*/ 112 h 770"/>
                  <a:gd name="T42" fmla="*/ 173 w 992"/>
                  <a:gd name="T43" fmla="*/ 181 h 770"/>
                  <a:gd name="T44" fmla="*/ 115 w 992"/>
                  <a:gd name="T45" fmla="*/ 219 h 770"/>
                  <a:gd name="T46" fmla="*/ 27 w 992"/>
                  <a:gd name="T47" fmla="*/ 219 h 770"/>
                  <a:gd name="T48" fmla="*/ 0 w 992"/>
                  <a:gd name="T49" fmla="*/ 196 h 770"/>
                  <a:gd name="T50" fmla="*/ 0 w 992"/>
                  <a:gd name="T51" fmla="*/ 158 h 770"/>
                  <a:gd name="T52" fmla="*/ 39 w 992"/>
                  <a:gd name="T53" fmla="*/ 123 h 770"/>
                  <a:gd name="T54" fmla="*/ 81 w 992"/>
                  <a:gd name="T55" fmla="*/ 135 h 770"/>
                  <a:gd name="T56" fmla="*/ 119 w 992"/>
                  <a:gd name="T57" fmla="*/ 127 h 770"/>
                  <a:gd name="T58" fmla="*/ 189 w 992"/>
                  <a:gd name="T59" fmla="*/ 78 h 770"/>
                  <a:gd name="T60" fmla="*/ 257 w 992"/>
                  <a:gd name="T61" fmla="*/ 23 h 770"/>
                  <a:gd name="T62" fmla="*/ 323 w 992"/>
                  <a:gd name="T63" fmla="*/ 8 h 770"/>
                  <a:gd name="T64" fmla="*/ 415 w 992"/>
                  <a:gd name="T65" fmla="*/ 0 h 770"/>
                  <a:gd name="T66" fmla="*/ 419 w 992"/>
                  <a:gd name="T67" fmla="*/ 42 h 770"/>
                  <a:gd name="T68" fmla="*/ 397 w 992"/>
                  <a:gd name="T69" fmla="*/ 89 h 770"/>
                  <a:gd name="T70" fmla="*/ 392 w 992"/>
                  <a:gd name="T71" fmla="*/ 208 h 770"/>
                  <a:gd name="T72" fmla="*/ 419 w 992"/>
                  <a:gd name="T73" fmla="*/ 366 h 770"/>
                  <a:gd name="T74" fmla="*/ 462 w 992"/>
                  <a:gd name="T75" fmla="*/ 520 h 770"/>
                  <a:gd name="T76" fmla="*/ 499 w 992"/>
                  <a:gd name="T77" fmla="*/ 612 h 770"/>
                  <a:gd name="T78" fmla="*/ 558 w 992"/>
                  <a:gd name="T79" fmla="*/ 655 h 770"/>
                  <a:gd name="T80" fmla="*/ 615 w 992"/>
                  <a:gd name="T81" fmla="*/ 655 h 770"/>
                  <a:gd name="T82" fmla="*/ 673 w 992"/>
                  <a:gd name="T83" fmla="*/ 612 h 770"/>
                  <a:gd name="T84" fmla="*/ 750 w 992"/>
                  <a:gd name="T85" fmla="*/ 515 h 770"/>
                  <a:gd name="T86" fmla="*/ 800 w 992"/>
                  <a:gd name="T87" fmla="*/ 377 h 770"/>
                  <a:gd name="T88" fmla="*/ 808 w 992"/>
                  <a:gd name="T89" fmla="*/ 32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76" name="Freeform 86"/>
              <p:cNvSpPr>
                <a:spLocks noChangeAspect="1"/>
              </p:cNvSpPr>
              <p:nvPr/>
            </p:nvSpPr>
            <p:spPr bwMode="auto">
              <a:xfrm rot="-2705309">
                <a:off x="2414" y="1540"/>
                <a:ext cx="474" cy="848"/>
              </a:xfrm>
              <a:custGeom>
                <a:avLst/>
                <a:gdLst>
                  <a:gd name="T0" fmla="*/ 445 w 699"/>
                  <a:gd name="T1" fmla="*/ 923 h 1216"/>
                  <a:gd name="T2" fmla="*/ 560 w 699"/>
                  <a:gd name="T3" fmla="*/ 1039 h 1216"/>
                  <a:gd name="T4" fmla="*/ 606 w 699"/>
                  <a:gd name="T5" fmla="*/ 1039 h 1216"/>
                  <a:gd name="T6" fmla="*/ 684 w 699"/>
                  <a:gd name="T7" fmla="*/ 1086 h 1216"/>
                  <a:gd name="T8" fmla="*/ 699 w 699"/>
                  <a:gd name="T9" fmla="*/ 1139 h 1216"/>
                  <a:gd name="T10" fmla="*/ 676 w 699"/>
                  <a:gd name="T11" fmla="*/ 1208 h 1216"/>
                  <a:gd name="T12" fmla="*/ 614 w 699"/>
                  <a:gd name="T13" fmla="*/ 1216 h 1216"/>
                  <a:gd name="T14" fmla="*/ 537 w 699"/>
                  <a:gd name="T15" fmla="*/ 1162 h 1216"/>
                  <a:gd name="T16" fmla="*/ 383 w 699"/>
                  <a:gd name="T17" fmla="*/ 1016 h 1216"/>
                  <a:gd name="T18" fmla="*/ 284 w 699"/>
                  <a:gd name="T19" fmla="*/ 878 h 1216"/>
                  <a:gd name="T20" fmla="*/ 237 w 699"/>
                  <a:gd name="T21" fmla="*/ 769 h 1216"/>
                  <a:gd name="T22" fmla="*/ 206 w 699"/>
                  <a:gd name="T23" fmla="*/ 585 h 1216"/>
                  <a:gd name="T24" fmla="*/ 206 w 699"/>
                  <a:gd name="T25" fmla="*/ 346 h 1216"/>
                  <a:gd name="T26" fmla="*/ 198 w 699"/>
                  <a:gd name="T27" fmla="*/ 285 h 1216"/>
                  <a:gd name="T28" fmla="*/ 153 w 699"/>
                  <a:gd name="T29" fmla="*/ 239 h 1216"/>
                  <a:gd name="T30" fmla="*/ 22 w 699"/>
                  <a:gd name="T31" fmla="*/ 247 h 1216"/>
                  <a:gd name="T32" fmla="*/ 0 w 699"/>
                  <a:gd name="T33" fmla="*/ 223 h 1216"/>
                  <a:gd name="T34" fmla="*/ 29 w 699"/>
                  <a:gd name="T35" fmla="*/ 208 h 1216"/>
                  <a:gd name="T36" fmla="*/ 122 w 699"/>
                  <a:gd name="T37" fmla="*/ 200 h 1216"/>
                  <a:gd name="T38" fmla="*/ 138 w 699"/>
                  <a:gd name="T39" fmla="*/ 185 h 1216"/>
                  <a:gd name="T40" fmla="*/ 6 w 699"/>
                  <a:gd name="T41" fmla="*/ 107 h 1216"/>
                  <a:gd name="T42" fmla="*/ 6 w 699"/>
                  <a:gd name="T43" fmla="*/ 77 h 1216"/>
                  <a:gd name="T44" fmla="*/ 29 w 699"/>
                  <a:gd name="T45" fmla="*/ 70 h 1216"/>
                  <a:gd name="T46" fmla="*/ 138 w 699"/>
                  <a:gd name="T47" fmla="*/ 130 h 1216"/>
                  <a:gd name="T48" fmla="*/ 161 w 699"/>
                  <a:gd name="T49" fmla="*/ 123 h 1216"/>
                  <a:gd name="T50" fmla="*/ 138 w 699"/>
                  <a:gd name="T51" fmla="*/ 8 h 1216"/>
                  <a:gd name="T52" fmla="*/ 153 w 699"/>
                  <a:gd name="T53" fmla="*/ 0 h 1216"/>
                  <a:gd name="T54" fmla="*/ 169 w 699"/>
                  <a:gd name="T55" fmla="*/ 8 h 1216"/>
                  <a:gd name="T56" fmla="*/ 198 w 699"/>
                  <a:gd name="T57" fmla="*/ 123 h 1216"/>
                  <a:gd name="T58" fmla="*/ 222 w 699"/>
                  <a:gd name="T59" fmla="*/ 130 h 1216"/>
                  <a:gd name="T60" fmla="*/ 284 w 699"/>
                  <a:gd name="T61" fmla="*/ 8 h 1216"/>
                  <a:gd name="T62" fmla="*/ 299 w 699"/>
                  <a:gd name="T63" fmla="*/ 8 h 1216"/>
                  <a:gd name="T64" fmla="*/ 299 w 699"/>
                  <a:gd name="T65" fmla="*/ 46 h 1216"/>
                  <a:gd name="T66" fmla="*/ 260 w 699"/>
                  <a:gd name="T67" fmla="*/ 146 h 1216"/>
                  <a:gd name="T68" fmla="*/ 260 w 699"/>
                  <a:gd name="T69" fmla="*/ 200 h 1216"/>
                  <a:gd name="T70" fmla="*/ 276 w 699"/>
                  <a:gd name="T71" fmla="*/ 270 h 1216"/>
                  <a:gd name="T72" fmla="*/ 268 w 699"/>
                  <a:gd name="T73" fmla="*/ 361 h 1216"/>
                  <a:gd name="T74" fmla="*/ 276 w 699"/>
                  <a:gd name="T75" fmla="*/ 531 h 1216"/>
                  <a:gd name="T76" fmla="*/ 291 w 699"/>
                  <a:gd name="T77" fmla="*/ 639 h 1216"/>
                  <a:gd name="T78" fmla="*/ 330 w 699"/>
                  <a:gd name="T79" fmla="*/ 762 h 1216"/>
                  <a:gd name="T80" fmla="*/ 383 w 699"/>
                  <a:gd name="T81" fmla="*/ 855 h 1216"/>
                  <a:gd name="T82" fmla="*/ 445 w 699"/>
                  <a:gd name="T83" fmla="*/ 923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577" name="Freeform 87"/>
              <p:cNvSpPr>
                <a:spLocks noChangeAspect="1"/>
              </p:cNvSpPr>
              <p:nvPr/>
            </p:nvSpPr>
            <p:spPr bwMode="auto">
              <a:xfrm rot="-2705309">
                <a:off x="2793" y="1150"/>
                <a:ext cx="620" cy="708"/>
              </a:xfrm>
              <a:custGeom>
                <a:avLst/>
                <a:gdLst>
                  <a:gd name="T0" fmla="*/ 15 w 915"/>
                  <a:gd name="T1" fmla="*/ 1008 h 1139"/>
                  <a:gd name="T2" fmla="*/ 0 w 915"/>
                  <a:gd name="T3" fmla="*/ 1061 h 1139"/>
                  <a:gd name="T4" fmla="*/ 15 w 915"/>
                  <a:gd name="T5" fmla="*/ 1139 h 1139"/>
                  <a:gd name="T6" fmla="*/ 70 w 915"/>
                  <a:gd name="T7" fmla="*/ 1139 h 1139"/>
                  <a:gd name="T8" fmla="*/ 231 w 915"/>
                  <a:gd name="T9" fmla="*/ 1108 h 1139"/>
                  <a:gd name="T10" fmla="*/ 408 w 915"/>
                  <a:gd name="T11" fmla="*/ 1046 h 1139"/>
                  <a:gd name="T12" fmla="*/ 554 w 915"/>
                  <a:gd name="T13" fmla="*/ 946 h 1139"/>
                  <a:gd name="T14" fmla="*/ 639 w 915"/>
                  <a:gd name="T15" fmla="*/ 816 h 1139"/>
                  <a:gd name="T16" fmla="*/ 715 w 915"/>
                  <a:gd name="T17" fmla="*/ 593 h 1139"/>
                  <a:gd name="T18" fmla="*/ 738 w 915"/>
                  <a:gd name="T19" fmla="*/ 385 h 1139"/>
                  <a:gd name="T20" fmla="*/ 738 w 915"/>
                  <a:gd name="T21" fmla="*/ 285 h 1139"/>
                  <a:gd name="T22" fmla="*/ 777 w 915"/>
                  <a:gd name="T23" fmla="*/ 224 h 1139"/>
                  <a:gd name="T24" fmla="*/ 845 w 915"/>
                  <a:gd name="T25" fmla="*/ 200 h 1139"/>
                  <a:gd name="T26" fmla="*/ 907 w 915"/>
                  <a:gd name="T27" fmla="*/ 200 h 1139"/>
                  <a:gd name="T28" fmla="*/ 915 w 915"/>
                  <a:gd name="T29" fmla="*/ 169 h 1139"/>
                  <a:gd name="T30" fmla="*/ 823 w 915"/>
                  <a:gd name="T31" fmla="*/ 177 h 1139"/>
                  <a:gd name="T32" fmla="*/ 808 w 915"/>
                  <a:gd name="T33" fmla="*/ 154 h 1139"/>
                  <a:gd name="T34" fmla="*/ 884 w 915"/>
                  <a:gd name="T35" fmla="*/ 70 h 1139"/>
                  <a:gd name="T36" fmla="*/ 868 w 915"/>
                  <a:gd name="T37" fmla="*/ 47 h 1139"/>
                  <a:gd name="T38" fmla="*/ 853 w 915"/>
                  <a:gd name="T39" fmla="*/ 62 h 1139"/>
                  <a:gd name="T40" fmla="*/ 792 w 915"/>
                  <a:gd name="T41" fmla="*/ 123 h 1139"/>
                  <a:gd name="T42" fmla="*/ 777 w 915"/>
                  <a:gd name="T43" fmla="*/ 123 h 1139"/>
                  <a:gd name="T44" fmla="*/ 777 w 915"/>
                  <a:gd name="T45" fmla="*/ 16 h 1139"/>
                  <a:gd name="T46" fmla="*/ 761 w 915"/>
                  <a:gd name="T47" fmla="*/ 0 h 1139"/>
                  <a:gd name="T48" fmla="*/ 738 w 915"/>
                  <a:gd name="T49" fmla="*/ 8 h 1139"/>
                  <a:gd name="T50" fmla="*/ 746 w 915"/>
                  <a:gd name="T51" fmla="*/ 123 h 1139"/>
                  <a:gd name="T52" fmla="*/ 730 w 915"/>
                  <a:gd name="T53" fmla="*/ 131 h 1139"/>
                  <a:gd name="T54" fmla="*/ 668 w 915"/>
                  <a:gd name="T55" fmla="*/ 70 h 1139"/>
                  <a:gd name="T56" fmla="*/ 623 w 915"/>
                  <a:gd name="T57" fmla="*/ 62 h 1139"/>
                  <a:gd name="T58" fmla="*/ 631 w 915"/>
                  <a:gd name="T59" fmla="*/ 93 h 1139"/>
                  <a:gd name="T60" fmla="*/ 699 w 915"/>
                  <a:gd name="T61" fmla="*/ 162 h 1139"/>
                  <a:gd name="T62" fmla="*/ 699 w 915"/>
                  <a:gd name="T63" fmla="*/ 200 h 1139"/>
                  <a:gd name="T64" fmla="*/ 676 w 915"/>
                  <a:gd name="T65" fmla="*/ 278 h 1139"/>
                  <a:gd name="T66" fmla="*/ 676 w 915"/>
                  <a:gd name="T67" fmla="*/ 346 h 1139"/>
                  <a:gd name="T68" fmla="*/ 676 w 915"/>
                  <a:gd name="T69" fmla="*/ 462 h 1139"/>
                  <a:gd name="T70" fmla="*/ 645 w 915"/>
                  <a:gd name="T71" fmla="*/ 608 h 1139"/>
                  <a:gd name="T72" fmla="*/ 615 w 915"/>
                  <a:gd name="T73" fmla="*/ 700 h 1139"/>
                  <a:gd name="T74" fmla="*/ 561 w 915"/>
                  <a:gd name="T75" fmla="*/ 816 h 1139"/>
                  <a:gd name="T76" fmla="*/ 499 w 915"/>
                  <a:gd name="T77" fmla="*/ 908 h 1139"/>
                  <a:gd name="T78" fmla="*/ 454 w 915"/>
                  <a:gd name="T79" fmla="*/ 954 h 1139"/>
                  <a:gd name="T80" fmla="*/ 330 w 915"/>
                  <a:gd name="T81" fmla="*/ 993 h 1139"/>
                  <a:gd name="T82" fmla="*/ 215 w 915"/>
                  <a:gd name="T83" fmla="*/ 1008 h 1139"/>
                  <a:gd name="T84" fmla="*/ 99 w 915"/>
                  <a:gd name="T85" fmla="*/ 1024 h 1139"/>
                  <a:gd name="T86" fmla="*/ 15 w 915"/>
                  <a:gd name="T87" fmla="*/ 1008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545998410"/>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554"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711AD89-660B-435C-A361-E2738FB8E986}" type="slidenum">
              <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99</a:t>
            </a:fld>
            <a:endParaRPr kumimoji="1"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55" name="Rectangle 2"/>
          <p:cNvSpPr>
            <a:spLocks noChangeArrowheads="1"/>
          </p:cNvSpPr>
          <p:nvPr/>
        </p:nvSpPr>
        <p:spPr bwMode="auto">
          <a:xfrm>
            <a:off x="3463925" y="605472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X</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3556" name="Group 4"/>
          <p:cNvGrpSpPr>
            <a:grpSpLocks/>
          </p:cNvGrpSpPr>
          <p:nvPr/>
        </p:nvGrpSpPr>
        <p:grpSpPr bwMode="auto">
          <a:xfrm>
            <a:off x="395288" y="333375"/>
            <a:ext cx="1866900" cy="1600200"/>
            <a:chOff x="249" y="210"/>
            <a:chExt cx="1176" cy="1008"/>
          </a:xfrm>
        </p:grpSpPr>
        <p:sp>
          <p:nvSpPr>
            <p:cNvPr id="23660" name="Freeform 5" descr="Green marble"/>
            <p:cNvSpPr>
              <a:spLocks/>
            </p:cNvSpPr>
            <p:nvPr/>
          </p:nvSpPr>
          <p:spPr bwMode="auto">
            <a:xfrm>
              <a:off x="249" y="210"/>
              <a:ext cx="1176" cy="1008"/>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23661" name="Group 6"/>
            <p:cNvGrpSpPr>
              <a:grpSpLocks/>
            </p:cNvGrpSpPr>
            <p:nvPr/>
          </p:nvGrpSpPr>
          <p:grpSpPr bwMode="auto">
            <a:xfrm>
              <a:off x="484" y="247"/>
              <a:ext cx="627" cy="813"/>
              <a:chOff x="2641" y="1488"/>
              <a:chExt cx="2655" cy="2488"/>
            </a:xfrm>
          </p:grpSpPr>
          <p:grpSp>
            <p:nvGrpSpPr>
              <p:cNvPr id="23662" name="Group 7"/>
              <p:cNvGrpSpPr>
                <a:grpSpLocks/>
              </p:cNvGrpSpPr>
              <p:nvPr/>
            </p:nvGrpSpPr>
            <p:grpSpPr bwMode="auto">
              <a:xfrm>
                <a:off x="2641" y="1488"/>
                <a:ext cx="2496" cy="2436"/>
                <a:chOff x="2641" y="1488"/>
                <a:chExt cx="2496" cy="2436"/>
              </a:xfrm>
            </p:grpSpPr>
            <p:sp>
              <p:nvSpPr>
                <p:cNvPr id="23667" name="Freeform 8"/>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68" name="Freeform 9"/>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69" name="Freeform 10"/>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70" name="Freeform 11"/>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71" name="Freeform 12"/>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72" name="Freeform 13"/>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23663" name="Group 14"/>
              <p:cNvGrpSpPr>
                <a:grpSpLocks/>
              </p:cNvGrpSpPr>
              <p:nvPr/>
            </p:nvGrpSpPr>
            <p:grpSpPr bwMode="auto">
              <a:xfrm>
                <a:off x="4864" y="3099"/>
                <a:ext cx="432" cy="877"/>
                <a:chOff x="4864" y="3099"/>
                <a:chExt cx="432" cy="877"/>
              </a:xfrm>
            </p:grpSpPr>
            <p:sp>
              <p:nvSpPr>
                <p:cNvPr id="23664" name="Freeform 15"/>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65" name="Freeform 16"/>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66" name="Freeform 17"/>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grpSp>
      <p:sp>
        <p:nvSpPr>
          <p:cNvPr id="23557" name="Rectangle 18"/>
          <p:cNvSpPr>
            <a:spLocks noChangeArrowheads="1"/>
          </p:cNvSpPr>
          <p:nvPr/>
        </p:nvSpPr>
        <p:spPr bwMode="auto">
          <a:xfrm>
            <a:off x="7083425" y="2974975"/>
            <a:ext cx="2206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2400" b="0" i="0" u="none" strike="noStrike" kern="1200" cap="none" spc="0" normalizeH="0" baseline="0" noProof="0">
                <a:ln>
                  <a:noFill/>
                </a:ln>
                <a:solidFill>
                  <a:srgbClr val="FFFFFF"/>
                </a:solidFill>
                <a:effectLst/>
                <a:uLnTx/>
                <a:uFillTx/>
                <a:latin typeface="Times New Roman" pitchFamily="18" charset="0"/>
                <a:ea typeface="+mn-ea"/>
                <a:cs typeface="+mn-cs"/>
              </a:rPr>
              <a:t>Y</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58" name="Freeform 19"/>
          <p:cNvSpPr>
            <a:spLocks/>
          </p:cNvSpPr>
          <p:nvPr/>
        </p:nvSpPr>
        <p:spPr bwMode="auto">
          <a:xfrm>
            <a:off x="3065463" y="6011863"/>
            <a:ext cx="917575" cy="12700"/>
          </a:xfrm>
          <a:custGeom>
            <a:avLst/>
            <a:gdLst>
              <a:gd name="T0" fmla="*/ 578 w 578"/>
              <a:gd name="T1" fmla="*/ 4 h 8"/>
              <a:gd name="T2" fmla="*/ 578 w 578"/>
              <a:gd name="T3" fmla="*/ 0 h 8"/>
              <a:gd name="T4" fmla="*/ 0 w 578"/>
              <a:gd name="T5" fmla="*/ 0 h 8"/>
              <a:gd name="T6" fmla="*/ 0 w 578"/>
              <a:gd name="T7" fmla="*/ 8 h 8"/>
              <a:gd name="T8" fmla="*/ 578 w 578"/>
              <a:gd name="T9" fmla="*/ 8 h 8"/>
              <a:gd name="T10" fmla="*/ 578 w 578"/>
              <a:gd name="T11" fmla="*/ 4 h 8"/>
              <a:gd name="T12" fmla="*/ 0 60000 65536"/>
              <a:gd name="T13" fmla="*/ 0 60000 65536"/>
              <a:gd name="T14" fmla="*/ 0 60000 65536"/>
              <a:gd name="T15" fmla="*/ 0 60000 65536"/>
              <a:gd name="T16" fmla="*/ 0 60000 65536"/>
              <a:gd name="T17" fmla="*/ 0 60000 65536"/>
              <a:gd name="T18" fmla="*/ 0 w 578"/>
              <a:gd name="T19" fmla="*/ 0 h 8"/>
              <a:gd name="T20" fmla="*/ 578 w 578"/>
              <a:gd name="T21" fmla="*/ 8 h 8"/>
            </a:gdLst>
            <a:ahLst/>
            <a:cxnLst>
              <a:cxn ang="T12">
                <a:pos x="T0" y="T1"/>
              </a:cxn>
              <a:cxn ang="T13">
                <a:pos x="T2" y="T3"/>
              </a:cxn>
              <a:cxn ang="T14">
                <a:pos x="T4" y="T5"/>
              </a:cxn>
              <a:cxn ang="T15">
                <a:pos x="T6" y="T7"/>
              </a:cxn>
              <a:cxn ang="T16">
                <a:pos x="T8" y="T9"/>
              </a:cxn>
              <a:cxn ang="T17">
                <a:pos x="T10" y="T11"/>
              </a:cxn>
            </a:cxnLst>
            <a:rect l="T18" t="T19" r="T20" b="T21"/>
            <a:pathLst>
              <a:path w="578" h="8">
                <a:moveTo>
                  <a:pt x="578" y="4"/>
                </a:moveTo>
                <a:lnTo>
                  <a:pt x="578" y="0"/>
                </a:lnTo>
                <a:lnTo>
                  <a:pt x="0" y="0"/>
                </a:lnTo>
                <a:lnTo>
                  <a:pt x="0" y="8"/>
                </a:lnTo>
                <a:lnTo>
                  <a:pt x="578" y="8"/>
                </a:lnTo>
                <a:lnTo>
                  <a:pt x="57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59" name="Freeform 20"/>
          <p:cNvSpPr>
            <a:spLocks/>
          </p:cNvSpPr>
          <p:nvPr/>
        </p:nvSpPr>
        <p:spPr bwMode="auto">
          <a:xfrm>
            <a:off x="3940175" y="5981700"/>
            <a:ext cx="87313" cy="76200"/>
          </a:xfrm>
          <a:custGeom>
            <a:avLst/>
            <a:gdLst>
              <a:gd name="T0" fmla="*/ 55 w 55"/>
              <a:gd name="T1" fmla="*/ 23 h 48"/>
              <a:gd name="T2" fmla="*/ 0 w 55"/>
              <a:gd name="T3" fmla="*/ 0 h 48"/>
              <a:gd name="T4" fmla="*/ 0 w 55"/>
              <a:gd name="T5" fmla="*/ 2 h 48"/>
              <a:gd name="T6" fmla="*/ 2 w 55"/>
              <a:gd name="T7" fmla="*/ 4 h 48"/>
              <a:gd name="T8" fmla="*/ 2 w 55"/>
              <a:gd name="T9" fmla="*/ 6 h 48"/>
              <a:gd name="T10" fmla="*/ 2 w 55"/>
              <a:gd name="T11" fmla="*/ 8 h 48"/>
              <a:gd name="T12" fmla="*/ 4 w 55"/>
              <a:gd name="T13" fmla="*/ 8 h 48"/>
              <a:gd name="T14" fmla="*/ 4 w 55"/>
              <a:gd name="T15" fmla="*/ 10 h 48"/>
              <a:gd name="T16" fmla="*/ 4 w 55"/>
              <a:gd name="T17" fmla="*/ 12 h 48"/>
              <a:gd name="T18" fmla="*/ 4 w 55"/>
              <a:gd name="T19" fmla="*/ 13 h 48"/>
              <a:gd name="T20" fmla="*/ 4 w 55"/>
              <a:gd name="T21" fmla="*/ 15 h 48"/>
              <a:gd name="T22" fmla="*/ 5 w 55"/>
              <a:gd name="T23" fmla="*/ 15 h 48"/>
              <a:gd name="T24" fmla="*/ 5 w 55"/>
              <a:gd name="T25" fmla="*/ 17 h 48"/>
              <a:gd name="T26" fmla="*/ 5 w 55"/>
              <a:gd name="T27" fmla="*/ 19 h 48"/>
              <a:gd name="T28" fmla="*/ 5 w 55"/>
              <a:gd name="T29" fmla="*/ 21 h 48"/>
              <a:gd name="T30" fmla="*/ 5 w 55"/>
              <a:gd name="T31" fmla="*/ 23 h 48"/>
              <a:gd name="T32" fmla="*/ 5 w 55"/>
              <a:gd name="T33" fmla="*/ 25 h 48"/>
              <a:gd name="T34" fmla="*/ 5 w 55"/>
              <a:gd name="T35" fmla="*/ 27 h 48"/>
              <a:gd name="T36" fmla="*/ 5 w 55"/>
              <a:gd name="T37" fmla="*/ 29 h 48"/>
              <a:gd name="T38" fmla="*/ 5 w 55"/>
              <a:gd name="T39" fmla="*/ 31 h 48"/>
              <a:gd name="T40" fmla="*/ 4 w 55"/>
              <a:gd name="T41" fmla="*/ 33 h 48"/>
              <a:gd name="T42" fmla="*/ 4 w 55"/>
              <a:gd name="T43" fmla="*/ 35 h 48"/>
              <a:gd name="T44" fmla="*/ 4 w 55"/>
              <a:gd name="T45" fmla="*/ 36 h 48"/>
              <a:gd name="T46" fmla="*/ 4 w 55"/>
              <a:gd name="T47" fmla="*/ 38 h 48"/>
              <a:gd name="T48" fmla="*/ 2 w 55"/>
              <a:gd name="T49" fmla="*/ 40 h 48"/>
              <a:gd name="T50" fmla="*/ 2 w 55"/>
              <a:gd name="T51" fmla="*/ 42 h 48"/>
              <a:gd name="T52" fmla="*/ 2 w 55"/>
              <a:gd name="T53" fmla="*/ 44 h 48"/>
              <a:gd name="T54" fmla="*/ 0 w 55"/>
              <a:gd name="T55" fmla="*/ 44 h 48"/>
              <a:gd name="T56" fmla="*/ 0 w 55"/>
              <a:gd name="T57" fmla="*/ 46 h 48"/>
              <a:gd name="T58" fmla="*/ 0 w 55"/>
              <a:gd name="T59" fmla="*/ 48 h 48"/>
              <a:gd name="T60" fmla="*/ 55 w 55"/>
              <a:gd name="T61" fmla="*/ 23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5"/>
              <a:gd name="T94" fmla="*/ 0 h 48"/>
              <a:gd name="T95" fmla="*/ 55 w 55"/>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5" h="48">
                <a:moveTo>
                  <a:pt x="55" y="23"/>
                </a:moveTo>
                <a:lnTo>
                  <a:pt x="0" y="0"/>
                </a:lnTo>
                <a:lnTo>
                  <a:pt x="0" y="2"/>
                </a:lnTo>
                <a:lnTo>
                  <a:pt x="2" y="4"/>
                </a:lnTo>
                <a:lnTo>
                  <a:pt x="2" y="6"/>
                </a:lnTo>
                <a:lnTo>
                  <a:pt x="2" y="8"/>
                </a:lnTo>
                <a:lnTo>
                  <a:pt x="4" y="8"/>
                </a:lnTo>
                <a:lnTo>
                  <a:pt x="4" y="10"/>
                </a:lnTo>
                <a:lnTo>
                  <a:pt x="4" y="12"/>
                </a:lnTo>
                <a:lnTo>
                  <a:pt x="4" y="13"/>
                </a:lnTo>
                <a:lnTo>
                  <a:pt x="4" y="15"/>
                </a:lnTo>
                <a:lnTo>
                  <a:pt x="5" y="15"/>
                </a:lnTo>
                <a:lnTo>
                  <a:pt x="5" y="17"/>
                </a:lnTo>
                <a:lnTo>
                  <a:pt x="5" y="19"/>
                </a:lnTo>
                <a:lnTo>
                  <a:pt x="5" y="21"/>
                </a:lnTo>
                <a:lnTo>
                  <a:pt x="5" y="23"/>
                </a:lnTo>
                <a:lnTo>
                  <a:pt x="5" y="25"/>
                </a:lnTo>
                <a:lnTo>
                  <a:pt x="5" y="27"/>
                </a:lnTo>
                <a:lnTo>
                  <a:pt x="5" y="29"/>
                </a:lnTo>
                <a:lnTo>
                  <a:pt x="5" y="31"/>
                </a:lnTo>
                <a:lnTo>
                  <a:pt x="4" y="33"/>
                </a:lnTo>
                <a:lnTo>
                  <a:pt x="4" y="35"/>
                </a:lnTo>
                <a:lnTo>
                  <a:pt x="4" y="36"/>
                </a:lnTo>
                <a:lnTo>
                  <a:pt x="4" y="38"/>
                </a:lnTo>
                <a:lnTo>
                  <a:pt x="2" y="40"/>
                </a:lnTo>
                <a:lnTo>
                  <a:pt x="2" y="42"/>
                </a:lnTo>
                <a:lnTo>
                  <a:pt x="2" y="44"/>
                </a:lnTo>
                <a:lnTo>
                  <a:pt x="0" y="44"/>
                </a:lnTo>
                <a:lnTo>
                  <a:pt x="0" y="46"/>
                </a:lnTo>
                <a:lnTo>
                  <a:pt x="0" y="48"/>
                </a:lnTo>
                <a:lnTo>
                  <a:pt x="55"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0" name="Freeform 21"/>
          <p:cNvSpPr>
            <a:spLocks/>
          </p:cNvSpPr>
          <p:nvPr/>
        </p:nvSpPr>
        <p:spPr bwMode="auto">
          <a:xfrm>
            <a:off x="7013575" y="2676525"/>
            <a:ext cx="12700" cy="915988"/>
          </a:xfrm>
          <a:custGeom>
            <a:avLst/>
            <a:gdLst>
              <a:gd name="T0" fmla="*/ 4 w 8"/>
              <a:gd name="T1" fmla="*/ 577 h 577"/>
              <a:gd name="T2" fmla="*/ 8 w 8"/>
              <a:gd name="T3" fmla="*/ 577 h 577"/>
              <a:gd name="T4" fmla="*/ 8 w 8"/>
              <a:gd name="T5" fmla="*/ 0 h 577"/>
              <a:gd name="T6" fmla="*/ 0 w 8"/>
              <a:gd name="T7" fmla="*/ 0 h 577"/>
              <a:gd name="T8" fmla="*/ 0 w 8"/>
              <a:gd name="T9" fmla="*/ 577 h 577"/>
              <a:gd name="T10" fmla="*/ 4 w 8"/>
              <a:gd name="T11" fmla="*/ 577 h 577"/>
              <a:gd name="T12" fmla="*/ 0 60000 65536"/>
              <a:gd name="T13" fmla="*/ 0 60000 65536"/>
              <a:gd name="T14" fmla="*/ 0 60000 65536"/>
              <a:gd name="T15" fmla="*/ 0 60000 65536"/>
              <a:gd name="T16" fmla="*/ 0 60000 65536"/>
              <a:gd name="T17" fmla="*/ 0 60000 65536"/>
              <a:gd name="T18" fmla="*/ 0 w 8"/>
              <a:gd name="T19" fmla="*/ 0 h 577"/>
              <a:gd name="T20" fmla="*/ 8 w 8"/>
              <a:gd name="T21" fmla="*/ 577 h 577"/>
            </a:gdLst>
            <a:ahLst/>
            <a:cxnLst>
              <a:cxn ang="T12">
                <a:pos x="T0" y="T1"/>
              </a:cxn>
              <a:cxn ang="T13">
                <a:pos x="T2" y="T3"/>
              </a:cxn>
              <a:cxn ang="T14">
                <a:pos x="T4" y="T5"/>
              </a:cxn>
              <a:cxn ang="T15">
                <a:pos x="T6" y="T7"/>
              </a:cxn>
              <a:cxn ang="T16">
                <a:pos x="T8" y="T9"/>
              </a:cxn>
              <a:cxn ang="T17">
                <a:pos x="T10" y="T11"/>
              </a:cxn>
            </a:cxnLst>
            <a:rect l="T18" t="T19" r="T20" b="T21"/>
            <a:pathLst>
              <a:path w="8" h="577">
                <a:moveTo>
                  <a:pt x="4" y="577"/>
                </a:moveTo>
                <a:lnTo>
                  <a:pt x="8" y="577"/>
                </a:lnTo>
                <a:lnTo>
                  <a:pt x="8" y="0"/>
                </a:lnTo>
                <a:lnTo>
                  <a:pt x="0" y="0"/>
                </a:lnTo>
                <a:lnTo>
                  <a:pt x="0" y="577"/>
                </a:lnTo>
                <a:lnTo>
                  <a:pt x="4" y="5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1" name="Freeform 22"/>
          <p:cNvSpPr>
            <a:spLocks/>
          </p:cNvSpPr>
          <p:nvPr/>
        </p:nvSpPr>
        <p:spPr bwMode="auto">
          <a:xfrm>
            <a:off x="6980238" y="3546475"/>
            <a:ext cx="76200" cy="92075"/>
          </a:xfrm>
          <a:custGeom>
            <a:avLst/>
            <a:gdLst>
              <a:gd name="T0" fmla="*/ 25 w 48"/>
              <a:gd name="T1" fmla="*/ 58 h 58"/>
              <a:gd name="T2" fmla="*/ 48 w 48"/>
              <a:gd name="T3" fmla="*/ 0 h 58"/>
              <a:gd name="T4" fmla="*/ 46 w 48"/>
              <a:gd name="T5" fmla="*/ 2 h 58"/>
              <a:gd name="T6" fmla="*/ 44 w 48"/>
              <a:gd name="T7" fmla="*/ 2 h 58"/>
              <a:gd name="T8" fmla="*/ 42 w 48"/>
              <a:gd name="T9" fmla="*/ 4 h 58"/>
              <a:gd name="T10" fmla="*/ 40 w 48"/>
              <a:gd name="T11" fmla="*/ 4 h 58"/>
              <a:gd name="T12" fmla="*/ 38 w 48"/>
              <a:gd name="T13" fmla="*/ 4 h 58"/>
              <a:gd name="T14" fmla="*/ 36 w 48"/>
              <a:gd name="T15" fmla="*/ 6 h 58"/>
              <a:gd name="T16" fmla="*/ 34 w 48"/>
              <a:gd name="T17" fmla="*/ 6 h 58"/>
              <a:gd name="T18" fmla="*/ 32 w 48"/>
              <a:gd name="T19" fmla="*/ 6 h 58"/>
              <a:gd name="T20" fmla="*/ 31 w 48"/>
              <a:gd name="T21" fmla="*/ 6 h 58"/>
              <a:gd name="T22" fmla="*/ 29 w 48"/>
              <a:gd name="T23" fmla="*/ 6 h 58"/>
              <a:gd name="T24" fmla="*/ 27 w 48"/>
              <a:gd name="T25" fmla="*/ 6 h 58"/>
              <a:gd name="T26" fmla="*/ 25 w 48"/>
              <a:gd name="T27" fmla="*/ 6 h 58"/>
              <a:gd name="T28" fmla="*/ 23 w 48"/>
              <a:gd name="T29" fmla="*/ 6 h 58"/>
              <a:gd name="T30" fmla="*/ 21 w 48"/>
              <a:gd name="T31" fmla="*/ 6 h 58"/>
              <a:gd name="T32" fmla="*/ 19 w 48"/>
              <a:gd name="T33" fmla="*/ 6 h 58"/>
              <a:gd name="T34" fmla="*/ 17 w 48"/>
              <a:gd name="T35" fmla="*/ 6 h 58"/>
              <a:gd name="T36" fmla="*/ 15 w 48"/>
              <a:gd name="T37" fmla="*/ 6 h 58"/>
              <a:gd name="T38" fmla="*/ 13 w 48"/>
              <a:gd name="T39" fmla="*/ 6 h 58"/>
              <a:gd name="T40" fmla="*/ 11 w 48"/>
              <a:gd name="T41" fmla="*/ 6 h 58"/>
              <a:gd name="T42" fmla="*/ 9 w 48"/>
              <a:gd name="T43" fmla="*/ 4 h 58"/>
              <a:gd name="T44" fmla="*/ 8 w 48"/>
              <a:gd name="T45" fmla="*/ 4 h 58"/>
              <a:gd name="T46" fmla="*/ 6 w 48"/>
              <a:gd name="T47" fmla="*/ 4 h 58"/>
              <a:gd name="T48" fmla="*/ 4 w 48"/>
              <a:gd name="T49" fmla="*/ 2 h 58"/>
              <a:gd name="T50" fmla="*/ 2 w 48"/>
              <a:gd name="T51" fmla="*/ 2 h 58"/>
              <a:gd name="T52" fmla="*/ 0 w 48"/>
              <a:gd name="T53" fmla="*/ 0 h 58"/>
              <a:gd name="T54" fmla="*/ 25 w 48"/>
              <a:gd name="T55" fmla="*/ 58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58"/>
              <a:gd name="T86" fmla="*/ 48 w 48"/>
              <a:gd name="T87" fmla="*/ 58 h 5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58">
                <a:moveTo>
                  <a:pt x="25" y="58"/>
                </a:moveTo>
                <a:lnTo>
                  <a:pt x="48" y="0"/>
                </a:lnTo>
                <a:lnTo>
                  <a:pt x="46" y="2"/>
                </a:lnTo>
                <a:lnTo>
                  <a:pt x="44" y="2"/>
                </a:lnTo>
                <a:lnTo>
                  <a:pt x="42" y="4"/>
                </a:lnTo>
                <a:lnTo>
                  <a:pt x="40" y="4"/>
                </a:lnTo>
                <a:lnTo>
                  <a:pt x="38" y="4"/>
                </a:lnTo>
                <a:lnTo>
                  <a:pt x="36" y="6"/>
                </a:lnTo>
                <a:lnTo>
                  <a:pt x="34" y="6"/>
                </a:lnTo>
                <a:lnTo>
                  <a:pt x="32" y="6"/>
                </a:lnTo>
                <a:lnTo>
                  <a:pt x="31" y="6"/>
                </a:lnTo>
                <a:lnTo>
                  <a:pt x="29" y="6"/>
                </a:lnTo>
                <a:lnTo>
                  <a:pt x="27" y="6"/>
                </a:lnTo>
                <a:lnTo>
                  <a:pt x="25" y="6"/>
                </a:lnTo>
                <a:lnTo>
                  <a:pt x="23" y="6"/>
                </a:lnTo>
                <a:lnTo>
                  <a:pt x="21" y="6"/>
                </a:lnTo>
                <a:lnTo>
                  <a:pt x="19" y="6"/>
                </a:lnTo>
                <a:lnTo>
                  <a:pt x="17" y="6"/>
                </a:lnTo>
                <a:lnTo>
                  <a:pt x="15" y="6"/>
                </a:lnTo>
                <a:lnTo>
                  <a:pt x="13" y="6"/>
                </a:lnTo>
                <a:lnTo>
                  <a:pt x="11" y="6"/>
                </a:lnTo>
                <a:lnTo>
                  <a:pt x="9" y="4"/>
                </a:lnTo>
                <a:lnTo>
                  <a:pt x="8" y="4"/>
                </a:lnTo>
                <a:lnTo>
                  <a:pt x="6" y="4"/>
                </a:lnTo>
                <a:lnTo>
                  <a:pt x="4" y="2"/>
                </a:lnTo>
                <a:lnTo>
                  <a:pt x="2" y="2"/>
                </a:lnTo>
                <a:lnTo>
                  <a:pt x="0" y="0"/>
                </a:lnTo>
                <a:lnTo>
                  <a:pt x="25"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2" name="Text Box 23"/>
          <p:cNvSpPr txBox="1">
            <a:spLocks noChangeArrowheads="1"/>
          </p:cNvSpPr>
          <p:nvPr/>
        </p:nvSpPr>
        <p:spPr bwMode="auto">
          <a:xfrm>
            <a:off x="5675313" y="5516563"/>
            <a:ext cx="8477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2200" b="0" i="0" u="none" strike="noStrike" kern="1200" cap="none" spc="0" normalizeH="0" baseline="0" noProof="0">
                <a:ln>
                  <a:noFill/>
                </a:ln>
                <a:solidFill>
                  <a:srgbClr val="FF9900"/>
                </a:solidFill>
                <a:effectLst/>
                <a:uLnTx/>
                <a:uFillTx/>
                <a:latin typeface="Times New Roman" pitchFamily="18" charset="0"/>
                <a:ea typeface="+mn-ea"/>
                <a:cs typeface="+mn-cs"/>
              </a:rPr>
              <a:t>&lt;x,y&gt;</a:t>
            </a:r>
            <a:endParaRPr kumimoji="1" lang="en-CA" altLang="en-US" sz="22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23563" name="Rectangle 24"/>
          <p:cNvSpPr>
            <a:spLocks noChangeArrowheads="1"/>
          </p:cNvSpPr>
          <p:nvPr/>
        </p:nvSpPr>
        <p:spPr bwMode="auto">
          <a:xfrm>
            <a:off x="5949950" y="47196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4" name="Rectangle 25"/>
          <p:cNvSpPr>
            <a:spLocks noChangeArrowheads="1"/>
          </p:cNvSpPr>
          <p:nvPr/>
        </p:nvSpPr>
        <p:spPr bwMode="auto">
          <a:xfrm>
            <a:off x="5949950" y="50339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5" name="Rectangle 26"/>
          <p:cNvSpPr>
            <a:spLocks noChangeArrowheads="1"/>
          </p:cNvSpPr>
          <p:nvPr/>
        </p:nvSpPr>
        <p:spPr bwMode="auto">
          <a:xfrm>
            <a:off x="5949950" y="53736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6" name="Rectangle 27"/>
          <p:cNvSpPr>
            <a:spLocks noChangeArrowheads="1"/>
          </p:cNvSpPr>
          <p:nvPr/>
        </p:nvSpPr>
        <p:spPr bwMode="auto">
          <a:xfrm>
            <a:off x="6165850" y="37814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7" name="Rectangle 28"/>
          <p:cNvSpPr>
            <a:spLocks noChangeArrowheads="1"/>
          </p:cNvSpPr>
          <p:nvPr/>
        </p:nvSpPr>
        <p:spPr bwMode="auto">
          <a:xfrm>
            <a:off x="6165850" y="40894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8" name="Rectangle 29"/>
          <p:cNvSpPr>
            <a:spLocks noChangeArrowheads="1"/>
          </p:cNvSpPr>
          <p:nvPr/>
        </p:nvSpPr>
        <p:spPr bwMode="auto">
          <a:xfrm>
            <a:off x="6165850" y="47069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69" name="Rectangle 30"/>
          <p:cNvSpPr>
            <a:spLocks noChangeArrowheads="1"/>
          </p:cNvSpPr>
          <p:nvPr/>
        </p:nvSpPr>
        <p:spPr bwMode="auto">
          <a:xfrm>
            <a:off x="6165850" y="44021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0" name="Rectangle 31"/>
          <p:cNvSpPr>
            <a:spLocks noChangeArrowheads="1"/>
          </p:cNvSpPr>
          <p:nvPr/>
        </p:nvSpPr>
        <p:spPr bwMode="auto">
          <a:xfrm>
            <a:off x="6165850" y="50212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1" name="Rectangle 32"/>
          <p:cNvSpPr>
            <a:spLocks noChangeArrowheads="1"/>
          </p:cNvSpPr>
          <p:nvPr/>
        </p:nvSpPr>
        <p:spPr bwMode="auto">
          <a:xfrm>
            <a:off x="6173788" y="34829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2" name="Rectangle 33"/>
          <p:cNvSpPr>
            <a:spLocks noChangeArrowheads="1"/>
          </p:cNvSpPr>
          <p:nvPr/>
        </p:nvSpPr>
        <p:spPr bwMode="auto">
          <a:xfrm>
            <a:off x="6394450" y="37830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3" name="Rectangle 34"/>
          <p:cNvSpPr>
            <a:spLocks noChangeArrowheads="1"/>
          </p:cNvSpPr>
          <p:nvPr/>
        </p:nvSpPr>
        <p:spPr bwMode="auto">
          <a:xfrm>
            <a:off x="6394450" y="40909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4" name="Rectangle 35"/>
          <p:cNvSpPr>
            <a:spLocks noChangeArrowheads="1"/>
          </p:cNvSpPr>
          <p:nvPr/>
        </p:nvSpPr>
        <p:spPr bwMode="auto">
          <a:xfrm>
            <a:off x="6394450" y="47085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5" name="Rectangle 36"/>
          <p:cNvSpPr>
            <a:spLocks noChangeArrowheads="1"/>
          </p:cNvSpPr>
          <p:nvPr/>
        </p:nvSpPr>
        <p:spPr bwMode="auto">
          <a:xfrm>
            <a:off x="6394450" y="44037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6" name="Rectangle 37"/>
          <p:cNvSpPr>
            <a:spLocks noChangeArrowheads="1"/>
          </p:cNvSpPr>
          <p:nvPr/>
        </p:nvSpPr>
        <p:spPr bwMode="auto">
          <a:xfrm>
            <a:off x="6394450" y="50228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7" name="Rectangle 38"/>
          <p:cNvSpPr>
            <a:spLocks noChangeArrowheads="1"/>
          </p:cNvSpPr>
          <p:nvPr/>
        </p:nvSpPr>
        <p:spPr bwMode="auto">
          <a:xfrm>
            <a:off x="6402388" y="31702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8" name="Rectangle 39"/>
          <p:cNvSpPr>
            <a:spLocks noChangeArrowheads="1"/>
          </p:cNvSpPr>
          <p:nvPr/>
        </p:nvSpPr>
        <p:spPr bwMode="auto">
          <a:xfrm>
            <a:off x="6402388" y="28654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79" name="Rectangle 40"/>
          <p:cNvSpPr>
            <a:spLocks noChangeArrowheads="1"/>
          </p:cNvSpPr>
          <p:nvPr/>
        </p:nvSpPr>
        <p:spPr bwMode="auto">
          <a:xfrm>
            <a:off x="6402388" y="34845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80" name="Rectangle 41"/>
          <p:cNvSpPr>
            <a:spLocks noChangeArrowheads="1"/>
          </p:cNvSpPr>
          <p:nvPr/>
        </p:nvSpPr>
        <p:spPr bwMode="auto">
          <a:xfrm>
            <a:off x="6623050" y="40925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81" name="Rectangle 42"/>
          <p:cNvSpPr>
            <a:spLocks noChangeArrowheads="1"/>
          </p:cNvSpPr>
          <p:nvPr/>
        </p:nvSpPr>
        <p:spPr bwMode="auto">
          <a:xfrm>
            <a:off x="6623050" y="47101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82" name="Rectangle 43"/>
          <p:cNvSpPr>
            <a:spLocks noChangeArrowheads="1"/>
          </p:cNvSpPr>
          <p:nvPr/>
        </p:nvSpPr>
        <p:spPr bwMode="auto">
          <a:xfrm>
            <a:off x="6623050" y="44053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83" name="Rectangle 44"/>
          <p:cNvSpPr>
            <a:spLocks noChangeArrowheads="1"/>
          </p:cNvSpPr>
          <p:nvPr/>
        </p:nvSpPr>
        <p:spPr bwMode="auto">
          <a:xfrm>
            <a:off x="6623050" y="50244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84" name="Rectangle 45"/>
          <p:cNvSpPr>
            <a:spLocks noChangeArrowheads="1"/>
          </p:cNvSpPr>
          <p:nvPr/>
        </p:nvSpPr>
        <p:spPr bwMode="auto">
          <a:xfrm>
            <a:off x="5711825" y="37861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85" name="Rectangle 46"/>
          <p:cNvSpPr>
            <a:spLocks noChangeArrowheads="1"/>
          </p:cNvSpPr>
          <p:nvPr/>
        </p:nvSpPr>
        <p:spPr bwMode="auto">
          <a:xfrm>
            <a:off x="5711825" y="40941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86" name="Rectangle 47"/>
          <p:cNvSpPr>
            <a:spLocks noChangeArrowheads="1"/>
          </p:cNvSpPr>
          <p:nvPr/>
        </p:nvSpPr>
        <p:spPr bwMode="auto">
          <a:xfrm>
            <a:off x="5711825" y="47117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87" name="Rectangle 48"/>
          <p:cNvSpPr>
            <a:spLocks noChangeArrowheads="1"/>
          </p:cNvSpPr>
          <p:nvPr/>
        </p:nvSpPr>
        <p:spPr bwMode="auto">
          <a:xfrm>
            <a:off x="5711825" y="44069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88" name="Rectangle 49"/>
          <p:cNvSpPr>
            <a:spLocks noChangeArrowheads="1"/>
          </p:cNvSpPr>
          <p:nvPr/>
        </p:nvSpPr>
        <p:spPr bwMode="auto">
          <a:xfrm>
            <a:off x="5711825" y="50260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89" name="Rectangle 50"/>
          <p:cNvSpPr>
            <a:spLocks noChangeArrowheads="1"/>
          </p:cNvSpPr>
          <p:nvPr/>
        </p:nvSpPr>
        <p:spPr bwMode="auto">
          <a:xfrm>
            <a:off x="5711825" y="53657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90" name="Rectangle 51"/>
          <p:cNvSpPr>
            <a:spLocks noChangeArrowheads="1"/>
          </p:cNvSpPr>
          <p:nvPr/>
        </p:nvSpPr>
        <p:spPr bwMode="auto">
          <a:xfrm>
            <a:off x="5719763" y="31734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91" name="Rectangle 52"/>
          <p:cNvSpPr>
            <a:spLocks noChangeArrowheads="1"/>
          </p:cNvSpPr>
          <p:nvPr/>
        </p:nvSpPr>
        <p:spPr bwMode="auto">
          <a:xfrm>
            <a:off x="5719763" y="28686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92" name="Rectangle 53"/>
          <p:cNvSpPr>
            <a:spLocks noChangeArrowheads="1"/>
          </p:cNvSpPr>
          <p:nvPr/>
        </p:nvSpPr>
        <p:spPr bwMode="auto">
          <a:xfrm>
            <a:off x="5719763" y="34877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93" name="Rectangle 54"/>
          <p:cNvSpPr>
            <a:spLocks noChangeArrowheads="1"/>
          </p:cNvSpPr>
          <p:nvPr/>
        </p:nvSpPr>
        <p:spPr bwMode="auto">
          <a:xfrm>
            <a:off x="5457825" y="37877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94" name="Rectangle 55"/>
          <p:cNvSpPr>
            <a:spLocks noChangeArrowheads="1"/>
          </p:cNvSpPr>
          <p:nvPr/>
        </p:nvSpPr>
        <p:spPr bwMode="auto">
          <a:xfrm>
            <a:off x="5457825" y="40957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95" name="Rectangle 56"/>
          <p:cNvSpPr>
            <a:spLocks noChangeArrowheads="1"/>
          </p:cNvSpPr>
          <p:nvPr/>
        </p:nvSpPr>
        <p:spPr bwMode="auto">
          <a:xfrm>
            <a:off x="5457825" y="47132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96" name="Rectangle 57"/>
          <p:cNvSpPr>
            <a:spLocks noChangeArrowheads="1"/>
          </p:cNvSpPr>
          <p:nvPr/>
        </p:nvSpPr>
        <p:spPr bwMode="auto">
          <a:xfrm>
            <a:off x="5457825" y="44084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97" name="Rectangle 58"/>
          <p:cNvSpPr>
            <a:spLocks noChangeArrowheads="1"/>
          </p:cNvSpPr>
          <p:nvPr/>
        </p:nvSpPr>
        <p:spPr bwMode="auto">
          <a:xfrm>
            <a:off x="5457825" y="50276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98" name="Rectangle 59"/>
          <p:cNvSpPr>
            <a:spLocks noChangeArrowheads="1"/>
          </p:cNvSpPr>
          <p:nvPr/>
        </p:nvSpPr>
        <p:spPr bwMode="auto">
          <a:xfrm>
            <a:off x="5457825" y="53673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599" name="Rectangle 60"/>
          <p:cNvSpPr>
            <a:spLocks noChangeArrowheads="1"/>
          </p:cNvSpPr>
          <p:nvPr/>
        </p:nvSpPr>
        <p:spPr bwMode="auto">
          <a:xfrm>
            <a:off x="5465763" y="34893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00" name="Rectangle 61"/>
          <p:cNvSpPr>
            <a:spLocks noChangeArrowheads="1"/>
          </p:cNvSpPr>
          <p:nvPr/>
        </p:nvSpPr>
        <p:spPr bwMode="auto">
          <a:xfrm>
            <a:off x="5203825" y="37893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01" name="Rectangle 62"/>
          <p:cNvSpPr>
            <a:spLocks noChangeArrowheads="1"/>
          </p:cNvSpPr>
          <p:nvPr/>
        </p:nvSpPr>
        <p:spPr bwMode="auto">
          <a:xfrm>
            <a:off x="5203825" y="40973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02" name="Rectangle 63"/>
          <p:cNvSpPr>
            <a:spLocks noChangeArrowheads="1"/>
          </p:cNvSpPr>
          <p:nvPr/>
        </p:nvSpPr>
        <p:spPr bwMode="auto">
          <a:xfrm>
            <a:off x="5203825" y="47148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03" name="Rectangle 64"/>
          <p:cNvSpPr>
            <a:spLocks noChangeArrowheads="1"/>
          </p:cNvSpPr>
          <p:nvPr/>
        </p:nvSpPr>
        <p:spPr bwMode="auto">
          <a:xfrm>
            <a:off x="5203825" y="44100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04" name="Rectangle 65"/>
          <p:cNvSpPr>
            <a:spLocks noChangeArrowheads="1"/>
          </p:cNvSpPr>
          <p:nvPr/>
        </p:nvSpPr>
        <p:spPr bwMode="auto">
          <a:xfrm>
            <a:off x="5203825" y="50292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05" name="Rectangle 66"/>
          <p:cNvSpPr>
            <a:spLocks noChangeArrowheads="1"/>
          </p:cNvSpPr>
          <p:nvPr/>
        </p:nvSpPr>
        <p:spPr bwMode="auto">
          <a:xfrm>
            <a:off x="5203825" y="53689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06" name="Rectangle 67"/>
          <p:cNvSpPr>
            <a:spLocks noChangeArrowheads="1"/>
          </p:cNvSpPr>
          <p:nvPr/>
        </p:nvSpPr>
        <p:spPr bwMode="auto">
          <a:xfrm>
            <a:off x="5211763" y="31765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07" name="Rectangle 68"/>
          <p:cNvSpPr>
            <a:spLocks noChangeArrowheads="1"/>
          </p:cNvSpPr>
          <p:nvPr/>
        </p:nvSpPr>
        <p:spPr bwMode="auto">
          <a:xfrm>
            <a:off x="5211763" y="34909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08" name="Rectangle 69"/>
          <p:cNvSpPr>
            <a:spLocks noChangeArrowheads="1"/>
          </p:cNvSpPr>
          <p:nvPr/>
        </p:nvSpPr>
        <p:spPr bwMode="auto">
          <a:xfrm>
            <a:off x="4949825" y="47164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09" name="Rectangle 70"/>
          <p:cNvSpPr>
            <a:spLocks noChangeArrowheads="1"/>
          </p:cNvSpPr>
          <p:nvPr/>
        </p:nvSpPr>
        <p:spPr bwMode="auto">
          <a:xfrm>
            <a:off x="4949825" y="44116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10" name="Rectangle 71"/>
          <p:cNvSpPr>
            <a:spLocks noChangeArrowheads="1"/>
          </p:cNvSpPr>
          <p:nvPr/>
        </p:nvSpPr>
        <p:spPr bwMode="auto">
          <a:xfrm>
            <a:off x="4949825" y="50307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11" name="Rectangle 72"/>
          <p:cNvSpPr>
            <a:spLocks noChangeArrowheads="1"/>
          </p:cNvSpPr>
          <p:nvPr/>
        </p:nvSpPr>
        <p:spPr bwMode="auto">
          <a:xfrm>
            <a:off x="4949825" y="53705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12" name="Rectangle 73"/>
          <p:cNvSpPr>
            <a:spLocks noChangeArrowheads="1"/>
          </p:cNvSpPr>
          <p:nvPr/>
        </p:nvSpPr>
        <p:spPr bwMode="auto">
          <a:xfrm>
            <a:off x="4695825" y="37925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13" name="Rectangle 74"/>
          <p:cNvSpPr>
            <a:spLocks noChangeArrowheads="1"/>
          </p:cNvSpPr>
          <p:nvPr/>
        </p:nvSpPr>
        <p:spPr bwMode="auto">
          <a:xfrm>
            <a:off x="4695825" y="41005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14" name="Rectangle 75"/>
          <p:cNvSpPr>
            <a:spLocks noChangeArrowheads="1"/>
          </p:cNvSpPr>
          <p:nvPr/>
        </p:nvSpPr>
        <p:spPr bwMode="auto">
          <a:xfrm>
            <a:off x="4695825" y="47180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15" name="Rectangle 76"/>
          <p:cNvSpPr>
            <a:spLocks noChangeArrowheads="1"/>
          </p:cNvSpPr>
          <p:nvPr/>
        </p:nvSpPr>
        <p:spPr bwMode="auto">
          <a:xfrm>
            <a:off x="4695825" y="44132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16" name="Rectangle 77"/>
          <p:cNvSpPr>
            <a:spLocks noChangeArrowheads="1"/>
          </p:cNvSpPr>
          <p:nvPr/>
        </p:nvSpPr>
        <p:spPr bwMode="auto">
          <a:xfrm>
            <a:off x="4695825" y="50323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17" name="Rectangle 78"/>
          <p:cNvSpPr>
            <a:spLocks noChangeArrowheads="1"/>
          </p:cNvSpPr>
          <p:nvPr/>
        </p:nvSpPr>
        <p:spPr bwMode="auto">
          <a:xfrm>
            <a:off x="4695825" y="53721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18" name="Rectangle 79"/>
          <p:cNvSpPr>
            <a:spLocks noChangeArrowheads="1"/>
          </p:cNvSpPr>
          <p:nvPr/>
        </p:nvSpPr>
        <p:spPr bwMode="auto">
          <a:xfrm>
            <a:off x="4441825" y="47196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19" name="Rectangle 80"/>
          <p:cNvSpPr>
            <a:spLocks noChangeArrowheads="1"/>
          </p:cNvSpPr>
          <p:nvPr/>
        </p:nvSpPr>
        <p:spPr bwMode="auto">
          <a:xfrm>
            <a:off x="4441825" y="50339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20" name="Rectangle 81"/>
          <p:cNvSpPr>
            <a:spLocks noChangeArrowheads="1"/>
          </p:cNvSpPr>
          <p:nvPr/>
        </p:nvSpPr>
        <p:spPr bwMode="auto">
          <a:xfrm>
            <a:off x="4441825" y="53736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21" name="Rectangle 82"/>
          <p:cNvSpPr>
            <a:spLocks noChangeArrowheads="1"/>
          </p:cNvSpPr>
          <p:nvPr/>
        </p:nvSpPr>
        <p:spPr bwMode="auto">
          <a:xfrm>
            <a:off x="4187825" y="37957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22" name="Rectangle 83"/>
          <p:cNvSpPr>
            <a:spLocks noChangeArrowheads="1"/>
          </p:cNvSpPr>
          <p:nvPr/>
        </p:nvSpPr>
        <p:spPr bwMode="auto">
          <a:xfrm>
            <a:off x="4187825" y="41036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23" name="Rectangle 84"/>
          <p:cNvSpPr>
            <a:spLocks noChangeArrowheads="1"/>
          </p:cNvSpPr>
          <p:nvPr/>
        </p:nvSpPr>
        <p:spPr bwMode="auto">
          <a:xfrm>
            <a:off x="4187825" y="47212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24" name="Rectangle 85"/>
          <p:cNvSpPr>
            <a:spLocks noChangeArrowheads="1"/>
          </p:cNvSpPr>
          <p:nvPr/>
        </p:nvSpPr>
        <p:spPr bwMode="auto">
          <a:xfrm>
            <a:off x="4187825" y="44164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25" name="Rectangle 86"/>
          <p:cNvSpPr>
            <a:spLocks noChangeArrowheads="1"/>
          </p:cNvSpPr>
          <p:nvPr/>
        </p:nvSpPr>
        <p:spPr bwMode="auto">
          <a:xfrm>
            <a:off x="4187825" y="50355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26" name="Rectangle 87"/>
          <p:cNvSpPr>
            <a:spLocks noChangeArrowheads="1"/>
          </p:cNvSpPr>
          <p:nvPr/>
        </p:nvSpPr>
        <p:spPr bwMode="auto">
          <a:xfrm>
            <a:off x="4187825" y="53752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27" name="Rectangle 88"/>
          <p:cNvSpPr>
            <a:spLocks noChangeArrowheads="1"/>
          </p:cNvSpPr>
          <p:nvPr/>
        </p:nvSpPr>
        <p:spPr bwMode="auto">
          <a:xfrm>
            <a:off x="4195763" y="34972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28" name="Rectangle 89"/>
          <p:cNvSpPr>
            <a:spLocks noChangeArrowheads="1"/>
          </p:cNvSpPr>
          <p:nvPr/>
        </p:nvSpPr>
        <p:spPr bwMode="auto">
          <a:xfrm>
            <a:off x="3944938" y="378301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29" name="Rectangle 90"/>
          <p:cNvSpPr>
            <a:spLocks noChangeArrowheads="1"/>
          </p:cNvSpPr>
          <p:nvPr/>
        </p:nvSpPr>
        <p:spPr bwMode="auto">
          <a:xfrm>
            <a:off x="3944938" y="40909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30" name="Rectangle 91"/>
          <p:cNvSpPr>
            <a:spLocks noChangeArrowheads="1"/>
          </p:cNvSpPr>
          <p:nvPr/>
        </p:nvSpPr>
        <p:spPr bwMode="auto">
          <a:xfrm>
            <a:off x="3944938" y="47085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31" name="Rectangle 92"/>
          <p:cNvSpPr>
            <a:spLocks noChangeArrowheads="1"/>
          </p:cNvSpPr>
          <p:nvPr/>
        </p:nvSpPr>
        <p:spPr bwMode="auto">
          <a:xfrm>
            <a:off x="3944938" y="44037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32" name="Rectangle 93"/>
          <p:cNvSpPr>
            <a:spLocks noChangeArrowheads="1"/>
          </p:cNvSpPr>
          <p:nvPr/>
        </p:nvSpPr>
        <p:spPr bwMode="auto">
          <a:xfrm>
            <a:off x="3944938" y="50228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33" name="Rectangle 94"/>
          <p:cNvSpPr>
            <a:spLocks noChangeArrowheads="1"/>
          </p:cNvSpPr>
          <p:nvPr/>
        </p:nvSpPr>
        <p:spPr bwMode="auto">
          <a:xfrm>
            <a:off x="3944938" y="53625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34" name="Rectangle 95"/>
          <p:cNvSpPr>
            <a:spLocks noChangeArrowheads="1"/>
          </p:cNvSpPr>
          <p:nvPr/>
        </p:nvSpPr>
        <p:spPr bwMode="auto">
          <a:xfrm>
            <a:off x="3952875" y="31702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35" name="Rectangle 96"/>
          <p:cNvSpPr>
            <a:spLocks noChangeArrowheads="1"/>
          </p:cNvSpPr>
          <p:nvPr/>
        </p:nvSpPr>
        <p:spPr bwMode="auto">
          <a:xfrm>
            <a:off x="3952875" y="28654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36" name="Rectangle 97"/>
          <p:cNvSpPr>
            <a:spLocks noChangeArrowheads="1"/>
          </p:cNvSpPr>
          <p:nvPr/>
        </p:nvSpPr>
        <p:spPr bwMode="auto">
          <a:xfrm>
            <a:off x="3952875" y="34845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37" name="Rectangle 98"/>
          <p:cNvSpPr>
            <a:spLocks noChangeArrowheads="1"/>
          </p:cNvSpPr>
          <p:nvPr/>
        </p:nvSpPr>
        <p:spPr bwMode="auto">
          <a:xfrm>
            <a:off x="3702050" y="378142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38" name="Rectangle 99"/>
          <p:cNvSpPr>
            <a:spLocks noChangeArrowheads="1"/>
          </p:cNvSpPr>
          <p:nvPr/>
        </p:nvSpPr>
        <p:spPr bwMode="auto">
          <a:xfrm>
            <a:off x="3702050" y="408940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39" name="Rectangle 100"/>
          <p:cNvSpPr>
            <a:spLocks noChangeArrowheads="1"/>
          </p:cNvSpPr>
          <p:nvPr/>
        </p:nvSpPr>
        <p:spPr bwMode="auto">
          <a:xfrm>
            <a:off x="3702050" y="47069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40" name="Rectangle 101"/>
          <p:cNvSpPr>
            <a:spLocks noChangeArrowheads="1"/>
          </p:cNvSpPr>
          <p:nvPr/>
        </p:nvSpPr>
        <p:spPr bwMode="auto">
          <a:xfrm>
            <a:off x="3702050" y="440213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41" name="Rectangle 102"/>
          <p:cNvSpPr>
            <a:spLocks noChangeArrowheads="1"/>
          </p:cNvSpPr>
          <p:nvPr/>
        </p:nvSpPr>
        <p:spPr bwMode="auto">
          <a:xfrm>
            <a:off x="3702050" y="5021263"/>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42" name="Rectangle 103"/>
          <p:cNvSpPr>
            <a:spLocks noChangeArrowheads="1"/>
          </p:cNvSpPr>
          <p:nvPr/>
        </p:nvSpPr>
        <p:spPr bwMode="auto">
          <a:xfrm>
            <a:off x="3702050" y="5360988"/>
            <a:ext cx="1143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43" name="Rectangle 104"/>
          <p:cNvSpPr>
            <a:spLocks noChangeArrowheads="1"/>
          </p:cNvSpPr>
          <p:nvPr/>
        </p:nvSpPr>
        <p:spPr bwMode="auto">
          <a:xfrm>
            <a:off x="3709988" y="3168650"/>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1</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44" name="Rectangle 105"/>
          <p:cNvSpPr>
            <a:spLocks noChangeArrowheads="1"/>
          </p:cNvSpPr>
          <p:nvPr/>
        </p:nvSpPr>
        <p:spPr bwMode="auto">
          <a:xfrm>
            <a:off x="3709988" y="3482975"/>
            <a:ext cx="114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CA" altLang="en-US" sz="1800" b="0" i="0" u="none" strike="noStrike" kern="1200" cap="none" spc="0" normalizeH="0" baseline="0" noProof="0">
                <a:ln>
                  <a:noFill/>
                </a:ln>
                <a:solidFill>
                  <a:srgbClr val="FFFFFF"/>
                </a:solidFill>
                <a:effectLst/>
                <a:uLnTx/>
                <a:uFillTx/>
                <a:latin typeface="Times New Roman" pitchFamily="18" charset="0"/>
                <a:ea typeface="+mn-ea"/>
                <a:cs typeface="+mn-cs"/>
              </a:rPr>
              <a:t>0</a:t>
            </a:r>
            <a:endParaRPr kumimoji="1" lang="en-CA" alt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45" name="Rectangle 106"/>
          <p:cNvSpPr>
            <a:spLocks noChangeArrowheads="1"/>
          </p:cNvSpPr>
          <p:nvPr/>
        </p:nvSpPr>
        <p:spPr bwMode="auto">
          <a:xfrm>
            <a:off x="1036638" y="2060575"/>
            <a:ext cx="6065837"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9900"/>
                </a:solidFill>
                <a:effectLst/>
                <a:uLnTx/>
                <a:uFillTx/>
                <a:latin typeface="Times New Roman" pitchFamily="18" charset="0"/>
                <a:ea typeface="+mn-ea"/>
                <a:cs typeface="+mn-cs"/>
              </a:rPr>
              <a:t>Location of last </a:t>
            </a:r>
            <a:r>
              <a:rPr kumimoji="1" lang="en-US" altLang="en-US" sz="3000" b="0" i="0" u="none" strike="noStrike" kern="1200" cap="none" spc="0" normalizeH="0" baseline="0" noProof="0">
                <a:ln>
                  <a:noFill/>
                </a:ln>
                <a:solidFill>
                  <a:srgbClr val="FFFFFF"/>
                </a:solidFill>
                <a:effectLst/>
                <a:uLnTx/>
                <a:uFillTx/>
                <a:latin typeface="Times New Roman" pitchFamily="18" charset="0"/>
                <a:ea typeface="+mn-ea"/>
                <a:cs typeface="+mn-cs"/>
              </a:rPr>
              <a:t>1</a:t>
            </a:r>
            <a:r>
              <a:rPr kumimoji="1" lang="en-US" altLang="en-US" sz="3000" b="0" i="0" u="none" strike="noStrike" kern="1200" cap="none" spc="0" normalizeH="0" baseline="0" noProof="0">
                <a:ln>
                  <a:noFill/>
                </a:ln>
                <a:solidFill>
                  <a:srgbClr val="FF9900"/>
                </a:solidFill>
                <a:effectLst/>
                <a:uLnTx/>
                <a:uFillTx/>
                <a:latin typeface="Times New Roman" pitchFamily="18" charset="0"/>
                <a:ea typeface="+mn-ea"/>
                <a:cs typeface="+mn-cs"/>
              </a:rPr>
              <a:t> seen in each column</a:t>
            </a:r>
            <a:endParaRPr kumimoji="1" lang="en-CA" altLang="en-US" sz="3000" b="0" i="0" u="none" strike="noStrike" kern="1200" cap="none" spc="0" normalizeH="0" baseline="0" noProof="0">
              <a:ln>
                <a:noFill/>
              </a:ln>
              <a:solidFill>
                <a:srgbClr val="FF9900"/>
              </a:solidFill>
              <a:effectLst/>
              <a:uLnTx/>
              <a:uFillTx/>
              <a:latin typeface="Times New Roman" pitchFamily="18" charset="0"/>
              <a:ea typeface="+mn-ea"/>
              <a:cs typeface="+mn-cs"/>
            </a:endParaRPr>
          </a:p>
        </p:txBody>
      </p:sp>
      <p:sp>
        <p:nvSpPr>
          <p:cNvPr id="23646" name="Line 107"/>
          <p:cNvSpPr>
            <a:spLocks noChangeShapeType="1"/>
          </p:cNvSpPr>
          <p:nvPr/>
        </p:nvSpPr>
        <p:spPr bwMode="auto">
          <a:xfrm flipV="1">
            <a:off x="6684963" y="4292600"/>
            <a:ext cx="0" cy="931863"/>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47" name="Line 108"/>
          <p:cNvSpPr>
            <a:spLocks noChangeShapeType="1"/>
          </p:cNvSpPr>
          <p:nvPr/>
        </p:nvSpPr>
        <p:spPr bwMode="auto">
          <a:xfrm flipV="1">
            <a:off x="6456363" y="3143250"/>
            <a:ext cx="0" cy="2014538"/>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48" name="Line 109"/>
          <p:cNvSpPr>
            <a:spLocks noChangeShapeType="1"/>
          </p:cNvSpPr>
          <p:nvPr/>
        </p:nvSpPr>
        <p:spPr bwMode="auto">
          <a:xfrm flipV="1">
            <a:off x="6227763" y="3757613"/>
            <a:ext cx="0" cy="1758950"/>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49" name="Line 110"/>
          <p:cNvSpPr>
            <a:spLocks noChangeShapeType="1"/>
          </p:cNvSpPr>
          <p:nvPr/>
        </p:nvSpPr>
        <p:spPr bwMode="auto">
          <a:xfrm flipV="1">
            <a:off x="5999163" y="4981575"/>
            <a:ext cx="0" cy="534988"/>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50" name="Line 111"/>
          <p:cNvSpPr>
            <a:spLocks noChangeShapeType="1"/>
          </p:cNvSpPr>
          <p:nvPr/>
        </p:nvSpPr>
        <p:spPr bwMode="auto">
          <a:xfrm flipV="1">
            <a:off x="5770563" y="3143250"/>
            <a:ext cx="0" cy="2373313"/>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51" name="Line 112"/>
          <p:cNvSpPr>
            <a:spLocks noChangeShapeType="1"/>
          </p:cNvSpPr>
          <p:nvPr/>
        </p:nvSpPr>
        <p:spPr bwMode="auto">
          <a:xfrm flipV="1">
            <a:off x="5516563" y="3765550"/>
            <a:ext cx="0" cy="1751013"/>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52" name="Line 113"/>
          <p:cNvSpPr>
            <a:spLocks noChangeShapeType="1"/>
          </p:cNvSpPr>
          <p:nvPr/>
        </p:nvSpPr>
        <p:spPr bwMode="auto">
          <a:xfrm flipV="1">
            <a:off x="5262563" y="3443288"/>
            <a:ext cx="0" cy="2073275"/>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53" name="Line 114"/>
          <p:cNvSpPr>
            <a:spLocks noChangeShapeType="1"/>
          </p:cNvSpPr>
          <p:nvPr/>
        </p:nvSpPr>
        <p:spPr bwMode="auto">
          <a:xfrm flipV="1">
            <a:off x="5008563" y="4584700"/>
            <a:ext cx="0" cy="931863"/>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54" name="Line 115"/>
          <p:cNvSpPr>
            <a:spLocks noChangeShapeType="1"/>
          </p:cNvSpPr>
          <p:nvPr/>
        </p:nvSpPr>
        <p:spPr bwMode="auto">
          <a:xfrm flipV="1">
            <a:off x="4754563" y="4056063"/>
            <a:ext cx="0" cy="1460500"/>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55" name="Line 116"/>
          <p:cNvSpPr>
            <a:spLocks noChangeShapeType="1"/>
          </p:cNvSpPr>
          <p:nvPr/>
        </p:nvSpPr>
        <p:spPr bwMode="auto">
          <a:xfrm flipV="1">
            <a:off x="4500563" y="4981575"/>
            <a:ext cx="0" cy="534988"/>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56" name="Line 117"/>
          <p:cNvSpPr>
            <a:spLocks noChangeShapeType="1"/>
          </p:cNvSpPr>
          <p:nvPr/>
        </p:nvSpPr>
        <p:spPr bwMode="auto">
          <a:xfrm flipV="1">
            <a:off x="4246563" y="3757613"/>
            <a:ext cx="0" cy="1758950"/>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57" name="Line 118"/>
          <p:cNvSpPr>
            <a:spLocks noChangeShapeType="1"/>
          </p:cNvSpPr>
          <p:nvPr/>
        </p:nvSpPr>
        <p:spPr bwMode="auto">
          <a:xfrm flipV="1">
            <a:off x="3992563" y="3140075"/>
            <a:ext cx="0" cy="2376488"/>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58" name="Line 119"/>
          <p:cNvSpPr>
            <a:spLocks noChangeShapeType="1"/>
          </p:cNvSpPr>
          <p:nvPr/>
        </p:nvSpPr>
        <p:spPr bwMode="auto">
          <a:xfrm flipV="1">
            <a:off x="3738563" y="3340100"/>
            <a:ext cx="0" cy="2176463"/>
          </a:xfrm>
          <a:prstGeom prst="line">
            <a:avLst/>
          </a:prstGeom>
          <a:noFill/>
          <a:ln w="25400" cap="sq">
            <a:solidFill>
              <a:schemeClr val="accent1"/>
            </a:solidFill>
            <a:miter lim="800000"/>
            <a:headEnd type="none" w="sm" len="sm"/>
            <a:tailEnd type="triangle" w="lg" len="lg"/>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Tx/>
              <a:buSzTx/>
              <a:buFontTx/>
              <a:buChar char="•"/>
              <a:tabLst/>
              <a:defRPr/>
            </a:pPr>
            <a:endParaRPr kumimoji="1" lang="en-US" sz="30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659" name="Rectangle 120"/>
          <p:cNvSpPr>
            <a:spLocks noChangeArrowheads="1"/>
          </p:cNvSpPr>
          <p:nvPr/>
        </p:nvSpPr>
        <p:spPr bwMode="auto">
          <a:xfrm>
            <a:off x="6043613" y="5300663"/>
            <a:ext cx="3746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a:spAutoFit/>
          </a:bodyPr>
          <a:lstStyle>
            <a:lvl1pPr>
              <a:defRPr kumimoji="1" sz="3000">
                <a:solidFill>
                  <a:schemeClr val="tx1"/>
                </a:solidFill>
                <a:latin typeface="Times New Roman" pitchFamily="18" charset="0"/>
              </a:defRPr>
            </a:lvl1pPr>
            <a:lvl2pPr marL="742950" indent="-285750">
              <a:defRPr kumimoji="1" sz="3000">
                <a:solidFill>
                  <a:schemeClr val="tx1"/>
                </a:solidFill>
                <a:latin typeface="Times New Roman" pitchFamily="18" charset="0"/>
              </a:defRPr>
            </a:lvl2pPr>
            <a:lvl3pPr marL="1143000" indent="-228600">
              <a:defRPr kumimoji="1" sz="3000">
                <a:solidFill>
                  <a:schemeClr val="tx1"/>
                </a:solidFill>
                <a:latin typeface="Times New Roman" pitchFamily="18" charset="0"/>
              </a:defRPr>
            </a:lvl3pPr>
            <a:lvl4pPr marL="1600200" indent="-228600">
              <a:defRPr kumimoji="1" sz="3000">
                <a:solidFill>
                  <a:schemeClr val="tx1"/>
                </a:solidFill>
                <a:latin typeface="Times New Roman" pitchFamily="18" charset="0"/>
              </a:defRPr>
            </a:lvl4pPr>
            <a:lvl5pPr marL="2057400" indent="-228600">
              <a:defRPr kumimoji="1" sz="3000">
                <a:solidFill>
                  <a:schemeClr val="tx1"/>
                </a:solidFill>
                <a:latin typeface="Times New Roman" pitchFamily="18" charset="0"/>
              </a:defRPr>
            </a:lvl5pPr>
            <a:lvl6pPr marL="2514600" indent="-228600" eaLnBrk="0" fontAlgn="base" hangingPunct="0">
              <a:spcBef>
                <a:spcPct val="20000"/>
              </a:spcBef>
              <a:spcAft>
                <a:spcPct val="0"/>
              </a:spcAft>
              <a:buChar char="•"/>
              <a:defRPr kumimoji="1" sz="3000">
                <a:solidFill>
                  <a:schemeClr val="tx1"/>
                </a:solidFill>
                <a:latin typeface="Times New Roman" pitchFamily="18" charset="0"/>
              </a:defRPr>
            </a:lvl6pPr>
            <a:lvl7pPr marL="2971800" indent="-228600" eaLnBrk="0" fontAlgn="base" hangingPunct="0">
              <a:spcBef>
                <a:spcPct val="20000"/>
              </a:spcBef>
              <a:spcAft>
                <a:spcPct val="0"/>
              </a:spcAft>
              <a:buChar char="•"/>
              <a:defRPr kumimoji="1" sz="3000">
                <a:solidFill>
                  <a:schemeClr val="tx1"/>
                </a:solidFill>
                <a:latin typeface="Times New Roman" pitchFamily="18" charset="0"/>
              </a:defRPr>
            </a:lvl7pPr>
            <a:lvl8pPr marL="3429000" indent="-228600" eaLnBrk="0" fontAlgn="base" hangingPunct="0">
              <a:spcBef>
                <a:spcPct val="20000"/>
              </a:spcBef>
              <a:spcAft>
                <a:spcPct val="0"/>
              </a:spcAft>
              <a:buChar char="•"/>
              <a:defRPr kumimoji="1" sz="3000">
                <a:solidFill>
                  <a:schemeClr val="tx1"/>
                </a:solidFill>
                <a:latin typeface="Times New Roman" pitchFamily="18" charset="0"/>
              </a:defRPr>
            </a:lvl8pPr>
            <a:lvl9pPr marL="3886200" indent="-228600" eaLnBrk="0" fontAlgn="base" hangingPunct="0">
              <a:spcBef>
                <a:spcPct val="20000"/>
              </a:spcBef>
              <a:spcAft>
                <a:spcPct val="0"/>
              </a:spcAft>
              <a:buChar char="•"/>
              <a:defRPr kumimoji="1" sz="3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1" lang="en-US" altLang="en-US" sz="3000" b="0" i="0" u="none" strike="noStrike" kern="1200" cap="none" spc="0" normalizeH="0" baseline="0" noProof="0">
                <a:ln>
                  <a:noFill/>
                </a:ln>
                <a:solidFill>
                  <a:srgbClr val="FF9900"/>
                </a:solidFill>
                <a:effectLst/>
                <a:uLnTx/>
                <a:uFillTx/>
                <a:latin typeface="Times New Roman" pitchFamily="18" charset="0"/>
                <a:ea typeface="+mn-ea"/>
                <a:cs typeface="+mn-cs"/>
              </a:rPr>
              <a:t>*</a:t>
            </a:r>
          </a:p>
        </p:txBody>
      </p:sp>
    </p:spTree>
    <p:extLst>
      <p:ext uri="{BB962C8B-B14F-4D97-AF65-F5344CB8AC3E}">
        <p14:creationId xmlns:p14="http://schemas.microsoft.com/office/powerpoint/2010/main" val="2240753773"/>
      </p:ext>
    </p:extLst>
  </p:cSld>
  <p:clrMapOvr>
    <a:masterClrMapping/>
  </p:clrMapOvr>
  <p:timing>
    <p:tnLst>
      <p:par>
        <p:cTn id="1" dur="indefinite" restart="never" nodeType="tmRoot"/>
      </p:par>
    </p:tnLst>
  </p:timing>
</p:sld>
</file>

<file path=ppt/theme/theme1.xml><?xml version="1.0" encoding="utf-8"?>
<a:theme xmlns:a="http://schemas.openxmlformats.org/drawingml/2006/main" name="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25400" cap="flat" cmpd="sng" algn="ctr">
          <a:solidFill>
            <a:schemeClr val="hlink"/>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CA" sz="3000" b="0" i="1"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hlink"/>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CA" sz="3000" b="0" i="1"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0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2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3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4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5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6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7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8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9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0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2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3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4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7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9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rgbClr val="FF0000"/>
          </a:solidFill>
          <a:prstDash val="solid"/>
          <a:miter lim="800000"/>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20000"/>
          </a:spcBef>
          <a:spcAft>
            <a:spcPct val="0"/>
          </a:spcAft>
          <a:buClrTx/>
          <a:buSzTx/>
          <a:buFontTx/>
          <a:buChar char="•"/>
          <a:tabLst/>
          <a:defRPr kumimoji="1" lang="en-US" sz="30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10786</TotalTime>
  <Words>4832</Words>
  <Application>Microsoft Office PowerPoint</Application>
  <PresentationFormat>On-screen Show (4:3)</PresentationFormat>
  <Paragraphs>1536</Paragraphs>
  <Slides>105</Slides>
  <Notes>79</Notes>
  <HiddenSlides>0</HiddenSlides>
  <MMClips>0</MMClips>
  <ScaleCrop>false</ScaleCrop>
  <HeadingPairs>
    <vt:vector size="8" baseType="variant">
      <vt:variant>
        <vt:lpstr>Fonts Used</vt:lpstr>
      </vt:variant>
      <vt:variant>
        <vt:i4>6</vt:i4>
      </vt:variant>
      <vt:variant>
        <vt:lpstr>Theme</vt:lpstr>
      </vt:variant>
      <vt:variant>
        <vt:i4>24</vt:i4>
      </vt:variant>
      <vt:variant>
        <vt:lpstr>Embedded OLE Servers</vt:lpstr>
      </vt:variant>
      <vt:variant>
        <vt:i4>4</vt:i4>
      </vt:variant>
      <vt:variant>
        <vt:lpstr>Slide Titles</vt:lpstr>
      </vt:variant>
      <vt:variant>
        <vt:i4>105</vt:i4>
      </vt:variant>
    </vt:vector>
  </HeadingPairs>
  <TitlesOfParts>
    <vt:vector size="139" baseType="lpstr">
      <vt:lpstr>Arial</vt:lpstr>
      <vt:lpstr>Courier New</vt:lpstr>
      <vt:lpstr>Symbol</vt:lpstr>
      <vt:lpstr>Tempus Sans ITC</vt:lpstr>
      <vt:lpstr>Times New Roman</vt:lpstr>
      <vt:lpstr>Wingdings</vt:lpstr>
      <vt:lpstr>Default Design</vt:lpstr>
      <vt:lpstr>1_Pulse</vt:lpstr>
      <vt:lpstr>2_Pulse</vt:lpstr>
      <vt:lpstr>3_Pulse</vt:lpstr>
      <vt:lpstr>5_Pulse</vt:lpstr>
      <vt:lpstr>6_Pulse</vt:lpstr>
      <vt:lpstr>7_Pulse</vt:lpstr>
      <vt:lpstr>8_Pulse</vt:lpstr>
      <vt:lpstr>9_Pulse</vt:lpstr>
      <vt:lpstr>10_Pulse</vt:lpstr>
      <vt:lpstr>11_Pulse</vt:lpstr>
      <vt:lpstr>12_Pulse</vt:lpstr>
      <vt:lpstr>13_Pulse</vt:lpstr>
      <vt:lpstr>14_Pulse</vt:lpstr>
      <vt:lpstr>15_Pulse</vt:lpstr>
      <vt:lpstr>16_Pulse</vt:lpstr>
      <vt:lpstr>17_Pulse</vt:lpstr>
      <vt:lpstr>18_Pulse</vt:lpstr>
      <vt:lpstr>19_Pulse</vt:lpstr>
      <vt:lpstr>20_Pulse</vt:lpstr>
      <vt:lpstr>21_Pulse</vt:lpstr>
      <vt:lpstr>22_Pulse</vt:lpstr>
      <vt:lpstr>23_Pulse</vt:lpstr>
      <vt:lpstr>24_Pulse</vt:lpstr>
      <vt:lpstr>Equation</vt:lpstr>
      <vt:lpstr>Clip</vt:lpstr>
      <vt:lpstr>CorelPhotoPaint.Image.7</vt:lpstr>
      <vt:lpstr>CorelDRAW</vt:lpstr>
      <vt:lpstr>Iterative Algorithms  &amp; Loop Invariants </vt:lpstr>
      <vt:lpstr>A Sequence of Actions</vt:lpstr>
      <vt:lpstr>Purpose of Assertions</vt:lpstr>
      <vt:lpstr>Definition of Assertions</vt:lpstr>
      <vt:lpstr>Definition of Assertions</vt:lpstr>
      <vt:lpstr>Definition of Assertions</vt:lpstr>
      <vt:lpstr>Definition of Assertions</vt:lpstr>
      <vt:lpstr>Definition of Assertions</vt:lpstr>
      <vt:lpstr>Algorithm Termination</vt:lpstr>
      <vt:lpstr>PowerPoint Presentation</vt:lpstr>
      <vt:lpstr>Explaining Insertion Sort</vt:lpstr>
      <vt:lpstr>Partial Correctness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Typical Types of Loop Invariants</vt:lpstr>
      <vt:lpstr>Typical Types of Loop Invariants</vt:lpstr>
      <vt:lpstr>Fairy God Mother Loop Invariants</vt:lpstr>
      <vt:lpstr>Fairy God Mother Loop Invariants</vt:lpstr>
      <vt:lpstr>Fairy God Mother Loop Invariants</vt:lpstr>
      <vt:lpstr>Fairy God Mother Loop Invariants</vt:lpstr>
      <vt:lpstr>Fairy God Mother Loop Invariants</vt:lpstr>
      <vt:lpstr>Fairy God Mother Loop Invariants</vt:lpstr>
      <vt:lpstr>Fairy God Mother Loop Invariants</vt:lpstr>
      <vt:lpstr>Fairy God Mother Loop Invariants</vt:lpstr>
      <vt:lpstr>Typical Types of Loop Invariants</vt:lpstr>
      <vt:lpstr>More of the Input  Loop Invariant</vt:lpstr>
      <vt:lpstr>Loop Invariants and Deterministic Finite Automaton</vt:lpstr>
      <vt:lpstr>More of the Input  Loop Invariant</vt:lpstr>
      <vt:lpstr>More of the Input  Loop Invariant</vt:lpstr>
      <vt:lpstr>More of the Input  Loop Invariant</vt:lpstr>
      <vt:lpstr>Insertion Sort</vt:lpstr>
      <vt:lpstr>Insertion Sort</vt:lpstr>
      <vt:lpstr>Typical Types of Loop Invariants</vt:lpstr>
      <vt:lpstr>More of the Output Loop Invariant</vt:lpstr>
      <vt:lpstr>Selection Sort</vt:lpstr>
      <vt:lpstr>Leaning Tower</vt:lpstr>
      <vt:lpstr>Leaning Tower</vt:lpstr>
      <vt:lpstr>Leaning Tower</vt:lpstr>
      <vt:lpstr>Leaning Tower</vt:lpstr>
      <vt:lpstr>Leaning Tower</vt:lpstr>
      <vt:lpstr>Leaning Tower</vt:lpstr>
      <vt:lpstr>Leaning Tower</vt:lpstr>
      <vt:lpstr>Leaning Tower</vt:lpstr>
      <vt:lpstr>Leaning Tower</vt:lpstr>
      <vt:lpstr>Leaning Tower</vt:lpstr>
      <vt:lpstr>Leaning Tower</vt:lpstr>
      <vt:lpstr>Leaning Tower</vt:lpstr>
      <vt:lpstr>Typical Types of Loop Invariants</vt:lpstr>
      <vt:lpstr>Define Loop Invariant</vt:lpstr>
      <vt:lpstr>Typical Types of Loop Invariants</vt:lpstr>
      <vt:lpstr>PowerPoint Presentation</vt:lpstr>
      <vt:lpstr>GCD(a,b)</vt:lpstr>
      <vt:lpstr>Size of Input Instance</vt:lpstr>
      <vt:lpstr>GCD(a,b)</vt:lpstr>
      <vt:lpstr>GCD(a,b)</vt:lpstr>
      <vt:lpstr>GCD(a,b)</vt:lpstr>
      <vt:lpstr>PowerPoint Presentation</vt:lpstr>
      <vt:lpstr>GCD(a,b)</vt:lpstr>
      <vt:lpstr>Two Graph Problems</vt:lpstr>
      <vt:lpstr>Mining for Empty Rectangles in Large Data Sets</vt:lpstr>
      <vt:lpstr>Matrix representation</vt:lpstr>
      <vt:lpstr>Find All Maximal 0-Rectangles</vt:lpstr>
      <vt:lpstr>Example</vt:lpstr>
      <vt:lpstr>Relation to Previous Work</vt:lpstr>
      <vt:lpstr>Relation to Previous Work</vt:lpstr>
      <vt:lpstr>Relation to Previous Work</vt:lpstr>
      <vt:lpstr>Structure of Algorithm</vt:lpstr>
      <vt:lpstr>PowerPoint Presentation</vt:lpstr>
      <vt:lpstr>Define the Loop Invariant</vt:lpstr>
      <vt:lpstr>PowerPoint Presentation</vt:lpstr>
      <vt:lpstr>Constructing Maximal Rectangles</vt:lpstr>
      <vt:lpstr>Constructing Maximal Rectangles</vt:lpstr>
      <vt:lpstr>Constructing staircase(x,y) from staircase(x-1,y)</vt:lpstr>
      <vt:lpstr>Constructing staircase(x,y) from staircase(x-1,y)</vt:lpstr>
      <vt:lpstr>Constructing staircase(x,y) from staircase(x-1,y)</vt:lpstr>
      <vt:lpstr>Constructing x* &amp; y* </vt:lpstr>
      <vt:lpstr>PowerPoint Presentation</vt:lpstr>
      <vt:lpstr>Structure of Algorithm</vt:lpstr>
      <vt:lpstr>Timing</vt:lpstr>
      <vt:lpstr>Timing</vt:lpstr>
      <vt:lpstr>Number of Maximal Rectangles</vt:lpstr>
      <vt:lpstr>PowerPoint Presentation</vt:lpstr>
      <vt:lpstr>End Iterative Algorithms</vt:lpstr>
    </vt:vector>
  </TitlesOfParts>
  <Company>York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Jeff Edmonds</dc:creator>
  <cp:lastModifiedBy>Jeff Edmonds</cp:lastModifiedBy>
  <cp:revision>211</cp:revision>
  <dcterms:created xsi:type="dcterms:W3CDTF">2000-08-14T20:34:24Z</dcterms:created>
  <dcterms:modified xsi:type="dcterms:W3CDTF">2019-01-17T21:35:30Z</dcterms:modified>
</cp:coreProperties>
</file>