
<file path=[Content_Types].xml><?xml version="1.0" encoding="utf-8"?>
<Types xmlns="http://schemas.openxmlformats.org/package/2006/content-types">
  <Default Extension="bin" ContentType="application/vnd.openxmlformats-officedocument.oleObject"/>
  <Default Extension="jpeg" ContentType="image/jpeg"/>
  <Default Extension="png" ContentType="image/png"/>
  <Default Extension="rels" ContentType="application/vnd.openxmlformats-package.relationships+xml"/>
  <Default Extension="wmf" ContentType="image/x-wmf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99"/>
  </p:notesMasterIdLst>
  <p:handoutMasterIdLst>
    <p:handoutMasterId r:id="rId200"/>
  </p:handoutMasterIdLst>
  <p:sldIdLst>
    <p:sldId id="393" r:id="rId2"/>
    <p:sldId id="569" r:id="rId3"/>
    <p:sldId id="502" r:id="rId4"/>
    <p:sldId id="570" r:id="rId5"/>
    <p:sldId id="571" r:id="rId6"/>
    <p:sldId id="574" r:id="rId7"/>
    <p:sldId id="575" r:id="rId8"/>
    <p:sldId id="576" r:id="rId9"/>
    <p:sldId id="577" r:id="rId10"/>
    <p:sldId id="579" r:id="rId11"/>
    <p:sldId id="592" r:id="rId12"/>
    <p:sldId id="581" r:id="rId13"/>
    <p:sldId id="583" r:id="rId14"/>
    <p:sldId id="582" r:id="rId15"/>
    <p:sldId id="480" r:id="rId16"/>
    <p:sldId id="584" r:id="rId17"/>
    <p:sldId id="585" r:id="rId18"/>
    <p:sldId id="586" r:id="rId19"/>
    <p:sldId id="587" r:id="rId20"/>
    <p:sldId id="588" r:id="rId21"/>
    <p:sldId id="589" r:id="rId22"/>
    <p:sldId id="822" r:id="rId23"/>
    <p:sldId id="595" r:id="rId24"/>
    <p:sldId id="596" r:id="rId25"/>
    <p:sldId id="629" r:id="rId26"/>
    <p:sldId id="597" r:id="rId27"/>
    <p:sldId id="598" r:id="rId28"/>
    <p:sldId id="599" r:id="rId29"/>
    <p:sldId id="600" r:id="rId30"/>
    <p:sldId id="626" r:id="rId31"/>
    <p:sldId id="601" r:id="rId32"/>
    <p:sldId id="602" r:id="rId33"/>
    <p:sldId id="603" r:id="rId34"/>
    <p:sldId id="604" r:id="rId35"/>
    <p:sldId id="605" r:id="rId36"/>
    <p:sldId id="627" r:id="rId37"/>
    <p:sldId id="606" r:id="rId38"/>
    <p:sldId id="607" r:id="rId39"/>
    <p:sldId id="608" r:id="rId40"/>
    <p:sldId id="609" r:id="rId41"/>
    <p:sldId id="628" r:id="rId42"/>
    <p:sldId id="610" r:id="rId43"/>
    <p:sldId id="823" r:id="rId44"/>
    <p:sldId id="824" r:id="rId45"/>
    <p:sldId id="464" r:id="rId46"/>
    <p:sldId id="825" r:id="rId47"/>
    <p:sldId id="481" r:id="rId48"/>
    <p:sldId id="826" r:id="rId49"/>
    <p:sldId id="617" r:id="rId50"/>
    <p:sldId id="752" r:id="rId51"/>
    <p:sldId id="739" r:id="rId52"/>
    <p:sldId id="743" r:id="rId53"/>
    <p:sldId id="744" r:id="rId54"/>
    <p:sldId id="749" r:id="rId55"/>
    <p:sldId id="745" r:id="rId56"/>
    <p:sldId id="750" r:id="rId57"/>
    <p:sldId id="751" r:id="rId58"/>
    <p:sldId id="753" r:id="rId59"/>
    <p:sldId id="803" r:id="rId60"/>
    <p:sldId id="754" r:id="rId61"/>
    <p:sldId id="755" r:id="rId62"/>
    <p:sldId id="756" r:id="rId63"/>
    <p:sldId id="759" r:id="rId64"/>
    <p:sldId id="761" r:id="rId65"/>
    <p:sldId id="797" r:id="rId66"/>
    <p:sldId id="632" r:id="rId67"/>
    <p:sldId id="637" r:id="rId68"/>
    <p:sldId id="638" r:id="rId69"/>
    <p:sldId id="640" r:id="rId70"/>
    <p:sldId id="800" r:id="rId71"/>
    <p:sldId id="700" r:id="rId72"/>
    <p:sldId id="701" r:id="rId73"/>
    <p:sldId id="702" r:id="rId74"/>
    <p:sldId id="703" r:id="rId75"/>
    <p:sldId id="704" r:id="rId76"/>
    <p:sldId id="705" r:id="rId77"/>
    <p:sldId id="706" r:id="rId78"/>
    <p:sldId id="707" r:id="rId79"/>
    <p:sldId id="708" r:id="rId80"/>
    <p:sldId id="709" r:id="rId81"/>
    <p:sldId id="710" r:id="rId82"/>
    <p:sldId id="711" r:id="rId83"/>
    <p:sldId id="828" r:id="rId84"/>
    <p:sldId id="833" r:id="rId85"/>
    <p:sldId id="829" r:id="rId86"/>
    <p:sldId id="830" r:id="rId87"/>
    <p:sldId id="831" r:id="rId88"/>
    <p:sldId id="643" r:id="rId89"/>
    <p:sldId id="645" r:id="rId90"/>
    <p:sldId id="827" r:id="rId91"/>
    <p:sldId id="518" r:id="rId92"/>
    <p:sldId id="734" r:id="rId93"/>
    <p:sldId id="519" r:id="rId94"/>
    <p:sldId id="520" r:id="rId95"/>
    <p:sldId id="521" r:id="rId96"/>
    <p:sldId id="522" r:id="rId97"/>
    <p:sldId id="655" r:id="rId98"/>
    <p:sldId id="525" r:id="rId99"/>
    <p:sldId id="552" r:id="rId100"/>
    <p:sldId id="526" r:id="rId101"/>
    <p:sldId id="527" r:id="rId102"/>
    <p:sldId id="528" r:id="rId103"/>
    <p:sldId id="529" r:id="rId104"/>
    <p:sldId id="530" r:id="rId105"/>
    <p:sldId id="531" r:id="rId106"/>
    <p:sldId id="532" r:id="rId107"/>
    <p:sldId id="546" r:id="rId108"/>
    <p:sldId id="547" r:id="rId109"/>
    <p:sldId id="533" r:id="rId110"/>
    <p:sldId id="553" r:id="rId111"/>
    <p:sldId id="534" r:id="rId112"/>
    <p:sldId id="535" r:id="rId113"/>
    <p:sldId id="536" r:id="rId114"/>
    <p:sldId id="555" r:id="rId115"/>
    <p:sldId id="537" r:id="rId116"/>
    <p:sldId id="538" r:id="rId117"/>
    <p:sldId id="539" r:id="rId118"/>
    <p:sldId id="540" r:id="rId119"/>
    <p:sldId id="541" r:id="rId120"/>
    <p:sldId id="542" r:id="rId121"/>
    <p:sldId id="543" r:id="rId122"/>
    <p:sldId id="544" r:id="rId123"/>
    <p:sldId id="545" r:id="rId124"/>
    <p:sldId id="548" r:id="rId125"/>
    <p:sldId id="549" r:id="rId126"/>
    <p:sldId id="550" r:id="rId127"/>
    <p:sldId id="551" r:id="rId128"/>
    <p:sldId id="556" r:id="rId129"/>
    <p:sldId id="557" r:id="rId130"/>
    <p:sldId id="558" r:id="rId131"/>
    <p:sldId id="559" r:id="rId132"/>
    <p:sldId id="560" r:id="rId133"/>
    <p:sldId id="561" r:id="rId134"/>
    <p:sldId id="562" r:id="rId135"/>
    <p:sldId id="563" r:id="rId136"/>
    <p:sldId id="564" r:id="rId137"/>
    <p:sldId id="565" r:id="rId138"/>
    <p:sldId id="566" r:id="rId139"/>
    <p:sldId id="567" r:id="rId140"/>
    <p:sldId id="568" r:id="rId141"/>
    <p:sldId id="523" r:id="rId142"/>
    <p:sldId id="697" r:id="rId143"/>
    <p:sldId id="471" r:id="rId144"/>
    <p:sldId id="666" r:id="rId145"/>
    <p:sldId id="712" r:id="rId146"/>
    <p:sldId id="713" r:id="rId147"/>
    <p:sldId id="715" r:id="rId148"/>
    <p:sldId id="714" r:id="rId149"/>
    <p:sldId id="716" r:id="rId150"/>
    <p:sldId id="717" r:id="rId151"/>
    <p:sldId id="719" r:id="rId152"/>
    <p:sldId id="720" r:id="rId153"/>
    <p:sldId id="721" r:id="rId154"/>
    <p:sldId id="718" r:id="rId155"/>
    <p:sldId id="722" r:id="rId156"/>
    <p:sldId id="724" r:id="rId157"/>
    <p:sldId id="725" r:id="rId158"/>
    <p:sldId id="723" r:id="rId159"/>
    <p:sldId id="726" r:id="rId160"/>
    <p:sldId id="728" r:id="rId161"/>
    <p:sldId id="727" r:id="rId162"/>
    <p:sldId id="729" r:id="rId163"/>
    <p:sldId id="730" r:id="rId164"/>
    <p:sldId id="731" r:id="rId165"/>
    <p:sldId id="732" r:id="rId166"/>
    <p:sldId id="733" r:id="rId167"/>
    <p:sldId id="501" r:id="rId168"/>
    <p:sldId id="805" r:id="rId169"/>
    <p:sldId id="806" r:id="rId170"/>
    <p:sldId id="807" r:id="rId171"/>
    <p:sldId id="808" r:id="rId172"/>
    <p:sldId id="809" r:id="rId173"/>
    <p:sldId id="810" r:id="rId174"/>
    <p:sldId id="811" r:id="rId175"/>
    <p:sldId id="812" r:id="rId176"/>
    <p:sldId id="813" r:id="rId177"/>
    <p:sldId id="814" r:id="rId178"/>
    <p:sldId id="815" r:id="rId179"/>
    <p:sldId id="816" r:id="rId180"/>
    <p:sldId id="817" r:id="rId181"/>
    <p:sldId id="818" r:id="rId182"/>
    <p:sldId id="819" r:id="rId183"/>
    <p:sldId id="820" r:id="rId184"/>
    <p:sldId id="821" r:id="rId185"/>
    <p:sldId id="762" r:id="rId186"/>
    <p:sldId id="763" r:id="rId187"/>
    <p:sldId id="764" r:id="rId188"/>
    <p:sldId id="765" r:id="rId189"/>
    <p:sldId id="766" r:id="rId190"/>
    <p:sldId id="767" r:id="rId191"/>
    <p:sldId id="768" r:id="rId192"/>
    <p:sldId id="769" r:id="rId193"/>
    <p:sldId id="788" r:id="rId194"/>
    <p:sldId id="789" r:id="rId195"/>
    <p:sldId id="790" r:id="rId196"/>
    <p:sldId id="791" r:id="rId197"/>
    <p:sldId id="792" r:id="rId198"/>
  </p:sldIdLst>
  <p:sldSz cx="9144000" cy="6858000" type="screen4x3"/>
  <p:notesSz cx="6934200" cy="9120188"/>
  <p:defaultTextStyle>
    <a:defPPr>
      <a:defRPr lang="en-CA"/>
    </a:defPPr>
    <a:lvl1pPr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ctr" rtl="0" fontAlgn="base">
      <a:spcBef>
        <a:spcPct val="50000"/>
      </a:spcBef>
      <a:spcAft>
        <a:spcPct val="0"/>
      </a:spcAft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8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1968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CC00CC"/>
    <a:srgbClr val="33CC3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01" autoAdjust="0"/>
    <p:restoredTop sz="91424" autoAdjust="0"/>
  </p:normalViewPr>
  <p:slideViewPr>
    <p:cSldViewPr>
      <p:cViewPr varScale="1">
        <p:scale>
          <a:sx n="61" d="100"/>
          <a:sy n="61" d="100"/>
        </p:scale>
        <p:origin x="439" y="-45"/>
      </p:cViewPr>
      <p:guideLst>
        <p:guide orient="horz" pos="1968"/>
        <p:guide pos="2880"/>
      </p:guideLst>
    </p:cSldViewPr>
  </p:slideViewPr>
  <p:outlineViewPr>
    <p:cViewPr>
      <p:scale>
        <a:sx n="33" d="100"/>
        <a:sy n="33" d="100"/>
      </p:scale>
      <p:origin x="0" y="0"/>
    </p:cViewPr>
    <p:sldLst>
      <p:sld r:id="rId1" collapse="1"/>
    </p:sldLst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957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microsoft.com/office/2016/11/relationships/changesInfo" Target="changesInfos/changesInfo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199" Type="http://schemas.openxmlformats.org/officeDocument/2006/relationships/notesMaster" Target="notesMasters/notesMaster1.xml"/><Relationship Id="rId203" Type="http://schemas.openxmlformats.org/officeDocument/2006/relationships/theme" Target="theme/theme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5" Type="http://schemas.openxmlformats.org/officeDocument/2006/relationships/slide" Target="slides/slide194.xml"/><Relationship Id="rId190" Type="http://schemas.openxmlformats.org/officeDocument/2006/relationships/slide" Target="slides/slide189.xml"/><Relationship Id="rId204" Type="http://schemas.openxmlformats.org/officeDocument/2006/relationships/tableStyles" Target="tableStyle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96" Type="http://schemas.openxmlformats.org/officeDocument/2006/relationships/slide" Target="slides/slide195.xml"/><Relationship Id="rId200" Type="http://schemas.openxmlformats.org/officeDocument/2006/relationships/handoutMaster" Target="handoutMasters/handoutMaster1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201" Type="http://schemas.openxmlformats.org/officeDocument/2006/relationships/presProps" Target="presProps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202" Type="http://schemas.openxmlformats.org/officeDocument/2006/relationships/viewProps" Target="viewProps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_rels/viewProps.xml.rels><?xml version="1.0" encoding="UTF-8" standalone="yes"?>
<Relationships xmlns="http://schemas.openxmlformats.org/package/2006/relationships"><Relationship Id="rId1" Type="http://schemas.openxmlformats.org/officeDocument/2006/relationships/slide" Target="slides/slide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eff Edmonds" userId="a8785b683ef20e23" providerId="LiveId" clId="{0E56BE2E-60D0-493B-9386-4C3E4E9C3454}"/>
    <pc:docChg chg="undo redo custSel modSld">
      <pc:chgData name="Jeff Edmonds" userId="a8785b683ef20e23" providerId="LiveId" clId="{0E56BE2E-60D0-493B-9386-4C3E4E9C3454}" dt="2022-02-14T22:46:17.498" v="501"/>
      <pc:docMkLst>
        <pc:docMk/>
      </pc:docMkLst>
      <pc:sldChg chg="modSp">
        <pc:chgData name="Jeff Edmonds" userId="a8785b683ef20e23" providerId="LiveId" clId="{0E56BE2E-60D0-493B-9386-4C3E4E9C3454}" dt="2022-02-14T22:41:57.952" v="10" actId="1036"/>
        <pc:sldMkLst>
          <pc:docMk/>
          <pc:sldMk cId="0" sldId="700"/>
        </pc:sldMkLst>
        <pc:spChg chg="mod">
          <ac:chgData name="Jeff Edmonds" userId="a8785b683ef20e23" providerId="LiveId" clId="{0E56BE2E-60D0-493B-9386-4C3E4E9C3454}" dt="2022-02-14T22:41:57.952" v="10" actId="1036"/>
          <ac:spMkLst>
            <pc:docMk/>
            <pc:sldMk cId="0" sldId="700"/>
            <ac:spMk id="797817" creationId="{00000000-0000-0000-0000-000000000000}"/>
          </ac:spMkLst>
        </pc:spChg>
      </pc:sldChg>
      <pc:sldChg chg="addSp modSp modAnim">
        <pc:chgData name="Jeff Edmonds" userId="a8785b683ef20e23" providerId="LiveId" clId="{0E56BE2E-60D0-493B-9386-4C3E4E9C3454}" dt="2022-02-14T22:42:43.674" v="15" actId="20577"/>
        <pc:sldMkLst>
          <pc:docMk/>
          <pc:sldMk cId="0" sldId="701"/>
        </pc:sldMkLst>
        <pc:spChg chg="add mod">
          <ac:chgData name="Jeff Edmonds" userId="a8785b683ef20e23" providerId="LiveId" clId="{0E56BE2E-60D0-493B-9386-4C3E4E9C3454}" dt="2022-02-14T22:42:02.856" v="11"/>
          <ac:spMkLst>
            <pc:docMk/>
            <pc:sldMk cId="0" sldId="701"/>
            <ac:spMk id="73" creationId="{FEEE86A3-7132-46E9-AE2A-8F68F4F33EE6}"/>
          </ac:spMkLst>
        </pc:spChg>
        <pc:spChg chg="mod">
          <ac:chgData name="Jeff Edmonds" userId="a8785b683ef20e23" providerId="LiveId" clId="{0E56BE2E-60D0-493B-9386-4C3E4E9C3454}" dt="2022-02-14T22:42:43.674" v="15" actId="20577"/>
          <ac:spMkLst>
            <pc:docMk/>
            <pc:sldMk cId="0" sldId="701"/>
            <ac:spMk id="799813" creationId="{00000000-0000-0000-0000-000000000000}"/>
          </ac:spMkLst>
        </pc:spChg>
      </pc:sldChg>
      <pc:sldChg chg="addSp delSp modSp mod modAnim">
        <pc:chgData name="Jeff Edmonds" userId="a8785b683ef20e23" providerId="LiveId" clId="{0E56BE2E-60D0-493B-9386-4C3E4E9C3454}" dt="2022-02-14T22:43:45.553" v="26"/>
        <pc:sldMkLst>
          <pc:docMk/>
          <pc:sldMk cId="0" sldId="702"/>
        </pc:sldMkLst>
        <pc:spChg chg="add del mod">
          <ac:chgData name="Jeff Edmonds" userId="a8785b683ef20e23" providerId="LiveId" clId="{0E56BE2E-60D0-493B-9386-4C3E4E9C3454}" dt="2022-02-14T22:42:51.767" v="17"/>
          <ac:spMkLst>
            <pc:docMk/>
            <pc:sldMk cId="0" sldId="702"/>
            <ac:spMk id="73" creationId="{4D80E7BD-A0CB-4388-B10D-656C160B8A6E}"/>
          </ac:spMkLst>
        </pc:spChg>
        <pc:spChg chg="add mod">
          <ac:chgData name="Jeff Edmonds" userId="a8785b683ef20e23" providerId="LiveId" clId="{0E56BE2E-60D0-493B-9386-4C3E4E9C3454}" dt="2022-02-14T22:43:00.316" v="18"/>
          <ac:spMkLst>
            <pc:docMk/>
            <pc:sldMk cId="0" sldId="702"/>
            <ac:spMk id="74" creationId="{1C687461-6597-4EEC-8D9C-727D91D65B38}"/>
          </ac:spMkLst>
        </pc:spChg>
        <pc:spChg chg="mod">
          <ac:chgData name="Jeff Edmonds" userId="a8785b683ef20e23" providerId="LiveId" clId="{0E56BE2E-60D0-493B-9386-4C3E4E9C3454}" dt="2022-02-14T22:38:59.302" v="0" actId="208"/>
          <ac:spMkLst>
            <pc:docMk/>
            <pc:sldMk cId="0" sldId="702"/>
            <ac:spMk id="76809" creationId="{00000000-0000-0000-0000-000000000000}"/>
          </ac:spMkLst>
        </pc:spChg>
        <pc:spChg chg="mod">
          <ac:chgData name="Jeff Edmonds" userId="a8785b683ef20e23" providerId="LiveId" clId="{0E56BE2E-60D0-493B-9386-4C3E4E9C3454}" dt="2022-02-14T22:39:05.817" v="1" actId="208"/>
          <ac:spMkLst>
            <pc:docMk/>
            <pc:sldMk cId="0" sldId="702"/>
            <ac:spMk id="76810" creationId="{00000000-0000-0000-0000-000000000000}"/>
          </ac:spMkLst>
        </pc:spChg>
      </pc:sldChg>
      <pc:sldChg chg="addSp delSp modSp mod modAnim">
        <pc:chgData name="Jeff Edmonds" userId="a8785b683ef20e23" providerId="LiveId" clId="{0E56BE2E-60D0-493B-9386-4C3E4E9C3454}" dt="2022-02-14T22:44:03.112" v="75" actId="21"/>
        <pc:sldMkLst>
          <pc:docMk/>
          <pc:sldMk cId="0" sldId="703"/>
        </pc:sldMkLst>
        <pc:spChg chg="add mod">
          <ac:chgData name="Jeff Edmonds" userId="a8785b683ef20e23" providerId="LiveId" clId="{0E56BE2E-60D0-493B-9386-4C3E4E9C3454}" dt="2022-02-14T22:43:10.371" v="20"/>
          <ac:spMkLst>
            <pc:docMk/>
            <pc:sldMk cId="0" sldId="703"/>
            <ac:spMk id="73" creationId="{C37AC219-8A83-49A6-92CA-8F0979569ECB}"/>
          </ac:spMkLst>
        </pc:spChg>
        <pc:spChg chg="add del mod">
          <ac:chgData name="Jeff Edmonds" userId="a8785b683ef20e23" providerId="LiveId" clId="{0E56BE2E-60D0-493B-9386-4C3E4E9C3454}" dt="2022-02-14T22:44:03.112" v="75" actId="21"/>
          <ac:spMkLst>
            <pc:docMk/>
            <pc:sldMk cId="0" sldId="703"/>
            <ac:spMk id="74" creationId="{CDF5AB7C-7369-44B8-A813-73E63BAA9914}"/>
          </ac:spMkLst>
        </pc:spChg>
        <pc:spChg chg="mod">
          <ac:chgData name="Jeff Edmonds" userId="a8785b683ef20e23" providerId="LiveId" clId="{0E56BE2E-60D0-493B-9386-4C3E4E9C3454}" dt="2022-02-14T22:39:22.391" v="2" actId="208"/>
          <ac:spMkLst>
            <pc:docMk/>
            <pc:sldMk cId="0" sldId="703"/>
            <ac:spMk id="77834" creationId="{00000000-0000-0000-0000-000000000000}"/>
          </ac:spMkLst>
        </pc:spChg>
        <pc:spChg chg="mod">
          <ac:chgData name="Jeff Edmonds" userId="a8785b683ef20e23" providerId="LiveId" clId="{0E56BE2E-60D0-493B-9386-4C3E4E9C3454}" dt="2022-02-14T22:39:22.391" v="2" actId="208"/>
          <ac:spMkLst>
            <pc:docMk/>
            <pc:sldMk cId="0" sldId="703"/>
            <ac:spMk id="77837" creationId="{00000000-0000-0000-0000-000000000000}"/>
          </ac:spMkLst>
        </pc:spChg>
      </pc:sldChg>
      <pc:sldChg chg="addSp delSp modSp mod modAnim">
        <pc:chgData name="Jeff Edmonds" userId="a8785b683ef20e23" providerId="LiveId" clId="{0E56BE2E-60D0-493B-9386-4C3E4E9C3454}" dt="2022-02-14T22:44:18.725" v="124" actId="21"/>
        <pc:sldMkLst>
          <pc:docMk/>
          <pc:sldMk cId="0" sldId="704"/>
        </pc:sldMkLst>
        <pc:spChg chg="add mod">
          <ac:chgData name="Jeff Edmonds" userId="a8785b683ef20e23" providerId="LiveId" clId="{0E56BE2E-60D0-493B-9386-4C3E4E9C3454}" dt="2022-02-14T22:44:04.640" v="76"/>
          <ac:spMkLst>
            <pc:docMk/>
            <pc:sldMk cId="0" sldId="704"/>
            <ac:spMk id="73" creationId="{B23B7DFA-D20B-4D40-B21C-E1727E08796F}"/>
          </ac:spMkLst>
        </pc:spChg>
        <pc:spChg chg="add del mod">
          <ac:chgData name="Jeff Edmonds" userId="a8785b683ef20e23" providerId="LiveId" clId="{0E56BE2E-60D0-493B-9386-4C3E4E9C3454}" dt="2022-02-14T22:44:18.725" v="124" actId="21"/>
          <ac:spMkLst>
            <pc:docMk/>
            <pc:sldMk cId="0" sldId="704"/>
            <ac:spMk id="74" creationId="{3EBF9E67-486E-4922-82B3-FE1A7F2BAA41}"/>
          </ac:spMkLst>
        </pc:spChg>
        <pc:spChg chg="mod">
          <ac:chgData name="Jeff Edmonds" userId="a8785b683ef20e23" providerId="LiveId" clId="{0E56BE2E-60D0-493B-9386-4C3E4E9C3454}" dt="2022-02-14T22:39:32.924" v="3" actId="208"/>
          <ac:spMkLst>
            <pc:docMk/>
            <pc:sldMk cId="0" sldId="704"/>
            <ac:spMk id="78858" creationId="{00000000-0000-0000-0000-000000000000}"/>
          </ac:spMkLst>
        </pc:spChg>
      </pc:sldChg>
      <pc:sldChg chg="addSp delSp modSp mod modAnim">
        <pc:chgData name="Jeff Edmonds" userId="a8785b683ef20e23" providerId="LiveId" clId="{0E56BE2E-60D0-493B-9386-4C3E4E9C3454}" dt="2022-02-14T22:44:39.372" v="203" actId="21"/>
        <pc:sldMkLst>
          <pc:docMk/>
          <pc:sldMk cId="0" sldId="705"/>
        </pc:sldMkLst>
        <pc:spChg chg="add mod">
          <ac:chgData name="Jeff Edmonds" userId="a8785b683ef20e23" providerId="LiveId" clId="{0E56BE2E-60D0-493B-9386-4C3E4E9C3454}" dt="2022-02-14T22:44:20.028" v="125"/>
          <ac:spMkLst>
            <pc:docMk/>
            <pc:sldMk cId="0" sldId="705"/>
            <ac:spMk id="73" creationId="{56720865-DB0B-4818-B148-8711A80B4F3A}"/>
          </ac:spMkLst>
        </pc:spChg>
        <pc:spChg chg="add del mod">
          <ac:chgData name="Jeff Edmonds" userId="a8785b683ef20e23" providerId="LiveId" clId="{0E56BE2E-60D0-493B-9386-4C3E4E9C3454}" dt="2022-02-14T22:44:39.372" v="203" actId="21"/>
          <ac:spMkLst>
            <pc:docMk/>
            <pc:sldMk cId="0" sldId="705"/>
            <ac:spMk id="74" creationId="{C5C71E06-7337-4843-9F2D-B6CBA0E2ED18}"/>
          </ac:spMkLst>
        </pc:spChg>
        <pc:spChg chg="add mod">
          <ac:chgData name="Jeff Edmonds" userId="a8785b683ef20e23" providerId="LiveId" clId="{0E56BE2E-60D0-493B-9386-4C3E4E9C3454}" dt="2022-02-14T22:44:37.727" v="202"/>
          <ac:spMkLst>
            <pc:docMk/>
            <pc:sldMk cId="0" sldId="705"/>
            <ac:spMk id="75" creationId="{87864E6A-BCE2-49B8-9EFB-8A1124EDBDB0}"/>
          </ac:spMkLst>
        </pc:spChg>
        <pc:spChg chg="mod">
          <ac:chgData name="Jeff Edmonds" userId="a8785b683ef20e23" providerId="LiveId" clId="{0E56BE2E-60D0-493B-9386-4C3E4E9C3454}" dt="2022-02-14T22:40:34.401" v="7" actId="208"/>
          <ac:spMkLst>
            <pc:docMk/>
            <pc:sldMk cId="0" sldId="705"/>
            <ac:spMk id="79882" creationId="{00000000-0000-0000-0000-000000000000}"/>
          </ac:spMkLst>
        </pc:spChg>
        <pc:spChg chg="mod">
          <ac:chgData name="Jeff Edmonds" userId="a8785b683ef20e23" providerId="LiveId" clId="{0E56BE2E-60D0-493B-9386-4C3E4E9C3454}" dt="2022-02-14T22:40:09.103" v="4" actId="208"/>
          <ac:spMkLst>
            <pc:docMk/>
            <pc:sldMk cId="0" sldId="705"/>
            <ac:spMk id="79907" creationId="{00000000-0000-0000-0000-000000000000}"/>
          </ac:spMkLst>
        </pc:spChg>
      </pc:sldChg>
      <pc:sldChg chg="addSp delSp modSp mod modAnim">
        <pc:chgData name="Jeff Edmonds" userId="a8785b683ef20e23" providerId="LiveId" clId="{0E56BE2E-60D0-493B-9386-4C3E4E9C3454}" dt="2022-02-14T22:45:42.097" v="290" actId="21"/>
        <pc:sldMkLst>
          <pc:docMk/>
          <pc:sldMk cId="0" sldId="706"/>
        </pc:sldMkLst>
        <pc:spChg chg="add mod">
          <ac:chgData name="Jeff Edmonds" userId="a8785b683ef20e23" providerId="LiveId" clId="{0E56BE2E-60D0-493B-9386-4C3E4E9C3454}" dt="2022-02-14T22:44:41.699" v="204"/>
          <ac:spMkLst>
            <pc:docMk/>
            <pc:sldMk cId="0" sldId="706"/>
            <ac:spMk id="73" creationId="{20C937A4-1818-4B6F-B8E9-7624623E98B8}"/>
          </ac:spMkLst>
        </pc:spChg>
        <pc:spChg chg="add del mod">
          <ac:chgData name="Jeff Edmonds" userId="a8785b683ef20e23" providerId="LiveId" clId="{0E56BE2E-60D0-493B-9386-4C3E4E9C3454}" dt="2022-02-14T22:44:49.541" v="230" actId="478"/>
          <ac:spMkLst>
            <pc:docMk/>
            <pc:sldMk cId="0" sldId="706"/>
            <ac:spMk id="74" creationId="{2F7AB7D5-F29B-4F6A-9417-0CFF5A29C8A2}"/>
          </ac:spMkLst>
        </pc:spChg>
        <pc:spChg chg="add del mod">
          <ac:chgData name="Jeff Edmonds" userId="a8785b683ef20e23" providerId="LiveId" clId="{0E56BE2E-60D0-493B-9386-4C3E4E9C3454}" dt="2022-02-14T22:45:42.097" v="290" actId="21"/>
          <ac:spMkLst>
            <pc:docMk/>
            <pc:sldMk cId="0" sldId="706"/>
            <ac:spMk id="75" creationId="{572BAD34-FA68-4F1B-B2C6-88E25004C562}"/>
          </ac:spMkLst>
        </pc:spChg>
        <pc:spChg chg="mod">
          <ac:chgData name="Jeff Edmonds" userId="a8785b683ef20e23" providerId="LiveId" clId="{0E56BE2E-60D0-493B-9386-4C3E4E9C3454}" dt="2022-02-14T22:40:49.743" v="8" actId="208"/>
          <ac:spMkLst>
            <pc:docMk/>
            <pc:sldMk cId="0" sldId="706"/>
            <ac:spMk id="80925" creationId="{00000000-0000-0000-0000-000000000000}"/>
          </ac:spMkLst>
        </pc:spChg>
      </pc:sldChg>
      <pc:sldChg chg="addSp delSp modSp modAnim">
        <pc:chgData name="Jeff Edmonds" userId="a8785b683ef20e23" providerId="LiveId" clId="{0E56BE2E-60D0-493B-9386-4C3E4E9C3454}" dt="2022-02-14T22:45:57.020" v="357" actId="21"/>
        <pc:sldMkLst>
          <pc:docMk/>
          <pc:sldMk cId="0" sldId="707"/>
        </pc:sldMkLst>
        <pc:spChg chg="add mod">
          <ac:chgData name="Jeff Edmonds" userId="a8785b683ef20e23" providerId="LiveId" clId="{0E56BE2E-60D0-493B-9386-4C3E4E9C3454}" dt="2022-02-14T22:45:43.382" v="291"/>
          <ac:spMkLst>
            <pc:docMk/>
            <pc:sldMk cId="0" sldId="707"/>
            <ac:spMk id="73" creationId="{CA5E9477-F4AC-4496-BEEF-BA645DCA0B25}"/>
          </ac:spMkLst>
        </pc:spChg>
        <pc:spChg chg="add del mod">
          <ac:chgData name="Jeff Edmonds" userId="a8785b683ef20e23" providerId="LiveId" clId="{0E56BE2E-60D0-493B-9386-4C3E4E9C3454}" dt="2022-02-14T22:45:57.020" v="357" actId="21"/>
          <ac:spMkLst>
            <pc:docMk/>
            <pc:sldMk cId="0" sldId="707"/>
            <ac:spMk id="74" creationId="{77261865-C926-44D6-B1EE-7297FA5D1AE4}"/>
          </ac:spMkLst>
        </pc:spChg>
      </pc:sldChg>
      <pc:sldChg chg="addSp delSp modSp modAnim">
        <pc:chgData name="Jeff Edmonds" userId="a8785b683ef20e23" providerId="LiveId" clId="{0E56BE2E-60D0-493B-9386-4C3E4E9C3454}" dt="2022-02-14T22:46:06.458" v="413" actId="21"/>
        <pc:sldMkLst>
          <pc:docMk/>
          <pc:sldMk cId="0" sldId="708"/>
        </pc:sldMkLst>
        <pc:spChg chg="add mod">
          <ac:chgData name="Jeff Edmonds" userId="a8785b683ef20e23" providerId="LiveId" clId="{0E56BE2E-60D0-493B-9386-4C3E4E9C3454}" dt="2022-02-14T22:45:58.394" v="358"/>
          <ac:spMkLst>
            <pc:docMk/>
            <pc:sldMk cId="0" sldId="708"/>
            <ac:spMk id="73" creationId="{11AE8C8C-C93B-4AF1-906F-DD2E72266B5C}"/>
          </ac:spMkLst>
        </pc:spChg>
        <pc:spChg chg="add del mod">
          <ac:chgData name="Jeff Edmonds" userId="a8785b683ef20e23" providerId="LiveId" clId="{0E56BE2E-60D0-493B-9386-4C3E4E9C3454}" dt="2022-02-14T22:46:06.458" v="413" actId="21"/>
          <ac:spMkLst>
            <pc:docMk/>
            <pc:sldMk cId="0" sldId="708"/>
            <ac:spMk id="74" creationId="{43A2C26D-2C26-435F-9D9A-C2B1D841FE05}"/>
          </ac:spMkLst>
        </pc:spChg>
      </pc:sldChg>
      <pc:sldChg chg="addSp delSp modSp modAnim">
        <pc:chgData name="Jeff Edmonds" userId="a8785b683ef20e23" providerId="LiveId" clId="{0E56BE2E-60D0-493B-9386-4C3E4E9C3454}" dt="2022-02-14T22:46:16.374" v="500" actId="21"/>
        <pc:sldMkLst>
          <pc:docMk/>
          <pc:sldMk cId="0" sldId="709"/>
        </pc:sldMkLst>
        <pc:spChg chg="add mod">
          <ac:chgData name="Jeff Edmonds" userId="a8785b683ef20e23" providerId="LiveId" clId="{0E56BE2E-60D0-493B-9386-4C3E4E9C3454}" dt="2022-02-14T22:46:07.565" v="414"/>
          <ac:spMkLst>
            <pc:docMk/>
            <pc:sldMk cId="0" sldId="709"/>
            <ac:spMk id="73" creationId="{B7A04E2A-D056-43B0-9853-6412B0A31019}"/>
          </ac:spMkLst>
        </pc:spChg>
        <pc:spChg chg="add del mod">
          <ac:chgData name="Jeff Edmonds" userId="a8785b683ef20e23" providerId="LiveId" clId="{0E56BE2E-60D0-493B-9386-4C3E4E9C3454}" dt="2022-02-14T22:46:16.374" v="500" actId="21"/>
          <ac:spMkLst>
            <pc:docMk/>
            <pc:sldMk cId="0" sldId="709"/>
            <ac:spMk id="74" creationId="{31D570FE-2AE8-4784-8AE8-F7D394E9DB75}"/>
          </ac:spMkLst>
        </pc:spChg>
      </pc:sldChg>
      <pc:sldChg chg="addSp modSp modAnim">
        <pc:chgData name="Jeff Edmonds" userId="a8785b683ef20e23" providerId="LiveId" clId="{0E56BE2E-60D0-493B-9386-4C3E4E9C3454}" dt="2022-02-14T22:46:17.498" v="501"/>
        <pc:sldMkLst>
          <pc:docMk/>
          <pc:sldMk cId="0" sldId="710"/>
        </pc:sldMkLst>
        <pc:spChg chg="add mod">
          <ac:chgData name="Jeff Edmonds" userId="a8785b683ef20e23" providerId="LiveId" clId="{0E56BE2E-60D0-493B-9386-4C3E4E9C3454}" dt="2022-02-14T22:46:17.498" v="501"/>
          <ac:spMkLst>
            <pc:docMk/>
            <pc:sldMk cId="0" sldId="710"/>
            <ac:spMk id="73" creationId="{0E102C02-319B-4893-BA4C-23C6EA5E83AE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5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929063" y="0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6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64575"/>
            <a:ext cx="3005138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274437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929063" y="8664575"/>
            <a:ext cx="3005137" cy="4556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314398B6-CE1B-4A60-A2C2-2B5F61E502C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70618083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962400" y="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99684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181100" y="685800"/>
            <a:ext cx="45720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147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1054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36147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l">
              <a:defRPr sz="1200"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147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962400" y="8686800"/>
            <a:ext cx="29718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pPr>
              <a:defRPr/>
            </a:pPr>
            <a:fld id="{95E883F9-40C9-4847-A72E-71F14C0E62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0567177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E16B0C4-F228-43A6-88E8-8D05FCBEA6C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</a:t>
            </a:fld>
            <a:endParaRPr lang="en-US" altLang="en-US"/>
          </a:p>
        </p:txBody>
      </p:sp>
      <p:sp>
        <p:nvSpPr>
          <p:cNvPr id="200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0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9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A2F2441-C761-4F55-BE91-3B255756D44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</a:t>
            </a:fld>
            <a:endParaRPr lang="en-US" altLang="en-US"/>
          </a:p>
        </p:txBody>
      </p:sp>
      <p:sp>
        <p:nvSpPr>
          <p:cNvPr id="209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9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9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056E896-943C-45F2-8664-479C74C5DA9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116</a:t>
            </a:fld>
            <a:endParaRPr lang="en-US" altLang="en-US"/>
          </a:p>
        </p:txBody>
      </p:sp>
      <p:sp>
        <p:nvSpPr>
          <p:cNvPr id="299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90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8A901DB-1334-440F-BDFF-1614E8B0ADB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117</a:t>
            </a:fld>
            <a:endParaRPr lang="en-US" altLang="en-US"/>
          </a:p>
        </p:txBody>
      </p:sp>
      <p:sp>
        <p:nvSpPr>
          <p:cNvPr id="300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00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1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94BB111-4AEC-4D98-82EB-F22883D9AC9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118</a:t>
            </a:fld>
            <a:endParaRPr lang="en-US" altLang="en-US"/>
          </a:p>
        </p:txBody>
      </p:sp>
      <p:sp>
        <p:nvSpPr>
          <p:cNvPr id="301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10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2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259CC77-25E5-4C79-80FB-309BB093FD7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119</a:t>
            </a:fld>
            <a:endParaRPr lang="en-US" altLang="en-US"/>
          </a:p>
        </p:txBody>
      </p:sp>
      <p:sp>
        <p:nvSpPr>
          <p:cNvPr id="302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20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6185ACC-99C5-4EBF-BEDB-5DF5C349BF8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120</a:t>
            </a:fld>
            <a:endParaRPr lang="en-US" altLang="en-US"/>
          </a:p>
        </p:txBody>
      </p:sp>
      <p:sp>
        <p:nvSpPr>
          <p:cNvPr id="303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31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913C3B8-49DA-431B-8C7C-C5E43566A3A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121</a:t>
            </a:fld>
            <a:endParaRPr lang="en-US" altLang="en-US"/>
          </a:p>
        </p:txBody>
      </p:sp>
      <p:sp>
        <p:nvSpPr>
          <p:cNvPr id="304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41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24232B8-7BA9-4786-9A8D-BCBAE9094DE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122</a:t>
            </a:fld>
            <a:endParaRPr lang="en-US" altLang="en-US"/>
          </a:p>
        </p:txBody>
      </p:sp>
      <p:sp>
        <p:nvSpPr>
          <p:cNvPr id="305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5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6E2AB3E-1302-45E8-9E69-9C939743BA0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123</a:t>
            </a:fld>
            <a:endParaRPr lang="en-US" altLang="en-US"/>
          </a:p>
        </p:txBody>
      </p:sp>
      <p:sp>
        <p:nvSpPr>
          <p:cNvPr id="306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6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3DD0B2F-8FA3-4477-B6AC-CF99E5EFC36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124</a:t>
            </a:fld>
            <a:endParaRPr lang="en-US" altLang="en-US"/>
          </a:p>
        </p:txBody>
      </p:sp>
      <p:sp>
        <p:nvSpPr>
          <p:cNvPr id="307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8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B68E6F-E88A-453F-B590-A2805766549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125</a:t>
            </a:fld>
            <a:endParaRPr lang="en-US" altLang="en-US"/>
          </a:p>
        </p:txBody>
      </p:sp>
      <p:sp>
        <p:nvSpPr>
          <p:cNvPr id="308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82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D4D1AD6-50C1-4A71-9A3F-302EE98D7A6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</a:t>
            </a:fld>
            <a:endParaRPr lang="en-US" altLang="en-US"/>
          </a:p>
        </p:txBody>
      </p:sp>
      <p:sp>
        <p:nvSpPr>
          <p:cNvPr id="210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0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003B34E-2F44-4001-BC18-0BA012DDFC0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126</a:t>
            </a:fld>
            <a:endParaRPr lang="en-US" altLang="en-US"/>
          </a:p>
        </p:txBody>
      </p:sp>
      <p:sp>
        <p:nvSpPr>
          <p:cNvPr id="309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92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F4F41F7-7828-4AEC-BB8D-E6B6FB8FCFC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127</a:t>
            </a:fld>
            <a:endParaRPr lang="en-US" altLang="en-US"/>
          </a:p>
        </p:txBody>
      </p:sp>
      <p:sp>
        <p:nvSpPr>
          <p:cNvPr id="310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02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1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F122EBB-A6CB-46C4-93B8-70606C31918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128</a:t>
            </a:fld>
            <a:endParaRPr lang="en-US" altLang="en-US"/>
          </a:p>
        </p:txBody>
      </p:sp>
      <p:sp>
        <p:nvSpPr>
          <p:cNvPr id="311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13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FBC68A8-5279-435B-BE6C-FCBD600DC27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129</a:t>
            </a:fld>
            <a:endParaRPr lang="en-US" altLang="en-US"/>
          </a:p>
        </p:txBody>
      </p:sp>
      <p:sp>
        <p:nvSpPr>
          <p:cNvPr id="312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23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3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32BB118-2249-44E8-B4A8-0D0C40D7175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130</a:t>
            </a:fld>
            <a:endParaRPr lang="en-US" altLang="en-US"/>
          </a:p>
        </p:txBody>
      </p:sp>
      <p:sp>
        <p:nvSpPr>
          <p:cNvPr id="313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33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4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3556D59-A617-4E4A-ACE4-053913C4A40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131</a:t>
            </a:fld>
            <a:endParaRPr lang="en-US" altLang="en-US"/>
          </a:p>
        </p:txBody>
      </p:sp>
      <p:sp>
        <p:nvSpPr>
          <p:cNvPr id="314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43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5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0C3F4B0-F0F5-4752-995B-792A72E5596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132</a:t>
            </a:fld>
            <a:endParaRPr lang="en-US" altLang="en-US"/>
          </a:p>
        </p:txBody>
      </p:sp>
      <p:sp>
        <p:nvSpPr>
          <p:cNvPr id="315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53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6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7763F9F-4954-461C-B862-5CC4D5F2224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133</a:t>
            </a:fld>
            <a:endParaRPr lang="en-US" altLang="en-US"/>
          </a:p>
        </p:txBody>
      </p:sp>
      <p:sp>
        <p:nvSpPr>
          <p:cNvPr id="316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64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9B3B4CC-2D6B-4882-9B67-3E54D6BB630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134</a:t>
            </a:fld>
            <a:endParaRPr lang="en-US" altLang="en-US"/>
          </a:p>
        </p:txBody>
      </p:sp>
      <p:sp>
        <p:nvSpPr>
          <p:cNvPr id="317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7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8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4B90CFE-604C-4F5F-AC03-C20402A07E0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135</a:t>
            </a:fld>
            <a:endParaRPr lang="en-US" altLang="en-US"/>
          </a:p>
        </p:txBody>
      </p:sp>
      <p:sp>
        <p:nvSpPr>
          <p:cNvPr id="318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8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3041490-C579-4E00-A6F9-A836E76C7E2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12</a:t>
            </a:fld>
            <a:endParaRPr lang="en-US" altLang="en-US"/>
          </a:p>
        </p:txBody>
      </p:sp>
      <p:sp>
        <p:nvSpPr>
          <p:cNvPr id="211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1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8FBA242-2198-4DB8-BDB7-16437399671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136</a:t>
            </a:fld>
            <a:endParaRPr lang="en-US" altLang="en-US"/>
          </a:p>
        </p:txBody>
      </p:sp>
      <p:sp>
        <p:nvSpPr>
          <p:cNvPr id="319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19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C5F5572F-7166-4FC2-891E-23E0E37FEA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137</a:t>
            </a:fld>
            <a:endParaRPr lang="en-US" altLang="en-US"/>
          </a:p>
        </p:txBody>
      </p:sp>
      <p:sp>
        <p:nvSpPr>
          <p:cNvPr id="320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0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3542265-9111-41A9-8A86-F9AF6338AEA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138</a:t>
            </a:fld>
            <a:endParaRPr lang="en-US" altLang="en-US"/>
          </a:p>
        </p:txBody>
      </p:sp>
      <p:sp>
        <p:nvSpPr>
          <p:cNvPr id="321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1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5CB67A9-4BD1-44A4-A677-C7B1BB3C402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139</a:t>
            </a:fld>
            <a:endParaRPr lang="en-US" altLang="en-US"/>
          </a:p>
        </p:txBody>
      </p:sp>
      <p:sp>
        <p:nvSpPr>
          <p:cNvPr id="322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2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3F9B4B1-AD4D-4B79-8B69-2711EEDA6DD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140</a:t>
            </a:fld>
            <a:endParaRPr lang="en-US" altLang="en-US"/>
          </a:p>
        </p:txBody>
      </p:sp>
      <p:sp>
        <p:nvSpPr>
          <p:cNvPr id="323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3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6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79AA0F4-3EF1-48F5-96E3-964EE43FC56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141</a:t>
            </a:fld>
            <a:endParaRPr lang="en-US" altLang="en-US"/>
          </a:p>
        </p:txBody>
      </p:sp>
      <p:sp>
        <p:nvSpPr>
          <p:cNvPr id="3246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46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6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F153FE4-D68C-4424-B714-6724BD5F76A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142</a:t>
            </a:fld>
            <a:endParaRPr lang="en-US" altLang="en-US"/>
          </a:p>
        </p:txBody>
      </p:sp>
      <p:sp>
        <p:nvSpPr>
          <p:cNvPr id="3256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56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6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481D73F-AA4B-4002-B114-B942E02C0A4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143</a:t>
            </a:fld>
            <a:endParaRPr lang="en-US" altLang="en-US"/>
          </a:p>
        </p:txBody>
      </p:sp>
      <p:sp>
        <p:nvSpPr>
          <p:cNvPr id="3266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66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0CE560B-97FF-4FD7-989F-821EDD059FA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144</a:t>
            </a:fld>
            <a:endParaRPr lang="en-US" altLang="en-US"/>
          </a:p>
        </p:txBody>
      </p:sp>
      <p:sp>
        <p:nvSpPr>
          <p:cNvPr id="3276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76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87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CD49FF79-DC5A-4AF0-A248-5389282272C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145</a:t>
            </a:fld>
            <a:endParaRPr lang="en-US" altLang="en-US"/>
          </a:p>
        </p:txBody>
      </p:sp>
      <p:sp>
        <p:nvSpPr>
          <p:cNvPr id="3287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87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A387CA7-AD03-4DB7-895C-AC02DDB1E12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13</a:t>
            </a:fld>
            <a:endParaRPr lang="en-US" altLang="en-US"/>
          </a:p>
        </p:txBody>
      </p:sp>
      <p:sp>
        <p:nvSpPr>
          <p:cNvPr id="212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2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1CBD93B-9D15-42E9-9440-C0529A5B91B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146</a:t>
            </a:fld>
            <a:endParaRPr lang="en-US" altLang="en-US"/>
          </a:p>
        </p:txBody>
      </p:sp>
      <p:sp>
        <p:nvSpPr>
          <p:cNvPr id="329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29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CA047B4-107F-49E0-82B3-A2EBE28597D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147</a:t>
            </a:fld>
            <a:endParaRPr lang="en-US" altLang="en-US"/>
          </a:p>
        </p:txBody>
      </p:sp>
      <p:sp>
        <p:nvSpPr>
          <p:cNvPr id="330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0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1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92131FB-6749-4041-8594-BDEB40CB471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148</a:t>
            </a:fld>
            <a:endParaRPr lang="en-US" altLang="en-US"/>
          </a:p>
        </p:txBody>
      </p:sp>
      <p:sp>
        <p:nvSpPr>
          <p:cNvPr id="331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1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4274CB5-9EAB-4EE4-BDFD-66CF858C63C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149</a:t>
            </a:fld>
            <a:endParaRPr lang="en-US" altLang="en-US"/>
          </a:p>
        </p:txBody>
      </p:sp>
      <p:sp>
        <p:nvSpPr>
          <p:cNvPr id="332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2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64DD82F-B56D-4664-ACC3-58A15E470F9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150</a:t>
            </a:fld>
            <a:endParaRPr lang="en-US" altLang="en-US"/>
          </a:p>
        </p:txBody>
      </p:sp>
      <p:sp>
        <p:nvSpPr>
          <p:cNvPr id="333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3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4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1D6CD4E-D729-4F6A-84CD-69B69C1AE31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151</a:t>
            </a:fld>
            <a:endParaRPr lang="en-US" altLang="en-US"/>
          </a:p>
        </p:txBody>
      </p:sp>
      <p:sp>
        <p:nvSpPr>
          <p:cNvPr id="334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4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A924EB-3A95-4D9E-8F5C-E9BD7A3E306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152</a:t>
            </a:fld>
            <a:endParaRPr lang="en-US" altLang="en-US"/>
          </a:p>
        </p:txBody>
      </p:sp>
      <p:sp>
        <p:nvSpPr>
          <p:cNvPr id="335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5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6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65F8413-4A4A-41F0-8CEF-6FDDEEA93A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153</a:t>
            </a:fld>
            <a:endParaRPr lang="en-US" altLang="en-US"/>
          </a:p>
        </p:txBody>
      </p:sp>
      <p:sp>
        <p:nvSpPr>
          <p:cNvPr id="336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6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89F701-4317-4B4D-97D1-6ABC0B32B93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154</a:t>
            </a:fld>
            <a:endParaRPr lang="en-US" altLang="en-US"/>
          </a:p>
        </p:txBody>
      </p:sp>
      <p:sp>
        <p:nvSpPr>
          <p:cNvPr id="3379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79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9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E20BFFA-D969-4E6B-858F-6EB670F695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155</a:t>
            </a:fld>
            <a:endParaRPr lang="en-US" altLang="en-US"/>
          </a:p>
        </p:txBody>
      </p:sp>
      <p:sp>
        <p:nvSpPr>
          <p:cNvPr id="338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8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63C5FAE-CF5E-41C7-9702-891A602FAB2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14</a:t>
            </a:fld>
            <a:endParaRPr lang="en-US" altLang="en-US"/>
          </a:p>
        </p:txBody>
      </p:sp>
      <p:sp>
        <p:nvSpPr>
          <p:cNvPr id="214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4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99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18BC37F-069F-48A3-AEAB-C62C971D14D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156</a:t>
            </a:fld>
            <a:endParaRPr lang="en-US" altLang="en-US"/>
          </a:p>
        </p:txBody>
      </p:sp>
      <p:sp>
        <p:nvSpPr>
          <p:cNvPr id="3399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399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09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2C5696F-761F-4F87-825C-F9491706427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157</a:t>
            </a:fld>
            <a:endParaRPr lang="en-US" altLang="en-US"/>
          </a:p>
        </p:txBody>
      </p:sp>
      <p:sp>
        <p:nvSpPr>
          <p:cNvPr id="3409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09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0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FF2E62-83C6-40D7-8EA2-15F2D45F83C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158</a:t>
            </a:fld>
            <a:endParaRPr lang="en-US" altLang="en-US"/>
          </a:p>
        </p:txBody>
      </p:sp>
      <p:sp>
        <p:nvSpPr>
          <p:cNvPr id="3420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20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3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79EBFEF-7E4C-4E61-8CE0-9993443D03A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159</a:t>
            </a:fld>
            <a:endParaRPr lang="en-US" altLang="en-US"/>
          </a:p>
        </p:txBody>
      </p:sp>
      <p:sp>
        <p:nvSpPr>
          <p:cNvPr id="343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3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70EE4A1-DC67-4108-ACE3-D4FB47AEA59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160</a:t>
            </a:fld>
            <a:endParaRPr lang="en-US" altLang="en-US"/>
          </a:p>
        </p:txBody>
      </p:sp>
      <p:sp>
        <p:nvSpPr>
          <p:cNvPr id="344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4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649CA43-50E9-4F96-AB4F-20CC374FE5B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161</a:t>
            </a:fld>
            <a:endParaRPr lang="en-US" altLang="en-US"/>
          </a:p>
        </p:txBody>
      </p:sp>
      <p:sp>
        <p:nvSpPr>
          <p:cNvPr id="345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5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6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DF395B-8872-4E8F-812E-B523510F459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162</a:t>
            </a:fld>
            <a:endParaRPr lang="en-US" altLang="en-US"/>
          </a:p>
        </p:txBody>
      </p:sp>
      <p:sp>
        <p:nvSpPr>
          <p:cNvPr id="346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6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5A032D2-C785-472D-B1C3-7BCA9F312E1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163</a:t>
            </a:fld>
            <a:endParaRPr lang="en-US" altLang="en-US"/>
          </a:p>
        </p:txBody>
      </p:sp>
      <p:sp>
        <p:nvSpPr>
          <p:cNvPr id="347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7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61BE5A5-0304-4EFA-AB4C-81CE624D7EC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164</a:t>
            </a:fld>
            <a:endParaRPr lang="en-US" altLang="en-US"/>
          </a:p>
        </p:txBody>
      </p:sp>
      <p:sp>
        <p:nvSpPr>
          <p:cNvPr id="348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8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59FE767-912C-40D1-A07C-3781EC9D852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165</a:t>
            </a:fld>
            <a:endParaRPr lang="en-US" altLang="en-US"/>
          </a:p>
        </p:txBody>
      </p:sp>
      <p:sp>
        <p:nvSpPr>
          <p:cNvPr id="349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49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058CC8B-293D-406F-8F69-F7145B584F3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15</a:t>
            </a:fld>
            <a:endParaRPr lang="en-US" altLang="en-US"/>
          </a:p>
        </p:txBody>
      </p:sp>
      <p:sp>
        <p:nvSpPr>
          <p:cNvPr id="2150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50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0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E212749-A1CC-4D35-91B7-AEECB109A14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166</a:t>
            </a:fld>
            <a:endParaRPr lang="en-US" altLang="en-US"/>
          </a:p>
        </p:txBody>
      </p:sp>
      <p:sp>
        <p:nvSpPr>
          <p:cNvPr id="350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0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1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7845272-9414-4B91-80E4-5C90E8E9CC1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167</a:t>
            </a:fld>
            <a:endParaRPr lang="en-US" altLang="en-US"/>
          </a:p>
        </p:txBody>
      </p:sp>
      <p:sp>
        <p:nvSpPr>
          <p:cNvPr id="351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1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8BC3D0-5C8C-436E-BFC5-2E8BE5F7736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168</a:t>
            </a:fld>
            <a:endParaRPr lang="en-US" altLang="en-US"/>
          </a:p>
        </p:txBody>
      </p:sp>
      <p:sp>
        <p:nvSpPr>
          <p:cNvPr id="352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2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082371C-A092-4A40-AFEB-BA4DDA9C1A1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169</a:t>
            </a:fld>
            <a:endParaRPr lang="en-US" altLang="en-US"/>
          </a:p>
        </p:txBody>
      </p:sp>
      <p:sp>
        <p:nvSpPr>
          <p:cNvPr id="353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3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2C07831-27DC-4A75-9372-1DABEAF4D7A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170</a:t>
            </a:fld>
            <a:endParaRPr lang="en-US" altLang="en-US"/>
          </a:p>
        </p:txBody>
      </p:sp>
      <p:sp>
        <p:nvSpPr>
          <p:cNvPr id="354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4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5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2B93409-EC0D-4F52-B048-31C45A3D65E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171</a:t>
            </a:fld>
            <a:endParaRPr lang="en-US" altLang="en-US"/>
          </a:p>
        </p:txBody>
      </p:sp>
      <p:sp>
        <p:nvSpPr>
          <p:cNvPr id="355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5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7422BB3-9731-47A8-957D-67B38080E9B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172</a:t>
            </a:fld>
            <a:endParaRPr lang="en-US" altLang="en-US"/>
          </a:p>
        </p:txBody>
      </p:sp>
      <p:sp>
        <p:nvSpPr>
          <p:cNvPr id="356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6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7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CD0B26A-88C3-426E-B867-1F3CD1485A2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173</a:t>
            </a:fld>
            <a:endParaRPr lang="en-US" altLang="en-US"/>
          </a:p>
        </p:txBody>
      </p:sp>
      <p:sp>
        <p:nvSpPr>
          <p:cNvPr id="357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7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839CA89-B1FF-440B-96B2-CE2F8EB3C8D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174</a:t>
            </a:fld>
            <a:endParaRPr lang="en-US" altLang="en-US"/>
          </a:p>
        </p:txBody>
      </p:sp>
      <p:sp>
        <p:nvSpPr>
          <p:cNvPr id="358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8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9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0EBDB51-155F-47A4-A2A3-317D85D8134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175</a:t>
            </a:fld>
            <a:endParaRPr lang="en-US" altLang="en-US"/>
          </a:p>
        </p:txBody>
      </p:sp>
      <p:sp>
        <p:nvSpPr>
          <p:cNvPr id="359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59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0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37801BD-86B5-468E-B66F-1DA54B5FF57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16</a:t>
            </a:fld>
            <a:endParaRPr lang="en-US" altLang="en-US"/>
          </a:p>
        </p:txBody>
      </p:sp>
      <p:sp>
        <p:nvSpPr>
          <p:cNvPr id="2160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60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0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90510A9-70B4-4F3A-A111-8F2640B5517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176</a:t>
            </a:fld>
            <a:endParaRPr lang="en-US" altLang="en-US"/>
          </a:p>
        </p:txBody>
      </p:sp>
      <p:sp>
        <p:nvSpPr>
          <p:cNvPr id="360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0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B561112-C3BB-48A2-BEB3-9B465F06204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177</a:t>
            </a:fld>
            <a:endParaRPr lang="en-US" altLang="en-US"/>
          </a:p>
        </p:txBody>
      </p:sp>
      <p:sp>
        <p:nvSpPr>
          <p:cNvPr id="361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1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E961D8B-FAAF-4E5F-8411-2FC89D7426D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178</a:t>
            </a:fld>
            <a:endParaRPr lang="en-US" altLang="en-US"/>
          </a:p>
        </p:txBody>
      </p:sp>
      <p:sp>
        <p:nvSpPr>
          <p:cNvPr id="362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2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BE6C86B-801D-4069-9C52-EC280962490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179</a:t>
            </a:fld>
            <a:endParaRPr lang="en-US" altLang="en-US"/>
          </a:p>
        </p:txBody>
      </p:sp>
      <p:sp>
        <p:nvSpPr>
          <p:cNvPr id="363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3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28BD3EE-FAC4-4948-926F-C8B38BE92E9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180</a:t>
            </a:fld>
            <a:endParaRPr lang="en-US" altLang="en-US"/>
          </a:p>
        </p:txBody>
      </p:sp>
      <p:sp>
        <p:nvSpPr>
          <p:cNvPr id="364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4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98B1AC1-3EB5-4A80-B8AA-95F2E3E30AB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181</a:t>
            </a:fld>
            <a:endParaRPr lang="en-US" altLang="en-US"/>
          </a:p>
        </p:txBody>
      </p:sp>
      <p:sp>
        <p:nvSpPr>
          <p:cNvPr id="365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5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63A2675-B4A8-4CBA-B557-225CCB60482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182</a:t>
            </a:fld>
            <a:endParaRPr lang="en-US" altLang="en-US"/>
          </a:p>
        </p:txBody>
      </p:sp>
      <p:sp>
        <p:nvSpPr>
          <p:cNvPr id="366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6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7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739B23A-FA14-4B0C-B2F2-D2B1DAA15E7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183</a:t>
            </a:fld>
            <a:endParaRPr lang="en-US" altLang="en-US"/>
          </a:p>
        </p:txBody>
      </p:sp>
      <p:sp>
        <p:nvSpPr>
          <p:cNvPr id="367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7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6A84083-2884-4253-9070-917E997FDEB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184</a:t>
            </a:fld>
            <a:endParaRPr lang="en-US" altLang="en-US"/>
          </a:p>
        </p:txBody>
      </p:sp>
      <p:sp>
        <p:nvSpPr>
          <p:cNvPr id="368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8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4524CE1-DF11-481D-B5FF-2A812E7F976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185</a:t>
            </a:fld>
            <a:endParaRPr lang="en-US" altLang="en-US"/>
          </a:p>
        </p:txBody>
      </p:sp>
      <p:sp>
        <p:nvSpPr>
          <p:cNvPr id="369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69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48D02D9-2417-45B1-B047-F77C90344A1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17</a:t>
            </a:fld>
            <a:endParaRPr lang="en-US" altLang="en-US"/>
          </a:p>
        </p:txBody>
      </p:sp>
      <p:sp>
        <p:nvSpPr>
          <p:cNvPr id="2170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70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0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C95744E-0EEF-4330-A93E-3337AA2A47C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186</a:t>
            </a:fld>
            <a:endParaRPr lang="en-US" altLang="en-US"/>
          </a:p>
        </p:txBody>
      </p:sp>
      <p:sp>
        <p:nvSpPr>
          <p:cNvPr id="370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0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54F093-3FC1-46B1-B4D1-F7E6426D420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187</a:t>
            </a:fld>
            <a:endParaRPr lang="en-US" altLang="en-US"/>
          </a:p>
        </p:txBody>
      </p:sp>
      <p:sp>
        <p:nvSpPr>
          <p:cNvPr id="371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1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2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E89B398-6DC4-4B27-869A-955681E4FAC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188</a:t>
            </a:fld>
            <a:endParaRPr lang="en-US" altLang="en-US"/>
          </a:p>
        </p:txBody>
      </p:sp>
      <p:sp>
        <p:nvSpPr>
          <p:cNvPr id="372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2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31277B2-56C9-4392-8126-C3CA0779B53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189</a:t>
            </a:fld>
            <a:endParaRPr lang="en-US" altLang="en-US"/>
          </a:p>
        </p:txBody>
      </p:sp>
      <p:sp>
        <p:nvSpPr>
          <p:cNvPr id="373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3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4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C60782E-77E0-47BB-8DBD-FE59C271922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190</a:t>
            </a:fld>
            <a:endParaRPr lang="en-US" altLang="en-US"/>
          </a:p>
        </p:txBody>
      </p:sp>
      <p:sp>
        <p:nvSpPr>
          <p:cNvPr id="374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4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5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D20C8CD-813C-41B8-A206-2572F1768B1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191</a:t>
            </a:fld>
            <a:endParaRPr lang="en-US" altLang="en-US"/>
          </a:p>
        </p:txBody>
      </p:sp>
      <p:sp>
        <p:nvSpPr>
          <p:cNvPr id="375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5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2AF0051-38F9-4D5D-A58B-713ECCC1190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192</a:t>
            </a:fld>
            <a:endParaRPr lang="en-US" altLang="en-US"/>
          </a:p>
        </p:txBody>
      </p:sp>
      <p:sp>
        <p:nvSpPr>
          <p:cNvPr id="376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6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7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D497D13-A155-4096-9967-66F5D6C41E3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193</a:t>
            </a:fld>
            <a:endParaRPr lang="en-US" altLang="en-US"/>
          </a:p>
        </p:txBody>
      </p:sp>
      <p:sp>
        <p:nvSpPr>
          <p:cNvPr id="377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7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8F38F8A-F3A4-413C-B36F-74EBDACBE5C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194</a:t>
            </a:fld>
            <a:endParaRPr lang="en-US" altLang="en-US"/>
          </a:p>
        </p:txBody>
      </p:sp>
      <p:sp>
        <p:nvSpPr>
          <p:cNvPr id="378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8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1F67A44-358F-4D4D-94F7-7A51C205452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195</a:t>
            </a:fld>
            <a:endParaRPr lang="en-US" altLang="en-US"/>
          </a:p>
        </p:txBody>
      </p:sp>
      <p:sp>
        <p:nvSpPr>
          <p:cNvPr id="379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79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1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BEFF7B8-0398-495D-9A8D-4F66EB5BA10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18</a:t>
            </a:fld>
            <a:endParaRPr lang="en-US" altLang="en-US"/>
          </a:p>
        </p:txBody>
      </p:sp>
      <p:sp>
        <p:nvSpPr>
          <p:cNvPr id="2181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81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0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082AEF8-B51D-45CF-A781-23DEE1CB922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196</a:t>
            </a:fld>
            <a:endParaRPr lang="en-US" altLang="en-US"/>
          </a:p>
        </p:txBody>
      </p:sp>
      <p:sp>
        <p:nvSpPr>
          <p:cNvPr id="380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0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1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B2718E4-A855-439B-8A5D-7AF4C62FEC6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197</a:t>
            </a:fld>
            <a:endParaRPr lang="en-US" altLang="en-US"/>
          </a:p>
        </p:txBody>
      </p:sp>
      <p:sp>
        <p:nvSpPr>
          <p:cNvPr id="381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81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2140F8D-753C-443D-AADC-E8406C34852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19</a:t>
            </a:fld>
            <a:endParaRPr lang="en-US" altLang="en-US"/>
          </a:p>
        </p:txBody>
      </p:sp>
      <p:sp>
        <p:nvSpPr>
          <p:cNvPr id="2191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191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56A7F71-72E8-428A-91A0-084A3A17C93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</a:t>
            </a:fld>
            <a:endParaRPr lang="en-US" altLang="en-US"/>
          </a:p>
        </p:txBody>
      </p:sp>
      <p:sp>
        <p:nvSpPr>
          <p:cNvPr id="2017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17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1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320B198-526C-4341-8806-375108CF09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20</a:t>
            </a:fld>
            <a:endParaRPr lang="en-US" altLang="en-US"/>
          </a:p>
        </p:txBody>
      </p:sp>
      <p:sp>
        <p:nvSpPr>
          <p:cNvPr id="2201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01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9F603E4-A9E2-4350-A01C-6A47AFBBF93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21</a:t>
            </a:fld>
            <a:endParaRPr lang="en-US" altLang="en-US"/>
          </a:p>
        </p:txBody>
      </p:sp>
      <p:sp>
        <p:nvSpPr>
          <p:cNvPr id="2211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11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2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A71B05D-173D-4E43-8711-64DC1B74204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22</a:t>
            </a:fld>
            <a:endParaRPr lang="en-US" altLang="en-US"/>
          </a:p>
        </p:txBody>
      </p:sp>
      <p:sp>
        <p:nvSpPr>
          <p:cNvPr id="2222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22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74E77A3-8CF6-4558-BF09-7F87DE5DAFC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23</a:t>
            </a:fld>
            <a:endParaRPr lang="en-US" altLang="en-US"/>
          </a:p>
        </p:txBody>
      </p:sp>
      <p:sp>
        <p:nvSpPr>
          <p:cNvPr id="2232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32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2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3FE6859-CC9E-48B9-9DDD-E4CE6B6D750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24</a:t>
            </a:fld>
            <a:endParaRPr lang="en-US" altLang="en-US"/>
          </a:p>
        </p:txBody>
      </p:sp>
      <p:sp>
        <p:nvSpPr>
          <p:cNvPr id="2242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42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14A566C-81AC-4D49-9239-76DC115045A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25</a:t>
            </a:fld>
            <a:endParaRPr lang="en-US" altLang="en-US"/>
          </a:p>
        </p:txBody>
      </p:sp>
      <p:sp>
        <p:nvSpPr>
          <p:cNvPr id="2252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52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3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DD402CC-F6F8-4BAE-8881-7C6F7A0EF1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26</a:t>
            </a:fld>
            <a:endParaRPr lang="en-US" altLang="en-US"/>
          </a:p>
        </p:txBody>
      </p:sp>
      <p:sp>
        <p:nvSpPr>
          <p:cNvPr id="2263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63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B5FFD7F-4271-48E7-9677-DAAFD83B2EA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27</a:t>
            </a:fld>
            <a:endParaRPr lang="en-US" altLang="en-US"/>
          </a:p>
        </p:txBody>
      </p:sp>
      <p:sp>
        <p:nvSpPr>
          <p:cNvPr id="2273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73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3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7FDF8CC-6AAB-408C-8ACE-655CD24C2CC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28</a:t>
            </a:fld>
            <a:endParaRPr lang="en-US" altLang="en-US"/>
          </a:p>
        </p:txBody>
      </p:sp>
      <p:sp>
        <p:nvSpPr>
          <p:cNvPr id="2283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83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2449F34-82FB-479C-9E8C-C826E100D1A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29</a:t>
            </a:fld>
            <a:endParaRPr lang="en-US" altLang="en-US"/>
          </a:p>
        </p:txBody>
      </p:sp>
      <p:sp>
        <p:nvSpPr>
          <p:cNvPr id="2293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293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2584EDB-C6D5-4FA6-9E55-A1A7C1FC7AF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</a:t>
            </a:fld>
            <a:endParaRPr lang="en-US" altLang="en-US"/>
          </a:p>
        </p:txBody>
      </p:sp>
      <p:sp>
        <p:nvSpPr>
          <p:cNvPr id="2027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27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4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FDF4AD-E5BE-41D6-A57D-A85D96C88FF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30</a:t>
            </a:fld>
            <a:endParaRPr lang="en-US" altLang="en-US"/>
          </a:p>
        </p:txBody>
      </p:sp>
      <p:sp>
        <p:nvSpPr>
          <p:cNvPr id="2304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04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B56D350-5FF3-42D9-9EB0-2C0DE90112E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31</a:t>
            </a:fld>
            <a:endParaRPr lang="en-US" altLang="en-US"/>
          </a:p>
        </p:txBody>
      </p:sp>
      <p:sp>
        <p:nvSpPr>
          <p:cNvPr id="2314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14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22564C2-3794-4288-B772-11EF0027089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32</a:t>
            </a:fld>
            <a:endParaRPr lang="en-US" altLang="en-US"/>
          </a:p>
        </p:txBody>
      </p:sp>
      <p:sp>
        <p:nvSpPr>
          <p:cNvPr id="2324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24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87F0655-DC52-4BEA-B3D6-78C2940A21F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33</a:t>
            </a:fld>
            <a:endParaRPr lang="en-US" altLang="en-US"/>
          </a:p>
        </p:txBody>
      </p:sp>
      <p:sp>
        <p:nvSpPr>
          <p:cNvPr id="2334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34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4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B34DA9B-B0D7-4787-9DB6-7AD0566FC1E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34</a:t>
            </a:fld>
            <a:endParaRPr lang="en-US" altLang="en-US"/>
          </a:p>
        </p:txBody>
      </p:sp>
      <p:sp>
        <p:nvSpPr>
          <p:cNvPr id="2344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45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9DD40D3-9719-44DE-80DD-71FDE34EE08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35</a:t>
            </a:fld>
            <a:endParaRPr lang="en-US" altLang="en-US"/>
          </a:p>
        </p:txBody>
      </p:sp>
      <p:sp>
        <p:nvSpPr>
          <p:cNvPr id="2355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55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5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64CA3CE-B475-4A5F-A40E-D1C421E25FD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36</a:t>
            </a:fld>
            <a:endParaRPr lang="en-US" altLang="en-US"/>
          </a:p>
        </p:txBody>
      </p:sp>
      <p:sp>
        <p:nvSpPr>
          <p:cNvPr id="2365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65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C9CCD3C-629B-4CE6-9474-9A75BE3D11C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37</a:t>
            </a:fld>
            <a:endParaRPr lang="en-US" altLang="en-US"/>
          </a:p>
        </p:txBody>
      </p:sp>
      <p:sp>
        <p:nvSpPr>
          <p:cNvPr id="2375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75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5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C3EB8CB-56F1-4C2B-AEAE-83D3EB6A211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38</a:t>
            </a:fld>
            <a:endParaRPr lang="en-US" altLang="en-US"/>
          </a:p>
        </p:txBody>
      </p:sp>
      <p:sp>
        <p:nvSpPr>
          <p:cNvPr id="2385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85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215706C-4C08-4746-B63E-D5B50BC27EA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39</a:t>
            </a:fld>
            <a:endParaRPr lang="en-US" altLang="en-US"/>
          </a:p>
        </p:txBody>
      </p:sp>
      <p:sp>
        <p:nvSpPr>
          <p:cNvPr id="2396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396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1FDB6C8-FB47-42CC-9270-7C7658FBAC8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</a:t>
            </a:fld>
            <a:endParaRPr lang="en-US" altLang="en-US"/>
          </a:p>
        </p:txBody>
      </p:sp>
      <p:sp>
        <p:nvSpPr>
          <p:cNvPr id="203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3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6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04527A0-90B1-4EA8-A0D3-5ADF38C3A67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40</a:t>
            </a:fld>
            <a:endParaRPr lang="en-US" altLang="en-US"/>
          </a:p>
        </p:txBody>
      </p:sp>
      <p:sp>
        <p:nvSpPr>
          <p:cNvPr id="2406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06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A97F88B-C94E-4707-A67D-8EDB5C31375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41</a:t>
            </a:fld>
            <a:endParaRPr lang="en-US" altLang="en-US"/>
          </a:p>
        </p:txBody>
      </p:sp>
      <p:sp>
        <p:nvSpPr>
          <p:cNvPr id="2416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16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6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FED5C033-5D3D-4F08-A029-82030A7E56A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42</a:t>
            </a:fld>
            <a:endParaRPr lang="en-US" altLang="en-US"/>
          </a:p>
        </p:txBody>
      </p:sp>
      <p:sp>
        <p:nvSpPr>
          <p:cNvPr id="242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2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567C9BA-C1BC-4274-BA48-B2350F5E31D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43</a:t>
            </a:fld>
            <a:endParaRPr lang="en-US" altLang="en-US"/>
          </a:p>
        </p:txBody>
      </p:sp>
      <p:sp>
        <p:nvSpPr>
          <p:cNvPr id="2437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37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7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BFB0E44-FF92-4AE8-87D5-9B95C1A2C12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44</a:t>
            </a:fld>
            <a:endParaRPr lang="en-US" altLang="en-US"/>
          </a:p>
        </p:txBody>
      </p:sp>
      <p:sp>
        <p:nvSpPr>
          <p:cNvPr id="2447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47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83F8924-7420-4ECE-BD8C-E03C741F86B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45</a:t>
            </a:fld>
            <a:endParaRPr lang="en-US" altLang="en-US"/>
          </a:p>
        </p:txBody>
      </p:sp>
      <p:sp>
        <p:nvSpPr>
          <p:cNvPr id="2457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57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7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E4F3988-EE4A-4C87-8803-68E9C29536A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46</a:t>
            </a:fld>
            <a:endParaRPr lang="en-US" altLang="en-US"/>
          </a:p>
        </p:txBody>
      </p:sp>
      <p:sp>
        <p:nvSpPr>
          <p:cNvPr id="2467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67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574500C-9C5E-4E65-A9D3-8F024C21035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47</a:t>
            </a:fld>
            <a:endParaRPr lang="en-US" altLang="en-US"/>
          </a:p>
        </p:txBody>
      </p:sp>
      <p:sp>
        <p:nvSpPr>
          <p:cNvPr id="2478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78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8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995C5BE-2334-4460-ADA4-F40692C4BD4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48</a:t>
            </a:fld>
            <a:endParaRPr lang="en-US" altLang="en-US"/>
          </a:p>
        </p:txBody>
      </p:sp>
      <p:sp>
        <p:nvSpPr>
          <p:cNvPr id="2488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88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8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D32CC90-F20E-4E45-A59D-64E21C8D12D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49</a:t>
            </a:fld>
            <a:endParaRPr lang="en-US" altLang="en-US"/>
          </a:p>
        </p:txBody>
      </p:sp>
      <p:sp>
        <p:nvSpPr>
          <p:cNvPr id="2498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498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140834-107A-4295-9855-FC8F29C43BB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5</a:t>
            </a:fld>
            <a:endParaRPr lang="en-US" altLang="en-US"/>
          </a:p>
        </p:txBody>
      </p:sp>
      <p:sp>
        <p:nvSpPr>
          <p:cNvPr id="2048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48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D44848A-AF1B-44D1-B0F4-7A40038BE5A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65</a:t>
            </a:fld>
            <a:endParaRPr lang="en-US" altLang="en-US"/>
          </a:p>
        </p:txBody>
      </p:sp>
      <p:sp>
        <p:nvSpPr>
          <p:cNvPr id="2508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08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29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96F52E7-4877-4680-8232-A2C6D6BA843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66</a:t>
            </a:fld>
            <a:endParaRPr lang="en-US" altLang="en-US"/>
          </a:p>
        </p:txBody>
      </p:sp>
      <p:sp>
        <p:nvSpPr>
          <p:cNvPr id="2529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29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9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2B4CC3D0-E648-405E-8A27-98784D6FF7C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67</a:t>
            </a:fld>
            <a:endParaRPr lang="en-US" altLang="en-US"/>
          </a:p>
        </p:txBody>
      </p:sp>
      <p:sp>
        <p:nvSpPr>
          <p:cNvPr id="2539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39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4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44CD936-21FD-447F-97E4-AB804E9B62D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68</a:t>
            </a:fld>
            <a:endParaRPr lang="en-US" altLang="en-US"/>
          </a:p>
        </p:txBody>
      </p:sp>
      <p:sp>
        <p:nvSpPr>
          <p:cNvPr id="254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4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1E29AE4-F8B5-42BE-92C3-6A9403803FC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69</a:t>
            </a:fld>
            <a:endParaRPr lang="en-US" altLang="en-US"/>
          </a:p>
        </p:txBody>
      </p:sp>
      <p:sp>
        <p:nvSpPr>
          <p:cNvPr id="2560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60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0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34EEAFA-F307-4641-938D-3004BC0CD51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70</a:t>
            </a:fld>
            <a:endParaRPr lang="en-US" altLang="en-US"/>
          </a:p>
        </p:txBody>
      </p:sp>
      <p:sp>
        <p:nvSpPr>
          <p:cNvPr id="2570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70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C358ABF-8217-4FBE-B3F3-D413B016A28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71</a:t>
            </a:fld>
            <a:endParaRPr lang="en-US" altLang="en-US"/>
          </a:p>
        </p:txBody>
      </p:sp>
      <p:sp>
        <p:nvSpPr>
          <p:cNvPr id="2580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80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90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0AACE0-5CB4-4064-B92D-3D50EB3A55E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72</a:t>
            </a:fld>
            <a:endParaRPr lang="en-US" altLang="en-US"/>
          </a:p>
        </p:txBody>
      </p:sp>
      <p:sp>
        <p:nvSpPr>
          <p:cNvPr id="2590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90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0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A966FA-BBD1-4612-AB69-7FEA41B5492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73</a:t>
            </a:fld>
            <a:endParaRPr lang="en-US" altLang="en-US"/>
          </a:p>
        </p:txBody>
      </p:sp>
      <p:sp>
        <p:nvSpPr>
          <p:cNvPr id="2600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01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E656D7D-63DC-4A0A-BC62-86D1350E743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74</a:t>
            </a:fld>
            <a:endParaRPr lang="en-US" altLang="en-US"/>
          </a:p>
        </p:txBody>
      </p:sp>
      <p:sp>
        <p:nvSpPr>
          <p:cNvPr id="2611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11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DBC550C-2F1E-40A3-ABB2-09A16182CC16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6</a:t>
            </a:fld>
            <a:endParaRPr lang="en-US" altLang="en-US"/>
          </a:p>
        </p:txBody>
      </p:sp>
      <p:sp>
        <p:nvSpPr>
          <p:cNvPr id="2058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58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1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D96E137-431F-4A58-B948-5959F80B984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75</a:t>
            </a:fld>
            <a:endParaRPr lang="en-US" altLang="en-US"/>
          </a:p>
        </p:txBody>
      </p:sp>
      <p:sp>
        <p:nvSpPr>
          <p:cNvPr id="2621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21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31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27526E-267C-40FA-AF4E-452AC992BBB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76</a:t>
            </a:fld>
            <a:endParaRPr lang="en-US" altLang="en-US"/>
          </a:p>
        </p:txBody>
      </p:sp>
      <p:sp>
        <p:nvSpPr>
          <p:cNvPr id="2631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31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41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FEA1694-9321-4301-AF82-8042A984A59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77</a:t>
            </a:fld>
            <a:endParaRPr lang="en-US" altLang="en-US"/>
          </a:p>
        </p:txBody>
      </p:sp>
      <p:sp>
        <p:nvSpPr>
          <p:cNvPr id="2641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41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2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83C5758-F521-418E-8B18-443022F3C52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78</a:t>
            </a:fld>
            <a:endParaRPr lang="en-US" altLang="en-US"/>
          </a:p>
        </p:txBody>
      </p:sp>
      <p:sp>
        <p:nvSpPr>
          <p:cNvPr id="2652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52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0EA9977-C8E2-4D2B-80DB-3CF86AE347E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79</a:t>
            </a:fld>
            <a:endParaRPr lang="en-US" altLang="en-US"/>
          </a:p>
        </p:txBody>
      </p:sp>
      <p:sp>
        <p:nvSpPr>
          <p:cNvPr id="266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62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2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A3E830E-C734-40C1-8024-601D58468EED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80</a:t>
            </a:fld>
            <a:endParaRPr lang="en-US" altLang="en-US"/>
          </a:p>
        </p:txBody>
      </p:sp>
      <p:sp>
        <p:nvSpPr>
          <p:cNvPr id="2672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72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E3CF6A9-2BAC-413E-8B97-17272D9BFA5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81</a:t>
            </a:fld>
            <a:endParaRPr lang="en-US" altLang="en-US"/>
          </a:p>
        </p:txBody>
      </p:sp>
      <p:sp>
        <p:nvSpPr>
          <p:cNvPr id="2682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82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93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A304266-D30D-4E76-BFD0-AB0537497FB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82</a:t>
            </a:fld>
            <a:endParaRPr lang="en-US" altLang="en-US"/>
          </a:p>
        </p:txBody>
      </p:sp>
      <p:sp>
        <p:nvSpPr>
          <p:cNvPr id="2693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693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CCB7ACA-A8FA-4A72-8260-7E91796B408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83</a:t>
            </a:fld>
            <a:endParaRPr lang="en-US" altLang="en-US"/>
          </a:p>
        </p:txBody>
      </p:sp>
      <p:sp>
        <p:nvSpPr>
          <p:cNvPr id="251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519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</p:spPr>
        <p:txBody>
          <a:bodyPr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fld id="{D78B0F9B-4EFC-4A39-86E1-C70AEC191EDB}" type="slidenum">
              <a:rPr lang="en-CA" altLang="en-US" sz="1200">
                <a:solidFill>
                  <a:srgbClr val="000000"/>
                </a:solidFill>
              </a:rPr>
              <a:pPr eaLnBrk="1" hangingPunct="1"/>
              <a:t>84</a:t>
            </a:fld>
            <a:endParaRPr lang="en-CA" altLang="en-US" sz="1200">
              <a:solidFill>
                <a:srgbClr val="000000"/>
              </a:solidFill>
            </a:endParaRPr>
          </a:p>
        </p:txBody>
      </p:sp>
      <p:sp>
        <p:nvSpPr>
          <p:cNvPr id="1382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38244" name="Rectangle 3"/>
          <p:cNvSpPr>
            <a:spLocks noGrp="1" noChangeArrowheads="1"/>
          </p:cNvSpPr>
          <p:nvPr>
            <p:ph type="body" idx="1"/>
          </p:nvPr>
        </p:nvSpPr>
        <p:spPr>
          <a:noFill/>
        </p:spPr>
        <p:txBody>
          <a:bodyPr/>
          <a:lstStyle/>
          <a:p>
            <a:pPr eaLnBrk="1" hangingPunct="1"/>
            <a:endParaRPr lang="en-CA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C006982-AD77-440A-B341-FC064C2849F0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7</a:t>
            </a:fld>
            <a:endParaRPr lang="en-US" altLang="en-US"/>
          </a:p>
        </p:txBody>
      </p:sp>
      <p:sp>
        <p:nvSpPr>
          <p:cNvPr id="2068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68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85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450E1D0-6CF6-4A44-8F3A-6A0DCA3EB15D}" type="slidenum">
              <a:rPr lang="en-US" smtClean="0"/>
              <a:pPr/>
              <a:t>86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44758272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3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C5E374A-6406-4408-A26F-972081CF2C8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88</a:t>
            </a:fld>
            <a:endParaRPr lang="en-US" altLang="en-US"/>
          </a:p>
        </p:txBody>
      </p:sp>
      <p:sp>
        <p:nvSpPr>
          <p:cNvPr id="2703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03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1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DE783FF-F164-4711-9A61-378A067456E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89</a:t>
            </a:fld>
            <a:endParaRPr lang="en-US" altLang="en-US"/>
          </a:p>
        </p:txBody>
      </p:sp>
      <p:sp>
        <p:nvSpPr>
          <p:cNvPr id="271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13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2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AF2914-4706-41AE-A3B5-8BDB2F14061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90</a:t>
            </a:fld>
            <a:endParaRPr lang="en-US" altLang="en-US"/>
          </a:p>
        </p:txBody>
      </p:sp>
      <p:sp>
        <p:nvSpPr>
          <p:cNvPr id="272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2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F6D3B38-B52D-44A4-A9FC-E6DEDFD744E2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91</a:t>
            </a:fld>
            <a:endParaRPr lang="en-US" altLang="en-US"/>
          </a:p>
        </p:txBody>
      </p:sp>
      <p:sp>
        <p:nvSpPr>
          <p:cNvPr id="273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3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50493F3-2C30-4E14-9114-F2D2502FDD9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92</a:t>
            </a:fld>
            <a:endParaRPr lang="en-US" altLang="en-US"/>
          </a:p>
        </p:txBody>
      </p:sp>
      <p:sp>
        <p:nvSpPr>
          <p:cNvPr id="274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4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7E658AE-FF6D-4700-ABF7-CB6191C2E58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93</a:t>
            </a:fld>
            <a:endParaRPr lang="en-US" altLang="en-US"/>
          </a:p>
        </p:txBody>
      </p:sp>
      <p:sp>
        <p:nvSpPr>
          <p:cNvPr id="275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5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04E3028-9EC8-4EF2-8F11-EECD01D1ABFF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94</a:t>
            </a:fld>
            <a:endParaRPr lang="en-US" altLang="en-US"/>
          </a:p>
        </p:txBody>
      </p:sp>
      <p:sp>
        <p:nvSpPr>
          <p:cNvPr id="2764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648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4997FDF-D76D-48EF-8292-B59CD4F9D48C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95</a:t>
            </a:fld>
            <a:endParaRPr lang="en-US" altLang="en-US"/>
          </a:p>
        </p:txBody>
      </p:sp>
      <p:sp>
        <p:nvSpPr>
          <p:cNvPr id="2775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750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5E9ED3C-51F9-4D53-A1F0-7160CBC5D78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8</a:t>
            </a:fld>
            <a:endParaRPr lang="en-US" altLang="en-US"/>
          </a:p>
        </p:txBody>
      </p:sp>
      <p:sp>
        <p:nvSpPr>
          <p:cNvPr id="2078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78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85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6A967E5-A20D-43D1-985D-BA7FF745360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96</a:t>
            </a:fld>
            <a:endParaRPr lang="en-US" altLang="en-US"/>
          </a:p>
        </p:txBody>
      </p:sp>
      <p:sp>
        <p:nvSpPr>
          <p:cNvPr id="2785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853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5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51D8D20-3C76-48E4-A45C-7C5AD559E8B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97</a:t>
            </a:fld>
            <a:endParaRPr lang="en-US" altLang="en-US"/>
          </a:p>
        </p:txBody>
      </p:sp>
      <p:sp>
        <p:nvSpPr>
          <p:cNvPr id="2795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795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A697FD92-6DD7-458C-93D1-02F307063AF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98</a:t>
            </a:fld>
            <a:endParaRPr lang="en-US" altLang="en-US"/>
          </a:p>
        </p:txBody>
      </p:sp>
      <p:sp>
        <p:nvSpPr>
          <p:cNvPr id="280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05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6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1BF8E12C-AEF1-495B-B556-2DDCF9D55D5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99</a:t>
            </a:fld>
            <a:endParaRPr lang="en-US" altLang="en-US"/>
          </a:p>
        </p:txBody>
      </p:sp>
      <p:sp>
        <p:nvSpPr>
          <p:cNvPr id="2816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160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6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7E73503-B92E-4016-BEF6-9E618436774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100</a:t>
            </a:fld>
            <a:endParaRPr lang="en-US" altLang="en-US"/>
          </a:p>
        </p:txBody>
      </p:sp>
      <p:sp>
        <p:nvSpPr>
          <p:cNvPr id="2826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262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36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4670EC4-9ED5-4B1C-AC0A-FA94F4B0CFE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101</a:t>
            </a:fld>
            <a:endParaRPr lang="en-US" altLang="en-US"/>
          </a:p>
        </p:txBody>
      </p:sp>
      <p:sp>
        <p:nvSpPr>
          <p:cNvPr id="2836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365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4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F9F9013-376E-4F51-A8A0-C0D43B2A3695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102</a:t>
            </a:fld>
            <a:endParaRPr lang="en-US" altLang="en-US"/>
          </a:p>
        </p:txBody>
      </p:sp>
      <p:sp>
        <p:nvSpPr>
          <p:cNvPr id="284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467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5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B0150EFA-2E6E-4608-906F-63CDDD1D3AD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103</a:t>
            </a:fld>
            <a:endParaRPr lang="en-US" altLang="en-US"/>
          </a:p>
        </p:txBody>
      </p:sp>
      <p:sp>
        <p:nvSpPr>
          <p:cNvPr id="285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57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B6480F4-0BB4-4136-9A49-86C6C2C2F3C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104</a:t>
            </a:fld>
            <a:endParaRPr lang="en-US" altLang="en-US"/>
          </a:p>
        </p:txBody>
      </p:sp>
      <p:sp>
        <p:nvSpPr>
          <p:cNvPr id="286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6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9729B5BC-B79C-40D0-BCEC-849F5770AB5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105</a:t>
            </a:fld>
            <a:endParaRPr lang="en-US" altLang="en-US"/>
          </a:p>
        </p:txBody>
      </p:sp>
      <p:sp>
        <p:nvSpPr>
          <p:cNvPr id="287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77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52EFF39-9C09-4FA1-BABA-C5EACB121BC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9</a:t>
            </a:fld>
            <a:endParaRPr lang="en-US" altLang="en-US"/>
          </a:p>
        </p:txBody>
      </p:sp>
      <p:sp>
        <p:nvSpPr>
          <p:cNvPr id="208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08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45CE3915-70E9-4F03-8A52-270BE93D7CD4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106</a:t>
            </a:fld>
            <a:endParaRPr lang="en-US" altLang="en-US"/>
          </a:p>
        </p:txBody>
      </p:sp>
      <p:sp>
        <p:nvSpPr>
          <p:cNvPr id="288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877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126791C-EC95-4A1C-A724-C7682AA619E9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107</a:t>
            </a:fld>
            <a:endParaRPr lang="en-US" altLang="en-US"/>
          </a:p>
        </p:txBody>
      </p:sp>
      <p:sp>
        <p:nvSpPr>
          <p:cNvPr id="289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8979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EF1FB779-AF82-4E60-9FBA-4EF41A1F1388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108</a:t>
            </a:fld>
            <a:endParaRPr lang="en-US" altLang="en-US"/>
          </a:p>
        </p:txBody>
      </p:sp>
      <p:sp>
        <p:nvSpPr>
          <p:cNvPr id="290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082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81A3508E-31DC-4DCD-91E6-D93FED2F58E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109</a:t>
            </a:fld>
            <a:endParaRPr lang="en-US" altLang="en-US"/>
          </a:p>
        </p:txBody>
      </p:sp>
      <p:sp>
        <p:nvSpPr>
          <p:cNvPr id="291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18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2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03C3F396-E7A5-4436-98FE-A1E8C6F2C82E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110</a:t>
            </a:fld>
            <a:endParaRPr lang="en-US" altLang="en-US"/>
          </a:p>
        </p:txBody>
      </p:sp>
      <p:sp>
        <p:nvSpPr>
          <p:cNvPr id="292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28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750F5BF5-8BCC-4C83-ABBB-29187DDC4703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111</a:t>
            </a:fld>
            <a:endParaRPr lang="en-US" altLang="en-US"/>
          </a:p>
        </p:txBody>
      </p:sp>
      <p:sp>
        <p:nvSpPr>
          <p:cNvPr id="293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38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DCD75A8E-9FF7-479A-A486-477978E7D021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112</a:t>
            </a:fld>
            <a:endParaRPr lang="en-US" altLang="en-US"/>
          </a:p>
        </p:txBody>
      </p:sp>
      <p:sp>
        <p:nvSpPr>
          <p:cNvPr id="294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49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66CFD07E-9341-4B73-84F2-07B00B28B54B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113</a:t>
            </a:fld>
            <a:endParaRPr lang="en-US" altLang="en-US"/>
          </a:p>
        </p:txBody>
      </p:sp>
      <p:sp>
        <p:nvSpPr>
          <p:cNvPr id="295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59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3245DA90-63B7-4AC7-8DCD-8214CFA5E85A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114</a:t>
            </a:fld>
            <a:endParaRPr lang="en-US" altLang="en-US"/>
          </a:p>
        </p:txBody>
      </p:sp>
      <p:sp>
        <p:nvSpPr>
          <p:cNvPr id="296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6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30000"/>
              </a:spcBef>
              <a:defRPr sz="1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fld id="{5E13DFEC-82C1-41F3-9DDF-F5CBBA200357}" type="slidenum">
              <a:rPr lang="en-US" altLang="en-US" smtClean="0"/>
              <a:pPr algn="r" eaLnBrk="1" hangingPunct="1">
                <a:spcBef>
                  <a:spcPct val="50000"/>
                </a:spcBef>
              </a:pPr>
              <a:t>115</a:t>
            </a:fld>
            <a:endParaRPr lang="en-US" altLang="en-US"/>
          </a:p>
        </p:txBody>
      </p:sp>
      <p:sp>
        <p:nvSpPr>
          <p:cNvPr id="297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A96DFE4-7B4D-4D68-88E6-6938220450A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98097500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0D437CE-7E27-45DF-878D-9C78A509F23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87725693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-228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-228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A1495B-0CAA-4365-AA63-F3B89C6A6EA3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153922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 preserve="1">
  <p:cSld name="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/>
          </p:nvPr>
        </p:nvSpPr>
        <p:spPr>
          <a:xfrm>
            <a:off x="685800" y="-228600"/>
            <a:ext cx="7772400" cy="5486400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49AC90E-AA3C-4920-B8DA-428DB0B508D6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9508889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5A2E730-A56A-4A90-B7A2-091596201BA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10885395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779D06C-38CD-4FC4-B7AC-E452F4DBB6E0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4702083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1430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27F358-4B7B-462B-B91C-E1221F19287B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4352917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B2B57D-918D-4B94-ABF0-619235F62AD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166208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618F1E8-48EF-4BAD-B348-66F750FE2CB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5814504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CFEF40D-FBEC-479F-B2DF-9E8126836C65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354511833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CA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62EC19B-810D-4B95-8066-342832CB51FC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4439019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  <a:endParaRPr lang="en-CA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CA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62DB0-A8BD-4A32-9983-4742B5095ACD}" type="slidenum">
              <a:rPr lang="en-CA"/>
              <a:pPr>
                <a:defRPr/>
              </a:pPr>
              <a:t>‹#›</a:t>
            </a:fld>
            <a:endParaRPr lang="en-CA"/>
          </a:p>
        </p:txBody>
      </p:sp>
    </p:spTree>
    <p:extLst>
      <p:ext uri="{BB962C8B-B14F-4D97-AF65-F5344CB8AC3E}">
        <p14:creationId xmlns:p14="http://schemas.microsoft.com/office/powerpoint/2010/main" val="107709875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1430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CA" altLang="en-US"/>
              <a:t>Click to edit Master text styles</a:t>
            </a:r>
          </a:p>
          <a:p>
            <a:pPr lvl="1"/>
            <a:r>
              <a:rPr lang="en-CA" altLang="en-US"/>
              <a:t>Second level</a:t>
            </a:r>
          </a:p>
          <a:p>
            <a:pPr lvl="2"/>
            <a:r>
              <a:rPr lang="en-CA" altLang="en-US"/>
              <a:t>Third level</a:t>
            </a:r>
          </a:p>
          <a:p>
            <a:pPr lvl="3"/>
            <a:r>
              <a:rPr lang="en-CA" altLang="en-US"/>
              <a:t>Fourth level</a:t>
            </a:r>
          </a:p>
          <a:p>
            <a:pPr lvl="4"/>
            <a:r>
              <a:rPr lang="en-CA" altLang="en-US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spcBef>
                <a:spcPct val="0"/>
              </a:spcBef>
              <a:defRPr sz="1400"/>
            </a:lvl1pPr>
          </a:lstStyle>
          <a:p>
            <a:pPr>
              <a:defRPr/>
            </a:pPr>
            <a:endParaRPr lang="en-CA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spcBef>
                <a:spcPct val="0"/>
              </a:spcBef>
              <a:defRPr sz="1400"/>
            </a:lvl1pPr>
          </a:lstStyle>
          <a:p>
            <a:pPr>
              <a:defRPr/>
            </a:pPr>
            <a:fld id="{C9230B5E-1884-4A6B-A36D-6C70874D9179}" type="slidenum">
              <a:rPr lang="en-CA"/>
              <a:pPr>
                <a:defRPr/>
              </a:pPr>
              <a:t>‹#›</a:t>
            </a:fld>
            <a:endParaRPr lang="en-CA"/>
          </a:p>
        </p:txBody>
      </p:sp>
      <p:sp>
        <p:nvSpPr>
          <p:cNvPr id="1031" name="Text Box 8"/>
          <p:cNvSpPr txBox="1">
            <a:spLocks noChangeArrowheads="1"/>
          </p:cNvSpPr>
          <p:nvPr userDrawn="1"/>
        </p:nvSpPr>
        <p:spPr bwMode="auto">
          <a:xfrm>
            <a:off x="2667000" y="4267200"/>
            <a:ext cx="1828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  <a:p>
            <a:pPr eaLnBrk="1" hangingPunct="1">
              <a:spcBef>
                <a:spcPct val="0"/>
              </a:spcBef>
              <a:defRPr/>
            </a:pPr>
            <a:endParaRPr lang="en-US" altLang="en-US" sz="3000"/>
          </a:p>
        </p:txBody>
      </p:sp>
      <p:sp>
        <p:nvSpPr>
          <p:cNvPr id="1032" name="Rectangle 9"/>
          <p:cNvSpPr>
            <a:spLocks noChangeArrowheads="1"/>
          </p:cNvSpPr>
          <p:nvPr userDrawn="1"/>
        </p:nvSpPr>
        <p:spPr bwMode="auto">
          <a:xfrm>
            <a:off x="8686800" y="6553200"/>
            <a:ext cx="45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28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defRPr sz="28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0"/>
              </a:spcBef>
              <a:defRPr/>
            </a:pPr>
            <a:fld id="{35963DAF-3B45-41EC-A2C2-21552AF65361}" type="slidenum">
              <a:rPr lang="en-CA" altLang="en-US" sz="1400" smtClean="0"/>
              <a:pPr algn="r" eaLnBrk="1" hangingPunct="1">
                <a:spcBef>
                  <a:spcPct val="0"/>
                </a:spcBef>
                <a:defRPr/>
              </a:pPr>
              <a:t>‹#›</a:t>
            </a:fld>
            <a:endParaRPr lang="en-CA" altLang="en-US" sz="1400"/>
          </a:p>
        </p:txBody>
      </p:sp>
    </p:spTree>
  </p:cSld>
  <p:clrMap bg1="dk2" tx1="lt1" bg2="dk1" tx2="lt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slide" Target="slide21.xml"/><Relationship Id="rId3" Type="http://schemas.openxmlformats.org/officeDocument/2006/relationships/oleObject" Target="../embeddings/oleObject1.bin"/><Relationship Id="rId7" Type="http://schemas.openxmlformats.org/officeDocument/2006/relationships/slide" Target="slide3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jpeg"/><Relationship Id="rId11" Type="http://schemas.openxmlformats.org/officeDocument/2006/relationships/slide" Target="slide144.xml"/><Relationship Id="rId5" Type="http://schemas.openxmlformats.org/officeDocument/2006/relationships/image" Target="../media/image2.jpeg"/><Relationship Id="rId10" Type="http://schemas.openxmlformats.org/officeDocument/2006/relationships/slide" Target="slide90.xml"/><Relationship Id="rId4" Type="http://schemas.openxmlformats.org/officeDocument/2006/relationships/image" Target="../media/image1.wmf"/><Relationship Id="rId9" Type="http://schemas.openxmlformats.org/officeDocument/2006/relationships/slide" Target="slide4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6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6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6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6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6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6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6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6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6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6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6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6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6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6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6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6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6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6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6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6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6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6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5.png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6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6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6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6.xml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6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6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6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6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6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6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6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7.png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7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wmf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0.wmf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wmf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wmf"/></Relationships>
</file>

<file path=ppt/slides/_rels/slide1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wmf"/></Relationships>
</file>

<file path=ppt/slides/_rels/slide1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6.xml"/></Relationships>
</file>

<file path=ppt/slides/_rels/slide1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6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6.xml"/></Relationships>
</file>

<file path=ppt/slides/_rels/slide1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6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6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6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6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6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6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7.wmf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6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6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6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6.xml"/></Relationships>
</file>

<file path=ppt/slides/_rels/slide1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6.xml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2.xml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2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2.xml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2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7" Type="http://schemas.openxmlformats.org/officeDocument/2006/relationships/image" Target="../media/image7.wmf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jpeg"/><Relationship Id="rId5" Type="http://schemas.openxmlformats.org/officeDocument/2006/relationships/image" Target="../media/image8.wmf"/><Relationship Id="rId4" Type="http://schemas.openxmlformats.org/officeDocument/2006/relationships/oleObject" Target="../embeddings/oleObject2.bin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2.xml"/></Relationships>
</file>

<file path=ppt/slides/_rels/slide1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7.xml"/></Relationships>
</file>

<file path=ppt/slides/_rels/slide1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7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3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4.jpeg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6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6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6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6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.png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6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6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7" Type="http://schemas.openxmlformats.org/officeDocument/2006/relationships/image" Target="../media/image16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jpeg"/><Relationship Id="rId4" Type="http://schemas.openxmlformats.org/officeDocument/2006/relationships/image" Target="../media/image18.png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wmf"/><Relationship Id="rId3" Type="http://schemas.openxmlformats.org/officeDocument/2006/relationships/image" Target="../media/image18.png"/><Relationship Id="rId7" Type="http://schemas.openxmlformats.org/officeDocument/2006/relationships/image" Target="../media/image4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18.png"/><Relationship Id="rId7" Type="http://schemas.openxmlformats.org/officeDocument/2006/relationships/image" Target="../media/image4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2.jpeg"/><Relationship Id="rId5" Type="http://schemas.openxmlformats.org/officeDocument/2006/relationships/image" Target="../media/image15.png"/><Relationship Id="rId10" Type="http://schemas.openxmlformats.org/officeDocument/2006/relationships/image" Target="../media/image21.jpeg"/><Relationship Id="rId4" Type="http://schemas.openxmlformats.org/officeDocument/2006/relationships/image" Target="../media/image14.jpeg"/><Relationship Id="rId9" Type="http://schemas.openxmlformats.org/officeDocument/2006/relationships/image" Target="../media/image20.jpeg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jpeg"/></Relationships>
</file>

<file path=ppt/slides/_rels/slide5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jpeg"/><Relationship Id="rId13" Type="http://schemas.openxmlformats.org/officeDocument/2006/relationships/image" Target="../media/image27.pn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6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5.jpeg"/><Relationship Id="rId5" Type="http://schemas.openxmlformats.org/officeDocument/2006/relationships/image" Target="../media/image15.png"/><Relationship Id="rId10" Type="http://schemas.openxmlformats.org/officeDocument/2006/relationships/image" Target="../media/image24.jpeg"/><Relationship Id="rId4" Type="http://schemas.openxmlformats.org/officeDocument/2006/relationships/image" Target="../media/image14.jpeg"/><Relationship Id="rId9" Type="http://schemas.openxmlformats.org/officeDocument/2006/relationships/image" Target="../media/image23.jpe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6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7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6.jpeg"/><Relationship Id="rId5" Type="http://schemas.openxmlformats.org/officeDocument/2006/relationships/image" Target="../media/image15.png"/><Relationship Id="rId10" Type="http://schemas.openxmlformats.org/officeDocument/2006/relationships/image" Target="../media/image25.jpeg"/><Relationship Id="rId4" Type="http://schemas.openxmlformats.org/officeDocument/2006/relationships/image" Target="../media/image14.jpeg"/><Relationship Id="rId9" Type="http://schemas.openxmlformats.org/officeDocument/2006/relationships/image" Target="../media/image24.jpeg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7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6.jpeg"/><Relationship Id="rId5" Type="http://schemas.openxmlformats.org/officeDocument/2006/relationships/image" Target="../media/image15.png"/><Relationship Id="rId10" Type="http://schemas.openxmlformats.org/officeDocument/2006/relationships/image" Target="../media/image25.jpeg"/><Relationship Id="rId4" Type="http://schemas.openxmlformats.org/officeDocument/2006/relationships/image" Target="../media/image14.jpeg"/><Relationship Id="rId9" Type="http://schemas.openxmlformats.org/officeDocument/2006/relationships/image" Target="../media/image24.jpeg"/></Relationships>
</file>

<file path=ppt/slides/_rels/slide6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4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7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6.jpeg"/><Relationship Id="rId5" Type="http://schemas.openxmlformats.org/officeDocument/2006/relationships/image" Target="../media/image15.png"/><Relationship Id="rId10" Type="http://schemas.openxmlformats.org/officeDocument/2006/relationships/image" Target="../media/image25.jpeg"/><Relationship Id="rId4" Type="http://schemas.openxmlformats.org/officeDocument/2006/relationships/image" Target="../media/image14.jpeg"/><Relationship Id="rId9" Type="http://schemas.openxmlformats.org/officeDocument/2006/relationships/image" Target="../media/image24.jpe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4.jpe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7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6.jpeg"/><Relationship Id="rId5" Type="http://schemas.openxmlformats.org/officeDocument/2006/relationships/image" Target="../media/image15.png"/><Relationship Id="rId10" Type="http://schemas.openxmlformats.org/officeDocument/2006/relationships/image" Target="../media/image25.jpeg"/><Relationship Id="rId4" Type="http://schemas.openxmlformats.org/officeDocument/2006/relationships/image" Target="../media/image14.jpeg"/><Relationship Id="rId9" Type="http://schemas.openxmlformats.org/officeDocument/2006/relationships/image" Target="../media/image24.jpe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eg"/><Relationship Id="rId13" Type="http://schemas.openxmlformats.org/officeDocument/2006/relationships/image" Target="../media/image5.png"/><Relationship Id="rId3" Type="http://schemas.openxmlformats.org/officeDocument/2006/relationships/image" Target="../media/image18.png"/><Relationship Id="rId7" Type="http://schemas.openxmlformats.org/officeDocument/2006/relationships/image" Target="../media/image19.png"/><Relationship Id="rId12" Type="http://schemas.openxmlformats.org/officeDocument/2006/relationships/image" Target="../media/image27.png"/><Relationship Id="rId17" Type="http://schemas.openxmlformats.org/officeDocument/2006/relationships/image" Target="../media/image7.wmf"/><Relationship Id="rId2" Type="http://schemas.openxmlformats.org/officeDocument/2006/relationships/image" Target="../media/image17.jpeg"/><Relationship Id="rId16" Type="http://schemas.openxmlformats.org/officeDocument/2006/relationships/image" Target="../media/image4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.png"/><Relationship Id="rId11" Type="http://schemas.openxmlformats.org/officeDocument/2006/relationships/image" Target="../media/image26.jpeg"/><Relationship Id="rId5" Type="http://schemas.openxmlformats.org/officeDocument/2006/relationships/image" Target="../media/image15.png"/><Relationship Id="rId15" Type="http://schemas.openxmlformats.org/officeDocument/2006/relationships/image" Target="../media/image8.wmf"/><Relationship Id="rId10" Type="http://schemas.openxmlformats.org/officeDocument/2006/relationships/image" Target="../media/image25.jpeg"/><Relationship Id="rId4" Type="http://schemas.openxmlformats.org/officeDocument/2006/relationships/image" Target="../media/image14.jpeg"/><Relationship Id="rId9" Type="http://schemas.openxmlformats.org/officeDocument/2006/relationships/image" Target="../media/image24.jpeg"/><Relationship Id="rId14" Type="http://schemas.openxmlformats.org/officeDocument/2006/relationships/oleObject" Target="../embeddings/oleObject3.bin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6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2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2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2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7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7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6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6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6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6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6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jpeg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6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457200"/>
            <a:ext cx="7772400" cy="2286000"/>
          </a:xfrm>
        </p:spPr>
        <p:txBody>
          <a:bodyPr/>
          <a:lstStyle/>
          <a:p>
            <a:pPr eaLnBrk="1" hangingPunct="1"/>
            <a:r>
              <a:rPr lang="en-US" altLang="en-US"/>
              <a:t>Searching in a Graph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271588" y="5943600"/>
            <a:ext cx="6400800" cy="1752600"/>
          </a:xfrm>
        </p:spPr>
        <p:txBody>
          <a:bodyPr/>
          <a:lstStyle/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Jeff Edmonds</a:t>
            </a:r>
          </a:p>
          <a:p>
            <a:pPr eaLnBrk="1" hangingPunct="1"/>
            <a:r>
              <a:rPr lang="en-US" altLang="en-US" sz="2400" b="1">
                <a:solidFill>
                  <a:schemeClr val="tx2"/>
                </a:solidFill>
              </a:rPr>
              <a:t>York University</a:t>
            </a:r>
            <a:endParaRPr lang="en-US" altLang="en-US" sz="2400">
              <a:solidFill>
                <a:schemeClr val="accent2"/>
              </a:solidFill>
            </a:endParaRPr>
          </a:p>
          <a:p>
            <a:pPr eaLnBrk="1" hangingPunct="1"/>
            <a:endParaRPr lang="en-US" altLang="en-US">
              <a:solidFill>
                <a:schemeClr val="accent2"/>
              </a:solidFill>
            </a:endParaRPr>
          </a:p>
          <a:p>
            <a:pPr eaLnBrk="1" hangingPunct="1"/>
            <a:endParaRPr lang="en-US" altLang="en-US"/>
          </a:p>
        </p:txBody>
      </p:sp>
      <p:graphicFrame>
        <p:nvGraphicFramePr>
          <p:cNvPr id="2052" name="Object 4"/>
          <p:cNvGraphicFramePr>
            <a:graphicFrameLocks noChangeAspect="1"/>
          </p:cNvGraphicFramePr>
          <p:nvPr/>
        </p:nvGraphicFramePr>
        <p:xfrm>
          <a:off x="4514850" y="3321050"/>
          <a:ext cx="112713" cy="21431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Equation" r:id="rId3" imgW="114151" imgH="215619" progId="Equation.3">
                  <p:embed/>
                </p:oleObj>
              </mc:Choice>
              <mc:Fallback>
                <p:oleObj name="Equation" r:id="rId3" imgW="114151" imgH="215619" progId="Equation.3">
                  <p:embed/>
                  <p:pic>
                    <p:nvPicPr>
                      <p:cNvPr id="2052" name="Object 4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4514850" y="3321050"/>
                        <a:ext cx="112713" cy="21431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/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2053" name="Text Box 5"/>
          <p:cNvSpPr txBox="1">
            <a:spLocks noChangeArrowheads="1"/>
          </p:cNvSpPr>
          <p:nvPr/>
        </p:nvSpPr>
        <p:spPr bwMode="auto">
          <a:xfrm>
            <a:off x="7286625" y="6399213"/>
            <a:ext cx="208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74301" tIns="45717" rIns="274301" bIns="45717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>
              <a:buFontTx/>
              <a:buNone/>
            </a:pPr>
            <a:r>
              <a:rPr lang="en-US" altLang="en-US" sz="2400" b="1">
                <a:solidFill>
                  <a:schemeClr val="accent2"/>
                </a:solidFill>
              </a:rPr>
              <a:t>COSC 3101</a:t>
            </a:r>
            <a:endParaRPr lang="en-US" altLang="en-US" sz="2400">
              <a:solidFill>
                <a:schemeClr val="accent2"/>
              </a:solidFill>
            </a:endParaRPr>
          </a:p>
        </p:txBody>
      </p:sp>
      <p:sp>
        <p:nvSpPr>
          <p:cNvPr id="190470" name="Text Box 6"/>
          <p:cNvSpPr txBox="1">
            <a:spLocks noChangeArrowheads="1"/>
          </p:cNvSpPr>
          <p:nvPr/>
        </p:nvSpPr>
        <p:spPr bwMode="auto">
          <a:xfrm>
            <a:off x="0" y="6399213"/>
            <a:ext cx="1958975" cy="457200"/>
          </a:xfrm>
          <a:prstGeom prst="rect">
            <a:avLst/>
          </a:prstGeom>
          <a:noFill/>
          <a:ln w="38100">
            <a:noFill/>
            <a:miter lim="800000"/>
            <a:headEnd/>
            <a:tailEnd/>
          </a:ln>
          <a:effectLst/>
        </p:spPr>
        <p:txBody>
          <a:bodyPr lIns="274301" tIns="45717" rIns="274301" bIns="45717" anchor="ctr">
            <a:spAutoFit/>
          </a:bodyPr>
          <a:lstStyle/>
          <a:p>
            <a:pPr eaLnBrk="0" hangingPunct="0">
              <a:spcBef>
                <a:spcPct val="0"/>
              </a:spcBef>
              <a:defRPr/>
            </a:pP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Lecture</a:t>
            </a:r>
            <a:r>
              <a:rPr lang="en-US" sz="2400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 </a:t>
            </a:r>
            <a:r>
              <a:rPr lang="en-US" sz="2400" b="1">
                <a:solidFill>
                  <a:schemeClr val="accent2"/>
                </a:solidFill>
                <a:effectLst>
                  <a:outerShdw blurRad="38100" dist="38100" dir="2700000" algn="tl">
                    <a:srgbClr val="000000"/>
                  </a:outerShdw>
                </a:effectLst>
              </a:rPr>
              <a:t>5</a:t>
            </a:r>
            <a:endParaRPr lang="en-US" sz="2400">
              <a:solidFill>
                <a:schemeClr val="accent2"/>
              </a:solidFill>
              <a:effectLst>
                <a:outerShdw blurRad="38100" dist="38100" dir="2700000" algn="tl">
                  <a:srgbClr val="000000"/>
                </a:outerShdw>
              </a:effectLst>
            </a:endParaRPr>
          </a:p>
        </p:txBody>
      </p:sp>
      <p:sp>
        <p:nvSpPr>
          <p:cNvPr id="2055" name="WordArt 7"/>
          <p:cNvSpPr>
            <a:spLocks noChangeArrowheads="1" noChangeShapeType="1" noTextEdit="1"/>
          </p:cNvSpPr>
          <p:nvPr/>
        </p:nvSpPr>
        <p:spPr bwMode="auto">
          <a:xfrm>
            <a:off x="457200" y="685800"/>
            <a:ext cx="8305800" cy="5334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r>
              <a:rPr lang="en-US" sz="3600" kern="10">
                <a:ln w="6350">
                  <a:solidFill>
                    <a:schemeClr val="accent2"/>
                  </a:solidFill>
                  <a:round/>
                  <a:headEnd/>
                  <a:tailEnd/>
                </a:ln>
                <a:solidFill>
                  <a:schemeClr val="tx2"/>
                </a:solidFill>
                <a:effectLst>
                  <a:outerShdw dist="35921" dir="2700000" algn="ctr" rotWithShape="0">
                    <a:srgbClr val="808080"/>
                  </a:outerShdw>
                </a:effectLst>
                <a:latin typeface="Arial"/>
                <a:cs typeface="Arial"/>
              </a:rPr>
              <a:t>Thinking about Algorithms Abstractly</a:t>
            </a:r>
          </a:p>
        </p:txBody>
      </p:sp>
      <p:pic>
        <p:nvPicPr>
          <p:cNvPr id="2056" name="Picture 13" descr="IMGP223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1838" y="2030413"/>
            <a:ext cx="2011362" cy="2790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57" name="Picture 14" descr="IMGP2248liquid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65825" y="3771900"/>
            <a:ext cx="2797175" cy="2098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58" name="Text Box 4"/>
          <p:cNvSpPr txBox="1">
            <a:spLocks noChangeArrowheads="1"/>
          </p:cNvSpPr>
          <p:nvPr/>
        </p:nvSpPr>
        <p:spPr bwMode="auto">
          <a:xfrm>
            <a:off x="3098800" y="2133600"/>
            <a:ext cx="3180679" cy="19389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400" dirty="0">
                <a:hlinkClick r:id="rId7" action="ppaction://hlinksldjump"/>
              </a:rPr>
              <a:t>Generic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8" action="ppaction://hlinksldjump"/>
              </a:rPr>
              <a:t>Breadth First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9" action="ppaction://hlinksldjump"/>
              </a:rPr>
              <a:t>Dijkstra's Shortest Paths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0" action="ppaction://hlinksldjump"/>
              </a:rPr>
              <a:t>Depth First Search</a:t>
            </a:r>
            <a:endParaRPr lang="en-US" altLang="en-US" sz="2400" dirty="0"/>
          </a:p>
          <a:p>
            <a:pPr eaLnBrk="1" hangingPunct="1">
              <a:buFontTx/>
              <a:buNone/>
            </a:pPr>
            <a:r>
              <a:rPr lang="en-US" altLang="en-US" sz="2400" dirty="0">
                <a:hlinkClick r:id="rId11" action="ppaction://hlinksldjump"/>
              </a:rPr>
              <a:t>Linear Order</a:t>
            </a:r>
            <a:endParaRPr lang="en-US" altLang="en-US" sz="2400" dirty="0"/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6" name="Rectangle 6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1267" name="Rectangle 6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1268" name="Rectangle 6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1269" name="Group 76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1340" name="Freeform 77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341" name="Group 78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1342" name="Group 79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1347" name="Freeform 80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8" name="Freeform 81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9" name="Freeform 82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0" name="Freeform 83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1" name="Freeform 84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52" name="Freeform 85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1343" name="Group 86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1344" name="Freeform 87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5" name="Freeform 88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346" name="Freeform 89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37706" name="Oval 106"/>
          <p:cNvSpPr>
            <a:spLocks noChangeArrowheads="1"/>
          </p:cNvSpPr>
          <p:nvPr/>
        </p:nvSpPr>
        <p:spPr bwMode="auto">
          <a:xfrm>
            <a:off x="1143000" y="2590800"/>
            <a:ext cx="381000" cy="3810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37707" name="Text Box 107"/>
          <p:cNvSpPr txBox="1">
            <a:spLocks noChangeArrowheads="1"/>
          </p:cNvSpPr>
          <p:nvPr/>
        </p:nvSpPr>
        <p:spPr bwMode="auto">
          <a:xfrm>
            <a:off x="1965325" y="5681663"/>
            <a:ext cx="3414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find its neighbors</a:t>
            </a:r>
          </a:p>
        </p:txBody>
      </p:sp>
      <p:sp>
        <p:nvSpPr>
          <p:cNvPr id="537708" name="Text Box 108"/>
          <p:cNvSpPr txBox="1">
            <a:spLocks noChangeArrowheads="1"/>
          </p:cNvSpPr>
          <p:nvPr/>
        </p:nvSpPr>
        <p:spPr bwMode="auto">
          <a:xfrm>
            <a:off x="1981200" y="6138863"/>
            <a:ext cx="34036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Don’t re-find a node.</a:t>
            </a:r>
          </a:p>
        </p:txBody>
      </p:sp>
      <p:grpSp>
        <p:nvGrpSpPr>
          <p:cNvPr id="11273" name="Group 109"/>
          <p:cNvGrpSpPr>
            <a:grpSpLocks noChangeAspect="1"/>
          </p:cNvGrpSpPr>
          <p:nvPr/>
        </p:nvGrpSpPr>
        <p:grpSpPr bwMode="auto">
          <a:xfrm rot="2360341">
            <a:off x="801688" y="5106988"/>
            <a:ext cx="668337" cy="836612"/>
            <a:chOff x="2227" y="1194"/>
            <a:chExt cx="1944" cy="2413"/>
          </a:xfrm>
        </p:grpSpPr>
        <p:sp>
          <p:nvSpPr>
            <p:cNvPr id="11334" name="Freeform 11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5" name="Freeform 11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6" name="Freeform 11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7" name="Freeform 11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8" name="Freeform 11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339" name="Freeform 11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274" name="Oval 116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5" name="Oval 117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6" name="Oval 118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7" name="Oval 119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8" name="Oval 120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79" name="Oval 121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0" name="Oval 122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1" name="Oval 123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2" name="Oval 124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3" name="Oval 125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4" name="Oval 126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5" name="Oval 127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6" name="Oval 128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1287" name="Line 129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" name="Line 130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9" name="Line 131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0" name="Line 132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1" name="Line 133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2" name="Line 134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3" name="Line 135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4" name="Line 136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5" name="Line 137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6" name="Line 138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7" name="Line 139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8" name="Line 140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99" name="Line 141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0" name="Line 142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1" name="Line 143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2" name="Line 144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3" name="Line 145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4" name="Line 146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5" name="Line 147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6" name="Line 148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7" name="Line 149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8" name="Line 150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09" name="Line 151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0" name="Line 152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1" name="Line 153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2" name="Line 154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3" name="Line 155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4" name="Line 156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5" name="Line 157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16" name="Text Box 158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317" name="Text Box 159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318" name="Text Box 160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319" name="Text Box 161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320" name="Text Box 162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321" name="Text Box 163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322" name="Text Box 164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323" name="Text Box 165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324" name="Text Box 166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325" name="Text Box 167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326" name="Text Box 168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327" name="Text Box 169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328" name="Text Box 170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329" name="Text Box 171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330" name="Oval 172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7" name="Group 103"/>
          <p:cNvGrpSpPr>
            <a:grpSpLocks/>
          </p:cNvGrpSpPr>
          <p:nvPr/>
        </p:nvGrpSpPr>
        <p:grpSpPr bwMode="auto">
          <a:xfrm>
            <a:off x="454025" y="2514600"/>
            <a:ext cx="7165975" cy="3276600"/>
            <a:chOff x="288" y="1584"/>
            <a:chExt cx="4514" cy="2064"/>
          </a:xfrm>
        </p:grpSpPr>
        <p:sp>
          <p:nvSpPr>
            <p:cNvPr id="11332" name="Text Box 101"/>
            <p:cNvSpPr txBox="1">
              <a:spLocks noChangeArrowheads="1"/>
            </p:cNvSpPr>
            <p:nvPr/>
          </p:nvSpPr>
          <p:spPr bwMode="auto">
            <a:xfrm>
              <a:off x="1104" y="3302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  <p:sp>
          <p:nvSpPr>
            <p:cNvPr id="11333" name="Oval 102"/>
            <p:cNvSpPr>
              <a:spLocks noChangeArrowheads="1"/>
            </p:cNvSpPr>
            <p:nvPr/>
          </p:nvSpPr>
          <p:spPr bwMode="auto">
            <a:xfrm>
              <a:off x="288" y="1584"/>
              <a:ext cx="192" cy="192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77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37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377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7706" grpId="0" animBg="1" autoUpdateAnimBg="0"/>
      <p:bldP spid="537707" grpId="0" autoUpdateAnimBg="0"/>
      <p:bldP spid="537708" grpId="0" autoUpdateAnimBg="0"/>
    </p:bld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9331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2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3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4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5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6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7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8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39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0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1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2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43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9344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9345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9346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9347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9348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9349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9350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9351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9352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9353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9354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9355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9356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9357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8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59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0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1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2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3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4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5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6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7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8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69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0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1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2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3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4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5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6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7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8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79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0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1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2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3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84" name="Text Box 6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99385" name="Line 6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6" name="Line 6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7" name="Line 6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88" name="Text Box 6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9389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9390" name="Text Box 69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a,0</a:t>
            </a:r>
          </a:p>
        </p:txBody>
      </p:sp>
      <p:sp>
        <p:nvSpPr>
          <p:cNvPr id="99391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9392" name="Oval 71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035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8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59" name="Oval 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0" name="Oval 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1" name="Oval 1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2" name="Oval 1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3" name="Oval 1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4" name="Oval 1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5" name="Oval 1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366" name="Text Box 1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0367" name="Text Box 1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0368" name="Text Box 1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0369" name="Text Box 1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0370" name="Text Box 1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0371" name="Text Box 2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0372" name="Text Box 2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0373" name="Text Box 2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0374" name="Text Box 2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0375" name="Text Box 2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0376" name="Text Box 2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0377" name="Text Box 2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0378" name="Text Box 2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0379" name="Text Box 2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0380" name="Line 2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1" name="Line 3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2" name="Line 3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3" name="Line 3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4" name="Line 3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5" name="Line 3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6" name="Line 3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7" name="Line 3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8" name="Line 3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89" name="Line 3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0" name="Line 3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1" name="Line 4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2" name="Line 4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3" name="Line 4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4" name="Line 4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5" name="Line 4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6" name="Line 4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7" name="Line 4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8" name="Line 4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399" name="Line 5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0" name="Line 5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1" name="Line 5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2" name="Line 5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3" name="Line 5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4" name="Line 5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5" name="Line 5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6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07" name="Text Box 6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0408" name="Line 6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09" name="Line 6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0" name="Line 6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1" name="Text Box 6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0412" name="Oval 6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13" name="Text Box 6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0414" name="Text Box 6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c,0</a:t>
            </a:r>
          </a:p>
        </p:txBody>
      </p:sp>
      <p:sp>
        <p:nvSpPr>
          <p:cNvPr id="100415" name="Oval 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0416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0417" name="Oval 69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137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2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3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4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5" name="Oval 1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6" name="Oval 1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7" name="Oval 1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8" name="Oval 13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389" name="Text Box 1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1390" name="Text Box 1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1391" name="Text Box 1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1392" name="Text Box 1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1393" name="Text Box 1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1394" name="Text Box 1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1395" name="Text Box 2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1396" name="Text Box 2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1397" name="Text Box 2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1398" name="Text Box 2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1399" name="Text Box 2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1400" name="Text Box 2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1401" name="Text Box 2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1402" name="Text Box 2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1403" name="Line 2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4" name="Line 2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5" name="Line 3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6" name="Line 3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7" name="Line 3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8" name="Line 3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09" name="Line 3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0" name="Line 3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1" name="Line 3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2" name="Line 3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3" name="Line 3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4" name="Line 3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5" name="Line 4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6" name="Line 4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7" name="Line 4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8" name="Line 4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19" name="Line 4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0" name="Line 4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1" name="Line 4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2" name="Line 49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3" name="Line 50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4" name="Line 52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5" name="Line 53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6" name="Line 54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7" name="Line 55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8" name="Line 56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29" name="Oval 5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0" name="Text Box 59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1431" name="Line 60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2" name="Line 61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3" name="Line 62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34" name="Text Box 63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1435" name="Oval 6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6" name="Text Box 65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1437" name="Text Box 66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1438" name="Oval 6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39" name="Text Box 68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h,0</a:t>
            </a:r>
          </a:p>
        </p:txBody>
      </p:sp>
      <p:sp>
        <p:nvSpPr>
          <p:cNvPr id="101440" name="Oval 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1441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1442" name="Oval 70"/>
          <p:cNvSpPr>
            <a:spLocks noChangeArrowheads="1"/>
          </p:cNvSpPr>
          <p:nvPr/>
        </p:nvSpPr>
        <p:spPr bwMode="auto">
          <a:xfrm>
            <a:off x="990600" y="5105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240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6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7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8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09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0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1" name="Oval 12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12" name="Text Box 1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2413" name="Text Box 1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2414" name="Text Box 1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2415" name="Text Box 1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2416" name="Text Box 1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2417" name="Text Box 1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2418" name="Text Box 1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2419" name="Text Box 2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420" name="Text Box 2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2421" name="Text Box 2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2422" name="Text Box 2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2423" name="Text Box 2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2424" name="Text Box 2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2425" name="Text Box 2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2426" name="Line 2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7" name="Line 2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8" name="Line 2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29" name="Line 3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0" name="Line 3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1" name="Line 3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2" name="Line 3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3" name="Line 3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4" name="Line 3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5" name="Line 3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6" name="Line 3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7" name="Line 3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8" name="Line 3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39" name="Line 4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0" name="Line 4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1" name="Line 4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2" name="Line 4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3" name="Line 4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4" name="Line 4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5" name="Line 4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6" name="Line 4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7" name="Line 51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8" name="Line 52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49" name="Line 53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0" name="Line 54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1" name="Line 55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2" name="Oval 56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53" name="Text Box 58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2454" name="Line 5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5" name="Line 6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6" name="Line 6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57" name="Text Box 6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2458" name="Oval 6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59" name="Text Box 64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2460" name="Text Box 65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2461" name="Oval 6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2" name="Text Box 67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h,1</a:t>
            </a:r>
          </a:p>
        </p:txBody>
      </p:sp>
      <p:sp>
        <p:nvSpPr>
          <p:cNvPr id="102463" name="Oval 6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4" name="Text Box 69"/>
          <p:cNvSpPr txBox="1">
            <a:spLocks noChangeArrowheads="1"/>
          </p:cNvSpPr>
          <p:nvPr/>
        </p:nvSpPr>
        <p:spPr bwMode="auto">
          <a:xfrm>
            <a:off x="7340600" y="3505200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k,0</a:t>
            </a:r>
          </a:p>
        </p:txBody>
      </p:sp>
      <p:sp>
        <p:nvSpPr>
          <p:cNvPr id="102465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2466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467" name="Oval 71"/>
          <p:cNvSpPr>
            <a:spLocks noChangeArrowheads="1"/>
          </p:cNvSpPr>
          <p:nvPr/>
        </p:nvSpPr>
        <p:spPr bwMode="auto">
          <a:xfrm>
            <a:off x="2362200" y="6019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342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2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2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0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1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2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3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4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5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36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3437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3438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3439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3440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3441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3442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3443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3444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3445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3446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3447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3448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3449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3450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1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2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3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4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5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6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7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8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59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0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1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2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3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4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5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6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7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8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69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0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1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2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3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4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5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6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77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3478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79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80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81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3482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3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3484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3485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6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h,1</a:t>
            </a:r>
          </a:p>
        </p:txBody>
      </p:sp>
      <p:sp>
        <p:nvSpPr>
          <p:cNvPr id="103487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8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89" name="Oval 7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3490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3491" name="Oval 73"/>
          <p:cNvSpPr>
            <a:spLocks noChangeArrowheads="1"/>
          </p:cNvSpPr>
          <p:nvPr/>
        </p:nvSpPr>
        <p:spPr bwMode="auto">
          <a:xfrm>
            <a:off x="990600" y="5105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81354" name="Text Box 74"/>
          <p:cNvSpPr txBox="1">
            <a:spLocks noChangeArrowheads="1"/>
          </p:cNvSpPr>
          <p:nvPr/>
        </p:nvSpPr>
        <p:spPr bwMode="auto">
          <a:xfrm>
            <a:off x="381000" y="5943600"/>
            <a:ext cx="1763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bg2"/>
                </a:solidFill>
              </a:rPr>
              <a:t>Tree Edge</a:t>
            </a:r>
          </a:p>
        </p:txBody>
      </p:sp>
      <p:sp>
        <p:nvSpPr>
          <p:cNvPr id="481355" name="Text Box 75"/>
          <p:cNvSpPr txBox="1">
            <a:spLocks noChangeArrowheads="1"/>
          </p:cNvSpPr>
          <p:nvPr/>
        </p:nvSpPr>
        <p:spPr bwMode="auto">
          <a:xfrm>
            <a:off x="123825" y="4343400"/>
            <a:ext cx="22812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Path on Stack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13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81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445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4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5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6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7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8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59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460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4461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4462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4463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4464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4465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4466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4467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4468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4469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4470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4471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4472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4473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4474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5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6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7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8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79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0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1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2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3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4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5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6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7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8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89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0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1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2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3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4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5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6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7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8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499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0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01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4502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3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4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05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4506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07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4508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c,1</a:t>
            </a:r>
          </a:p>
        </p:txBody>
      </p:sp>
      <p:sp>
        <p:nvSpPr>
          <p:cNvPr id="104509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0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1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2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4513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4514" name="Oval 71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547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8" name="Oval 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79" name="Oval 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0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1" name="Oval 10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2" name="Oval 1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483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5484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5485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5486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5487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5488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5489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5490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5491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5492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5493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5494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5495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5496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5497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8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499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0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1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2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3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4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5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6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7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8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09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0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1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2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3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4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5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6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7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8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19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0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1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2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3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24" name="Text Box 5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5525" name="Line 5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6" name="Line 5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7" name="Line 6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28" name="Text Box 6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5529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0" name="Text Box 63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5531" name="Text Box 64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5532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3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4" name="Oval 6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5" name="Text Box 71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i,0</a:t>
            </a:r>
          </a:p>
        </p:txBody>
      </p:sp>
      <p:sp>
        <p:nvSpPr>
          <p:cNvPr id="105536" name="Oval 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7" name="Oval 7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8" name="Oval 7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5539" name="Line 7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5540" name="Oval 75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Line 7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499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6500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1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2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3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4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5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6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7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08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6509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6510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6511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6512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6513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6514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6515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6516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6517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6518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6519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6520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6521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6522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3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4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5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6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7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8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29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0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1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2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3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4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5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6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7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8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39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0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1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2" name="Line 4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3" name="Line 4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4" name="Line 5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5" name="Line 5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6" name="Line 5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47" name="Oval 5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48" name="Text Box 5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6549" name="Line 5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0" name="Line 5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1" name="Line 5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52" name="Text Box 5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6553" name="Oval 6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4" name="Text Box 61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6555" name="Text Box 62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6556" name="Oval 6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7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8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59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i,1</a:t>
            </a:r>
          </a:p>
        </p:txBody>
      </p:sp>
      <p:sp>
        <p:nvSpPr>
          <p:cNvPr id="106560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1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2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6563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6564" name="Oval 72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01833" name="Text Box 73"/>
          <p:cNvSpPr txBox="1">
            <a:spLocks noChangeArrowheads="1"/>
          </p:cNvSpPr>
          <p:nvPr/>
        </p:nvSpPr>
        <p:spPr bwMode="auto">
          <a:xfrm>
            <a:off x="46038" y="5927725"/>
            <a:ext cx="2620962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rgbClr val="CC00CC"/>
                </a:solidFill>
              </a:rPr>
              <a:t>Cross Edge</a:t>
            </a:r>
            <a:br>
              <a:rPr lang="en-US" altLang="en-US" sz="3000">
                <a:solidFill>
                  <a:srgbClr val="CC00CC"/>
                </a:solidFill>
              </a:rPr>
            </a:br>
            <a:r>
              <a:rPr lang="en-US" altLang="en-US" sz="3000">
                <a:solidFill>
                  <a:srgbClr val="CC00CC"/>
                </a:solidFill>
              </a:rPr>
              <a:t>to handled node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018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752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6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7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8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29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30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31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7532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7533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7534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7535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7536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7537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7538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7539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7540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7541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7542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7543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7544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7545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6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7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8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49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0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1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2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3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4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5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6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7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8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59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0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1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2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3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4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5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6" name="Line 4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7" name="Line 4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8" name="Line 5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69" name="Line 5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0" name="Line 5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1" name="Oval 5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72" name="Text Box 5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7573" name="Line 5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4" name="Line 5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5" name="Line 5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76" name="Text Box 5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7577" name="Oval 6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78" name="Text Box 61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7579" name="Text Box 62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7580" name="Oval 6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1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2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3" name="Text Box 66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i,2</a:t>
            </a:r>
          </a:p>
        </p:txBody>
      </p:sp>
      <p:sp>
        <p:nvSpPr>
          <p:cNvPr id="107584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5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6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7587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7588" name="Oval 71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854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4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4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2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3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54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8555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8556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8557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8558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8559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8560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8561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8562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8563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8564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8565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8566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8567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8568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69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0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1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2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3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4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5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6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7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8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79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0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1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2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3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4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5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6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7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8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89" name="Line 4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0" name="Line 5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1" name="Line 5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2" name="Line 5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3" name="Line 5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4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595" name="Text Box 5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8596" name="Line 5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7" name="Line 5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8" name="Line 5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599" name="Text Box 6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8600" name="Oval 6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1" name="Text Box 62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8602" name="Text Box 63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8603" name="Oval 64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4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5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6" name="Text Box 67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08607" name="Oval 6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08" name="Text Box 69"/>
          <p:cNvSpPr txBox="1">
            <a:spLocks noChangeArrowheads="1"/>
          </p:cNvSpPr>
          <p:nvPr/>
        </p:nvSpPr>
        <p:spPr bwMode="auto">
          <a:xfrm>
            <a:off x="7340600" y="3489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l,0</a:t>
            </a:r>
          </a:p>
        </p:txBody>
      </p:sp>
      <p:sp>
        <p:nvSpPr>
          <p:cNvPr id="108609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0" name="Oval 7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1" name="Oval 7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8612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8613" name="Oval 73"/>
          <p:cNvSpPr>
            <a:spLocks noChangeArrowheads="1"/>
          </p:cNvSpPr>
          <p:nvPr/>
        </p:nvSpPr>
        <p:spPr bwMode="auto">
          <a:xfrm>
            <a:off x="4419600" y="6172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Oval 233"/>
          <p:cNvSpPr>
            <a:spLocks noChangeAspect="1" noChangeArrowheads="1"/>
          </p:cNvSpPr>
          <p:nvPr/>
        </p:nvSpPr>
        <p:spPr bwMode="auto">
          <a:xfrm>
            <a:off x="1001713" y="1943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1" name="Oval 234"/>
          <p:cNvSpPr>
            <a:spLocks noChangeAspect="1" noChangeArrowheads="1"/>
          </p:cNvSpPr>
          <p:nvPr/>
        </p:nvSpPr>
        <p:spPr bwMode="auto">
          <a:xfrm>
            <a:off x="1919288" y="2362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2" name="Oval 235"/>
          <p:cNvSpPr>
            <a:spLocks noChangeAspect="1" noChangeArrowheads="1"/>
          </p:cNvSpPr>
          <p:nvPr/>
        </p:nvSpPr>
        <p:spPr bwMode="auto">
          <a:xfrm>
            <a:off x="2952750" y="17526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3" name="Oval 236"/>
          <p:cNvSpPr>
            <a:spLocks noChangeAspect="1" noChangeArrowheads="1"/>
          </p:cNvSpPr>
          <p:nvPr/>
        </p:nvSpPr>
        <p:spPr bwMode="auto">
          <a:xfrm>
            <a:off x="1308100" y="2743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4" name="Oval 237"/>
          <p:cNvSpPr>
            <a:spLocks noChangeAspect="1" noChangeArrowheads="1"/>
          </p:cNvSpPr>
          <p:nvPr/>
        </p:nvSpPr>
        <p:spPr bwMode="auto">
          <a:xfrm>
            <a:off x="1881188" y="3236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5" name="Oval 238"/>
          <p:cNvSpPr>
            <a:spLocks noChangeAspect="1" noChangeArrowheads="1"/>
          </p:cNvSpPr>
          <p:nvPr/>
        </p:nvSpPr>
        <p:spPr bwMode="auto">
          <a:xfrm>
            <a:off x="581025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6" name="Oval 239"/>
          <p:cNvSpPr>
            <a:spLocks noChangeAspect="1" noChangeArrowheads="1"/>
          </p:cNvSpPr>
          <p:nvPr/>
        </p:nvSpPr>
        <p:spPr bwMode="auto">
          <a:xfrm>
            <a:off x="3181350" y="36560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7" name="Oval 240"/>
          <p:cNvSpPr>
            <a:spLocks noChangeAspect="1" noChangeArrowheads="1"/>
          </p:cNvSpPr>
          <p:nvPr/>
        </p:nvSpPr>
        <p:spPr bwMode="auto">
          <a:xfrm>
            <a:off x="3335338" y="2209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8" name="Oval 241"/>
          <p:cNvSpPr>
            <a:spLocks noChangeAspect="1" noChangeArrowheads="1"/>
          </p:cNvSpPr>
          <p:nvPr/>
        </p:nvSpPr>
        <p:spPr bwMode="auto">
          <a:xfrm>
            <a:off x="809625" y="34655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299" name="Oval 242"/>
          <p:cNvSpPr>
            <a:spLocks noChangeAspect="1" noChangeArrowheads="1"/>
          </p:cNvSpPr>
          <p:nvPr/>
        </p:nvSpPr>
        <p:spPr bwMode="auto">
          <a:xfrm>
            <a:off x="3411538" y="30083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0" name="Oval 243"/>
          <p:cNvSpPr>
            <a:spLocks noChangeAspect="1" noChangeArrowheads="1"/>
          </p:cNvSpPr>
          <p:nvPr/>
        </p:nvSpPr>
        <p:spPr bwMode="auto">
          <a:xfrm>
            <a:off x="1498600" y="39227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1" name="Oval 244"/>
          <p:cNvSpPr>
            <a:spLocks noChangeAspect="1" noChangeArrowheads="1"/>
          </p:cNvSpPr>
          <p:nvPr/>
        </p:nvSpPr>
        <p:spPr bwMode="auto">
          <a:xfrm>
            <a:off x="2532063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2" name="Oval 245"/>
          <p:cNvSpPr>
            <a:spLocks noChangeAspect="1" noChangeArrowheads="1"/>
          </p:cNvSpPr>
          <p:nvPr/>
        </p:nvSpPr>
        <p:spPr bwMode="auto">
          <a:xfrm>
            <a:off x="2646363" y="25527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2303" name="Line 246"/>
          <p:cNvSpPr>
            <a:spLocks noChangeAspect="1" noChangeShapeType="1"/>
          </p:cNvSpPr>
          <p:nvPr/>
        </p:nvSpPr>
        <p:spPr bwMode="auto">
          <a:xfrm flipH="1">
            <a:off x="1077913" y="15621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4" name="Line 247"/>
          <p:cNvSpPr>
            <a:spLocks noChangeAspect="1" noChangeShapeType="1"/>
          </p:cNvSpPr>
          <p:nvPr/>
        </p:nvSpPr>
        <p:spPr bwMode="auto">
          <a:xfrm flipH="1">
            <a:off x="1957388" y="15589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5" name="Line 248"/>
          <p:cNvSpPr>
            <a:spLocks noChangeAspect="1" noChangeShapeType="1"/>
          </p:cNvSpPr>
          <p:nvPr/>
        </p:nvSpPr>
        <p:spPr bwMode="auto">
          <a:xfrm>
            <a:off x="2071688" y="15621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6" name="Line 249"/>
          <p:cNvSpPr>
            <a:spLocks noChangeAspect="1" noChangeShapeType="1"/>
          </p:cNvSpPr>
          <p:nvPr/>
        </p:nvSpPr>
        <p:spPr bwMode="auto">
          <a:xfrm>
            <a:off x="2071688" y="15621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7" name="Line 250"/>
          <p:cNvSpPr>
            <a:spLocks noChangeAspect="1" noChangeShapeType="1"/>
          </p:cNvSpPr>
          <p:nvPr/>
        </p:nvSpPr>
        <p:spPr bwMode="auto">
          <a:xfrm flipH="1">
            <a:off x="2684463" y="17907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8" name="Line 251"/>
          <p:cNvSpPr>
            <a:spLocks noChangeAspect="1" noChangeShapeType="1"/>
          </p:cNvSpPr>
          <p:nvPr/>
        </p:nvSpPr>
        <p:spPr bwMode="auto">
          <a:xfrm flipV="1">
            <a:off x="1919288" y="26289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09" name="Line 252"/>
          <p:cNvSpPr>
            <a:spLocks noChangeAspect="1" noChangeShapeType="1"/>
          </p:cNvSpPr>
          <p:nvPr/>
        </p:nvSpPr>
        <p:spPr bwMode="auto">
          <a:xfrm flipV="1">
            <a:off x="1957388" y="22479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0" name="Line 253"/>
          <p:cNvSpPr>
            <a:spLocks noChangeAspect="1" noChangeShapeType="1"/>
          </p:cNvSpPr>
          <p:nvPr/>
        </p:nvSpPr>
        <p:spPr bwMode="auto">
          <a:xfrm>
            <a:off x="3028950" y="17907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1" name="Line 254"/>
          <p:cNvSpPr>
            <a:spLocks noChangeAspect="1" noChangeShapeType="1"/>
          </p:cNvSpPr>
          <p:nvPr/>
        </p:nvSpPr>
        <p:spPr bwMode="auto">
          <a:xfrm>
            <a:off x="2684463" y="26289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2" name="Line 255"/>
          <p:cNvSpPr>
            <a:spLocks noChangeAspect="1" noChangeShapeType="1"/>
          </p:cNvSpPr>
          <p:nvPr/>
        </p:nvSpPr>
        <p:spPr bwMode="auto">
          <a:xfrm>
            <a:off x="3373438" y="22479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3" name="Line 256"/>
          <p:cNvSpPr>
            <a:spLocks noChangeAspect="1" noChangeShapeType="1"/>
          </p:cNvSpPr>
          <p:nvPr/>
        </p:nvSpPr>
        <p:spPr bwMode="auto">
          <a:xfrm>
            <a:off x="1957388" y="24384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4" name="Line 257"/>
          <p:cNvSpPr>
            <a:spLocks noChangeAspect="1" noChangeShapeType="1"/>
          </p:cNvSpPr>
          <p:nvPr/>
        </p:nvSpPr>
        <p:spPr bwMode="auto">
          <a:xfrm flipH="1">
            <a:off x="1384300" y="24003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5" name="Line 258"/>
          <p:cNvSpPr>
            <a:spLocks noChangeAspect="1" noChangeShapeType="1"/>
          </p:cNvSpPr>
          <p:nvPr/>
        </p:nvSpPr>
        <p:spPr bwMode="auto">
          <a:xfrm>
            <a:off x="1039813" y="19812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6" name="Line 259"/>
          <p:cNvSpPr>
            <a:spLocks noChangeAspect="1" noChangeShapeType="1"/>
          </p:cNvSpPr>
          <p:nvPr/>
        </p:nvSpPr>
        <p:spPr bwMode="auto">
          <a:xfrm flipH="1">
            <a:off x="657225" y="19812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7" name="Line 260"/>
          <p:cNvSpPr>
            <a:spLocks noChangeAspect="1" noChangeShapeType="1"/>
          </p:cNvSpPr>
          <p:nvPr/>
        </p:nvSpPr>
        <p:spPr bwMode="auto">
          <a:xfrm>
            <a:off x="619125" y="26670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8" name="Line 261"/>
          <p:cNvSpPr>
            <a:spLocks noChangeAspect="1" noChangeShapeType="1"/>
          </p:cNvSpPr>
          <p:nvPr/>
        </p:nvSpPr>
        <p:spPr bwMode="auto">
          <a:xfrm flipH="1">
            <a:off x="1574800" y="32750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19" name="Line 262"/>
          <p:cNvSpPr>
            <a:spLocks noChangeAspect="1" noChangeShapeType="1"/>
          </p:cNvSpPr>
          <p:nvPr/>
        </p:nvSpPr>
        <p:spPr bwMode="auto">
          <a:xfrm>
            <a:off x="1919288" y="32750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0" name="Line 263"/>
          <p:cNvSpPr>
            <a:spLocks noChangeAspect="1" noChangeShapeType="1"/>
          </p:cNvSpPr>
          <p:nvPr/>
        </p:nvSpPr>
        <p:spPr bwMode="auto">
          <a:xfrm flipH="1">
            <a:off x="925513" y="32750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1" name="Line 264"/>
          <p:cNvSpPr>
            <a:spLocks noChangeAspect="1" noChangeShapeType="1"/>
          </p:cNvSpPr>
          <p:nvPr/>
        </p:nvSpPr>
        <p:spPr bwMode="auto">
          <a:xfrm flipH="1">
            <a:off x="2608263" y="36941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2" name="Line 265"/>
          <p:cNvSpPr>
            <a:spLocks noChangeAspect="1" noChangeShapeType="1"/>
          </p:cNvSpPr>
          <p:nvPr/>
        </p:nvSpPr>
        <p:spPr bwMode="auto">
          <a:xfrm flipV="1">
            <a:off x="3257550" y="30845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3" name="Line 266"/>
          <p:cNvSpPr>
            <a:spLocks noChangeAspect="1" noChangeShapeType="1"/>
          </p:cNvSpPr>
          <p:nvPr/>
        </p:nvSpPr>
        <p:spPr bwMode="auto">
          <a:xfrm flipH="1" flipV="1">
            <a:off x="2684463" y="26670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4" name="Line 267"/>
          <p:cNvSpPr>
            <a:spLocks noChangeAspect="1" noChangeShapeType="1"/>
          </p:cNvSpPr>
          <p:nvPr/>
        </p:nvSpPr>
        <p:spPr bwMode="auto">
          <a:xfrm flipH="1" flipV="1">
            <a:off x="1384300" y="28194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5" name="Line 268"/>
          <p:cNvSpPr>
            <a:spLocks noChangeAspect="1" noChangeShapeType="1"/>
          </p:cNvSpPr>
          <p:nvPr/>
        </p:nvSpPr>
        <p:spPr bwMode="auto">
          <a:xfrm flipH="1">
            <a:off x="3219450" y="30464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6" name="Line 269"/>
          <p:cNvSpPr>
            <a:spLocks noChangeAspect="1" noChangeShapeType="1"/>
          </p:cNvSpPr>
          <p:nvPr/>
        </p:nvSpPr>
        <p:spPr bwMode="auto">
          <a:xfrm flipV="1">
            <a:off x="2570163" y="27051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7" name="Line 270"/>
          <p:cNvSpPr>
            <a:spLocks noChangeAspect="1" noChangeShapeType="1"/>
          </p:cNvSpPr>
          <p:nvPr/>
        </p:nvSpPr>
        <p:spPr bwMode="auto">
          <a:xfrm flipH="1" flipV="1">
            <a:off x="1612900" y="39989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8" name="Line 271"/>
          <p:cNvSpPr>
            <a:spLocks noChangeAspect="1" noChangeShapeType="1"/>
          </p:cNvSpPr>
          <p:nvPr/>
        </p:nvSpPr>
        <p:spPr bwMode="auto">
          <a:xfrm flipV="1">
            <a:off x="1346200" y="16383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29" name="Line 272"/>
          <p:cNvSpPr>
            <a:spLocks noChangeAspect="1" noChangeShapeType="1"/>
          </p:cNvSpPr>
          <p:nvPr/>
        </p:nvSpPr>
        <p:spPr bwMode="auto">
          <a:xfrm>
            <a:off x="847725" y="35036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0" name="Line 273"/>
          <p:cNvSpPr>
            <a:spLocks noChangeAspect="1" noChangeShapeType="1"/>
          </p:cNvSpPr>
          <p:nvPr/>
        </p:nvSpPr>
        <p:spPr bwMode="auto">
          <a:xfrm>
            <a:off x="619125" y="26670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1" name="Line 274"/>
          <p:cNvSpPr>
            <a:spLocks noChangeAspect="1" noChangeShapeType="1"/>
          </p:cNvSpPr>
          <p:nvPr/>
        </p:nvSpPr>
        <p:spPr bwMode="auto">
          <a:xfrm>
            <a:off x="619125" y="26670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32" name="Text Box 275"/>
          <p:cNvSpPr txBox="1">
            <a:spLocks noChangeAspect="1" noChangeArrowheads="1"/>
          </p:cNvSpPr>
          <p:nvPr/>
        </p:nvSpPr>
        <p:spPr bwMode="auto">
          <a:xfrm>
            <a:off x="1981200" y="10668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333" name="Text Box 276"/>
          <p:cNvSpPr txBox="1">
            <a:spLocks noChangeAspect="1" noChangeArrowheads="1"/>
          </p:cNvSpPr>
          <p:nvPr/>
        </p:nvSpPr>
        <p:spPr bwMode="auto">
          <a:xfrm>
            <a:off x="685800" y="1676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334" name="Text Box 277"/>
          <p:cNvSpPr txBox="1">
            <a:spLocks noChangeAspect="1" noChangeArrowheads="1"/>
          </p:cNvSpPr>
          <p:nvPr/>
        </p:nvSpPr>
        <p:spPr bwMode="auto">
          <a:xfrm>
            <a:off x="438150" y="25066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335" name="Text Box 278"/>
          <p:cNvSpPr txBox="1">
            <a:spLocks noChangeAspect="1" noChangeArrowheads="1"/>
          </p:cNvSpPr>
          <p:nvPr/>
        </p:nvSpPr>
        <p:spPr bwMode="auto">
          <a:xfrm>
            <a:off x="657225" y="33813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336" name="Text Box 279"/>
          <p:cNvSpPr txBox="1">
            <a:spLocks noChangeAspect="1" noChangeArrowheads="1"/>
          </p:cNvSpPr>
          <p:nvPr/>
        </p:nvSpPr>
        <p:spPr bwMode="auto">
          <a:xfrm>
            <a:off x="1346200" y="38846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337" name="Text Box 280"/>
          <p:cNvSpPr txBox="1">
            <a:spLocks noChangeAspect="1" noChangeArrowheads="1"/>
          </p:cNvSpPr>
          <p:nvPr/>
        </p:nvSpPr>
        <p:spPr bwMode="auto">
          <a:xfrm>
            <a:off x="1404938" y="26209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338" name="Text Box 281"/>
          <p:cNvSpPr txBox="1">
            <a:spLocks noChangeAspect="1" noChangeArrowheads="1"/>
          </p:cNvSpPr>
          <p:nvPr/>
        </p:nvSpPr>
        <p:spPr bwMode="auto">
          <a:xfrm>
            <a:off x="1938338" y="31146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339" name="Text Box 282"/>
          <p:cNvSpPr txBox="1">
            <a:spLocks noChangeAspect="1" noChangeArrowheads="1"/>
          </p:cNvSpPr>
          <p:nvPr/>
        </p:nvSpPr>
        <p:spPr bwMode="auto">
          <a:xfrm>
            <a:off x="2551113" y="39909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340" name="Text Box 283"/>
          <p:cNvSpPr txBox="1">
            <a:spLocks noChangeAspect="1" noChangeArrowheads="1"/>
          </p:cNvSpPr>
          <p:nvPr/>
        </p:nvSpPr>
        <p:spPr bwMode="auto">
          <a:xfrm>
            <a:off x="3246438" y="35718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341" name="Text Box 284"/>
          <p:cNvSpPr txBox="1">
            <a:spLocks noChangeAspect="1" noChangeArrowheads="1"/>
          </p:cNvSpPr>
          <p:nvPr/>
        </p:nvSpPr>
        <p:spPr bwMode="auto">
          <a:xfrm>
            <a:off x="3443288" y="28622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342" name="Text Box 285"/>
          <p:cNvSpPr txBox="1">
            <a:spLocks noChangeAspect="1" noChangeArrowheads="1"/>
          </p:cNvSpPr>
          <p:nvPr/>
        </p:nvSpPr>
        <p:spPr bwMode="auto">
          <a:xfrm>
            <a:off x="3368675" y="20764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343" name="Text Box 286"/>
          <p:cNvSpPr txBox="1">
            <a:spLocks noChangeAspect="1" noChangeArrowheads="1"/>
          </p:cNvSpPr>
          <p:nvPr/>
        </p:nvSpPr>
        <p:spPr bwMode="auto">
          <a:xfrm>
            <a:off x="2990850" y="16113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344" name="Text Box 287"/>
          <p:cNvSpPr txBox="1">
            <a:spLocks noChangeAspect="1" noChangeArrowheads="1"/>
          </p:cNvSpPr>
          <p:nvPr/>
        </p:nvSpPr>
        <p:spPr bwMode="auto">
          <a:xfrm>
            <a:off x="2725738" y="2362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345" name="Text Box 288"/>
          <p:cNvSpPr txBox="1">
            <a:spLocks noChangeAspect="1" noChangeArrowheads="1"/>
          </p:cNvSpPr>
          <p:nvPr/>
        </p:nvSpPr>
        <p:spPr bwMode="auto">
          <a:xfrm>
            <a:off x="1960563" y="2133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346" name="Oval 289"/>
          <p:cNvSpPr>
            <a:spLocks noChangeAspect="1" noChangeArrowheads="1"/>
          </p:cNvSpPr>
          <p:nvPr/>
        </p:nvSpPr>
        <p:spPr bwMode="auto">
          <a:xfrm>
            <a:off x="2033588" y="15240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47" name="Rectangle 57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2348" name="Rectangle 58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2349" name="Rectangle 59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2350" name="Group 60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2371" name="Freeform 61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72" name="Group 62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2373" name="Group 63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2378" name="Freeform 64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9" name="Freeform 65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0" name="Freeform 66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1" name="Freeform 67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2" name="Freeform 68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83" name="Freeform 69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2374" name="Group 70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2375" name="Freeform 71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6" name="Freeform 72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77" name="Freeform 73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2351" name="Text Box 76"/>
          <p:cNvSpPr txBox="1">
            <a:spLocks noChangeArrowheads="1"/>
          </p:cNvSpPr>
          <p:nvPr/>
        </p:nvSpPr>
        <p:spPr bwMode="auto">
          <a:xfrm>
            <a:off x="1749425" y="5241925"/>
            <a:ext cx="58705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some </a:t>
            </a:r>
            <a:r>
              <a:rPr lang="en-US" altLang="en-US" sz="3000">
                <a:solidFill>
                  <a:schemeClr val="hlink"/>
                </a:solidFill>
              </a:rPr>
              <a:t>foundNotHandled</a:t>
            </a:r>
            <a:r>
              <a:rPr lang="en-US" altLang="en-US" sz="3000"/>
              <a:t> node</a:t>
            </a:r>
          </a:p>
        </p:txBody>
      </p:sp>
      <p:sp>
        <p:nvSpPr>
          <p:cNvPr id="12352" name="Text Box 81"/>
          <p:cNvSpPr txBox="1">
            <a:spLocks noChangeArrowheads="1"/>
          </p:cNvSpPr>
          <p:nvPr/>
        </p:nvSpPr>
        <p:spPr bwMode="auto">
          <a:xfrm>
            <a:off x="1965325" y="5681663"/>
            <a:ext cx="3414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find its neighbors</a:t>
            </a:r>
          </a:p>
        </p:txBody>
      </p:sp>
      <p:grpSp>
        <p:nvGrpSpPr>
          <p:cNvPr id="12353" name="Group 91"/>
          <p:cNvGrpSpPr>
            <a:grpSpLocks noChangeAspect="1"/>
          </p:cNvGrpSpPr>
          <p:nvPr/>
        </p:nvGrpSpPr>
        <p:grpSpPr bwMode="auto">
          <a:xfrm rot="2360341">
            <a:off x="520700" y="5092700"/>
            <a:ext cx="1079500" cy="1079500"/>
            <a:chOff x="1224" y="1212"/>
            <a:chExt cx="3144" cy="3112"/>
          </a:xfrm>
        </p:grpSpPr>
        <p:sp>
          <p:nvSpPr>
            <p:cNvPr id="12362" name="Freeform 92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363" name="Freeform 93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64" name="Group 94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2365" name="Freeform 9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6" name="Freeform 9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7" name="Freeform 9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8" name="Freeform 9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69" name="Freeform 9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70" name="Freeform 10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" name="Group 167"/>
          <p:cNvGrpSpPr>
            <a:grpSpLocks/>
          </p:cNvGrpSpPr>
          <p:nvPr/>
        </p:nvGrpSpPr>
        <p:grpSpPr bwMode="auto">
          <a:xfrm>
            <a:off x="2514600" y="2667000"/>
            <a:ext cx="6629400" cy="3276600"/>
            <a:chOff x="1584" y="1680"/>
            <a:chExt cx="4176" cy="2064"/>
          </a:xfrm>
        </p:grpSpPr>
        <p:sp>
          <p:nvSpPr>
            <p:cNvPr id="12360" name="Oval 161"/>
            <p:cNvSpPr>
              <a:spLocks noChangeArrowheads="1"/>
            </p:cNvSpPr>
            <p:nvPr/>
          </p:nvSpPr>
          <p:spPr bwMode="auto">
            <a:xfrm>
              <a:off x="2496" y="1680"/>
              <a:ext cx="3264" cy="1104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2361" name="Line 162"/>
            <p:cNvSpPr>
              <a:spLocks noChangeShapeType="1"/>
            </p:cNvSpPr>
            <p:nvPr/>
          </p:nvSpPr>
          <p:spPr bwMode="auto">
            <a:xfrm>
              <a:off x="1584" y="3504"/>
              <a:ext cx="144" cy="240"/>
            </a:xfrm>
            <a:prstGeom prst="line">
              <a:avLst/>
            </a:prstGeom>
            <a:noFill/>
            <a:ln w="38100">
              <a:solidFill>
                <a:srgbClr val="FF00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9" name="Group 168"/>
          <p:cNvGrpSpPr>
            <a:grpSpLocks/>
          </p:cNvGrpSpPr>
          <p:nvPr/>
        </p:nvGrpSpPr>
        <p:grpSpPr bwMode="auto">
          <a:xfrm>
            <a:off x="1752600" y="1066800"/>
            <a:ext cx="7391400" cy="2362200"/>
            <a:chOff x="1104" y="672"/>
            <a:chExt cx="4656" cy="1488"/>
          </a:xfrm>
        </p:grpSpPr>
        <p:sp>
          <p:nvSpPr>
            <p:cNvPr id="12358" name="Oval 164"/>
            <p:cNvSpPr>
              <a:spLocks noChangeArrowheads="1"/>
            </p:cNvSpPr>
            <p:nvPr/>
          </p:nvSpPr>
          <p:spPr bwMode="auto">
            <a:xfrm>
              <a:off x="2496" y="672"/>
              <a:ext cx="3264" cy="1104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2359" name="Oval 166"/>
            <p:cNvSpPr>
              <a:spLocks noChangeArrowheads="1"/>
            </p:cNvSpPr>
            <p:nvPr/>
          </p:nvSpPr>
          <p:spPr bwMode="auto">
            <a:xfrm>
              <a:off x="1104" y="1968"/>
              <a:ext cx="192" cy="192"/>
            </a:xfrm>
            <a:prstGeom prst="ellipse">
              <a:avLst/>
            </a:prstGeom>
            <a:noFill/>
            <a:ln w="38100" algn="ctr">
              <a:solidFill>
                <a:srgbClr val="FF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554157" name="Freeform 173"/>
          <p:cNvSpPr>
            <a:spLocks/>
          </p:cNvSpPr>
          <p:nvPr/>
        </p:nvSpPr>
        <p:spPr bwMode="auto">
          <a:xfrm>
            <a:off x="609600" y="1524000"/>
            <a:ext cx="1447800" cy="1143000"/>
          </a:xfrm>
          <a:custGeom>
            <a:avLst/>
            <a:gdLst>
              <a:gd name="T0" fmla="*/ 2147483647 w 912"/>
              <a:gd name="T1" fmla="*/ 0 h 720"/>
              <a:gd name="T2" fmla="*/ 2147483647 w 912"/>
              <a:gd name="T3" fmla="*/ 2147483647 h 720"/>
              <a:gd name="T4" fmla="*/ 0 w 912"/>
              <a:gd name="T5" fmla="*/ 2147483647 h 720"/>
              <a:gd name="T6" fmla="*/ 0 60000 65536"/>
              <a:gd name="T7" fmla="*/ 0 60000 65536"/>
              <a:gd name="T8" fmla="*/ 0 60000 65536"/>
              <a:gd name="T9" fmla="*/ 0 w 912"/>
              <a:gd name="T10" fmla="*/ 0 h 720"/>
              <a:gd name="T11" fmla="*/ 912 w 912"/>
              <a:gd name="T12" fmla="*/ 720 h 72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912" h="720">
                <a:moveTo>
                  <a:pt x="912" y="0"/>
                </a:moveTo>
                <a:lnTo>
                  <a:pt x="240" y="256"/>
                </a:lnTo>
                <a:lnTo>
                  <a:pt x="0" y="72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54159" name="Line 175"/>
          <p:cNvSpPr>
            <a:spLocks noChangeShapeType="1"/>
          </p:cNvSpPr>
          <p:nvPr/>
        </p:nvSpPr>
        <p:spPr bwMode="auto">
          <a:xfrm>
            <a:off x="685800" y="2743200"/>
            <a:ext cx="1143000" cy="533400"/>
          </a:xfrm>
          <a:prstGeom prst="line">
            <a:avLst/>
          </a:prstGeom>
          <a:noFill/>
          <a:ln w="38100">
            <a:solidFill>
              <a:srgbClr val="FF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554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54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4157" grpId="0" animBg="1"/>
      <p:bldP spid="554159" grpId="0" animBg="1"/>
    </p:bld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0957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4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5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6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7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578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9580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9581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9582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9583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9584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9585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9586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9587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9588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9589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9590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9591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9592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3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4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5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6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7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8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599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0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1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2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3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4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5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6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7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8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09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0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1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2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3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4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5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6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7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18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19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09620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1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2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23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09624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5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09626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09627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8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29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0" name="Text Box 65"/>
          <p:cNvSpPr txBox="1">
            <a:spLocks noChangeArrowheads="1"/>
          </p:cNvSpPr>
          <p:nvPr/>
        </p:nvSpPr>
        <p:spPr bwMode="auto">
          <a:xfrm>
            <a:off x="73533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09631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2" name="Text Box 67"/>
          <p:cNvSpPr txBox="1">
            <a:spLocks noChangeArrowheads="1"/>
          </p:cNvSpPr>
          <p:nvPr/>
        </p:nvSpPr>
        <p:spPr bwMode="auto">
          <a:xfrm>
            <a:off x="7340600" y="3489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l,1</a:t>
            </a:r>
          </a:p>
        </p:txBody>
      </p:sp>
      <p:sp>
        <p:nvSpPr>
          <p:cNvPr id="109633" name="Oval 6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4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5" name="Oval 7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09636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9637" name="Oval 72"/>
          <p:cNvSpPr>
            <a:spLocks noChangeArrowheads="1"/>
          </p:cNvSpPr>
          <p:nvPr/>
        </p:nvSpPr>
        <p:spPr bwMode="auto">
          <a:xfrm>
            <a:off x="4419600" y="6172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059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8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599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0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1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02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0603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0604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</a:t>
            </a:r>
          </a:p>
        </p:txBody>
      </p:sp>
      <p:sp>
        <p:nvSpPr>
          <p:cNvPr id="110605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0606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0607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0608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0609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0610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0611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0612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0613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0614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0615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0616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7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8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19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0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1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2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3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4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5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6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7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8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29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0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1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2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3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4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5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6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7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8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39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0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1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2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43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0644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5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6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47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0648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49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0650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0651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3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4" name="Text Box 65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i,3</a:t>
            </a:r>
          </a:p>
        </p:txBody>
      </p:sp>
      <p:sp>
        <p:nvSpPr>
          <p:cNvPr id="110655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6" name="Oval 6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7" name="Oval 6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8" name="Oval 7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0659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0660" name="Oval 73"/>
          <p:cNvSpPr>
            <a:spLocks noChangeArrowheads="1"/>
          </p:cNvSpPr>
          <p:nvPr/>
        </p:nvSpPr>
        <p:spPr bwMode="auto">
          <a:xfrm>
            <a:off x="3124200" y="4673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161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2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3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4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25" name="Text Box 10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1626" name="Text Box 11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1627" name="Text Box 1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1628" name="Text Box 1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1629" name="Text Box 1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1630" name="Text Box 1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1631" name="Text Box 1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1632" name="Text Box 1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1633" name="Text Box 1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1634" name="Text Box 1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1635" name="Text Box 2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1636" name="Text Box 2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1637" name="Text Box 2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1638" name="Text Box 2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1639" name="Line 24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0" name="Line 25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1" name="Line 26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2" name="Line 27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3" name="Line 28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4" name="Line 29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5" name="Line 30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6" name="Line 31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7" name="Line 32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8" name="Line 33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49" name="Line 34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0" name="Line 35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1" name="Line 36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2" name="Line 37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3" name="Line 38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4" name="Line 39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5" name="Line 40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6" name="Line 41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7" name="Line 42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8" name="Line 45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59" name="Line 46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0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1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2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3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4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5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66" name="Text Box 5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1667" name="Line 55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8" name="Line 56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69" name="Line 57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70" name="Text Box 58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1671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2" name="Text Box 60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1673" name="Text Box 61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1674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5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6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7" name="Text Box 65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1678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79" name="Oval 6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0" name="Oval 6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1" name="Oval 6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2" name="Text Box 70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g,0</a:t>
            </a:r>
          </a:p>
        </p:txBody>
      </p:sp>
      <p:sp>
        <p:nvSpPr>
          <p:cNvPr id="111683" name="Oval 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1684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1685" name="Oval 72"/>
          <p:cNvSpPr>
            <a:spLocks noChangeArrowheads="1"/>
          </p:cNvSpPr>
          <p:nvPr/>
        </p:nvSpPr>
        <p:spPr bwMode="auto">
          <a:xfrm>
            <a:off x="4648200" y="3276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264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6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7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48" name="Text Box 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2649" name="Text Box 1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2650" name="Text Box 11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2651" name="Text Box 12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2652" name="Text Box 13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2653" name="Text Box 14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2654" name="Text Box 15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2655" name="Text Box 16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2656" name="Text Box 17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2657" name="Text Box 18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2658" name="Text Box 19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2659" name="Text Box 20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2660" name="Text Box 21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2661" name="Text Box 22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2662" name="Line 23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3" name="Line 24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4" name="Line 25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5" name="Line 26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6" name="Line 2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7" name="Line 28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8" name="Line 29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9" name="Line 30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0" name="Line 31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1" name="Line 32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2" name="Line 33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3" name="Line 34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4" name="Line 35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5" name="Line 36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6" name="Line 37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7" name="Line 38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8" name="Line 39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79" name="Line 4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0" name="Line 41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1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2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3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8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89" name="Text Box 53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2690" name="Line 5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Line 55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Line 56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Text Box 57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2694" name="Oval 58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5" name="Text Box 59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2696" name="Text Box 60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2697" name="Oval 6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8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699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0" name="Text Box 64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2701" name="Oval 6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2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3" name="Oval 6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4" name="Oval 6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5" name="Text Box 69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2706" name="Oval 7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7" name="Text Box 71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j,0</a:t>
            </a:r>
          </a:p>
        </p:txBody>
      </p:sp>
      <p:sp>
        <p:nvSpPr>
          <p:cNvPr id="112708" name="Oval 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2709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Oval 73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366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6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6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672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3673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3674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3675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3676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3677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3678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3679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3680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3681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3682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3683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3684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3685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3686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7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8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9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1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2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3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4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5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6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7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8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99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0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1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2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3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4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0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1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371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1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371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19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3720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3721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3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4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372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7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8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29" name="Text Box 66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3730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31" name="Text Box 68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j,1</a:t>
            </a:r>
          </a:p>
        </p:txBody>
      </p:sp>
      <p:sp>
        <p:nvSpPr>
          <p:cNvPr id="113732" name="Oval 6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3733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734" name="Oval 71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11048" name="Text Box 72"/>
          <p:cNvSpPr txBox="1">
            <a:spLocks noChangeArrowheads="1"/>
          </p:cNvSpPr>
          <p:nvPr/>
        </p:nvSpPr>
        <p:spPr bwMode="auto">
          <a:xfrm>
            <a:off x="6238875" y="5334000"/>
            <a:ext cx="27368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Back Edge</a:t>
            </a:r>
            <a:br>
              <a:rPr lang="en-US" altLang="en-US" sz="3000">
                <a:solidFill>
                  <a:schemeClr val="hlink"/>
                </a:solidFill>
              </a:rPr>
            </a:br>
            <a:r>
              <a:rPr lang="en-US" altLang="en-US" sz="3000">
                <a:solidFill>
                  <a:schemeClr val="hlink"/>
                </a:solidFill>
              </a:rPr>
              <a:t>to node on Stack</a:t>
            </a:r>
          </a:p>
        </p:txBody>
      </p:sp>
      <p:sp>
        <p:nvSpPr>
          <p:cNvPr id="511049" name="Text Box 73"/>
          <p:cNvSpPr txBox="1">
            <a:spLocks noChangeArrowheads="1"/>
          </p:cNvSpPr>
          <p:nvPr/>
        </p:nvSpPr>
        <p:spPr bwMode="auto">
          <a:xfrm>
            <a:off x="6477000" y="6384925"/>
            <a:ext cx="2324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Forms a cycle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10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1104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469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3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4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695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4696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4697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4698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4699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4700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4701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4702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4703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4704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4705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4706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4707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4708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4709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0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1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2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3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5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6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7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8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19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0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1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2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3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4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5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6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7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8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29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0" name="Line 45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1" name="Line 46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2" name="Line 47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3" name="Line 48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4" name="Line 49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5" name="Oval 50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36" name="Text Box 52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4737" name="Line 53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8" name="Line 54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39" name="Line 55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40" name="Text Box 56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4741" name="Oval 57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2" name="Text Box 58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4743" name="Text Box 59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4744" name="Oval 60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5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6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7" name="Text Box 63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4748" name="Oval 6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49" name="Oval 6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0" name="Oval 6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1" name="Oval 6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2" name="Text Box 68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4753" name="Oval 6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4" name="Text Box 70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4755" name="Oval 7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6" name="Text Box 72"/>
          <p:cNvSpPr txBox="1">
            <a:spLocks noChangeArrowheads="1"/>
          </p:cNvSpPr>
          <p:nvPr/>
        </p:nvSpPr>
        <p:spPr bwMode="auto">
          <a:xfrm>
            <a:off x="7310438" y="2590800"/>
            <a:ext cx="74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m,0</a:t>
            </a:r>
          </a:p>
        </p:txBody>
      </p:sp>
      <p:sp>
        <p:nvSpPr>
          <p:cNvPr id="114757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4758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59" name="Oval 74"/>
          <p:cNvSpPr>
            <a:spLocks noChangeArrowheads="1"/>
          </p:cNvSpPr>
          <p:nvPr/>
        </p:nvSpPr>
        <p:spPr bwMode="auto">
          <a:xfrm>
            <a:off x="5715000" y="548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571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7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8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19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5720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5721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5722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5723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5724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5725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5726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5727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5728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5729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5730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5731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5732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5733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4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5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6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7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8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9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0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5761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2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3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5765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6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5767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5768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69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0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1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5772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3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4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5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6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5777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78" name="Text Box 69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5779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80" name="Text Box 71"/>
          <p:cNvSpPr txBox="1">
            <a:spLocks noChangeArrowheads="1"/>
          </p:cNvSpPr>
          <p:nvPr/>
        </p:nvSpPr>
        <p:spPr bwMode="auto">
          <a:xfrm>
            <a:off x="7310438" y="2590800"/>
            <a:ext cx="7445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m,1</a:t>
            </a:r>
          </a:p>
        </p:txBody>
      </p:sp>
      <p:sp>
        <p:nvSpPr>
          <p:cNvPr id="115781" name="Oval 7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5782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Oval 74"/>
          <p:cNvSpPr>
            <a:spLocks noChangeArrowheads="1"/>
          </p:cNvSpPr>
          <p:nvPr/>
        </p:nvSpPr>
        <p:spPr bwMode="auto">
          <a:xfrm>
            <a:off x="5715000" y="548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673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1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2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43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6744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6745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6746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6747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6748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6749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6750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6751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6752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6753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6754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6755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6756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6757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8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9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0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1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2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3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84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6785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6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7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6789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0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6791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6792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3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4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5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6796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7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8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799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0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6801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2" name="Text Box 69"/>
          <p:cNvSpPr txBox="1">
            <a:spLocks noChangeArrowheads="1"/>
          </p:cNvSpPr>
          <p:nvPr/>
        </p:nvSpPr>
        <p:spPr bwMode="auto">
          <a:xfrm>
            <a:off x="7353300" y="3048000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j,2</a:t>
            </a:r>
          </a:p>
        </p:txBody>
      </p:sp>
      <p:sp>
        <p:nvSpPr>
          <p:cNvPr id="116803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4" name="Oval 7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6805" name="Line 7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Oval 74"/>
          <p:cNvSpPr>
            <a:spLocks noChangeArrowheads="1"/>
          </p:cNvSpPr>
          <p:nvPr/>
        </p:nvSpPr>
        <p:spPr bwMode="auto">
          <a:xfrm>
            <a:off x="6172200" y="4191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776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6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767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7770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7771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7772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7773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7776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7777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7778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7779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7780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7781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5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6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7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8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9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0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1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3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4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5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6" name="Line 36"/>
          <p:cNvSpPr>
            <a:spLocks noChangeShapeType="1"/>
          </p:cNvSpPr>
          <p:nvPr/>
        </p:nvSpPr>
        <p:spPr bwMode="auto">
          <a:xfrm flipH="1">
            <a:off x="2667000" y="4879975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7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8" name="Line 38"/>
          <p:cNvSpPr>
            <a:spLocks noChangeShapeType="1"/>
          </p:cNvSpPr>
          <p:nvPr/>
        </p:nvSpPr>
        <p:spPr bwMode="auto">
          <a:xfrm flipH="1">
            <a:off x="1371600" y="4879975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9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2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5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6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7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08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7809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0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1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7813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4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7815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7816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7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8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19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7820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1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2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3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4" name="Text Box 67"/>
          <p:cNvSpPr txBox="1">
            <a:spLocks noChangeArrowheads="1"/>
          </p:cNvSpPr>
          <p:nvPr/>
        </p:nvSpPr>
        <p:spPr bwMode="auto">
          <a:xfrm>
            <a:off x="7340600" y="3429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g,1</a:t>
            </a:r>
          </a:p>
        </p:txBody>
      </p:sp>
      <p:sp>
        <p:nvSpPr>
          <p:cNvPr id="117825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6" name="Oval 7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7" name="Oval 7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7828" name="Line 7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29" name="Oval 73"/>
          <p:cNvSpPr>
            <a:spLocks noChangeArrowheads="1"/>
          </p:cNvSpPr>
          <p:nvPr/>
        </p:nvSpPr>
        <p:spPr bwMode="auto">
          <a:xfrm>
            <a:off x="4648200" y="3276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878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8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89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90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791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8792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8793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8794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8795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8796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8797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8798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8799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8800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8801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8802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8803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8804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8805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6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7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8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09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0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1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2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3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4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5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6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7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8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19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0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1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2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3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4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5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6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7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8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29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0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1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32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8833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4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5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36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8837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38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8839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8840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1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2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3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i,4</a:t>
            </a:r>
          </a:p>
        </p:txBody>
      </p:sp>
      <p:sp>
        <p:nvSpPr>
          <p:cNvPr id="118844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5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6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7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8" name="Oval 6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49" name="Oval 6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50" name="Oval 7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8851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8852" name="Oval 72"/>
          <p:cNvSpPr>
            <a:spLocks noChangeArrowheads="1"/>
          </p:cNvSpPr>
          <p:nvPr/>
        </p:nvSpPr>
        <p:spPr bwMode="auto">
          <a:xfrm>
            <a:off x="3124200" y="4648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59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3315" name="Rectangle 60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3316" name="Rectangle 61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3317" name="Group 62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3382" name="Freeform 63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83" name="Group 64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3384" name="Group 65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3389" name="Freeform 66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0" name="Freeform 67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1" name="Freeform 68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2" name="Freeform 69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3" name="Freeform 70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94" name="Freeform 71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3385" name="Group 72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3386" name="Freeform 73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7" name="Freeform 74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88" name="Freeform 75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39736" name="Text Box 88"/>
          <p:cNvSpPr txBox="1">
            <a:spLocks noChangeArrowheads="1"/>
          </p:cNvSpPr>
          <p:nvPr/>
        </p:nvSpPr>
        <p:spPr bwMode="auto">
          <a:xfrm>
            <a:off x="1749425" y="4937125"/>
            <a:ext cx="29130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found</a:t>
            </a:r>
            <a:r>
              <a:rPr lang="en-US" altLang="en-US" sz="3000"/>
              <a:t> nodes.</a:t>
            </a:r>
          </a:p>
        </p:txBody>
      </p:sp>
      <p:grpSp>
        <p:nvGrpSpPr>
          <p:cNvPr id="13319" name="Group 90"/>
          <p:cNvGrpSpPr>
            <a:grpSpLocks/>
          </p:cNvGrpSpPr>
          <p:nvPr/>
        </p:nvGrpSpPr>
        <p:grpSpPr bwMode="auto">
          <a:xfrm>
            <a:off x="381000" y="4953000"/>
            <a:ext cx="1219200" cy="1066800"/>
            <a:chOff x="1584" y="3063"/>
            <a:chExt cx="768" cy="672"/>
          </a:xfrm>
        </p:grpSpPr>
        <p:sp>
          <p:nvSpPr>
            <p:cNvPr id="13380" name="AutoShape 91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r>
                <a:rPr lang="en-US" altLang="en-US" sz="1600">
                  <a:solidFill>
                    <a:schemeClr val="bg2"/>
                  </a:solidFill>
                </a:rPr>
                <a:t>measure</a:t>
              </a:r>
              <a:br>
                <a:rPr lang="en-US" altLang="en-US" sz="1600">
                  <a:solidFill>
                    <a:schemeClr val="bg2"/>
                  </a:solidFill>
                </a:rPr>
              </a:br>
              <a:r>
                <a:rPr lang="en-US" altLang="en-US" sz="1600">
                  <a:solidFill>
                    <a:schemeClr val="bg2"/>
                  </a:solidFill>
                </a:rPr>
                <a:t>progress</a:t>
              </a:r>
            </a:p>
            <a:p>
              <a:pPr algn="ctr" eaLnBrk="1" hangingPunct="1">
                <a:buFontTx/>
                <a:buNone/>
              </a:pPr>
              <a:endParaRPr lang="en-US" altLang="en-US" sz="1200" baseline="-8000">
                <a:solidFill>
                  <a:schemeClr val="bg2"/>
                </a:solidFill>
              </a:endParaRPr>
            </a:p>
          </p:txBody>
        </p:sp>
        <p:sp>
          <p:nvSpPr>
            <p:cNvPr id="13381" name="Line 92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9741" name="Text Box 93"/>
          <p:cNvSpPr txBox="1">
            <a:spLocks noChangeArrowheads="1"/>
          </p:cNvSpPr>
          <p:nvPr/>
        </p:nvSpPr>
        <p:spPr bwMode="auto">
          <a:xfrm>
            <a:off x="1752600" y="5334000"/>
            <a:ext cx="32734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handled</a:t>
            </a:r>
            <a:r>
              <a:rPr lang="en-US" altLang="en-US" sz="3000"/>
              <a:t> nodes.</a:t>
            </a:r>
          </a:p>
        </p:txBody>
      </p:sp>
      <p:sp>
        <p:nvSpPr>
          <p:cNvPr id="539742" name="Text Box 94"/>
          <p:cNvSpPr txBox="1">
            <a:spLocks noChangeArrowheads="1"/>
          </p:cNvSpPr>
          <p:nvPr/>
        </p:nvSpPr>
        <p:spPr bwMode="auto">
          <a:xfrm>
            <a:off x="5002213" y="4937125"/>
            <a:ext cx="3140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Might not increase.</a:t>
            </a:r>
          </a:p>
        </p:txBody>
      </p:sp>
      <p:sp>
        <p:nvSpPr>
          <p:cNvPr id="539743" name="Line 95"/>
          <p:cNvSpPr>
            <a:spLocks noChangeShapeType="1"/>
          </p:cNvSpPr>
          <p:nvPr/>
        </p:nvSpPr>
        <p:spPr bwMode="auto">
          <a:xfrm flipV="1">
            <a:off x="1754188" y="5108575"/>
            <a:ext cx="259080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23" name="Oval 101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4" name="Oval 102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5" name="Oval 103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6" name="Oval 104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7" name="Oval 105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8" name="Oval 106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29" name="Oval 107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0" name="Oval 108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1" name="Oval 109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2" name="Oval 110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3" name="Oval 111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4" name="Oval 112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5" name="Oval 113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3336" name="Line 114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7" name="Line 115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8" name="Line 116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39" name="Line 117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0" name="Line 118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1" name="Line 119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2" name="Line 120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3" name="Line 121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4" name="Line 122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5" name="Line 123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6" name="Line 124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7" name="Line 125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8" name="Line 126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49" name="Line 127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0" name="Line 128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1" name="Line 129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2" name="Line 130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3" name="Line 131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4" name="Line 132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5" name="Line 133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6" name="Line 134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7" name="Line 135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8" name="Line 136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59" name="Line 137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0" name="Line 138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1" name="Line 139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2" name="Line 140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3" name="Line 141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4" name="Line 142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65" name="Text Box 143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366" name="Text Box 144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367" name="Text Box 145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368" name="Text Box 146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369" name="Text Box 147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370" name="Text Box 148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371" name="Text Box 149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372" name="Text Box 150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373" name="Text Box 151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374" name="Text Box 152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375" name="Text Box 153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376" name="Text Box 154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377" name="Text Box 155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378" name="Text Box 156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379" name="Oval 157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97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97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397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97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9736" grpId="0"/>
      <p:bldP spid="539741" grpId="0"/>
      <p:bldP spid="539742" grpId="0"/>
      <p:bldP spid="539743" grpId="0" animBg="1"/>
    </p:bld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1981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3" name="Oval 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14" name="Text Box 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19815" name="Text Box 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19816" name="Text Box 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19817" name="Text Box 1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19818" name="Text Box 1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19819" name="Text Box 1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19820" name="Text Box 1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19821" name="Text Box 1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19822" name="Text Box 1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19823" name="Text Box 1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19824" name="Text Box 1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19825" name="Text Box 1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19826" name="Text Box 1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19827" name="Text Box 2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19828" name="Line 2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29" name="Line 22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0" name="Line 23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1" name="Line 24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2" name="Line 2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3" name="Line 26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4" name="Line 27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5" name="Line 28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6" name="Line 29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7" name="Line 30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8" name="Line 31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39" name="Line 32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0" name="Line 33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1" name="Line 34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2" name="Line 35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3" name="Line 36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4" name="Line 37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5" name="Line 38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6" name="Line 39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7" name="Line 42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8" name="Line 43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49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0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1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2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3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4" name="Oval 4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55" name="Text Box 51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19856" name="Line 52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7" name="Line 5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8" name="Line 54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59" name="Text Box 55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19860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1" name="Text Box 57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19862" name="Text Box 58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19863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4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5" name="Oval 61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6" name="Text Box 62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19867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8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69" name="Oval 6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0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1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2" name="Oval 6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3" name="Oval 6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4" name="Text Box 70"/>
          <p:cNvSpPr txBox="1">
            <a:spLocks noChangeArrowheads="1"/>
          </p:cNvSpPr>
          <p:nvPr/>
        </p:nvSpPr>
        <p:spPr bwMode="auto">
          <a:xfrm>
            <a:off x="7373938" y="3441700"/>
            <a:ext cx="5762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f,0</a:t>
            </a:r>
          </a:p>
        </p:txBody>
      </p:sp>
      <p:sp>
        <p:nvSpPr>
          <p:cNvPr id="119875" name="Oval 5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19876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9877" name="Oval 72"/>
          <p:cNvSpPr>
            <a:spLocks noChangeArrowheads="1"/>
          </p:cNvSpPr>
          <p:nvPr/>
        </p:nvSpPr>
        <p:spPr bwMode="auto">
          <a:xfrm>
            <a:off x="1981200" y="3657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083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3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083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084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084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084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084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084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084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084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084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084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084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085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085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085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5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6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1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2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78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79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0880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1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2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83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0884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5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0886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0887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8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89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0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20891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2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3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4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5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6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7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898" name="Text Box 69"/>
          <p:cNvSpPr txBox="1">
            <a:spLocks noChangeArrowheads="1"/>
          </p:cNvSpPr>
          <p:nvPr/>
        </p:nvSpPr>
        <p:spPr bwMode="auto">
          <a:xfrm>
            <a:off x="7373938" y="3441700"/>
            <a:ext cx="5762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f,1</a:t>
            </a:r>
          </a:p>
        </p:txBody>
      </p:sp>
      <p:sp>
        <p:nvSpPr>
          <p:cNvPr id="120899" name="Oval 7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0900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901" name="Oval 72"/>
          <p:cNvSpPr>
            <a:spLocks noChangeArrowheads="1"/>
          </p:cNvSpPr>
          <p:nvPr/>
        </p:nvSpPr>
        <p:spPr bwMode="auto">
          <a:xfrm>
            <a:off x="1981200" y="3657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185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1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86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186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187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187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187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7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8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89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0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190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0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190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09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1910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1911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3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4" name="Text Box 61"/>
          <p:cNvSpPr txBox="1">
            <a:spLocks noChangeArrowheads="1"/>
          </p:cNvSpPr>
          <p:nvPr/>
        </p:nvSpPr>
        <p:spPr bwMode="auto">
          <a:xfrm>
            <a:off x="7391400" y="3870325"/>
            <a:ext cx="576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i,5</a:t>
            </a:r>
          </a:p>
        </p:txBody>
      </p:sp>
      <p:sp>
        <p:nvSpPr>
          <p:cNvPr id="12191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7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8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19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0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1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2" name="Oval 7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1923" name="Line 71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1924" name="Oval 72"/>
          <p:cNvSpPr>
            <a:spLocks noChangeArrowheads="1"/>
          </p:cNvSpPr>
          <p:nvPr/>
        </p:nvSpPr>
        <p:spPr bwMode="auto">
          <a:xfrm>
            <a:off x="3124200" y="4648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2883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4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5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886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2893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2900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1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2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3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4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5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6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7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8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09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0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1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2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3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4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5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6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7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8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19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0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6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27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2928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29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0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31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2932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3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2934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c,2</a:t>
            </a:r>
          </a:p>
        </p:txBody>
      </p:sp>
      <p:sp>
        <p:nvSpPr>
          <p:cNvPr id="122935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6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7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8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39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0" name="Oval 6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1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2" name="Oval 6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3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4" name="Oval 68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5" name="Oval 69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2946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2947" name="Oval 71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3907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08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09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10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3911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3912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3913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3914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3915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3916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3917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3918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3919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3920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3921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3922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3923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3924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5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6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7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8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29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0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1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2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3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4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5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6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7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8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39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0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1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2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3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4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4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0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51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3952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3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4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55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3956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57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3958" name="Text Box 57"/>
          <p:cNvSpPr txBox="1">
            <a:spLocks noChangeArrowheads="1"/>
          </p:cNvSpPr>
          <p:nvPr/>
        </p:nvSpPr>
        <p:spPr bwMode="auto">
          <a:xfrm>
            <a:off x="7348538" y="4191000"/>
            <a:ext cx="6397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c,3</a:t>
            </a:r>
          </a:p>
        </p:txBody>
      </p:sp>
      <p:sp>
        <p:nvSpPr>
          <p:cNvPr id="123959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0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1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2" name="Oval 61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3" name="Oval 6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4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5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6" name="Oval 6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7" name="Oval 66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8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69" name="Oval 6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3970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3971" name="Oval 70"/>
          <p:cNvSpPr>
            <a:spLocks noChangeArrowheads="1"/>
          </p:cNvSpPr>
          <p:nvPr/>
        </p:nvSpPr>
        <p:spPr bwMode="auto">
          <a:xfrm>
            <a:off x="533400" y="34290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4931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2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3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34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4935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4936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4937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4938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4939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4940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4941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4942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4943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4944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4945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4946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4947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4948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49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0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1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2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3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4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5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6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7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8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59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0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1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2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3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4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5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6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7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8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69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0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1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2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3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4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75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4976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7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8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79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4980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1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a,1</a:t>
            </a:r>
          </a:p>
        </p:txBody>
      </p:sp>
      <p:sp>
        <p:nvSpPr>
          <p:cNvPr id="124982" name="Oval 5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3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4" name="Oval 6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5" name="Oval 61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6" name="Oval 62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7" name="Oval 6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8" name="Oval 6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89" name="Oval 6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0" name="Oval 66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1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2" name="Oval 6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4993" name="Line 69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4994" name="Oval 70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595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6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5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595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596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596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596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596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596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596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596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596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596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596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597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597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597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7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8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1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2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5998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5999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6000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1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2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03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6004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5" name="Text Box 56"/>
          <p:cNvSpPr txBox="1">
            <a:spLocks noChangeArrowheads="1"/>
          </p:cNvSpPr>
          <p:nvPr/>
        </p:nvSpPr>
        <p:spPr bwMode="auto">
          <a:xfrm>
            <a:off x="73533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a,2</a:t>
            </a:r>
          </a:p>
        </p:txBody>
      </p:sp>
      <p:sp>
        <p:nvSpPr>
          <p:cNvPr id="126006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7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8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09" name="Oval 60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0" name="Oval 6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1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3" name="Oval 6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4" name="Oval 6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5" name="Oval 6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6" name="Oval 6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017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018" name="Oval 69"/>
          <p:cNvSpPr>
            <a:spLocks noChangeArrowheads="1"/>
          </p:cNvSpPr>
          <p:nvPr/>
        </p:nvSpPr>
        <p:spPr bwMode="auto">
          <a:xfrm>
            <a:off x="1371600" y="2057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6979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0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1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698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698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698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698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698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698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698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698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699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699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699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699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699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699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699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699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0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5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6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1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2" name="Oval 4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23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s,1</a:t>
            </a:r>
          </a:p>
        </p:txBody>
      </p:sp>
      <p:sp>
        <p:nvSpPr>
          <p:cNvPr id="127024" name="Line 51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5" name="Line 52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6" name="Line 53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27" name="Text Box 54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7028" name="Oval 5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29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0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1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2" name="Oval 60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3" name="Oval 6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4" name="Oval 62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5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6" name="Oval 6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7" name="Oval 6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8" name="Oval 6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39" name="Oval 6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7040" name="Line 68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7041" name="Oval 69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8003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04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05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8006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8007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8008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8009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8010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8011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8012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8013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8014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8015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8016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8017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8018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8019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0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1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2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3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4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5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6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7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8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29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0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1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2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3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4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5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6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7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8" name="Line 39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39" name="Line 40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0" name="Line 41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1" name="Line 42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2" name="Line 43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3" name="Line 44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4" name="Line 45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5" name="Oval 46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46" name="Text Box 48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28047" name="Line 4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8" name="Line 5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49" name="Line 5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50" name="Text Box 5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8051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2" name="Oval 54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3" name="Oval 5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4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5" name="Oval 5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6" name="Oval 58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7" name="Oval 59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8" name="Oval 60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59" name="Oval 61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0" name="Oval 6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1" name="Oval 63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2" name="Oval 64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3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8064" name="Text Box 66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d,1</a:t>
            </a:r>
          </a:p>
        </p:txBody>
      </p:sp>
      <p:sp>
        <p:nvSpPr>
          <p:cNvPr id="128065" name="Oval 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8066" name="Oval 67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2902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28" name="Oval 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2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2903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2903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2903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2903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2903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2903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2903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2903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2903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2903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2904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2904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2904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2904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4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5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2" name="Line 3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3" name="Line 3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4" name="Line 4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5" name="Line 4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6" name="Line 4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7" name="Line 4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8" name="Line 4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69" name="Oval 4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0" name="Text Box 4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29071" name="Line 4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2" name="Line 4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3" name="Line 5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74" name="Text Box 5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29075" name="Oval 5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6" name="Oval 5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7" name="Oval 5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8" name="Oval 5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79" name="Oval 5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0" name="Oval 5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1" name="Oval 5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2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3" name="Oval 6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4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5" name="Oval 6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6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87" name="Line 6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9088" name="Text Box 65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d,2</a:t>
            </a:r>
          </a:p>
        </p:txBody>
      </p:sp>
      <p:sp>
        <p:nvSpPr>
          <p:cNvPr id="129089" name="Oval 66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29090" name="Oval 67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4339" name="Rectangle 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434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4414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415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4416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4421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2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3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4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5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6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4417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4418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19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420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41715" name="Text Box 19"/>
          <p:cNvSpPr txBox="1">
            <a:spLocks noChangeArrowheads="1"/>
          </p:cNvSpPr>
          <p:nvPr/>
        </p:nvSpPr>
        <p:spPr bwMode="auto">
          <a:xfrm>
            <a:off x="1752600" y="5241925"/>
            <a:ext cx="444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Node </a:t>
            </a:r>
            <a:r>
              <a:rPr lang="en-US" altLang="en-US" sz="3000" i="1"/>
              <a:t>s</a:t>
            </a:r>
            <a:r>
              <a:rPr lang="en-US" altLang="en-US" sz="3000"/>
              <a:t> is</a:t>
            </a:r>
            <a:r>
              <a:rPr lang="en-US" altLang="en-US" sz="3000">
                <a:solidFill>
                  <a:schemeClr val="hlink"/>
                </a:solidFill>
              </a:rPr>
              <a:t> foundNotHandled</a:t>
            </a:r>
            <a:endParaRPr lang="en-US" altLang="en-US" sz="3000"/>
          </a:p>
        </p:txBody>
      </p:sp>
      <p:grpSp>
        <p:nvGrpSpPr>
          <p:cNvPr id="14343" name="Group 20"/>
          <p:cNvGrpSpPr>
            <a:grpSpLocks noChangeAspect="1"/>
          </p:cNvGrpSpPr>
          <p:nvPr/>
        </p:nvGrpSpPr>
        <p:grpSpPr bwMode="auto">
          <a:xfrm>
            <a:off x="381000" y="4876800"/>
            <a:ext cx="1169988" cy="1169988"/>
            <a:chOff x="3077" y="2352"/>
            <a:chExt cx="907" cy="907"/>
          </a:xfrm>
        </p:grpSpPr>
        <p:grpSp>
          <p:nvGrpSpPr>
            <p:cNvPr id="14403" name="Group 21"/>
            <p:cNvGrpSpPr>
              <a:grpSpLocks noChangeAspect="1"/>
            </p:cNvGrpSpPr>
            <p:nvPr/>
          </p:nvGrpSpPr>
          <p:grpSpPr bwMode="auto">
            <a:xfrm>
              <a:off x="3077" y="2352"/>
              <a:ext cx="907" cy="907"/>
              <a:chOff x="2976" y="2352"/>
              <a:chExt cx="907" cy="907"/>
            </a:xfrm>
          </p:grpSpPr>
          <p:sp>
            <p:nvSpPr>
              <p:cNvPr id="14411" name="Freeform 22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2" name="Oval 23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14413" name="Picture 24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404" name="Group 25"/>
            <p:cNvGrpSpPr>
              <a:grpSpLocks noChangeAspect="1"/>
            </p:cNvGrpSpPr>
            <p:nvPr/>
          </p:nvGrpSpPr>
          <p:grpSpPr bwMode="auto">
            <a:xfrm rot="2360341">
              <a:off x="3360" y="2401"/>
              <a:ext cx="421" cy="527"/>
              <a:chOff x="2227" y="1194"/>
              <a:chExt cx="1944" cy="2413"/>
            </a:xfrm>
          </p:grpSpPr>
          <p:sp>
            <p:nvSpPr>
              <p:cNvPr id="14405" name="Freeform 2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6" name="Freeform 2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7" name="Freeform 2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8" name="Freeform 2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09" name="Freeform 3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10" name="Freeform 3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4344" name="Line 89"/>
          <p:cNvSpPr>
            <a:spLocks noChangeAspect="1" noChangeShapeType="1"/>
          </p:cNvSpPr>
          <p:nvPr/>
        </p:nvSpPr>
        <p:spPr bwMode="auto">
          <a:xfrm>
            <a:off x="2071688" y="16383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1786" name="Text Box 90"/>
          <p:cNvSpPr txBox="1">
            <a:spLocks noChangeArrowheads="1"/>
          </p:cNvSpPr>
          <p:nvPr/>
        </p:nvSpPr>
        <p:spPr bwMode="auto">
          <a:xfrm>
            <a:off x="1752600" y="5715000"/>
            <a:ext cx="359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Other nodes </a:t>
            </a:r>
            <a:r>
              <a:rPr lang="en-US" altLang="en-US" sz="3000">
                <a:solidFill>
                  <a:schemeClr val="hlink"/>
                </a:solidFill>
              </a:rPr>
              <a:t>notFound</a:t>
            </a:r>
          </a:p>
        </p:txBody>
      </p:sp>
      <p:sp>
        <p:nvSpPr>
          <p:cNvPr id="14346" name="Oval 91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7" name="Oval 92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8" name="Oval 93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49" name="Oval 94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0" name="Oval 95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1" name="Oval 96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2" name="Oval 97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3" name="Oval 98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4" name="Oval 99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5" name="Oval 100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6" name="Oval 101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7" name="Oval 102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8" name="Oval 103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4359" name="Line 104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0" name="Line 105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1" name="Line 106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2" name="Line 107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3" name="Line 108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4" name="Line 109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5" name="Line 110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6" name="Line 111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7" name="Line 112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8" name="Line 113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69" name="Line 114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0" name="Line 115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1" name="Line 116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2" name="Line 117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3" name="Line 118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4" name="Line 119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5" name="Line 120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6" name="Line 121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7" name="Line 122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8" name="Line 123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79" name="Line 124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0" name="Line 125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1" name="Line 126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2" name="Line 127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3" name="Line 128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4" name="Line 129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5" name="Line 130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6" name="Line 131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7" name="Line 132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88" name="Text Box 133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4389" name="Text Box 134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390" name="Text Box 135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391" name="Text Box 136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392" name="Text Box 137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393" name="Text Box 138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394" name="Text Box 139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395" name="Text Box 140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396" name="Text Box 141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4397" name="Text Box 142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398" name="Text Box 143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399" name="Text Box 144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400" name="Text Box 145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401" name="Text Box 146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402" name="Oval 147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tx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17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1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1715" grpId="0" autoUpdateAnimBg="0"/>
      <p:bldP spid="541786" grpId="0" autoUpdateAnimBg="0"/>
    </p:bld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0051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52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0053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0054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0055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0056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0057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0058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0059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0060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0061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0062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0063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0064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0065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0066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7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8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69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0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1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2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3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4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5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6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7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8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79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0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1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2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3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4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5" name="Line 38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6" name="Line 39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7" name="Line 4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8" name="Line 4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89" name="Line 4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0" name="Line 4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1" name="Line 4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2" name="Oval 4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93" name="Text Box 47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0094" name="Line 4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5" name="Line 49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6" name="Line 50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097" name="Text Box 51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0098" name="Oval 5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099" name="Oval 53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0" name="Oval 5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1" name="Oval 5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2" name="Oval 5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3" name="Oval 5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4" name="Oval 5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5" name="Oval 59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6" name="Oval 6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7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8" name="Oval 6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09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0" name="Line 64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0111" name="Text Box 65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0112" name="Oval 66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3" name="Oval 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0114" name="Text Box 67"/>
          <p:cNvSpPr txBox="1">
            <a:spLocks noChangeArrowheads="1"/>
          </p:cNvSpPr>
          <p:nvPr/>
        </p:nvSpPr>
        <p:spPr bwMode="auto">
          <a:xfrm>
            <a:off x="7366000" y="4098925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e,0</a:t>
            </a:r>
          </a:p>
        </p:txBody>
      </p:sp>
      <p:sp>
        <p:nvSpPr>
          <p:cNvPr id="130115" name="Oval 68"/>
          <p:cNvSpPr>
            <a:spLocks noChangeArrowheads="1"/>
          </p:cNvSpPr>
          <p:nvPr/>
        </p:nvSpPr>
        <p:spPr bwMode="auto">
          <a:xfrm>
            <a:off x="6019800" y="2590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1075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076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1077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1078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1079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1080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1081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1082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1083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1084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1085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1086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1087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1088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1089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1090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1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2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3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4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5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6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7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8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099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0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1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2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3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4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5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6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7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8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09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0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1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2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3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4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5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6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17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1118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19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20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21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1122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3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4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5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6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7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8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29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0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2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3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4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1135" name="Text Box 64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1136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7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1138" name="Text Box 67"/>
          <p:cNvSpPr txBox="1">
            <a:spLocks noChangeArrowheads="1"/>
          </p:cNvSpPr>
          <p:nvPr/>
        </p:nvSpPr>
        <p:spPr bwMode="auto">
          <a:xfrm>
            <a:off x="7366000" y="4098925"/>
            <a:ext cx="639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e,1</a:t>
            </a:r>
          </a:p>
        </p:txBody>
      </p:sp>
      <p:sp>
        <p:nvSpPr>
          <p:cNvPr id="131139" name="Oval 68"/>
          <p:cNvSpPr>
            <a:spLocks noChangeArrowheads="1"/>
          </p:cNvSpPr>
          <p:nvPr/>
        </p:nvSpPr>
        <p:spPr bwMode="auto">
          <a:xfrm>
            <a:off x="6019800" y="25908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2099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00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2101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2102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2103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2104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2105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2106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2107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2108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2109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2110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2111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2112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2113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2114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5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6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7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8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9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0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1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2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3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4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5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6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7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8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29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0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1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2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3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4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5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6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7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8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39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0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1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2142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3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4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45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2146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7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8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49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0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1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2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3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4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5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6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7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58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59" name="Text Box 64"/>
          <p:cNvSpPr txBox="1">
            <a:spLocks noChangeArrowheads="1"/>
          </p:cNvSpPr>
          <p:nvPr/>
        </p:nvSpPr>
        <p:spPr bwMode="auto">
          <a:xfrm>
            <a:off x="7366000" y="4556125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d,3</a:t>
            </a:r>
          </a:p>
        </p:txBody>
      </p:sp>
      <p:sp>
        <p:nvSpPr>
          <p:cNvPr id="132160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61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2162" name="Oval 68"/>
          <p:cNvSpPr>
            <a:spLocks noChangeArrowheads="1"/>
          </p:cNvSpPr>
          <p:nvPr/>
        </p:nvSpPr>
        <p:spPr bwMode="auto">
          <a:xfrm>
            <a:off x="3200400" y="28956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3123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24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3125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3126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3127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3128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3129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3130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3131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3132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3133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3134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3135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3136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3137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3138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9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0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1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2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3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4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5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6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7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8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49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0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1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2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3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4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5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6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7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8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59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0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1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2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3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4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65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s,2</a:t>
            </a:r>
          </a:p>
        </p:txBody>
      </p:sp>
      <p:sp>
        <p:nvSpPr>
          <p:cNvPr id="133166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7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8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69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3170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1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2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3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4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5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6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7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8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79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0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1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2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83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4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3185" name="Oval 67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414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48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4149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4150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4151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4152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4153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4154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4155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4156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4157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4158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4159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4160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4161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4162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3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4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5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6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7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8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69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0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1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2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3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4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5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6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7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8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79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0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1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2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3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4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5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6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7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88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89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s,3</a:t>
            </a:r>
          </a:p>
        </p:txBody>
      </p:sp>
      <p:sp>
        <p:nvSpPr>
          <p:cNvPr id="134190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1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2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193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4194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5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6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7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8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199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0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1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2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4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5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6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4207" name="Oval 6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8" name="Oval 6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4209" name="Oval 66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5171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5172" name="Text Box 5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5173" name="Text Box 6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5174" name="Text Box 7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5175" name="Text Box 8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5176" name="Text Box 9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5177" name="Text Box 10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5178" name="Text Box 11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5179" name="Text Box 12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5180" name="Text Box 13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5181" name="Text Box 14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5182" name="Text Box 1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5183" name="Text Box 16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5184" name="Text Box 17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5185" name="Line 1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6" name="Line 19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7" name="Line 20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8" name="Line 21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89" name="Line 22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0" name="Line 23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1" name="Line 24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2" name="Line 25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3" name="Line 26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4" name="Line 27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5" name="Line 28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6" name="Line 29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7" name="Line 30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8" name="Line 31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199" name="Line 32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0" name="Line 33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1" name="Line 34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2" name="Line 35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3" name="Line 36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4" name="Line 3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5" name="Line 3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6" name="Line 3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7" name="Line 4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8" name="Line 4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09" name="Line 4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0" name="Line 4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1" name="Oval 4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2" name="Text Box 46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5213" name="Line 47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4" name="Line 48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5" name="Line 49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16" name="Text Box 50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5217" name="Oval 51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8" name="Oval 5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19" name="Oval 5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0" name="Oval 5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1" name="Oval 55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2" name="Oval 5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3" name="Oval 57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4" name="Oval 5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5" name="Oval 59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6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7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8" name="Oval 62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29" name="Line 63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5230" name="Oval 6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1" name="Oval 6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2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5233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b,0</a:t>
            </a:r>
          </a:p>
        </p:txBody>
      </p:sp>
      <p:sp>
        <p:nvSpPr>
          <p:cNvPr id="135234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6195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6196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6197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6198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6199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6200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6201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6202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6203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6204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6205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6206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6207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6208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6209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0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1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2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3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4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5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6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7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8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19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0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1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2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3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4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5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6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7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8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29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0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1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2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3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4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5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36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6237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8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39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40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6241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2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3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4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5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6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7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8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49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0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1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2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3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6254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5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6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6257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b,1</a:t>
            </a:r>
          </a:p>
        </p:txBody>
      </p:sp>
      <p:sp>
        <p:nvSpPr>
          <p:cNvPr id="136258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7219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7220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7221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7222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7223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7224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7225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7226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7227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7228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7229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7230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7231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7232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7233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4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5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6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7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8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39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0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1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2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3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4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5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6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7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8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49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0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1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2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3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4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5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6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7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8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59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0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7261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2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3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64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7265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6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7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8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69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0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1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2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3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4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5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6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7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7278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79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80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7281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b,2</a:t>
            </a:r>
          </a:p>
        </p:txBody>
      </p:sp>
      <p:sp>
        <p:nvSpPr>
          <p:cNvPr id="137282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8243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8244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8245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8246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8247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8248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8249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8250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8251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8252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8253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8254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8255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8256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8257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8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59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0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1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2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3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4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5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6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7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8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69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0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1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2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3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4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5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6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7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8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79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0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1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2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3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84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8285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6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7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288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8289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0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1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2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3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4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5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6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7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8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299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0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1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8302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3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4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8305" name="Text Box 66"/>
          <p:cNvSpPr txBox="1">
            <a:spLocks noChangeArrowheads="1"/>
          </p:cNvSpPr>
          <p:nvPr/>
        </p:nvSpPr>
        <p:spPr bwMode="auto">
          <a:xfrm>
            <a:off x="7340600" y="4572000"/>
            <a:ext cx="6604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b,3</a:t>
            </a:r>
          </a:p>
        </p:txBody>
      </p:sp>
      <p:sp>
        <p:nvSpPr>
          <p:cNvPr id="138306" name="Oval 67"/>
          <p:cNvSpPr>
            <a:spLocks noChangeArrowheads="1"/>
          </p:cNvSpPr>
          <p:nvPr/>
        </p:nvSpPr>
        <p:spPr bwMode="auto">
          <a:xfrm>
            <a:off x="5257800" y="16764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39267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39268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39269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39270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39271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39272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39273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39274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39275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39276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39277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39278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39279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39280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39281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2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3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4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5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6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7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8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89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0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1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2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3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4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5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6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7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8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299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0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1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2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3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4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5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6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07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08" name="Text Box 45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s,4</a:t>
            </a:r>
          </a:p>
        </p:txBody>
      </p:sp>
      <p:sp>
        <p:nvSpPr>
          <p:cNvPr id="139309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0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1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12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39313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4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5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6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7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8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19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0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1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2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3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4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5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9326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7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8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39329" name="Oval 67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5363" name="Rectangle 3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5364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5445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46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5447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5452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3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4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5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6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7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5448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5449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0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51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40691" name="Text Box 19"/>
          <p:cNvSpPr txBox="1">
            <a:spLocks noChangeArrowheads="1"/>
          </p:cNvSpPr>
          <p:nvPr/>
        </p:nvSpPr>
        <p:spPr bwMode="auto">
          <a:xfrm>
            <a:off x="1828800" y="4937125"/>
            <a:ext cx="27971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nodes </a:t>
            </a:r>
            <a:r>
              <a:rPr lang="en-US" altLang="en-US" sz="3000" b="1" u="sng"/>
              <a:t>found</a:t>
            </a:r>
            <a:r>
              <a:rPr lang="en-US" altLang="en-US" sz="3000"/>
              <a:t>.</a:t>
            </a:r>
          </a:p>
        </p:txBody>
      </p:sp>
      <p:grpSp>
        <p:nvGrpSpPr>
          <p:cNvPr id="15367" name="Group 90"/>
          <p:cNvGrpSpPr>
            <a:grpSpLocks/>
          </p:cNvGrpSpPr>
          <p:nvPr/>
        </p:nvGrpSpPr>
        <p:grpSpPr bwMode="auto">
          <a:xfrm>
            <a:off x="381000" y="4953000"/>
            <a:ext cx="1219200" cy="1066800"/>
            <a:chOff x="1584" y="2256"/>
            <a:chExt cx="768" cy="672"/>
          </a:xfrm>
        </p:grpSpPr>
        <p:sp>
          <p:nvSpPr>
            <p:cNvPr id="15443" name="AutoShape 91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5444" name="Line 92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7" name="Group 157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5440" name="Oval 150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5441" name="Oval 151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5442" name="Freeform 153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0826" name="Text Box 154"/>
          <p:cNvSpPr txBox="1">
            <a:spLocks noChangeArrowheads="1"/>
          </p:cNvSpPr>
          <p:nvPr/>
        </p:nvSpPr>
        <p:spPr bwMode="auto">
          <a:xfrm>
            <a:off x="1752600" y="5394325"/>
            <a:ext cx="5883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When can’t make any more progress.</a:t>
            </a:r>
          </a:p>
        </p:txBody>
      </p:sp>
      <p:sp>
        <p:nvSpPr>
          <p:cNvPr id="540827" name="Text Box 155"/>
          <p:cNvSpPr txBox="1">
            <a:spLocks noChangeArrowheads="1"/>
          </p:cNvSpPr>
          <p:nvPr/>
        </p:nvSpPr>
        <p:spPr bwMode="auto">
          <a:xfrm>
            <a:off x="5002213" y="4937125"/>
            <a:ext cx="36369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No</a:t>
            </a:r>
            <a:r>
              <a:rPr lang="en-US" altLang="en-US" sz="3000"/>
              <a:t>. Might not find all.</a:t>
            </a:r>
          </a:p>
        </p:txBody>
      </p:sp>
      <p:sp>
        <p:nvSpPr>
          <p:cNvPr id="540828" name="Line 156"/>
          <p:cNvSpPr>
            <a:spLocks noChangeShapeType="1"/>
          </p:cNvSpPr>
          <p:nvPr/>
        </p:nvSpPr>
        <p:spPr bwMode="auto">
          <a:xfrm flipV="1">
            <a:off x="1754188" y="5108575"/>
            <a:ext cx="2590800" cy="2286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40830" name="Text Box 158"/>
          <p:cNvSpPr txBox="1">
            <a:spLocks noChangeArrowheads="1"/>
          </p:cNvSpPr>
          <p:nvPr/>
        </p:nvSpPr>
        <p:spPr bwMode="auto">
          <a:xfrm>
            <a:off x="1752600" y="6308725"/>
            <a:ext cx="72993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When 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have been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8" name="Group 159"/>
          <p:cNvGrpSpPr>
            <a:grpSpLocks/>
          </p:cNvGrpSpPr>
          <p:nvPr/>
        </p:nvGrpSpPr>
        <p:grpSpPr bwMode="auto">
          <a:xfrm>
            <a:off x="2074863" y="5638800"/>
            <a:ext cx="6535737" cy="836613"/>
            <a:chOff x="683" y="3169"/>
            <a:chExt cx="4117" cy="527"/>
          </a:xfrm>
        </p:grpSpPr>
        <p:grpSp>
          <p:nvGrpSpPr>
            <p:cNvPr id="15432" name="Group 160"/>
            <p:cNvGrpSpPr>
              <a:grpSpLocks noChangeAspect="1"/>
            </p:cNvGrpSpPr>
            <p:nvPr/>
          </p:nvGrpSpPr>
          <p:grpSpPr bwMode="auto">
            <a:xfrm rot="2360341">
              <a:off x="683" y="3169"/>
              <a:ext cx="421" cy="527"/>
              <a:chOff x="2227" y="1194"/>
              <a:chExt cx="1944" cy="2413"/>
            </a:xfrm>
          </p:grpSpPr>
          <p:sp>
            <p:nvSpPr>
              <p:cNvPr id="15434" name="Freeform 16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5" name="Freeform 16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6" name="Freeform 16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7" name="Freeform 16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8" name="Freeform 16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39" name="Freeform 16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433" name="Text Box 167"/>
            <p:cNvSpPr txBox="1">
              <a:spLocks noChangeArrowheads="1"/>
            </p:cNvSpPr>
            <p:nvPr/>
          </p:nvSpPr>
          <p:spPr bwMode="auto">
            <a:xfrm>
              <a:off x="1102" y="3302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</p:grpSp>
      <p:sp>
        <p:nvSpPr>
          <p:cNvPr id="15374" name="Line 169"/>
          <p:cNvSpPr>
            <a:spLocks noChangeAspect="1" noChangeShapeType="1"/>
          </p:cNvSpPr>
          <p:nvPr/>
        </p:nvSpPr>
        <p:spPr bwMode="auto">
          <a:xfrm>
            <a:off x="2071688" y="1638300"/>
            <a:ext cx="0" cy="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 type="triangle" w="med" len="med"/>
              </a14:hiddenLine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75" name="Oval 227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6" name="Oval 228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7" name="Oval 229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8" name="Oval 230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79" name="Oval 231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0" name="Oval 232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1" name="Oval 233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2" name="Oval 234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3" name="Oval 235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4" name="Oval 236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5" name="Oval 237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6" name="Oval 238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7" name="Oval 239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5388" name="Line 240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89" name="Line 241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0" name="Line 242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1" name="Line 243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2" name="Line 244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3" name="Line 245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4" name="Line 246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5" name="Line 247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6" name="Line 248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7" name="Line 249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8" name="Line 250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99" name="Line 251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0" name="Line 252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1" name="Line 253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2" name="Line 254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3" name="Line 255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4" name="Line 256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5" name="Line 257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6" name="Line 258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7" name="Line 259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8" name="Line 260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09" name="Line 261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0" name="Line 262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1" name="Line 263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2" name="Line 264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3" name="Line 265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4" name="Line 266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5" name="Line 267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6" name="Line 268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17" name="Text Box 269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5418" name="Text Box 270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419" name="Text Box 271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420" name="Text Box 272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421" name="Text Box 273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422" name="Text Box 274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423" name="Text Box 275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24" name="Text Box 276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425" name="Text Box 277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5426" name="Text Box 278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427" name="Text Box 279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428" name="Text Box 280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429" name="Text Box 281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430" name="Text Box 282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431" name="Oval 283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0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08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5408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408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408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0691" grpId="0"/>
      <p:bldP spid="540826" grpId="0"/>
      <p:bldP spid="540827" grpId="0"/>
      <p:bldP spid="540828" grpId="0" animBg="1"/>
      <p:bldP spid="540830" grpId="0"/>
    </p:bld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140291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40292" name="Text Box 4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0293" name="Text Box 5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0294" name="Text Box 6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0295" name="Text Box 7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0296" name="Text Box 8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0297" name="Text Box 9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0298" name="Text Box 10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0299" name="Text Box 11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40300" name="Text Box 12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0301" name="Text Box 13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0302" name="Text Box 1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0303" name="Text Box 15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0304" name="Text Box 16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0305" name="Line 1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6" name="Line 18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7" name="Line 1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8" name="Line 2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09" name="Line 2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0" name="Line 2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1" name="Line 2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2" name="Line 2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3" name="Line 2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4" name="Line 2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5" name="Line 2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6" name="Line 2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7" name="Line 29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8" name="Line 30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19" name="Line 31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0" name="Line 32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1" name="Line 33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2" name="Line 34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3" name="Line 35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4" name="Line 3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5" name="Line 3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6" name="Line 38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7" name="Line 39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8" name="Line 40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29" name="Line 41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0" name="Line 42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1" name="Oval 4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2" name="Line 4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rgbClr val="80008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3" name="Line 47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4" name="Line 48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35" name="Text Box 49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140336" name="Oval 50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7" name="Oval 5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8" name="Oval 5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39" name="Oval 5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0" name="Oval 5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1" name="Oval 5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2" name="Oval 5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3" name="Oval 57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4" name="Oval 5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5" name="Oval 5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6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7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48" name="Line 6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0349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50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0351" name="Oval 6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524355" name="Text Box 67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43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1314" name="Picture 2" descr="capture1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4400" y="-74613"/>
            <a:ext cx="7162800" cy="708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2338" name="Picture 2" descr="r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3875088"/>
            <a:ext cx="9067800" cy="2943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2339" name="Picture 3" descr="capture1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0" y="93663"/>
            <a:ext cx="6281738" cy="3640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2340" name="Text Box 5"/>
          <p:cNvSpPr txBox="1">
            <a:spLocks noChangeArrowheads="1"/>
          </p:cNvSpPr>
          <p:nvPr/>
        </p:nvSpPr>
        <p:spPr bwMode="auto">
          <a:xfrm>
            <a:off x="382588" y="0"/>
            <a:ext cx="2125662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Recursive</a:t>
            </a:r>
            <a:br>
              <a:rPr lang="en-US" altLang="en-US">
                <a:solidFill>
                  <a:schemeClr val="tx2"/>
                </a:solidFill>
              </a:rPr>
            </a:br>
            <a:r>
              <a:rPr lang="en-US" altLang="en-US">
                <a:solidFill>
                  <a:schemeClr val="tx2"/>
                </a:solidFill>
              </a:rPr>
              <a:t>Depth First </a:t>
            </a:r>
          </a:p>
          <a:p>
            <a:pPr algn="ctr" eaLnBrk="1" hangingPunct="1">
              <a:buFontTx/>
              <a:buNone/>
            </a:pPr>
            <a:r>
              <a:rPr lang="en-US" altLang="en-US">
                <a:solidFill>
                  <a:schemeClr val="tx2"/>
                </a:solidFill>
              </a:rPr>
              <a:t>Search</a:t>
            </a:r>
          </a:p>
        </p:txBody>
      </p:sp>
      <p:sp>
        <p:nvSpPr>
          <p:cNvPr id="677894" name="Text Box 6"/>
          <p:cNvSpPr txBox="1">
            <a:spLocks noChangeArrowheads="1"/>
          </p:cNvSpPr>
          <p:nvPr/>
        </p:nvSpPr>
        <p:spPr bwMode="auto">
          <a:xfrm>
            <a:off x="152400" y="1600200"/>
            <a:ext cx="2565400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/>
              <a:t>Get help from </a:t>
            </a:r>
            <a:br>
              <a:rPr lang="en-US" altLang="en-US"/>
            </a:br>
            <a:r>
              <a:rPr lang="en-US" altLang="en-US"/>
              <a:t>friends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778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7894" grpId="0"/>
    </p:bld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3362" name="Picture 2" descr="graph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4738" y="171450"/>
            <a:ext cx="6994525" cy="6515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4387" name="Oval 4"/>
          <p:cNvSpPr>
            <a:spLocks noChangeArrowheads="1"/>
          </p:cNvSpPr>
          <p:nvPr/>
        </p:nvSpPr>
        <p:spPr bwMode="auto">
          <a:xfrm>
            <a:off x="3041650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88" name="Oval 5"/>
          <p:cNvSpPr>
            <a:spLocks noChangeArrowheads="1"/>
          </p:cNvSpPr>
          <p:nvPr/>
        </p:nvSpPr>
        <p:spPr bwMode="auto">
          <a:xfrm>
            <a:off x="3048000" y="37052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89" name="Oval 6"/>
          <p:cNvSpPr>
            <a:spLocks noChangeArrowheads="1"/>
          </p:cNvSpPr>
          <p:nvPr/>
        </p:nvSpPr>
        <p:spPr bwMode="auto">
          <a:xfrm>
            <a:off x="5592763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90" name="Text Box 7"/>
          <p:cNvSpPr txBox="1">
            <a:spLocks noChangeArrowheads="1"/>
          </p:cNvSpPr>
          <p:nvPr/>
        </p:nvSpPr>
        <p:spPr bwMode="auto">
          <a:xfrm>
            <a:off x="1406525" y="1524000"/>
            <a:ext cx="1793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underwear</a:t>
            </a:r>
          </a:p>
        </p:txBody>
      </p:sp>
      <p:sp>
        <p:nvSpPr>
          <p:cNvPr id="144391" name="Text Box 8"/>
          <p:cNvSpPr txBox="1">
            <a:spLocks noChangeArrowheads="1"/>
          </p:cNvSpPr>
          <p:nvPr/>
        </p:nvSpPr>
        <p:spPr bwMode="auto">
          <a:xfrm>
            <a:off x="2133600" y="33369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pants</a:t>
            </a:r>
          </a:p>
        </p:txBody>
      </p:sp>
      <p:sp>
        <p:nvSpPr>
          <p:cNvPr id="144392" name="Text Box 9"/>
          <p:cNvSpPr txBox="1">
            <a:spLocks noChangeArrowheads="1"/>
          </p:cNvSpPr>
          <p:nvPr/>
        </p:nvSpPr>
        <p:spPr bwMode="auto">
          <a:xfrm>
            <a:off x="5675313" y="1524000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socks</a:t>
            </a:r>
          </a:p>
        </p:txBody>
      </p:sp>
      <p:sp>
        <p:nvSpPr>
          <p:cNvPr id="144393" name="Line 10"/>
          <p:cNvSpPr>
            <a:spLocks noChangeShapeType="1"/>
          </p:cNvSpPr>
          <p:nvPr/>
        </p:nvSpPr>
        <p:spPr bwMode="auto">
          <a:xfrm>
            <a:off x="31242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12"/>
          <p:cNvSpPr>
            <a:spLocks noChangeShapeType="1"/>
          </p:cNvSpPr>
          <p:nvPr/>
        </p:nvSpPr>
        <p:spPr bwMode="auto">
          <a:xfrm flipV="1">
            <a:off x="3124200" y="3810000"/>
            <a:ext cx="24384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13"/>
          <p:cNvSpPr>
            <a:spLocks noChangeShapeType="1"/>
          </p:cNvSpPr>
          <p:nvPr/>
        </p:nvSpPr>
        <p:spPr bwMode="auto">
          <a:xfrm flipH="1">
            <a:off x="56388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Oval 14"/>
          <p:cNvSpPr>
            <a:spLocks noChangeArrowheads="1"/>
          </p:cNvSpPr>
          <p:nvPr/>
        </p:nvSpPr>
        <p:spPr bwMode="auto">
          <a:xfrm>
            <a:off x="5562600" y="37179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4397" name="Text Box 15"/>
          <p:cNvSpPr txBox="1">
            <a:spLocks noChangeArrowheads="1"/>
          </p:cNvSpPr>
          <p:nvPr/>
        </p:nvSpPr>
        <p:spPr bwMode="auto">
          <a:xfrm>
            <a:off x="5675313" y="3336925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shoes</a:t>
            </a:r>
          </a:p>
        </p:txBody>
      </p:sp>
      <p:grpSp>
        <p:nvGrpSpPr>
          <p:cNvPr id="2" name="Group 43"/>
          <p:cNvGrpSpPr>
            <a:grpSpLocks/>
          </p:cNvGrpSpPr>
          <p:nvPr/>
        </p:nvGrpSpPr>
        <p:grpSpPr bwMode="auto">
          <a:xfrm>
            <a:off x="1295400" y="4130675"/>
            <a:ext cx="2708275" cy="2362200"/>
            <a:chOff x="816" y="2602"/>
            <a:chExt cx="1706" cy="1488"/>
          </a:xfrm>
        </p:grpSpPr>
        <p:pic>
          <p:nvPicPr>
            <p:cNvPr id="144410" name="Picture 21" descr="j023290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" y="2602"/>
              <a:ext cx="480" cy="9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11" name="Text Box 25"/>
            <p:cNvSpPr txBox="1">
              <a:spLocks noChangeArrowheads="1"/>
            </p:cNvSpPr>
            <p:nvPr/>
          </p:nvSpPr>
          <p:spPr bwMode="auto">
            <a:xfrm>
              <a:off x="1392" y="2880"/>
              <a:ext cx="1130" cy="12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underwear</a:t>
              </a:r>
              <a:br>
                <a:rPr lang="en-US" altLang="en-US" sz="3000"/>
              </a:br>
              <a:r>
                <a:rPr lang="en-US" altLang="en-US" sz="3000"/>
                <a:t>pants</a:t>
              </a:r>
              <a:br>
                <a:rPr lang="en-US" altLang="en-US" sz="3000"/>
              </a:br>
              <a:r>
                <a:rPr lang="en-US" altLang="en-US" sz="3000"/>
                <a:t>socks</a:t>
              </a:r>
              <a:br>
                <a:rPr lang="en-US" altLang="en-US" sz="3000"/>
              </a:br>
              <a:r>
                <a:rPr lang="en-US" altLang="en-US" sz="3000"/>
                <a:t>shoes</a:t>
              </a:r>
            </a:p>
          </p:txBody>
        </p:sp>
      </p:grpSp>
      <p:grpSp>
        <p:nvGrpSpPr>
          <p:cNvPr id="3" name="Group 45"/>
          <p:cNvGrpSpPr>
            <a:grpSpLocks/>
          </p:cNvGrpSpPr>
          <p:nvPr/>
        </p:nvGrpSpPr>
        <p:grpSpPr bwMode="auto">
          <a:xfrm>
            <a:off x="4649788" y="4343400"/>
            <a:ext cx="2894012" cy="2203450"/>
            <a:chOff x="2929" y="2736"/>
            <a:chExt cx="1823" cy="1388"/>
          </a:xfrm>
        </p:grpSpPr>
        <p:pic>
          <p:nvPicPr>
            <p:cNvPr id="144408" name="Picture 33" descr="j039751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9" y="2736"/>
              <a:ext cx="623" cy="6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409" name="Text Box 35"/>
            <p:cNvSpPr txBox="1">
              <a:spLocks noChangeArrowheads="1"/>
            </p:cNvSpPr>
            <p:nvPr/>
          </p:nvSpPr>
          <p:spPr bwMode="auto">
            <a:xfrm>
              <a:off x="3622" y="2933"/>
              <a:ext cx="1130" cy="11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socks </a:t>
              </a:r>
              <a:br>
                <a:rPr lang="en-US" altLang="en-US" sz="2800"/>
              </a:br>
              <a:r>
                <a:rPr lang="en-US" altLang="en-US" sz="3000"/>
                <a:t>underwear</a:t>
              </a:r>
              <a:br>
                <a:rPr lang="en-US" altLang="en-US" sz="3000"/>
              </a:br>
              <a:r>
                <a:rPr lang="en-US" altLang="en-US" sz="3000"/>
                <a:t>pants</a:t>
              </a:r>
              <a:br>
                <a:rPr lang="en-US" altLang="en-US" sz="3000"/>
              </a:br>
              <a:r>
                <a:rPr lang="en-US" altLang="en-US" sz="3000"/>
                <a:t>shoes</a:t>
              </a:r>
            </a:p>
          </p:txBody>
        </p:sp>
      </p:grpSp>
      <p:grpSp>
        <p:nvGrpSpPr>
          <p:cNvPr id="4" name="Group 44"/>
          <p:cNvGrpSpPr>
            <a:grpSpLocks/>
          </p:cNvGrpSpPr>
          <p:nvPr/>
        </p:nvGrpSpPr>
        <p:grpSpPr bwMode="auto">
          <a:xfrm>
            <a:off x="3419475" y="4953000"/>
            <a:ext cx="874713" cy="1314450"/>
            <a:chOff x="2154" y="3120"/>
            <a:chExt cx="551" cy="828"/>
          </a:xfrm>
        </p:grpSpPr>
        <p:sp>
          <p:nvSpPr>
            <p:cNvPr id="144405" name="Freeform 40"/>
            <p:cNvSpPr>
              <a:spLocks/>
            </p:cNvSpPr>
            <p:nvPr/>
          </p:nvSpPr>
          <p:spPr bwMode="auto">
            <a:xfrm>
              <a:off x="2154" y="3120"/>
              <a:ext cx="551" cy="246"/>
            </a:xfrm>
            <a:custGeom>
              <a:avLst/>
              <a:gdLst>
                <a:gd name="T0" fmla="*/ 390 w 551"/>
                <a:gd name="T1" fmla="*/ 0 h 246"/>
                <a:gd name="T2" fmla="*/ 486 w 551"/>
                <a:gd name="T3" fmla="*/ 120 h 246"/>
                <a:gd name="T4" fmla="*/ 0 w 551"/>
                <a:gd name="T5" fmla="*/ 246 h 246"/>
                <a:gd name="T6" fmla="*/ 0 60000 65536"/>
                <a:gd name="T7" fmla="*/ 0 60000 65536"/>
                <a:gd name="T8" fmla="*/ 0 60000 65536"/>
                <a:gd name="T9" fmla="*/ 0 w 551"/>
                <a:gd name="T10" fmla="*/ 0 h 246"/>
                <a:gd name="T11" fmla="*/ 551 w 551"/>
                <a:gd name="T12" fmla="*/ 246 h 2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51" h="246">
                  <a:moveTo>
                    <a:pt x="390" y="0"/>
                  </a:moveTo>
                  <a:cubicBezTo>
                    <a:pt x="390" y="0"/>
                    <a:pt x="551" y="79"/>
                    <a:pt x="486" y="120"/>
                  </a:cubicBezTo>
                  <a:cubicBezTo>
                    <a:pt x="486" y="160"/>
                    <a:pt x="101" y="220"/>
                    <a:pt x="0" y="246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6" name="Freeform 41"/>
            <p:cNvSpPr>
              <a:spLocks/>
            </p:cNvSpPr>
            <p:nvPr/>
          </p:nvSpPr>
          <p:spPr bwMode="auto">
            <a:xfrm>
              <a:off x="2196" y="3420"/>
              <a:ext cx="333" cy="504"/>
            </a:xfrm>
            <a:custGeom>
              <a:avLst/>
              <a:gdLst>
                <a:gd name="T0" fmla="*/ 0 w 333"/>
                <a:gd name="T1" fmla="*/ 0 h 504"/>
                <a:gd name="T2" fmla="*/ 246 w 333"/>
                <a:gd name="T3" fmla="*/ 90 h 504"/>
                <a:gd name="T4" fmla="*/ 312 w 333"/>
                <a:gd name="T5" fmla="*/ 414 h 504"/>
                <a:gd name="T6" fmla="*/ 120 w 333"/>
                <a:gd name="T7" fmla="*/ 504 h 50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33"/>
                <a:gd name="T13" fmla="*/ 0 h 504"/>
                <a:gd name="T14" fmla="*/ 333 w 333"/>
                <a:gd name="T15" fmla="*/ 504 h 50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33" h="504">
                  <a:moveTo>
                    <a:pt x="0" y="0"/>
                  </a:moveTo>
                  <a:cubicBezTo>
                    <a:pt x="55" y="33"/>
                    <a:pt x="208" y="31"/>
                    <a:pt x="246" y="90"/>
                  </a:cubicBezTo>
                  <a:cubicBezTo>
                    <a:pt x="284" y="149"/>
                    <a:pt x="333" y="345"/>
                    <a:pt x="312" y="414"/>
                  </a:cubicBezTo>
                  <a:cubicBezTo>
                    <a:pt x="291" y="483"/>
                    <a:pt x="160" y="485"/>
                    <a:pt x="120" y="504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7" name="Freeform 42"/>
            <p:cNvSpPr>
              <a:spLocks/>
            </p:cNvSpPr>
            <p:nvPr/>
          </p:nvSpPr>
          <p:spPr bwMode="auto">
            <a:xfrm>
              <a:off x="2184" y="3720"/>
              <a:ext cx="161" cy="228"/>
            </a:xfrm>
            <a:custGeom>
              <a:avLst/>
              <a:gdLst>
                <a:gd name="T0" fmla="*/ 0 w 161"/>
                <a:gd name="T1" fmla="*/ 0 h 228"/>
                <a:gd name="T2" fmla="*/ 114 w 161"/>
                <a:gd name="T3" fmla="*/ 24 h 228"/>
                <a:gd name="T4" fmla="*/ 144 w 161"/>
                <a:gd name="T5" fmla="*/ 126 h 228"/>
                <a:gd name="T6" fmla="*/ 12 w 161"/>
                <a:gd name="T7" fmla="*/ 228 h 22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1"/>
                <a:gd name="T13" fmla="*/ 0 h 228"/>
                <a:gd name="T14" fmla="*/ 161 w 161"/>
                <a:gd name="T15" fmla="*/ 228 h 22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1" h="228">
                  <a:moveTo>
                    <a:pt x="0" y="0"/>
                  </a:moveTo>
                  <a:cubicBezTo>
                    <a:pt x="19" y="4"/>
                    <a:pt x="90" y="3"/>
                    <a:pt x="114" y="24"/>
                  </a:cubicBezTo>
                  <a:cubicBezTo>
                    <a:pt x="138" y="45"/>
                    <a:pt x="161" y="92"/>
                    <a:pt x="144" y="126"/>
                  </a:cubicBezTo>
                  <a:cubicBezTo>
                    <a:pt x="144" y="166"/>
                    <a:pt x="40" y="207"/>
                    <a:pt x="12" y="228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  <p:grpSp>
        <p:nvGrpSpPr>
          <p:cNvPr id="5" name="Group 50"/>
          <p:cNvGrpSpPr>
            <a:grpSpLocks/>
          </p:cNvGrpSpPr>
          <p:nvPr/>
        </p:nvGrpSpPr>
        <p:grpSpPr bwMode="auto">
          <a:xfrm>
            <a:off x="6896100" y="4924425"/>
            <a:ext cx="1014413" cy="1495425"/>
            <a:chOff x="4344" y="3102"/>
            <a:chExt cx="639" cy="942"/>
          </a:xfrm>
        </p:grpSpPr>
        <p:sp>
          <p:nvSpPr>
            <p:cNvPr id="144402" name="Freeform 47"/>
            <p:cNvSpPr>
              <a:spLocks/>
            </p:cNvSpPr>
            <p:nvPr/>
          </p:nvSpPr>
          <p:spPr bwMode="auto">
            <a:xfrm>
              <a:off x="4344" y="3102"/>
              <a:ext cx="639" cy="936"/>
            </a:xfrm>
            <a:custGeom>
              <a:avLst/>
              <a:gdLst>
                <a:gd name="T0" fmla="*/ 0 w 639"/>
                <a:gd name="T1" fmla="*/ 0 h 936"/>
                <a:gd name="T2" fmla="*/ 486 w 639"/>
                <a:gd name="T3" fmla="*/ 138 h 936"/>
                <a:gd name="T4" fmla="*/ 582 w 639"/>
                <a:gd name="T5" fmla="*/ 690 h 936"/>
                <a:gd name="T6" fmla="*/ 144 w 639"/>
                <a:gd name="T7" fmla="*/ 936 h 93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39"/>
                <a:gd name="T13" fmla="*/ 0 h 936"/>
                <a:gd name="T14" fmla="*/ 639 w 639"/>
                <a:gd name="T15" fmla="*/ 936 h 9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639" h="936">
                  <a:moveTo>
                    <a:pt x="0" y="0"/>
                  </a:moveTo>
                  <a:cubicBezTo>
                    <a:pt x="81" y="23"/>
                    <a:pt x="389" y="23"/>
                    <a:pt x="486" y="138"/>
                  </a:cubicBezTo>
                  <a:cubicBezTo>
                    <a:pt x="563" y="192"/>
                    <a:pt x="639" y="557"/>
                    <a:pt x="582" y="690"/>
                  </a:cubicBezTo>
                  <a:cubicBezTo>
                    <a:pt x="525" y="823"/>
                    <a:pt x="235" y="885"/>
                    <a:pt x="144" y="936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3" name="Freeform 48"/>
            <p:cNvSpPr>
              <a:spLocks/>
            </p:cNvSpPr>
            <p:nvPr/>
          </p:nvSpPr>
          <p:spPr bwMode="auto">
            <a:xfrm>
              <a:off x="4410" y="3408"/>
              <a:ext cx="506" cy="343"/>
            </a:xfrm>
            <a:custGeom>
              <a:avLst/>
              <a:gdLst>
                <a:gd name="T0" fmla="*/ 324 w 506"/>
                <a:gd name="T1" fmla="*/ 0 h 343"/>
                <a:gd name="T2" fmla="*/ 468 w 506"/>
                <a:gd name="T3" fmla="*/ 120 h 343"/>
                <a:gd name="T4" fmla="*/ 414 w 506"/>
                <a:gd name="T5" fmla="*/ 306 h 343"/>
                <a:gd name="T6" fmla="*/ 0 w 506"/>
                <a:gd name="T7" fmla="*/ 342 h 343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506"/>
                <a:gd name="T13" fmla="*/ 0 h 343"/>
                <a:gd name="T14" fmla="*/ 506 w 506"/>
                <a:gd name="T15" fmla="*/ 343 h 343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506" h="343">
                  <a:moveTo>
                    <a:pt x="324" y="0"/>
                  </a:moveTo>
                  <a:cubicBezTo>
                    <a:pt x="379" y="33"/>
                    <a:pt x="430" y="61"/>
                    <a:pt x="468" y="120"/>
                  </a:cubicBezTo>
                  <a:cubicBezTo>
                    <a:pt x="506" y="179"/>
                    <a:pt x="492" y="269"/>
                    <a:pt x="414" y="306"/>
                  </a:cubicBezTo>
                  <a:cubicBezTo>
                    <a:pt x="336" y="343"/>
                    <a:pt x="86" y="334"/>
                    <a:pt x="0" y="342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sp>
          <p:nvSpPr>
            <p:cNvPr id="144404" name="Freeform 49"/>
            <p:cNvSpPr>
              <a:spLocks/>
            </p:cNvSpPr>
            <p:nvPr/>
          </p:nvSpPr>
          <p:spPr bwMode="auto">
            <a:xfrm>
              <a:off x="4386" y="3756"/>
              <a:ext cx="211" cy="288"/>
            </a:xfrm>
            <a:custGeom>
              <a:avLst/>
              <a:gdLst>
                <a:gd name="T0" fmla="*/ 0 w 211"/>
                <a:gd name="T1" fmla="*/ 0 h 288"/>
                <a:gd name="T2" fmla="*/ 174 w 211"/>
                <a:gd name="T3" fmla="*/ 78 h 288"/>
                <a:gd name="T4" fmla="*/ 186 w 211"/>
                <a:gd name="T5" fmla="*/ 174 h 288"/>
                <a:gd name="T6" fmla="*/ 24 w 211"/>
                <a:gd name="T7" fmla="*/ 288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88"/>
                <a:gd name="T14" fmla="*/ 211 w 211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88">
                  <a:moveTo>
                    <a:pt x="0" y="0"/>
                  </a:moveTo>
                  <a:cubicBezTo>
                    <a:pt x="29" y="13"/>
                    <a:pt x="143" y="49"/>
                    <a:pt x="174" y="78"/>
                  </a:cubicBezTo>
                  <a:cubicBezTo>
                    <a:pt x="205" y="107"/>
                    <a:pt x="211" y="139"/>
                    <a:pt x="186" y="174"/>
                  </a:cubicBezTo>
                  <a:cubicBezTo>
                    <a:pt x="186" y="214"/>
                    <a:pt x="58" y="264"/>
                    <a:pt x="24" y="288"/>
                  </a:cubicBez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5411" name="Oval 3"/>
          <p:cNvSpPr>
            <a:spLocks noChangeArrowheads="1"/>
          </p:cNvSpPr>
          <p:nvPr/>
        </p:nvSpPr>
        <p:spPr bwMode="auto">
          <a:xfrm>
            <a:off x="3041650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2" name="Oval 4"/>
          <p:cNvSpPr>
            <a:spLocks noChangeArrowheads="1"/>
          </p:cNvSpPr>
          <p:nvPr/>
        </p:nvSpPr>
        <p:spPr bwMode="auto">
          <a:xfrm>
            <a:off x="3048000" y="37052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3" name="Oval 5"/>
          <p:cNvSpPr>
            <a:spLocks noChangeArrowheads="1"/>
          </p:cNvSpPr>
          <p:nvPr/>
        </p:nvSpPr>
        <p:spPr bwMode="auto">
          <a:xfrm>
            <a:off x="5592763" y="1981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14" name="Text Box 6"/>
          <p:cNvSpPr txBox="1">
            <a:spLocks noChangeArrowheads="1"/>
          </p:cNvSpPr>
          <p:nvPr/>
        </p:nvSpPr>
        <p:spPr bwMode="auto">
          <a:xfrm>
            <a:off x="1406525" y="1524000"/>
            <a:ext cx="1793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underwear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/>
        </p:nvSpPr>
        <p:spPr bwMode="auto">
          <a:xfrm>
            <a:off x="2133600" y="33369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pants</a:t>
            </a:r>
          </a:p>
        </p:txBody>
      </p:sp>
      <p:sp>
        <p:nvSpPr>
          <p:cNvPr id="145416" name="Text Box 8"/>
          <p:cNvSpPr txBox="1">
            <a:spLocks noChangeArrowheads="1"/>
          </p:cNvSpPr>
          <p:nvPr/>
        </p:nvSpPr>
        <p:spPr bwMode="auto">
          <a:xfrm>
            <a:off x="5675313" y="1524000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socks</a:t>
            </a:r>
          </a:p>
        </p:txBody>
      </p:sp>
      <p:sp>
        <p:nvSpPr>
          <p:cNvPr id="145417" name="Line 9"/>
          <p:cNvSpPr>
            <a:spLocks noChangeShapeType="1"/>
          </p:cNvSpPr>
          <p:nvPr/>
        </p:nvSpPr>
        <p:spPr bwMode="auto">
          <a:xfrm>
            <a:off x="31242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18" name="Line 11"/>
          <p:cNvSpPr>
            <a:spLocks noChangeShapeType="1"/>
          </p:cNvSpPr>
          <p:nvPr/>
        </p:nvSpPr>
        <p:spPr bwMode="auto">
          <a:xfrm flipV="1">
            <a:off x="3124200" y="3810000"/>
            <a:ext cx="24384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19" name="Line 12"/>
          <p:cNvSpPr>
            <a:spLocks noChangeShapeType="1"/>
          </p:cNvSpPr>
          <p:nvPr/>
        </p:nvSpPr>
        <p:spPr bwMode="auto">
          <a:xfrm flipH="1">
            <a:off x="5638800" y="2057400"/>
            <a:ext cx="0" cy="1676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5420" name="Oval 13"/>
          <p:cNvSpPr>
            <a:spLocks noChangeArrowheads="1"/>
          </p:cNvSpPr>
          <p:nvPr/>
        </p:nvSpPr>
        <p:spPr bwMode="auto">
          <a:xfrm>
            <a:off x="5562600" y="37179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45421" name="Text Box 14"/>
          <p:cNvSpPr txBox="1">
            <a:spLocks noChangeArrowheads="1"/>
          </p:cNvSpPr>
          <p:nvPr/>
        </p:nvSpPr>
        <p:spPr bwMode="auto">
          <a:xfrm>
            <a:off x="5675313" y="3336925"/>
            <a:ext cx="10302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shoes</a:t>
            </a:r>
          </a:p>
        </p:txBody>
      </p:sp>
      <p:sp>
        <p:nvSpPr>
          <p:cNvPr id="814098" name="Text Box 18"/>
          <p:cNvSpPr txBox="1">
            <a:spLocks noChangeArrowheads="1"/>
          </p:cNvSpPr>
          <p:nvPr/>
        </p:nvSpPr>
        <p:spPr bwMode="auto">
          <a:xfrm>
            <a:off x="4267200" y="4387850"/>
            <a:ext cx="466725" cy="85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5000">
                <a:solidFill>
                  <a:schemeClr val="hlink"/>
                </a:solidFill>
              </a:rPr>
              <a:t>?</a:t>
            </a:r>
          </a:p>
        </p:txBody>
      </p:sp>
      <p:grpSp>
        <p:nvGrpSpPr>
          <p:cNvPr id="2" name="Group 21"/>
          <p:cNvGrpSpPr>
            <a:grpSpLocks/>
          </p:cNvGrpSpPr>
          <p:nvPr/>
        </p:nvGrpSpPr>
        <p:grpSpPr bwMode="auto">
          <a:xfrm>
            <a:off x="2895600" y="2133600"/>
            <a:ext cx="2743200" cy="2957513"/>
            <a:chOff x="1824" y="1344"/>
            <a:chExt cx="1728" cy="1863"/>
          </a:xfrm>
        </p:grpSpPr>
        <p:pic>
          <p:nvPicPr>
            <p:cNvPr id="145424" name="Picture 19" descr="j0232139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2592"/>
              <a:ext cx="811" cy="61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5" name="Line 20"/>
            <p:cNvSpPr>
              <a:spLocks noChangeShapeType="1"/>
            </p:cNvSpPr>
            <p:nvPr/>
          </p:nvSpPr>
          <p:spPr bwMode="auto">
            <a:xfrm flipH="1" flipV="1">
              <a:off x="2016" y="1344"/>
              <a:ext cx="1536" cy="1056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4098" grpId="0"/>
    </p:bld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6435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36" name="Text Box 6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6437" name="Line 9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38" name="Text Box 19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6439" name="Text Box 21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6440" name="Oval 30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1" name="Oval 31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2" name="Text Box 51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6443" name="Text Box 52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6444" name="Oval 5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5" name="Oval 54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6" name="Text Box 56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6447" name="Text Box 57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6448" name="Oval 58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49" name="Oval 59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0" name="Text Box 61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6451" name="Text Box 62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6452" name="Oval 6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3" name="Oval 6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4" name="Text Box 66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6455" name="Text Box 6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6456" name="Oval 6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6197" name="Oval 69"/>
          <p:cNvSpPr>
            <a:spLocks noChangeArrowheads="1"/>
          </p:cNvSpPr>
          <p:nvPr/>
        </p:nvSpPr>
        <p:spPr bwMode="auto">
          <a:xfrm>
            <a:off x="3790950" y="4956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8" name="Oval 70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6459" name="Text Box 71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6460" name="Line 72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1" name="Line 73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2" name="Line 74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3" name="Line 75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4" name="Line 76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5" name="Line 77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6" name="Line 78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7" name="Line 79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8" name="Line 80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69" name="Line 81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70" name="Line 82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71" name="Text Box 83"/>
          <p:cNvSpPr txBox="1">
            <a:spLocks noChangeArrowheads="1"/>
          </p:cNvSpPr>
          <p:nvPr/>
        </p:nvSpPr>
        <p:spPr bwMode="auto">
          <a:xfrm>
            <a:off x="4419600" y="914400"/>
            <a:ext cx="4329113" cy="244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&lt;preCond&gt;: </a:t>
            </a:r>
            <a:br>
              <a:rPr lang="en-US" altLang="en-US" sz="2800"/>
            </a:br>
            <a:r>
              <a:rPr lang="en-US" altLang="en-US" sz="2800"/>
              <a:t>   A Directed Acyclic Graph</a:t>
            </a:r>
            <a:br>
              <a:rPr lang="en-US" altLang="en-US" sz="2800"/>
            </a:br>
            <a:r>
              <a:rPr lang="en-US" altLang="en-US" sz="2800"/>
              <a:t>     (DAG)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&lt;postCond&gt;:</a:t>
            </a:r>
            <a:br>
              <a:rPr lang="en-US" altLang="en-US" sz="2800"/>
            </a:br>
            <a:r>
              <a:rPr lang="en-US" altLang="en-US" sz="2800"/>
              <a:t>    Find one valid linear order</a:t>
            </a:r>
          </a:p>
        </p:txBody>
      </p:sp>
      <p:sp>
        <p:nvSpPr>
          <p:cNvPr id="816213" name="Text Box 85"/>
          <p:cNvSpPr txBox="1">
            <a:spLocks noChangeArrowheads="1"/>
          </p:cNvSpPr>
          <p:nvPr/>
        </p:nvSpPr>
        <p:spPr bwMode="auto">
          <a:xfrm>
            <a:off x="5181600" y="60039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l</a:t>
            </a:r>
          </a:p>
        </p:txBody>
      </p:sp>
      <p:sp>
        <p:nvSpPr>
          <p:cNvPr id="816212" name="Text Box 84"/>
          <p:cNvSpPr txBox="1">
            <a:spLocks noChangeArrowheads="1"/>
          </p:cNvSpPr>
          <p:nvPr/>
        </p:nvSpPr>
        <p:spPr bwMode="auto">
          <a:xfrm>
            <a:off x="4600575" y="3810000"/>
            <a:ext cx="294322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Algorithm: </a:t>
            </a:r>
          </a:p>
          <a:p>
            <a:pPr eaLnBrk="1" hangingPunct="1"/>
            <a:r>
              <a:rPr lang="en-US" altLang="en-US" sz="2800"/>
              <a:t>Find a sink.</a:t>
            </a:r>
          </a:p>
          <a:p>
            <a:pPr eaLnBrk="1" hangingPunct="1"/>
            <a:r>
              <a:rPr lang="en-US" altLang="en-US" sz="2800"/>
              <a:t>Put it last in order.</a:t>
            </a:r>
          </a:p>
          <a:p>
            <a:pPr eaLnBrk="1" hangingPunct="1"/>
            <a:r>
              <a:rPr lang="en-US" altLang="en-US" sz="2800"/>
              <a:t>Delete &amp; Repeat</a:t>
            </a:r>
            <a:br>
              <a:rPr lang="en-US" altLang="en-US" sz="2800"/>
            </a:br>
            <a:endParaRPr lang="en-US" altLang="en-US" sz="2800"/>
          </a:p>
        </p:txBody>
      </p:sp>
      <p:sp>
        <p:nvSpPr>
          <p:cNvPr id="816214" name="Text Box 86"/>
          <p:cNvSpPr txBox="1">
            <a:spLocks noChangeArrowheads="1"/>
          </p:cNvSpPr>
          <p:nvPr/>
        </p:nvSpPr>
        <p:spPr bwMode="auto">
          <a:xfrm>
            <a:off x="6611938" y="4257675"/>
            <a:ext cx="3413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62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62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1619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62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162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62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162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6213" grpId="0"/>
      <p:bldP spid="816214" grpId="0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7459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0" name="Text Box 4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7461" name="Line 5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2" name="Text Box 7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7463" name="Text Box 8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7464" name="Oval 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5" name="Oval 1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6" name="Text Box 12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7467" name="Text Box 13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7468" name="Oval 1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69" name="Oval 15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0" name="Text Box 17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7471" name="Text Box 18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7472" name="Oval 19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3" name="Oval 20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4" name="Text Box 22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7475" name="Text Box 23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7476" name="Oval 24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7" name="Oval 25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78" name="Text Box 27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7479" name="Text Box 28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7480" name="Oval 29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1" name="Oval 30"/>
          <p:cNvSpPr>
            <a:spLocks noChangeArrowheads="1"/>
          </p:cNvSpPr>
          <p:nvPr/>
        </p:nvSpPr>
        <p:spPr bwMode="auto">
          <a:xfrm>
            <a:off x="3790950" y="4956175"/>
            <a:ext cx="152400" cy="152400"/>
          </a:xfrm>
          <a:prstGeom prst="ellipse">
            <a:avLst/>
          </a:prstGeom>
          <a:solidFill>
            <a:schemeClr val="hlink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2" name="Oval 31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7483" name="Text Box 32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7484" name="Line 33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34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35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36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37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38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39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40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41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42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43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Text Box 44"/>
          <p:cNvSpPr txBox="1">
            <a:spLocks noChangeArrowheads="1"/>
          </p:cNvSpPr>
          <p:nvPr/>
        </p:nvSpPr>
        <p:spPr bwMode="auto">
          <a:xfrm>
            <a:off x="4419600" y="914400"/>
            <a:ext cx="4329113" cy="2441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&lt;preCond&gt;: </a:t>
            </a:r>
            <a:br>
              <a:rPr lang="en-US" altLang="en-US" sz="2800"/>
            </a:br>
            <a:r>
              <a:rPr lang="en-US" altLang="en-US" sz="2800"/>
              <a:t>   A Directed Acyclic Graph</a:t>
            </a:r>
            <a:br>
              <a:rPr lang="en-US" altLang="en-US" sz="2800"/>
            </a:br>
            <a:r>
              <a:rPr lang="en-US" altLang="en-US" sz="2800"/>
              <a:t>     (DAG)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&lt;postCond&gt;:</a:t>
            </a:r>
            <a:br>
              <a:rPr lang="en-US" altLang="en-US" sz="2800"/>
            </a:br>
            <a:r>
              <a:rPr lang="en-US" altLang="en-US" sz="2800"/>
              <a:t>    Find one valid linear order</a:t>
            </a:r>
          </a:p>
        </p:txBody>
      </p:sp>
      <p:sp>
        <p:nvSpPr>
          <p:cNvPr id="818222" name="Text Box 46"/>
          <p:cNvSpPr txBox="1">
            <a:spLocks noChangeArrowheads="1"/>
          </p:cNvSpPr>
          <p:nvPr/>
        </p:nvSpPr>
        <p:spPr bwMode="auto">
          <a:xfrm>
            <a:off x="7543800" y="4692650"/>
            <a:ext cx="984250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ym typeface="Symbol" pitchFamily="18" charset="2"/>
              </a:rPr>
              <a:t></a:t>
            </a:r>
            <a:r>
              <a:rPr lang="en-US" altLang="en-US" sz="2800"/>
              <a:t>(</a:t>
            </a:r>
            <a:r>
              <a:rPr lang="en-US" altLang="en-US" sz="2800" i="1"/>
              <a:t>n</a:t>
            </a:r>
            <a:r>
              <a:rPr lang="en-US" altLang="en-US" sz="2800"/>
              <a:t>)</a:t>
            </a:r>
            <a:br>
              <a:rPr lang="en-US" altLang="en-US" sz="2800"/>
            </a:br>
            <a:r>
              <a:rPr lang="en-US" altLang="en-US" sz="2800">
                <a:sym typeface="Symbol" pitchFamily="18" charset="2"/>
              </a:rPr>
              <a:t></a:t>
            </a:r>
            <a:r>
              <a:rPr lang="en-US" altLang="en-US" sz="2800"/>
              <a:t>(</a:t>
            </a:r>
            <a:r>
              <a:rPr lang="en-US" altLang="en-US" sz="2800" i="1"/>
              <a:t>n</a:t>
            </a:r>
            <a:r>
              <a:rPr lang="en-US" altLang="en-US" sz="2800" baseline="30000"/>
              <a:t>2</a:t>
            </a:r>
            <a:r>
              <a:rPr lang="en-US" altLang="en-US" sz="2800"/>
              <a:t>)</a:t>
            </a:r>
          </a:p>
        </p:txBody>
      </p:sp>
      <p:sp>
        <p:nvSpPr>
          <p:cNvPr id="147497" name="Text Box 47"/>
          <p:cNvSpPr txBox="1">
            <a:spLocks noChangeArrowheads="1"/>
          </p:cNvSpPr>
          <p:nvPr/>
        </p:nvSpPr>
        <p:spPr bwMode="auto">
          <a:xfrm>
            <a:off x="4600575" y="3810000"/>
            <a:ext cx="2943225" cy="2227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/>
              <a:t>Algorithm: </a:t>
            </a:r>
          </a:p>
          <a:p>
            <a:pPr eaLnBrk="1" hangingPunct="1"/>
            <a:r>
              <a:rPr lang="en-US" altLang="en-US" sz="2800"/>
              <a:t>Find a sink.</a:t>
            </a:r>
          </a:p>
          <a:p>
            <a:pPr eaLnBrk="1" hangingPunct="1"/>
            <a:r>
              <a:rPr lang="en-US" altLang="en-US" sz="2800"/>
              <a:t>Put it last in order.</a:t>
            </a:r>
          </a:p>
          <a:p>
            <a:pPr eaLnBrk="1" hangingPunct="1"/>
            <a:r>
              <a:rPr lang="en-US" altLang="en-US" sz="2800"/>
              <a:t>Delete &amp; Repeat</a:t>
            </a:r>
            <a:br>
              <a:rPr lang="en-US" altLang="en-US" sz="2800"/>
            </a:br>
            <a:endParaRPr lang="en-US" altLang="en-US" sz="2800"/>
          </a:p>
        </p:txBody>
      </p:sp>
      <p:sp>
        <p:nvSpPr>
          <p:cNvPr id="147498" name="Text Box 48"/>
          <p:cNvSpPr txBox="1">
            <a:spLocks noChangeArrowheads="1"/>
          </p:cNvSpPr>
          <p:nvPr/>
        </p:nvSpPr>
        <p:spPr bwMode="auto">
          <a:xfrm>
            <a:off x="5181600" y="60039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l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82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8222" grpId="0"/>
    </p:bld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8483" name="Text Box 4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8484" name="Line 5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85" name="Text Box 7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8486" name="Text Box 8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8487" name="Text Box 16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8488" name="Text Box 17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8489" name="Oval 19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490" name="Text Box 21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8491" name="Text Box 22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8492" name="Text Box 2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8493" name="Text Box 2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8494" name="Text Box 31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8495" name="Text Box 36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8496" name="Line 37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7" name="Line 38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8" name="Line 40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499" name="Line 41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0" name="Line 42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1" name="Line 43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2" name="Line 44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3" name="Line 45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4" name="Line 46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05" name="Line 47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49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48525" name="Line 10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26" name="Line 11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27" name="Text Box 12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48528" name="Text Box 48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Alg: DFS</a:t>
              </a:r>
            </a:p>
          </p:txBody>
        </p:sp>
      </p:grpSp>
      <p:sp>
        <p:nvSpPr>
          <p:cNvPr id="817202" name="Text Box 50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17175" name="Oval 23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204" name="Text Box 52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17205" name="Text Box 53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17206" name="Text Box 54"/>
          <p:cNvSpPr txBox="1">
            <a:spLocks noChangeArrowheads="1"/>
          </p:cNvSpPr>
          <p:nvPr/>
        </p:nvSpPr>
        <p:spPr bwMode="auto">
          <a:xfrm>
            <a:off x="7391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8512" name="Text Box 55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8513" name="Oval 3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4" name="Oval 13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5" name="Oval 14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6" name="Oval 18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7" name="Oval 2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0" name="Oval 28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19" name="Oval 29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5" name="Oval 33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187" name="Oval 35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8522" name="Line 3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8523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17208" name="Text Box 56"/>
          <p:cNvSpPr txBox="1">
            <a:spLocks noChangeArrowheads="1"/>
          </p:cNvSpPr>
          <p:nvPr/>
        </p:nvSpPr>
        <p:spPr bwMode="auto">
          <a:xfrm>
            <a:off x="5181600" y="61563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172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1717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172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6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7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8" dur="500" fill="hold"/>
                                        <p:tgtEl>
                                          <p:spTgt spid="817180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172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6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37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8" dur="500" fill="hold"/>
                                        <p:tgtEl>
                                          <p:spTgt spid="81718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172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6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47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48" dur="500" fill="hold"/>
                                        <p:tgtEl>
                                          <p:spTgt spid="81718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172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7202" grpId="0"/>
      <p:bldP spid="817204" grpId="0"/>
      <p:bldP spid="817205" grpId="0"/>
      <p:bldP spid="817206" grpId="0"/>
      <p:bldP spid="817208" grpId="0"/>
    </p:bld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4950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4950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4951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4951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4951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49513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14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9515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49516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9517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49518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49519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49520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30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49550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51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552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49553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49531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49532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3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49534" name="Text Box 38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1287" name="Text Box 39"/>
          <p:cNvSpPr txBox="1">
            <a:spLocks noChangeArrowheads="1"/>
          </p:cNvSpPr>
          <p:nvPr/>
        </p:nvSpPr>
        <p:spPr bwMode="auto">
          <a:xfrm>
            <a:off x="7391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9536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49537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8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39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0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1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2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3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4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5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49546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99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1300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49549" name="Text Box 53"/>
          <p:cNvSpPr txBox="1">
            <a:spLocks noChangeArrowheads="1"/>
          </p:cNvSpPr>
          <p:nvPr/>
        </p:nvSpPr>
        <p:spPr bwMode="auto">
          <a:xfrm>
            <a:off x="5181600" y="6156325"/>
            <a:ext cx="1052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…..  </a:t>
            </a:r>
            <a:r>
              <a:rPr lang="en-US" altLang="en-US" sz="3000" i="1"/>
              <a:t>f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13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21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7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8" dur="500" fill="hold"/>
                                        <p:tgtEl>
                                          <p:spTgt spid="821299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1287" grpId="0"/>
      <p:bldP spid="82130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386" name="Picture 2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76200"/>
            <a:ext cx="8839200" cy="713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053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053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053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053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053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053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38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0539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0540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0541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0542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0543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0544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1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2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3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554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0573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4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5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0576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0555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0556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57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0558" name="Text Box 38"/>
          <p:cNvSpPr txBox="1">
            <a:spLocks noChangeArrowheads="1"/>
          </p:cNvSpPr>
          <p:nvPr/>
        </p:nvSpPr>
        <p:spPr bwMode="auto">
          <a:xfrm>
            <a:off x="7391400" y="4327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0559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0560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1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2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3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4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5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6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7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8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69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0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0571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0572" name="Text Box 53"/>
          <p:cNvSpPr txBox="1">
            <a:spLocks noChangeArrowheads="1"/>
          </p:cNvSpPr>
          <p:nvPr/>
        </p:nvSpPr>
        <p:spPr bwMode="auto">
          <a:xfrm>
            <a:off x="5762625" y="6156325"/>
            <a:ext cx="492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l,f</a:t>
            </a:r>
          </a:p>
        </p:txBody>
      </p:sp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155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155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5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155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155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156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1561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62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1563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1564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1565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1566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1567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1568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69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0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1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2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3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4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5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6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77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1578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1596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97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1598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1599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1579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1580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1" name="Text Box 37"/>
          <p:cNvSpPr txBox="1">
            <a:spLocks noChangeArrowheads="1"/>
          </p:cNvSpPr>
          <p:nvPr/>
        </p:nvSpPr>
        <p:spPr bwMode="auto">
          <a:xfrm>
            <a:off x="7391400" y="4632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1582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1583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4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5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6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7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8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89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0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1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2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1593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1594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1595" name="Text Box 52"/>
          <p:cNvSpPr txBox="1">
            <a:spLocks noChangeArrowheads="1"/>
          </p:cNvSpPr>
          <p:nvPr/>
        </p:nvSpPr>
        <p:spPr bwMode="auto">
          <a:xfrm>
            <a:off x="5476875" y="6156325"/>
            <a:ext cx="7778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g,l,f</a:t>
            </a:r>
          </a:p>
        </p:txBody>
      </p:sp>
    </p:spTree>
  </p:cSld>
  <p:clrMapOvr>
    <a:masterClrMapping/>
  </p:clrMapOvr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257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258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8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258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258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258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2585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586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2587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2588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2589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2590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2591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2592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3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4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5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6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7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8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599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00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01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2602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261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2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262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262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2603" name="Text Box 35"/>
          <p:cNvSpPr txBox="1">
            <a:spLocks noChangeArrowheads="1"/>
          </p:cNvSpPr>
          <p:nvPr/>
        </p:nvSpPr>
        <p:spPr bwMode="auto">
          <a:xfrm>
            <a:off x="7391400" y="4937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2604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5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2606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7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8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09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0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1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2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3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4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5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2616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2617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2618" name="Text Box 52"/>
          <p:cNvSpPr txBox="1">
            <a:spLocks noChangeArrowheads="1"/>
          </p:cNvSpPr>
          <p:nvPr/>
        </p:nvSpPr>
        <p:spPr bwMode="auto">
          <a:xfrm>
            <a:off x="5211763" y="6156325"/>
            <a:ext cx="10429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e,g,l,f</a:t>
            </a:r>
          </a:p>
        </p:txBody>
      </p:sp>
    </p:spTree>
  </p:cSld>
  <p:clrMapOvr>
    <a:masterClrMapping/>
  </p:clrMapOvr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360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360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0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360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360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360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3609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10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3611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3612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3613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3614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3615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3616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7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8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19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0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1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2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3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4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25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3626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3642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43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644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3645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3627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28" name="Text Box 39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3629" name="Oval 40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0" name="Oval 41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1" name="Oval 42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2" name="Oval 43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3" name="Oval 44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4" name="Oval 45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5" name="Oval 46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6" name="Oval 47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7" name="Oval 48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38" name="Line 49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3639" name="Oval 50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3640" name="Text Box 51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3641" name="Text Box 52"/>
          <p:cNvSpPr txBox="1">
            <a:spLocks noChangeArrowheads="1"/>
          </p:cNvSpPr>
          <p:nvPr/>
        </p:nvSpPr>
        <p:spPr bwMode="auto">
          <a:xfrm>
            <a:off x="4926013" y="6156325"/>
            <a:ext cx="1328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d,e,g,l,f</a:t>
            </a:r>
          </a:p>
        </p:txBody>
      </p:sp>
    </p:spTree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462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462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2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463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463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463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33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4634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4635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4636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4637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4638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4639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0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1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2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3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4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5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6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7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48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4649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466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67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467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4650" name="Oval 36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35" name="Text Box 39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4652" name="Text Box 40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4653" name="Oval 41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4" name="Oval 42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5" name="Oval 43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6" name="Oval 44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1" name="Oval 45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58" name="Oval 46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3343" name="Oval 47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0" name="Oval 48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1" name="Oval 49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2" name="Line 50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4663" name="Oval 51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4664" name="Text Box 52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4665" name="Text Box 54"/>
          <p:cNvSpPr txBox="1">
            <a:spLocks noChangeArrowheads="1"/>
          </p:cNvSpPr>
          <p:nvPr/>
        </p:nvSpPr>
        <p:spPr bwMode="auto">
          <a:xfrm>
            <a:off x="4926013" y="6156325"/>
            <a:ext cx="13287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d,e,g,l,f</a:t>
            </a:r>
          </a:p>
        </p:txBody>
      </p:sp>
      <p:sp>
        <p:nvSpPr>
          <p:cNvPr id="823351" name="Text Box 55"/>
          <p:cNvSpPr txBox="1">
            <a:spLocks noChangeArrowheads="1"/>
          </p:cNvSpPr>
          <p:nvPr/>
        </p:nvSpPr>
        <p:spPr bwMode="auto">
          <a:xfrm>
            <a:off x="7410450" y="43910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3352" name="Text Box 56"/>
          <p:cNvSpPr txBox="1">
            <a:spLocks noChangeArrowheads="1"/>
          </p:cNvSpPr>
          <p:nvPr/>
        </p:nvSpPr>
        <p:spPr bwMode="auto">
          <a:xfrm>
            <a:off x="7391400" y="3921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82330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33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2330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33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23341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233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0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31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32" dur="500" fill="hold"/>
                                        <p:tgtEl>
                                          <p:spTgt spid="823343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3335" grpId="0"/>
      <p:bldP spid="823351" grpId="0"/>
      <p:bldP spid="823352" grpId="0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565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565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5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565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565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565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5657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5658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5659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5660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5661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5662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5663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4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5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6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7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8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69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0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1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72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5673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5692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93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5694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5695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5674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5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5676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5677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8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79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0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1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2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3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4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5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6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5687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5688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5689" name="Text Box 50"/>
          <p:cNvSpPr txBox="1">
            <a:spLocks noChangeArrowheads="1"/>
          </p:cNvSpPr>
          <p:nvPr/>
        </p:nvSpPr>
        <p:spPr bwMode="auto">
          <a:xfrm>
            <a:off x="4660900" y="6156325"/>
            <a:ext cx="1593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k,d,e,g,l,f</a:t>
            </a:r>
          </a:p>
        </p:txBody>
      </p:sp>
      <p:sp>
        <p:nvSpPr>
          <p:cNvPr id="155690" name="Text Box 51"/>
          <p:cNvSpPr txBox="1">
            <a:spLocks noChangeArrowheads="1"/>
          </p:cNvSpPr>
          <p:nvPr/>
        </p:nvSpPr>
        <p:spPr bwMode="auto">
          <a:xfrm>
            <a:off x="7410450" y="43910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5691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667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667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7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667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667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668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6681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6682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6683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6684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6685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6686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6687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8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89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0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1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2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3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4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5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696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6697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6715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716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717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6718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6698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699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6700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6701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2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3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4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5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6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7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8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09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10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6711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6712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6713" name="Text Box 50"/>
          <p:cNvSpPr txBox="1">
            <a:spLocks noChangeArrowheads="1"/>
          </p:cNvSpPr>
          <p:nvPr/>
        </p:nvSpPr>
        <p:spPr bwMode="auto">
          <a:xfrm>
            <a:off x="4459288" y="6156325"/>
            <a:ext cx="1795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j,k,d,e,g,l,f</a:t>
            </a:r>
          </a:p>
        </p:txBody>
      </p:sp>
      <p:sp>
        <p:nvSpPr>
          <p:cNvPr id="156714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769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770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0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770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770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770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7705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7706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7707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7708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7709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7710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7711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2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3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4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5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6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7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8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19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20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7721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7738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39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740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7741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7722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3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7724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5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6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7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8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29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0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1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2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3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7734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7735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7736" name="Text Box 50"/>
          <p:cNvSpPr txBox="1">
            <a:spLocks noChangeArrowheads="1"/>
          </p:cNvSpPr>
          <p:nvPr/>
        </p:nvSpPr>
        <p:spPr bwMode="auto">
          <a:xfrm>
            <a:off x="4257675" y="6156325"/>
            <a:ext cx="1997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i,j,k,d,e,g,l,f</a:t>
            </a:r>
          </a:p>
        </p:txBody>
      </p:sp>
      <p:sp>
        <p:nvSpPr>
          <p:cNvPr id="157737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872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872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2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872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872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872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8729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8730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8731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8732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8733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8734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8735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6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7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8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39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0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1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2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3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44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8745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8764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65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8766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8767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8746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2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8748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8749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5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1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28457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3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4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5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6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7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58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8759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8760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828467" name="Text Box 51"/>
          <p:cNvSpPr txBox="1">
            <a:spLocks noChangeArrowheads="1"/>
          </p:cNvSpPr>
          <p:nvPr/>
        </p:nvSpPr>
        <p:spPr bwMode="auto">
          <a:xfrm>
            <a:off x="7410450" y="43910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8762" name="Text Box 53"/>
          <p:cNvSpPr txBox="1">
            <a:spLocks noChangeArrowheads="1"/>
          </p:cNvSpPr>
          <p:nvPr/>
        </p:nvSpPr>
        <p:spPr bwMode="auto">
          <a:xfrm>
            <a:off x="4257675" y="6156325"/>
            <a:ext cx="1997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i,j,k,d,e,g,l,f</a:t>
            </a:r>
          </a:p>
        </p:txBody>
      </p:sp>
      <p:sp>
        <p:nvSpPr>
          <p:cNvPr id="158763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28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28455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28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28457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28452" grpId="0"/>
      <p:bldP spid="828467" grpId="0"/>
    </p:bld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59747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59748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49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9750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59751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59752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59753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59754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59755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59756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59757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59758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59759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0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1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2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3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4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5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6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7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68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9769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59787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88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9789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59790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59770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1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59772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59773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4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5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6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7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8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79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0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1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2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9783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59784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59785" name="Text Box 51"/>
          <p:cNvSpPr txBox="1">
            <a:spLocks noChangeArrowheads="1"/>
          </p:cNvSpPr>
          <p:nvPr/>
        </p:nvSpPr>
        <p:spPr bwMode="auto">
          <a:xfrm>
            <a:off x="3992563" y="6156325"/>
            <a:ext cx="22621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c,i,j,k,d,e,g,l,f</a:t>
            </a:r>
          </a:p>
        </p:txBody>
      </p:sp>
      <p:sp>
        <p:nvSpPr>
          <p:cNvPr id="159786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2" name="Group 106"/>
          <p:cNvGrpSpPr>
            <a:grpSpLocks/>
          </p:cNvGrpSpPr>
          <p:nvPr/>
        </p:nvGrpSpPr>
        <p:grpSpPr bwMode="auto">
          <a:xfrm>
            <a:off x="4419600" y="228600"/>
            <a:ext cx="4591050" cy="4054475"/>
            <a:chOff x="2784" y="144"/>
            <a:chExt cx="2892" cy="2554"/>
          </a:xfrm>
        </p:grpSpPr>
        <p:sp>
          <p:nvSpPr>
            <p:cNvPr id="17494" name="Rectangle 2"/>
            <p:cNvSpPr>
              <a:spLocks noChangeArrowheads="1"/>
            </p:cNvSpPr>
            <p:nvPr/>
          </p:nvSpPr>
          <p:spPr bwMode="auto">
            <a:xfrm>
              <a:off x="2784" y="760"/>
              <a:ext cx="288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We know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 nodes are reachable from </a:t>
              </a:r>
              <a:r>
                <a:rPr lang="en-US" altLang="en-US" sz="3000" i="1"/>
                <a:t>s</a:t>
              </a:r>
              <a:r>
                <a:rPr lang="en-US" altLang="en-US" sz="3000"/>
                <a:t> because we have traced out a path. </a:t>
              </a:r>
            </a:p>
          </p:txBody>
        </p:sp>
        <p:sp>
          <p:nvSpPr>
            <p:cNvPr id="17495" name="Rectangle 3"/>
            <p:cNvSpPr>
              <a:spLocks noChangeArrowheads="1"/>
            </p:cNvSpPr>
            <p:nvPr/>
          </p:nvSpPr>
          <p:spPr bwMode="auto">
            <a:xfrm>
              <a:off x="2806" y="1776"/>
              <a:ext cx="287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If a node has been </a:t>
              </a:r>
              <a:r>
                <a:rPr lang="en-US" altLang="en-US" sz="3000" b="1" u="sng"/>
                <a:t>handled</a:t>
              </a:r>
              <a:r>
                <a:rPr lang="en-US" altLang="en-US" sz="3000"/>
                <a:t>, </a:t>
              </a:r>
              <a:br>
                <a:rPr lang="en-US" altLang="en-US" sz="3000"/>
              </a:br>
              <a:r>
                <a:rPr lang="en-US" altLang="en-US" sz="3000"/>
                <a:t>then all of its neighbors </a:t>
              </a:r>
              <a:br>
                <a:rPr lang="en-US" altLang="en-US" sz="3000"/>
              </a:br>
              <a:r>
                <a:rPr lang="en-US" altLang="en-US" sz="3000"/>
                <a:t>have been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. </a:t>
              </a:r>
            </a:p>
          </p:txBody>
        </p:sp>
        <p:grpSp>
          <p:nvGrpSpPr>
            <p:cNvPr id="17496" name="Group 5"/>
            <p:cNvGrpSpPr>
              <a:grpSpLocks/>
            </p:cNvGrpSpPr>
            <p:nvPr/>
          </p:nvGrpSpPr>
          <p:grpSpPr bwMode="auto">
            <a:xfrm>
              <a:off x="4032" y="144"/>
              <a:ext cx="744" cy="672"/>
              <a:chOff x="1224" y="2539"/>
              <a:chExt cx="2280" cy="1785"/>
            </a:xfrm>
          </p:grpSpPr>
          <p:sp>
            <p:nvSpPr>
              <p:cNvPr id="17497" name="Freeform 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7498" name="Group 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7499" name="Group 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7504" name="Freeform 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5" name="Freeform 1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6" name="Freeform 1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7" name="Freeform 1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8" name="Freeform 1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9" name="Freeform 1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7500" name="Group 1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7501" name="Freeform 1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2" name="Freeform 1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7503" name="Freeform 1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</p:grpSp>
      <p:sp>
        <p:nvSpPr>
          <p:cNvPr id="17412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4" name="Line 25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5" name="Oval 26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6" name="Oval 27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7" name="Oval 28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8" name="Oval 29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9" name="Text Box 30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420" name="Text Box 31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421" name="Text Box 32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422" name="Text Box 33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423" name="Text Box 34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424" name="Text Box 35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425" name="Text Box 36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426" name="Text Box 37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427" name="Text Box 38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428" name="Text Box 39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429" name="Text Box 40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430" name="Text Box 41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431" name="Line 42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2" name="Line 43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3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4" name="Line 45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5" name="Line 46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6" name="Line 47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7" name="Line 48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8" name="Line 49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39" name="Line 50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0" name="Line 51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1" name="Line 52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2" name="Line 53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3" name="Line 54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4" name="Line 55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5" name="Line 56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6" name="Line 57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7" name="Line 58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8" name="Line 59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49" name="Line 60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0" name="Line 61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1" name="Line 62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2" name="Line 63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3" name="Line 64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4" name="Line 65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5" name="Line 66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6" name="Line 67"/>
          <p:cNvSpPr>
            <a:spLocks noChangeAspect="1" noChangeShapeType="1"/>
          </p:cNvSpPr>
          <p:nvPr/>
        </p:nvSpPr>
        <p:spPr bwMode="auto">
          <a:xfrm>
            <a:off x="854075" y="3513138"/>
            <a:ext cx="649288" cy="4206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7" name="Oval 68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58" name="Line 69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59" name="Oval 70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0" name="Oval 71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1" name="Oval 72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2" name="Oval 73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3" name="Oval 74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4" name="Oval 75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5" name="Oval 76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6" name="Text Box 77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467" name="Oval 78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68" name="Oval 79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17469" name="Group 80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7491" name="Oval 81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7492" name="Oval 82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7493" name="Freeform 83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" name="Group 105"/>
          <p:cNvGrpSpPr>
            <a:grpSpLocks/>
          </p:cNvGrpSpPr>
          <p:nvPr/>
        </p:nvGrpSpPr>
        <p:grpSpPr bwMode="auto">
          <a:xfrm>
            <a:off x="3581400" y="4343400"/>
            <a:ext cx="5575300" cy="762000"/>
            <a:chOff x="2256" y="2736"/>
            <a:chExt cx="3512" cy="480"/>
          </a:xfrm>
        </p:grpSpPr>
        <p:grpSp>
          <p:nvGrpSpPr>
            <p:cNvPr id="17487" name="Group 20"/>
            <p:cNvGrpSpPr>
              <a:grpSpLocks/>
            </p:cNvGrpSpPr>
            <p:nvPr/>
          </p:nvGrpSpPr>
          <p:grpSpPr bwMode="auto">
            <a:xfrm>
              <a:off x="2256" y="2736"/>
              <a:ext cx="576" cy="480"/>
              <a:chOff x="1584" y="2256"/>
              <a:chExt cx="768" cy="672"/>
            </a:xfrm>
          </p:grpSpPr>
          <p:sp>
            <p:nvSpPr>
              <p:cNvPr id="17489" name="AutoShape 21"/>
              <p:cNvSpPr>
                <a:spLocks noChangeArrowheads="1"/>
              </p:cNvSpPr>
              <p:nvPr/>
            </p:nvSpPr>
            <p:spPr bwMode="auto">
              <a:xfrm>
                <a:off x="1584" y="2256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381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4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4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490" name="Line 22"/>
              <p:cNvSpPr>
                <a:spLocks noChangeShapeType="1"/>
              </p:cNvSpPr>
              <p:nvPr/>
            </p:nvSpPr>
            <p:spPr bwMode="auto">
              <a:xfrm>
                <a:off x="1968" y="2784"/>
                <a:ext cx="0" cy="144"/>
              </a:xfrm>
              <a:prstGeom prst="line">
                <a:avLst/>
              </a:prstGeom>
              <a:noFill/>
              <a:ln w="635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88" name="Text Box 87"/>
            <p:cNvSpPr txBox="1">
              <a:spLocks noChangeArrowheads="1"/>
            </p:cNvSpPr>
            <p:nvPr/>
          </p:nvSpPr>
          <p:spPr bwMode="auto">
            <a:xfrm>
              <a:off x="2766" y="2774"/>
              <a:ext cx="3002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All </a:t>
              </a:r>
              <a:r>
                <a:rPr lang="en-US" altLang="en-US" sz="3000" b="1" u="sng"/>
                <a:t>found</a:t>
              </a:r>
              <a:r>
                <a:rPr lang="en-US" altLang="en-US" sz="3000"/>
                <a:t> nodes are </a:t>
              </a:r>
              <a:r>
                <a:rPr lang="en-US" altLang="en-US" sz="3000" b="1" u="sng"/>
                <a:t>handled</a:t>
              </a:r>
              <a:r>
                <a:rPr lang="en-US" altLang="en-US" sz="3000"/>
                <a:t>.</a:t>
              </a:r>
            </a:p>
          </p:txBody>
        </p:sp>
      </p:grpSp>
      <p:grpSp>
        <p:nvGrpSpPr>
          <p:cNvPr id="17471" name="Group 88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7474" name="Freeform 89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7475" name="Group 90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7485" name="AutoShape 9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7486" name="Line 9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7476" name="Oval 93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7477" name="Picture 9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7478" name="Group 95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7479" name="Freeform 96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0" name="Freeform 97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1" name="Freeform 98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2" name="Freeform 99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3" name="Freeform 100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484" name="Freeform 101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43848" name="Rectangle 104"/>
          <p:cNvSpPr>
            <a:spLocks noChangeArrowheads="1"/>
          </p:cNvSpPr>
          <p:nvPr/>
        </p:nvSpPr>
        <p:spPr bwMode="auto">
          <a:xfrm>
            <a:off x="1143000" y="5029200"/>
            <a:ext cx="5821363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  <a:br>
              <a:rPr lang="en-US" altLang="en-US" sz="3000"/>
            </a:br>
            <a:r>
              <a:rPr lang="en-US" altLang="en-US" sz="3000"/>
              <a:t>  Output all the nodes </a:t>
            </a:r>
            <a:r>
              <a:rPr lang="en-US" altLang="en-US" sz="3000" i="1"/>
              <a:t>u</a:t>
            </a:r>
            <a:r>
              <a:rPr lang="en-US" altLang="en-US" sz="3000"/>
              <a:t> that are </a:t>
            </a:r>
            <a:br>
              <a:rPr lang="en-US" altLang="en-US" sz="3000"/>
            </a:br>
            <a:r>
              <a:rPr lang="en-US" altLang="en-US" sz="3000"/>
              <a:t>  reachable by a path in </a:t>
            </a:r>
            <a:r>
              <a:rPr lang="en-US" altLang="en-US" sz="3000" i="1"/>
              <a:t>G</a:t>
            </a:r>
            <a:r>
              <a:rPr lang="en-US" altLang="en-US" sz="3000"/>
              <a:t>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543851" name="Text Box 107"/>
          <p:cNvSpPr txBox="1">
            <a:spLocks noChangeArrowheads="1"/>
          </p:cNvSpPr>
          <p:nvPr/>
        </p:nvSpPr>
        <p:spPr bwMode="auto">
          <a:xfrm>
            <a:off x="4403725" y="6324600"/>
            <a:ext cx="329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Output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 nodes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3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38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3848" grpId="0"/>
      <p:bldP spid="543851" grpId="0"/>
    </p:bld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0771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0772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73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0774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0775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0776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0777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0778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0779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0780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0781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0782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0783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4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5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6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7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8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89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0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1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792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0793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0810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11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0812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0813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0794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5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0796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7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8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799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0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1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2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3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4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5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0806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0807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0808" name="Text Box 50"/>
          <p:cNvSpPr txBox="1">
            <a:spLocks noChangeArrowheads="1"/>
          </p:cNvSpPr>
          <p:nvPr/>
        </p:nvSpPr>
        <p:spPr bwMode="auto">
          <a:xfrm>
            <a:off x="3706813" y="6156325"/>
            <a:ext cx="2547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b,c,i,j,k,d,e,g,l,f</a:t>
            </a:r>
          </a:p>
        </p:txBody>
      </p:sp>
      <p:sp>
        <p:nvSpPr>
          <p:cNvPr id="160809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1795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1796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797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1798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1799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1800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1801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1802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1803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1804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1805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1806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1807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8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09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0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1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2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3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4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5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16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1817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1836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37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838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1839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1818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33572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1820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833574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2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833576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4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5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6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7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8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29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30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1831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1832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833586" name="Text Box 50"/>
          <p:cNvSpPr txBox="1">
            <a:spLocks noChangeArrowheads="1"/>
          </p:cNvSpPr>
          <p:nvPr/>
        </p:nvSpPr>
        <p:spPr bwMode="auto">
          <a:xfrm>
            <a:off x="7410450" y="43910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1834" name="Text Box 51"/>
          <p:cNvSpPr txBox="1">
            <a:spLocks noChangeArrowheads="1"/>
          </p:cNvSpPr>
          <p:nvPr/>
        </p:nvSpPr>
        <p:spPr bwMode="auto">
          <a:xfrm>
            <a:off x="3706813" y="6156325"/>
            <a:ext cx="2547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b,c,i,j,k,d,e,g,l,f</a:t>
            </a:r>
          </a:p>
        </p:txBody>
      </p:sp>
      <p:sp>
        <p:nvSpPr>
          <p:cNvPr id="161835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35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0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11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2" dur="500" fill="hold"/>
                                        <p:tgtEl>
                                          <p:spTgt spid="833574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1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0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bg2"/>
                                      </p:to>
                                    </p:animClr>
                                    <p:set>
                                      <p:cBhvr>
                                        <p:cTn id="21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22" dur="500" fill="hold"/>
                                        <p:tgtEl>
                                          <p:spTgt spid="833576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3572" grpId="0"/>
      <p:bldP spid="833586" grpId="0"/>
    </p:bld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2819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2820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21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2822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2823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2824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2825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2826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2827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2828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2829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2830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2831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2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3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4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5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6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7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8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39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40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2841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2859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0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861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2862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2842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3" name="Text Box 36"/>
          <p:cNvSpPr txBox="1">
            <a:spLocks noChangeArrowheads="1"/>
          </p:cNvSpPr>
          <p:nvPr/>
        </p:nvSpPr>
        <p:spPr bwMode="auto">
          <a:xfrm>
            <a:off x="7429500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2844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2845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6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7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8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49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0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1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2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3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4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2855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2856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2857" name="Text Box 51"/>
          <p:cNvSpPr txBox="1">
            <a:spLocks noChangeArrowheads="1"/>
          </p:cNvSpPr>
          <p:nvPr/>
        </p:nvSpPr>
        <p:spPr bwMode="auto">
          <a:xfrm>
            <a:off x="3427413" y="6156325"/>
            <a:ext cx="28273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h,b,c</a:t>
            </a:r>
            <a:r>
              <a:rPr lang="en-US" altLang="en-US" sz="2800" i="1"/>
              <a:t>,</a:t>
            </a:r>
            <a:r>
              <a:rPr lang="en-US" altLang="en-US" sz="3000" i="1"/>
              <a:t>i,j,k,d,e,g,l,f</a:t>
            </a:r>
          </a:p>
        </p:txBody>
      </p:sp>
      <p:sp>
        <p:nvSpPr>
          <p:cNvPr id="162858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3843" name="Text Box 3"/>
          <p:cNvSpPr txBox="1">
            <a:spLocks noChangeArrowheads="1"/>
          </p:cNvSpPr>
          <p:nvPr/>
        </p:nvSpPr>
        <p:spPr bwMode="auto">
          <a:xfrm>
            <a:off x="2541588" y="974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63844" name="Line 4"/>
          <p:cNvSpPr>
            <a:spLocks noChangeShapeType="1"/>
          </p:cNvSpPr>
          <p:nvPr/>
        </p:nvSpPr>
        <p:spPr bwMode="auto">
          <a:xfrm flipH="1">
            <a:off x="1905000" y="1371600"/>
            <a:ext cx="9906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45" name="Text Box 6"/>
          <p:cNvSpPr txBox="1">
            <a:spLocks noChangeArrowheads="1"/>
          </p:cNvSpPr>
          <p:nvPr/>
        </p:nvSpPr>
        <p:spPr bwMode="auto">
          <a:xfrm>
            <a:off x="1347788" y="18891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63846" name="Text Box 7"/>
          <p:cNvSpPr txBox="1">
            <a:spLocks noChangeArrowheads="1"/>
          </p:cNvSpPr>
          <p:nvPr/>
        </p:nvSpPr>
        <p:spPr bwMode="auto">
          <a:xfrm>
            <a:off x="3810000" y="1870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63847" name="Text Box 9"/>
          <p:cNvSpPr txBox="1">
            <a:spLocks noChangeArrowheads="1"/>
          </p:cNvSpPr>
          <p:nvPr/>
        </p:nvSpPr>
        <p:spPr bwMode="auto">
          <a:xfrm>
            <a:off x="1362075" y="24225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63848" name="Text Box 10"/>
          <p:cNvSpPr txBox="1">
            <a:spLocks noChangeArrowheads="1"/>
          </p:cNvSpPr>
          <p:nvPr/>
        </p:nvSpPr>
        <p:spPr bwMode="auto">
          <a:xfrm>
            <a:off x="3824288" y="2403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63849" name="Text Box 13"/>
          <p:cNvSpPr txBox="1">
            <a:spLocks noChangeArrowheads="1"/>
          </p:cNvSpPr>
          <p:nvPr/>
        </p:nvSpPr>
        <p:spPr bwMode="auto">
          <a:xfrm>
            <a:off x="1376363" y="2955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63850" name="Text Box 14"/>
          <p:cNvSpPr txBox="1">
            <a:spLocks noChangeArrowheads="1"/>
          </p:cNvSpPr>
          <p:nvPr/>
        </p:nvSpPr>
        <p:spPr bwMode="auto">
          <a:xfrm>
            <a:off x="3838575" y="29368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63851" name="Text Box 16"/>
          <p:cNvSpPr txBox="1">
            <a:spLocks noChangeArrowheads="1"/>
          </p:cNvSpPr>
          <p:nvPr/>
        </p:nvSpPr>
        <p:spPr bwMode="auto">
          <a:xfrm>
            <a:off x="1390650" y="34893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63852" name="Text Box 17"/>
          <p:cNvSpPr txBox="1">
            <a:spLocks noChangeArrowheads="1"/>
          </p:cNvSpPr>
          <p:nvPr/>
        </p:nvSpPr>
        <p:spPr bwMode="auto">
          <a:xfrm>
            <a:off x="3852863" y="34702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63853" name="Text Box 18"/>
          <p:cNvSpPr txBox="1">
            <a:spLocks noChangeArrowheads="1"/>
          </p:cNvSpPr>
          <p:nvPr/>
        </p:nvSpPr>
        <p:spPr bwMode="auto">
          <a:xfrm>
            <a:off x="140493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63854" name="Text Box 19"/>
          <p:cNvSpPr txBox="1">
            <a:spLocks noChangeArrowheads="1"/>
          </p:cNvSpPr>
          <p:nvPr/>
        </p:nvSpPr>
        <p:spPr bwMode="auto">
          <a:xfrm>
            <a:off x="2292350" y="3946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63855" name="Line 20"/>
          <p:cNvSpPr>
            <a:spLocks noChangeShapeType="1"/>
          </p:cNvSpPr>
          <p:nvPr/>
        </p:nvSpPr>
        <p:spPr bwMode="auto">
          <a:xfrm>
            <a:off x="2895600" y="1371600"/>
            <a:ext cx="838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6" name="Line 21"/>
          <p:cNvSpPr>
            <a:spLocks noChangeShapeType="1"/>
          </p:cNvSpPr>
          <p:nvPr/>
        </p:nvSpPr>
        <p:spPr bwMode="auto">
          <a:xfrm>
            <a:off x="38100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7" name="Line 22"/>
          <p:cNvSpPr>
            <a:spLocks noChangeShapeType="1"/>
          </p:cNvSpPr>
          <p:nvPr/>
        </p:nvSpPr>
        <p:spPr bwMode="auto">
          <a:xfrm>
            <a:off x="38385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8" name="Line 23"/>
          <p:cNvSpPr>
            <a:spLocks noChangeShapeType="1"/>
          </p:cNvSpPr>
          <p:nvPr/>
        </p:nvSpPr>
        <p:spPr bwMode="auto">
          <a:xfrm>
            <a:off x="1828800" y="22098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59" name="Line 24"/>
          <p:cNvSpPr>
            <a:spLocks noChangeShapeType="1"/>
          </p:cNvSpPr>
          <p:nvPr/>
        </p:nvSpPr>
        <p:spPr bwMode="auto">
          <a:xfrm>
            <a:off x="18383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0" name="Line 25"/>
          <p:cNvSpPr>
            <a:spLocks noChangeShapeType="1"/>
          </p:cNvSpPr>
          <p:nvPr/>
        </p:nvSpPr>
        <p:spPr bwMode="auto">
          <a:xfrm>
            <a:off x="1857375" y="32766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1" name="Line 26"/>
          <p:cNvSpPr>
            <a:spLocks noChangeShapeType="1"/>
          </p:cNvSpPr>
          <p:nvPr/>
        </p:nvSpPr>
        <p:spPr bwMode="auto">
          <a:xfrm flipH="1">
            <a:off x="2971800" y="3810000"/>
            <a:ext cx="8763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2" name="Line 27"/>
          <p:cNvSpPr>
            <a:spLocks noChangeShapeType="1"/>
          </p:cNvSpPr>
          <p:nvPr/>
        </p:nvSpPr>
        <p:spPr bwMode="auto">
          <a:xfrm>
            <a:off x="1905000" y="3810000"/>
            <a:ext cx="914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3" name="Line 28"/>
          <p:cNvSpPr>
            <a:spLocks noChangeShapeType="1"/>
          </p:cNvSpPr>
          <p:nvPr/>
        </p:nvSpPr>
        <p:spPr bwMode="auto">
          <a:xfrm flipH="1">
            <a:off x="1981200" y="4267200"/>
            <a:ext cx="838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64" name="Line 29"/>
          <p:cNvSpPr>
            <a:spLocks noChangeShapeType="1"/>
          </p:cNvSpPr>
          <p:nvPr/>
        </p:nvSpPr>
        <p:spPr bwMode="auto">
          <a:xfrm>
            <a:off x="2895600" y="4267200"/>
            <a:ext cx="9144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63865" name="Group 30"/>
          <p:cNvGrpSpPr>
            <a:grpSpLocks/>
          </p:cNvGrpSpPr>
          <p:nvPr/>
        </p:nvGrpSpPr>
        <p:grpSpPr bwMode="auto">
          <a:xfrm>
            <a:off x="4232275" y="441325"/>
            <a:ext cx="4464050" cy="4968875"/>
            <a:chOff x="2666" y="278"/>
            <a:chExt cx="2812" cy="3130"/>
          </a:xfrm>
        </p:grpSpPr>
        <p:sp>
          <p:nvSpPr>
            <p:cNvPr id="163883" name="Line 31"/>
            <p:cNvSpPr>
              <a:spLocks noChangeShapeType="1"/>
            </p:cNvSpPr>
            <p:nvPr/>
          </p:nvSpPr>
          <p:spPr bwMode="auto">
            <a:xfrm>
              <a:off x="4608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4" name="Line 32"/>
            <p:cNvSpPr>
              <a:spLocks noChangeShapeType="1"/>
            </p:cNvSpPr>
            <p:nvPr/>
          </p:nvSpPr>
          <p:spPr bwMode="auto">
            <a:xfrm flipH="1">
              <a:off x="4944" y="1200"/>
              <a:ext cx="0" cy="2208"/>
            </a:xfrm>
            <a:prstGeom prst="line">
              <a:avLst/>
            </a:prstGeom>
            <a:noFill/>
            <a:ln w="38100">
              <a:solidFill>
                <a:srgbClr val="FF66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3885" name="Text Box 33"/>
            <p:cNvSpPr txBox="1">
              <a:spLocks noChangeArrowheads="1"/>
            </p:cNvSpPr>
            <p:nvPr/>
          </p:nvSpPr>
          <p:spPr bwMode="auto">
            <a:xfrm>
              <a:off x="4128" y="278"/>
              <a:ext cx="1350" cy="9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Found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Not Handled</a:t>
              </a:r>
              <a:br>
                <a:rPr lang="en-US" altLang="en-US" sz="3000">
                  <a:solidFill>
                    <a:schemeClr val="accent1"/>
                  </a:solidFill>
                </a:rPr>
              </a:br>
              <a:r>
                <a:rPr lang="en-US" altLang="en-US" sz="3000">
                  <a:solidFill>
                    <a:schemeClr val="accent1"/>
                  </a:solidFill>
                </a:rPr>
                <a:t>Stack </a:t>
              </a:r>
            </a:p>
          </p:txBody>
        </p:sp>
        <p:sp>
          <p:nvSpPr>
            <p:cNvPr id="163886" name="Text Box 34"/>
            <p:cNvSpPr txBox="1">
              <a:spLocks noChangeArrowheads="1"/>
            </p:cNvSpPr>
            <p:nvPr/>
          </p:nvSpPr>
          <p:spPr bwMode="auto">
            <a:xfrm>
              <a:off x="2666" y="432"/>
              <a:ext cx="982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1"/>
                  </a:solidFill>
                </a:rPr>
                <a:t>Alg:</a:t>
              </a:r>
              <a:r>
                <a:rPr lang="en-US" altLang="en-US" sz="2800"/>
                <a:t> DFS</a:t>
              </a:r>
            </a:p>
          </p:txBody>
        </p:sp>
      </p:grpSp>
      <p:sp>
        <p:nvSpPr>
          <p:cNvPr id="163866" name="Oval 35"/>
          <p:cNvSpPr>
            <a:spLocks noChangeArrowheads="1"/>
          </p:cNvSpPr>
          <p:nvPr/>
        </p:nvSpPr>
        <p:spPr bwMode="auto">
          <a:xfrm>
            <a:off x="1781175" y="3200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67" name="Text Box 37"/>
          <p:cNvSpPr txBox="1">
            <a:spLocks noChangeArrowheads="1"/>
          </p:cNvSpPr>
          <p:nvPr/>
        </p:nvSpPr>
        <p:spPr bwMode="auto">
          <a:xfrm>
            <a:off x="3867150" y="468947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63868" name="Oval 38"/>
          <p:cNvSpPr>
            <a:spLocks noChangeArrowheads="1"/>
          </p:cNvSpPr>
          <p:nvPr/>
        </p:nvSpPr>
        <p:spPr bwMode="auto">
          <a:xfrm>
            <a:off x="2819400" y="1295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69" name="Oval 39"/>
          <p:cNvSpPr>
            <a:spLocks noChangeArrowheads="1"/>
          </p:cNvSpPr>
          <p:nvPr/>
        </p:nvSpPr>
        <p:spPr bwMode="auto">
          <a:xfrm>
            <a:off x="1752600" y="2133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0" name="Oval 40"/>
          <p:cNvSpPr>
            <a:spLocks noChangeArrowheads="1"/>
          </p:cNvSpPr>
          <p:nvPr/>
        </p:nvSpPr>
        <p:spPr bwMode="auto">
          <a:xfrm>
            <a:off x="3733800" y="21367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1" name="Oval 41"/>
          <p:cNvSpPr>
            <a:spLocks noChangeArrowheads="1"/>
          </p:cNvSpPr>
          <p:nvPr/>
        </p:nvSpPr>
        <p:spPr bwMode="auto">
          <a:xfrm>
            <a:off x="1766888" y="2667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2" name="Oval 42"/>
          <p:cNvSpPr>
            <a:spLocks noChangeArrowheads="1"/>
          </p:cNvSpPr>
          <p:nvPr/>
        </p:nvSpPr>
        <p:spPr bwMode="auto">
          <a:xfrm>
            <a:off x="3762375" y="32035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3" name="Oval 43"/>
          <p:cNvSpPr>
            <a:spLocks noChangeArrowheads="1"/>
          </p:cNvSpPr>
          <p:nvPr/>
        </p:nvSpPr>
        <p:spPr bwMode="auto">
          <a:xfrm>
            <a:off x="1795463" y="3733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4" name="Oval 44"/>
          <p:cNvSpPr>
            <a:spLocks noChangeArrowheads="1"/>
          </p:cNvSpPr>
          <p:nvPr/>
        </p:nvSpPr>
        <p:spPr bwMode="auto">
          <a:xfrm>
            <a:off x="3776663" y="37369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5" name="Oval 45"/>
          <p:cNvSpPr>
            <a:spLocks noChangeArrowheads="1"/>
          </p:cNvSpPr>
          <p:nvPr/>
        </p:nvSpPr>
        <p:spPr bwMode="auto">
          <a:xfrm>
            <a:off x="180975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6" name="Oval 46"/>
          <p:cNvSpPr>
            <a:spLocks noChangeArrowheads="1"/>
          </p:cNvSpPr>
          <p:nvPr/>
        </p:nvSpPr>
        <p:spPr bwMode="auto">
          <a:xfrm>
            <a:off x="2819400" y="42068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7" name="Line 47"/>
          <p:cNvSpPr>
            <a:spLocks noChangeShapeType="1"/>
          </p:cNvSpPr>
          <p:nvPr/>
        </p:nvSpPr>
        <p:spPr bwMode="auto">
          <a:xfrm>
            <a:off x="3819525" y="2743200"/>
            <a:ext cx="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3878" name="Oval 48"/>
          <p:cNvSpPr>
            <a:spLocks noChangeArrowheads="1"/>
          </p:cNvSpPr>
          <p:nvPr/>
        </p:nvSpPr>
        <p:spPr bwMode="auto">
          <a:xfrm>
            <a:off x="3810000" y="4953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3879" name="Text Box 49"/>
          <p:cNvSpPr txBox="1">
            <a:spLocks noChangeArrowheads="1"/>
          </p:cNvSpPr>
          <p:nvPr/>
        </p:nvSpPr>
        <p:spPr bwMode="auto">
          <a:xfrm>
            <a:off x="1671638" y="5257800"/>
            <a:ext cx="3509962" cy="94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When take off stack</a:t>
            </a:r>
            <a:br>
              <a:rPr lang="en-US" altLang="en-US" sz="2800"/>
            </a:br>
            <a:r>
              <a:rPr lang="en-US" altLang="en-US" sz="2800"/>
              <a:t>add to backwards order</a:t>
            </a:r>
          </a:p>
        </p:txBody>
      </p:sp>
      <p:sp>
        <p:nvSpPr>
          <p:cNvPr id="163880" name="Text Box 50"/>
          <p:cNvSpPr txBox="1">
            <a:spLocks noChangeArrowheads="1"/>
          </p:cNvSpPr>
          <p:nvPr/>
        </p:nvSpPr>
        <p:spPr bwMode="auto">
          <a:xfrm>
            <a:off x="3135313" y="6156325"/>
            <a:ext cx="31194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a,h,b,c,i,j,k,d,e,g,l,f</a:t>
            </a:r>
          </a:p>
        </p:txBody>
      </p:sp>
      <p:sp>
        <p:nvSpPr>
          <p:cNvPr id="836659" name="Text Box 51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  <p:sp>
        <p:nvSpPr>
          <p:cNvPr id="163882" name="Oval 11"/>
          <p:cNvSpPr>
            <a:spLocks noChangeArrowheads="1"/>
          </p:cNvSpPr>
          <p:nvPr/>
        </p:nvSpPr>
        <p:spPr bwMode="auto">
          <a:xfrm>
            <a:off x="3748088" y="267017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665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4867" name="Line 3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8" name="Line 31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4869" name="Text Box 32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7665" name="Text Box 33"/>
          <p:cNvSpPr txBox="1">
            <a:spLocks noChangeArrowheads="1"/>
          </p:cNvSpPr>
          <p:nvPr/>
        </p:nvSpPr>
        <p:spPr bwMode="auto">
          <a:xfrm>
            <a:off x="685800" y="1049338"/>
            <a:ext cx="5624513" cy="265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v</a:t>
            </a:r>
            <a:r>
              <a:rPr lang="en-US" altLang="en-US" sz="2800"/>
              <a:t>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Because of edge,</a:t>
            </a:r>
          </a:p>
          <a:p>
            <a:pPr lvl="1" eaLnBrk="1" hangingPunct="1">
              <a:buFontTx/>
              <a:buNone/>
            </a:pPr>
            <a:r>
              <a:rPr lang="en-US" altLang="en-US"/>
              <a:t>    </a:t>
            </a:r>
            <a:r>
              <a:rPr lang="en-US" altLang="en-US" i="1"/>
              <a:t>v</a:t>
            </a:r>
            <a:r>
              <a:rPr lang="en-US" altLang="en-US"/>
              <a:t> goes on before </a:t>
            </a:r>
            <a:r>
              <a:rPr lang="en-US" altLang="en-US" i="1"/>
              <a:t>u</a:t>
            </a:r>
            <a:r>
              <a:rPr lang="en-US" altLang="en-US"/>
              <a:t> comes off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comes off before </a:t>
            </a:r>
            <a:r>
              <a:rPr lang="en-US" altLang="en-US" i="1"/>
              <a:t>u</a:t>
            </a:r>
            <a:r>
              <a:rPr lang="en-US" altLang="en-US"/>
              <a:t> comes off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goes after </a:t>
            </a:r>
            <a:r>
              <a:rPr lang="en-US" altLang="en-US" i="1"/>
              <a:t>u </a:t>
            </a:r>
            <a:r>
              <a:rPr lang="en-US" altLang="en-US"/>
              <a:t>in order. </a:t>
            </a:r>
            <a:r>
              <a:rPr lang="en-US" altLang="en-US">
                <a:sym typeface="Wingdings" pitchFamily="2" charset="2"/>
              </a:rPr>
              <a:t></a:t>
            </a:r>
            <a:endParaRPr lang="en-US" altLang="en-US"/>
          </a:p>
        </p:txBody>
      </p:sp>
      <p:grpSp>
        <p:nvGrpSpPr>
          <p:cNvPr id="2" name="Group 52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4881" name="Text Box 6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4882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4883" name="Line 22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884" name="Oval 37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64885" name="Oval 39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</p:grpSp>
      <p:sp>
        <p:nvSpPr>
          <p:cNvPr id="837688" name="Text Box 56"/>
          <p:cNvSpPr txBox="1">
            <a:spLocks noChangeArrowheads="1"/>
          </p:cNvSpPr>
          <p:nvPr/>
        </p:nvSpPr>
        <p:spPr bwMode="auto">
          <a:xfrm>
            <a:off x="5505450" y="6186488"/>
            <a:ext cx="657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v…</a:t>
            </a:r>
          </a:p>
        </p:txBody>
      </p:sp>
      <p:sp>
        <p:nvSpPr>
          <p:cNvPr id="837689" name="Text Box 57"/>
          <p:cNvSpPr txBox="1">
            <a:spLocks noChangeArrowheads="1"/>
          </p:cNvSpPr>
          <p:nvPr/>
        </p:nvSpPr>
        <p:spPr bwMode="auto">
          <a:xfrm>
            <a:off x="5048250" y="6186488"/>
            <a:ext cx="6778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u…</a:t>
            </a:r>
          </a:p>
        </p:txBody>
      </p:sp>
      <p:sp>
        <p:nvSpPr>
          <p:cNvPr id="837690" name="Rectangle 58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7239000" y="3657600"/>
            <a:ext cx="531813" cy="976313"/>
            <a:chOff x="4560" y="2304"/>
            <a:chExt cx="335" cy="615"/>
          </a:xfrm>
        </p:grpSpPr>
        <p:sp>
          <p:nvSpPr>
            <p:cNvPr id="164879" name="Text Box 54"/>
            <p:cNvSpPr txBox="1">
              <a:spLocks noChangeArrowheads="1"/>
            </p:cNvSpPr>
            <p:nvPr/>
          </p:nvSpPr>
          <p:spPr bwMode="auto">
            <a:xfrm>
              <a:off x="4672" y="230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4880" name="Text Box 59"/>
            <p:cNvSpPr txBox="1">
              <a:spLocks noChangeArrowheads="1"/>
            </p:cNvSpPr>
            <p:nvPr/>
          </p:nvSpPr>
          <p:spPr bwMode="auto">
            <a:xfrm rot="-5400000">
              <a:off x="4566" y="259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4" name="Group 63"/>
          <p:cNvGrpSpPr>
            <a:grpSpLocks/>
          </p:cNvGrpSpPr>
          <p:nvPr/>
        </p:nvGrpSpPr>
        <p:grpSpPr bwMode="auto">
          <a:xfrm>
            <a:off x="7248525" y="4486275"/>
            <a:ext cx="536575" cy="909638"/>
            <a:chOff x="4566" y="2826"/>
            <a:chExt cx="338" cy="573"/>
          </a:xfrm>
        </p:grpSpPr>
        <p:sp>
          <p:nvSpPr>
            <p:cNvPr id="164877" name="Text Box 53"/>
            <p:cNvSpPr txBox="1">
              <a:spLocks noChangeArrowheads="1"/>
            </p:cNvSpPr>
            <p:nvPr/>
          </p:nvSpPr>
          <p:spPr bwMode="auto">
            <a:xfrm>
              <a:off x="4668" y="282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4878" name="Text Box 60"/>
            <p:cNvSpPr txBox="1">
              <a:spLocks noChangeArrowheads="1"/>
            </p:cNvSpPr>
            <p:nvPr/>
          </p:nvSpPr>
          <p:spPr bwMode="auto">
            <a:xfrm rot="-5400000">
              <a:off x="4572" y="307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766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837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766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83766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83766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3766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837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837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837665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7688" grpId="0"/>
      <p:bldP spid="837689" grpId="0"/>
      <p:bldP spid="837690" grpId="0"/>
    </p:bld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5891" name="Line 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2" name="Line 4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5893" name="Text Box 5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8662" name="Text Box 6"/>
          <p:cNvSpPr txBox="1">
            <a:spLocks noChangeArrowheads="1"/>
          </p:cNvSpPr>
          <p:nvPr/>
        </p:nvSpPr>
        <p:spPr bwMode="auto">
          <a:xfrm>
            <a:off x="685800" y="1049338"/>
            <a:ext cx="5624513" cy="2227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</a:t>
            </a:r>
            <a:r>
              <a:rPr lang="en-US" altLang="en-US" sz="2800" i="1"/>
              <a:t> v</a:t>
            </a:r>
            <a:r>
              <a:rPr lang="en-US" altLang="en-US" sz="2800"/>
              <a:t>.</a:t>
            </a:r>
          </a:p>
          <a:p>
            <a:pPr eaLnBrk="1" hangingPunct="1"/>
            <a:r>
              <a:rPr lang="en-US" altLang="en-US" sz="2800"/>
              <a:t>Case 2: </a:t>
            </a:r>
            <a:r>
              <a:rPr lang="en-US" altLang="en-US" sz="2800" i="1"/>
              <a:t>v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v </a:t>
            </a:r>
            <a:r>
              <a:rPr lang="en-US" altLang="en-US" sz="2800"/>
              <a:t>comes off before </a:t>
            </a:r>
            <a:r>
              <a:rPr lang="en-US" altLang="en-US" sz="2800" i="1"/>
              <a:t>u</a:t>
            </a:r>
            <a:r>
              <a:rPr lang="en-US" altLang="en-US" sz="2800"/>
              <a:t> goes on.</a:t>
            </a:r>
          </a:p>
          <a:p>
            <a:pPr lvl="1" eaLnBrk="1" hangingPunct="1">
              <a:buFontTx/>
              <a:buChar char="•"/>
            </a:pPr>
            <a:r>
              <a:rPr lang="en-US" altLang="en-US" i="1"/>
              <a:t>v</a:t>
            </a:r>
            <a:r>
              <a:rPr lang="en-US" altLang="en-US"/>
              <a:t> goes after </a:t>
            </a:r>
            <a:r>
              <a:rPr lang="en-US" altLang="en-US" i="1"/>
              <a:t>u</a:t>
            </a:r>
            <a:r>
              <a:rPr lang="en-US" altLang="en-US"/>
              <a:t> in order. </a:t>
            </a:r>
            <a:r>
              <a:rPr lang="en-US" altLang="en-US">
                <a:sym typeface="Wingdings" pitchFamily="2" charset="2"/>
              </a:rPr>
              <a:t></a:t>
            </a:r>
          </a:p>
        </p:txBody>
      </p:sp>
      <p:grpSp>
        <p:nvGrpSpPr>
          <p:cNvPr id="165895" name="Group 7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5905" name="Text Box 8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5906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5907" name="Line 10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908" name="Oval 11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5909" name="Oval 12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</p:grpSp>
      <p:sp>
        <p:nvSpPr>
          <p:cNvPr id="838669" name="Text Box 13"/>
          <p:cNvSpPr txBox="1">
            <a:spLocks noChangeArrowheads="1"/>
          </p:cNvSpPr>
          <p:nvPr/>
        </p:nvSpPr>
        <p:spPr bwMode="auto">
          <a:xfrm>
            <a:off x="5505450" y="6186488"/>
            <a:ext cx="65722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v…</a:t>
            </a:r>
          </a:p>
        </p:txBody>
      </p:sp>
      <p:sp>
        <p:nvSpPr>
          <p:cNvPr id="838670" name="Text Box 14"/>
          <p:cNvSpPr txBox="1">
            <a:spLocks noChangeArrowheads="1"/>
          </p:cNvSpPr>
          <p:nvPr/>
        </p:nvSpPr>
        <p:spPr bwMode="auto">
          <a:xfrm>
            <a:off x="5048250" y="6186488"/>
            <a:ext cx="677863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/>
              <a:t>u…</a:t>
            </a:r>
          </a:p>
        </p:txBody>
      </p:sp>
      <p:sp>
        <p:nvSpPr>
          <p:cNvPr id="165898" name="Rectangle 15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3" name="Group 16"/>
          <p:cNvGrpSpPr>
            <a:grpSpLocks/>
          </p:cNvGrpSpPr>
          <p:nvPr/>
        </p:nvGrpSpPr>
        <p:grpSpPr bwMode="auto">
          <a:xfrm>
            <a:off x="7239000" y="3733800"/>
            <a:ext cx="552450" cy="996950"/>
            <a:chOff x="4560" y="2304"/>
            <a:chExt cx="348" cy="628"/>
          </a:xfrm>
        </p:grpSpPr>
        <p:sp>
          <p:nvSpPr>
            <p:cNvPr id="165903" name="Text Box 17"/>
            <p:cNvSpPr txBox="1">
              <a:spLocks noChangeArrowheads="1"/>
            </p:cNvSpPr>
            <p:nvPr/>
          </p:nvSpPr>
          <p:spPr bwMode="auto">
            <a:xfrm>
              <a:off x="4672" y="230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u</a:t>
              </a:r>
            </a:p>
          </p:txBody>
        </p:sp>
        <p:sp>
          <p:nvSpPr>
            <p:cNvPr id="165904" name="Text Box 18"/>
            <p:cNvSpPr txBox="1">
              <a:spLocks noChangeArrowheads="1"/>
            </p:cNvSpPr>
            <p:nvPr/>
          </p:nvSpPr>
          <p:spPr bwMode="auto">
            <a:xfrm rot="-5400000">
              <a:off x="4554" y="2598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…</a:t>
              </a:r>
            </a:p>
          </p:txBody>
        </p:sp>
      </p:grpSp>
      <p:grpSp>
        <p:nvGrpSpPr>
          <p:cNvPr id="4" name="Group 19"/>
          <p:cNvGrpSpPr>
            <a:grpSpLocks/>
          </p:cNvGrpSpPr>
          <p:nvPr/>
        </p:nvGrpSpPr>
        <p:grpSpPr bwMode="auto">
          <a:xfrm>
            <a:off x="7248525" y="4486275"/>
            <a:ext cx="536575" cy="930275"/>
            <a:chOff x="4566" y="2826"/>
            <a:chExt cx="338" cy="586"/>
          </a:xfrm>
        </p:grpSpPr>
        <p:sp>
          <p:nvSpPr>
            <p:cNvPr id="165901" name="Text Box 20"/>
            <p:cNvSpPr txBox="1">
              <a:spLocks noChangeArrowheads="1"/>
            </p:cNvSpPr>
            <p:nvPr/>
          </p:nvSpPr>
          <p:spPr bwMode="auto">
            <a:xfrm>
              <a:off x="4668" y="282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v</a:t>
              </a:r>
            </a:p>
          </p:txBody>
        </p:sp>
        <p:sp>
          <p:nvSpPr>
            <p:cNvPr id="165902" name="Text Box 21"/>
            <p:cNvSpPr txBox="1">
              <a:spLocks noChangeArrowheads="1"/>
            </p:cNvSpPr>
            <p:nvPr/>
          </p:nvSpPr>
          <p:spPr bwMode="auto">
            <a:xfrm rot="-5400000">
              <a:off x="4560" y="3078"/>
              <a:ext cx="340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…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866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866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386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386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3866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8669" grpId="0"/>
      <p:bldP spid="838670" grpId="0"/>
    </p:bld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Linear Order</a:t>
            </a:r>
          </a:p>
        </p:txBody>
      </p:sp>
      <p:sp>
        <p:nvSpPr>
          <p:cNvPr id="166915" name="Line 3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6" name="Line 4"/>
          <p:cNvSpPr>
            <a:spLocks noChangeShapeType="1"/>
          </p:cNvSpPr>
          <p:nvPr/>
        </p:nvSpPr>
        <p:spPr bwMode="auto">
          <a:xfrm flipH="1">
            <a:off x="7848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66917" name="Text Box 5"/>
          <p:cNvSpPr txBox="1">
            <a:spLocks noChangeArrowheads="1"/>
          </p:cNvSpPr>
          <p:nvPr/>
        </p:nvSpPr>
        <p:spPr bwMode="auto">
          <a:xfrm>
            <a:off x="6553200" y="441325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</a:p>
        </p:txBody>
      </p:sp>
      <p:sp>
        <p:nvSpPr>
          <p:cNvPr id="839686" name="Text Box 6"/>
          <p:cNvSpPr txBox="1">
            <a:spLocks noChangeArrowheads="1"/>
          </p:cNvSpPr>
          <p:nvPr/>
        </p:nvSpPr>
        <p:spPr bwMode="auto">
          <a:xfrm>
            <a:off x="685800" y="1049338"/>
            <a:ext cx="5624513" cy="3935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Proof:</a:t>
            </a:r>
          </a:p>
          <a:p>
            <a:pPr eaLnBrk="1" hangingPunct="1"/>
            <a:r>
              <a:rPr lang="en-US" altLang="en-US" sz="2800"/>
              <a:t>Case 1: </a:t>
            </a:r>
            <a:r>
              <a:rPr lang="en-US" altLang="en-US" sz="2800" i="1"/>
              <a:t>u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v</a:t>
            </a:r>
            <a:r>
              <a:rPr lang="en-US" altLang="en-US" sz="2800"/>
              <a:t>.</a:t>
            </a:r>
          </a:p>
          <a:p>
            <a:pPr eaLnBrk="1" hangingPunct="1"/>
            <a:r>
              <a:rPr lang="en-US" altLang="en-US" sz="2800"/>
              <a:t>Case 2: </a:t>
            </a:r>
            <a:r>
              <a:rPr lang="en-US" altLang="en-US" sz="2800" i="1"/>
              <a:t>v </a:t>
            </a:r>
            <a:r>
              <a:rPr lang="en-US" altLang="en-US" sz="2800"/>
              <a:t>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v</a:t>
            </a:r>
            <a:r>
              <a:rPr lang="en-US" altLang="en-US" sz="2800"/>
              <a:t> comes off before </a:t>
            </a:r>
            <a:r>
              <a:rPr lang="en-US" altLang="en-US" sz="2800" i="1"/>
              <a:t>u</a:t>
            </a:r>
            <a:r>
              <a:rPr lang="en-US" altLang="en-US" sz="2800"/>
              <a:t> goes on.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Case 3: </a:t>
            </a:r>
            <a:r>
              <a:rPr lang="en-US" altLang="en-US" sz="2800" i="1"/>
              <a:t>v</a:t>
            </a:r>
            <a:r>
              <a:rPr lang="en-US" altLang="en-US" sz="2800"/>
              <a:t> goes on stack first before </a:t>
            </a:r>
            <a:r>
              <a:rPr lang="en-US" altLang="en-US" sz="2800" i="1"/>
              <a:t>u</a:t>
            </a:r>
            <a:r>
              <a:rPr lang="en-US" altLang="en-US" sz="2800"/>
              <a:t>.</a:t>
            </a:r>
          </a:p>
          <a:p>
            <a:pPr eaLnBrk="1" hangingPunct="1">
              <a:buFontTx/>
              <a:buNone/>
            </a:pPr>
            <a:r>
              <a:rPr lang="en-US" altLang="en-US" sz="2800"/>
              <a:t>             </a:t>
            </a:r>
            <a:r>
              <a:rPr lang="en-US" altLang="en-US" sz="2800" i="1"/>
              <a:t>u</a:t>
            </a:r>
            <a:r>
              <a:rPr lang="en-US" altLang="en-US" sz="2800"/>
              <a:t> goes on before</a:t>
            </a:r>
            <a:r>
              <a:rPr lang="en-US" altLang="en-US" sz="2800" i="1"/>
              <a:t> v</a:t>
            </a:r>
            <a:r>
              <a:rPr lang="en-US" altLang="en-US" sz="2800"/>
              <a:t> comes off.</a:t>
            </a:r>
          </a:p>
          <a:p>
            <a:pPr lvl="1" eaLnBrk="1" hangingPunct="1">
              <a:buFontTx/>
              <a:buChar char="•"/>
            </a:pPr>
            <a:r>
              <a:rPr lang="en-US" altLang="en-US"/>
              <a:t>Panic: </a:t>
            </a:r>
            <a:r>
              <a:rPr lang="en-US" altLang="en-US" i="1"/>
              <a:t>u</a:t>
            </a:r>
            <a:r>
              <a:rPr lang="en-US" altLang="en-US"/>
              <a:t> goes after </a:t>
            </a:r>
            <a:r>
              <a:rPr lang="en-US" altLang="en-US" i="1"/>
              <a:t>v</a:t>
            </a:r>
            <a:r>
              <a:rPr lang="en-US" altLang="en-US"/>
              <a:t> in order. </a:t>
            </a:r>
            <a:r>
              <a:rPr lang="en-US" altLang="en-US">
                <a:sym typeface="Wingdings" pitchFamily="2" charset="2"/>
              </a:rPr>
              <a:t></a:t>
            </a:r>
          </a:p>
          <a:p>
            <a:pPr lvl="1" eaLnBrk="1" hangingPunct="1">
              <a:buFontTx/>
              <a:buChar char="•"/>
            </a:pPr>
            <a:r>
              <a:rPr lang="en-US" altLang="en-US">
                <a:sym typeface="Wingdings" pitchFamily="2" charset="2"/>
              </a:rPr>
              <a:t>Cycle means linear order </a:t>
            </a:r>
            <a:br>
              <a:rPr lang="en-US" altLang="en-US">
                <a:sym typeface="Wingdings" pitchFamily="2" charset="2"/>
              </a:rPr>
            </a:br>
            <a:r>
              <a:rPr lang="en-US" altLang="en-US">
                <a:sym typeface="Wingdings" pitchFamily="2" charset="2"/>
              </a:rPr>
              <a:t>     is impossible </a:t>
            </a:r>
          </a:p>
        </p:txBody>
      </p:sp>
      <p:grpSp>
        <p:nvGrpSpPr>
          <p:cNvPr id="166919" name="Group 7"/>
          <p:cNvGrpSpPr>
            <a:grpSpLocks/>
          </p:cNvGrpSpPr>
          <p:nvPr/>
        </p:nvGrpSpPr>
        <p:grpSpPr bwMode="auto">
          <a:xfrm>
            <a:off x="2260600" y="5756275"/>
            <a:ext cx="1681163" cy="568325"/>
            <a:chOff x="1132" y="698"/>
            <a:chExt cx="1059" cy="358"/>
          </a:xfrm>
        </p:grpSpPr>
        <p:sp>
          <p:nvSpPr>
            <p:cNvPr id="166949" name="Text Box 8"/>
            <p:cNvSpPr txBox="1">
              <a:spLocks noChangeArrowheads="1"/>
            </p:cNvSpPr>
            <p:nvPr/>
          </p:nvSpPr>
          <p:spPr bwMode="auto">
            <a:xfrm>
              <a:off x="1132" y="6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6950" name="Text Box 9"/>
            <p:cNvSpPr txBox="1">
              <a:spLocks noChangeArrowheads="1"/>
            </p:cNvSpPr>
            <p:nvPr/>
          </p:nvSpPr>
          <p:spPr bwMode="auto">
            <a:xfrm>
              <a:off x="1968" y="710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6951" name="Line 10"/>
            <p:cNvSpPr>
              <a:spLocks noChangeShapeType="1"/>
            </p:cNvSpPr>
            <p:nvPr/>
          </p:nvSpPr>
          <p:spPr bwMode="auto">
            <a:xfrm>
              <a:off x="1383" y="912"/>
              <a:ext cx="489" cy="0"/>
            </a:xfrm>
            <a:prstGeom prst="line">
              <a:avLst/>
            </a:pr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6952" name="Oval 11"/>
            <p:cNvSpPr>
              <a:spLocks noChangeArrowheads="1"/>
            </p:cNvSpPr>
            <p:nvPr/>
          </p:nvSpPr>
          <p:spPr bwMode="auto">
            <a:xfrm>
              <a:off x="1335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166953" name="Oval 12"/>
            <p:cNvSpPr>
              <a:spLocks noChangeArrowheads="1"/>
            </p:cNvSpPr>
            <p:nvPr/>
          </p:nvSpPr>
          <p:spPr bwMode="auto">
            <a:xfrm>
              <a:off x="1872" y="8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</p:grpSp>
      <p:grpSp>
        <p:nvGrpSpPr>
          <p:cNvPr id="3" name="Group 22"/>
          <p:cNvGrpSpPr>
            <a:grpSpLocks/>
          </p:cNvGrpSpPr>
          <p:nvPr/>
        </p:nvGrpSpPr>
        <p:grpSpPr bwMode="auto">
          <a:xfrm>
            <a:off x="5059363" y="6186488"/>
            <a:ext cx="1123950" cy="519112"/>
            <a:chOff x="3187" y="3897"/>
            <a:chExt cx="708" cy="327"/>
          </a:xfrm>
        </p:grpSpPr>
        <p:sp>
          <p:nvSpPr>
            <p:cNvPr id="166947" name="Text Box 13"/>
            <p:cNvSpPr txBox="1">
              <a:spLocks noChangeArrowheads="1"/>
            </p:cNvSpPr>
            <p:nvPr/>
          </p:nvSpPr>
          <p:spPr bwMode="auto">
            <a:xfrm>
              <a:off x="3468" y="3897"/>
              <a:ext cx="427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u…</a:t>
              </a:r>
            </a:p>
          </p:txBody>
        </p:sp>
        <p:sp>
          <p:nvSpPr>
            <p:cNvPr id="166948" name="Text Box 14"/>
            <p:cNvSpPr txBox="1">
              <a:spLocks noChangeArrowheads="1"/>
            </p:cNvSpPr>
            <p:nvPr/>
          </p:nvSpPr>
          <p:spPr bwMode="auto">
            <a:xfrm>
              <a:off x="3187" y="3897"/>
              <a:ext cx="41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v…</a:t>
              </a:r>
            </a:p>
          </p:txBody>
        </p:sp>
      </p:grpSp>
      <p:sp>
        <p:nvSpPr>
          <p:cNvPr id="166921" name="Rectangle 15"/>
          <p:cNvSpPr>
            <a:spLocks noChangeArrowheads="1"/>
          </p:cNvSpPr>
          <p:nvPr/>
        </p:nvSpPr>
        <p:spPr bwMode="auto">
          <a:xfrm>
            <a:off x="1752600" y="1047750"/>
            <a:ext cx="29638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accent1"/>
                </a:solidFill>
              </a:rPr>
              <a:t>Consider each edge</a:t>
            </a:r>
          </a:p>
        </p:txBody>
      </p:sp>
      <p:grpSp>
        <p:nvGrpSpPr>
          <p:cNvPr id="4" name="Group 16"/>
          <p:cNvGrpSpPr>
            <a:grpSpLocks/>
          </p:cNvGrpSpPr>
          <p:nvPr/>
        </p:nvGrpSpPr>
        <p:grpSpPr bwMode="auto">
          <a:xfrm>
            <a:off x="7239000" y="3803650"/>
            <a:ext cx="552450" cy="976313"/>
            <a:chOff x="4560" y="2304"/>
            <a:chExt cx="348" cy="615"/>
          </a:xfrm>
        </p:grpSpPr>
        <p:sp>
          <p:nvSpPr>
            <p:cNvPr id="166945" name="Text Box 17"/>
            <p:cNvSpPr txBox="1">
              <a:spLocks noChangeArrowheads="1"/>
            </p:cNvSpPr>
            <p:nvPr/>
          </p:nvSpPr>
          <p:spPr bwMode="auto">
            <a:xfrm>
              <a:off x="4672" y="230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66946" name="Text Box 18"/>
            <p:cNvSpPr txBox="1">
              <a:spLocks noChangeArrowheads="1"/>
            </p:cNvSpPr>
            <p:nvPr/>
          </p:nvSpPr>
          <p:spPr bwMode="auto">
            <a:xfrm rot="-5400000">
              <a:off x="4566" y="259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5" name="Group 19"/>
          <p:cNvGrpSpPr>
            <a:grpSpLocks/>
          </p:cNvGrpSpPr>
          <p:nvPr/>
        </p:nvGrpSpPr>
        <p:grpSpPr bwMode="auto">
          <a:xfrm>
            <a:off x="7248525" y="4556125"/>
            <a:ext cx="519113" cy="909638"/>
            <a:chOff x="4566" y="2826"/>
            <a:chExt cx="327" cy="573"/>
          </a:xfrm>
        </p:grpSpPr>
        <p:sp>
          <p:nvSpPr>
            <p:cNvPr id="166943" name="Text Box 20"/>
            <p:cNvSpPr txBox="1">
              <a:spLocks noChangeArrowheads="1"/>
            </p:cNvSpPr>
            <p:nvPr/>
          </p:nvSpPr>
          <p:spPr bwMode="auto">
            <a:xfrm>
              <a:off x="4668" y="2826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66944" name="Text Box 21"/>
            <p:cNvSpPr txBox="1">
              <a:spLocks noChangeArrowheads="1"/>
            </p:cNvSpPr>
            <p:nvPr/>
          </p:nvSpPr>
          <p:spPr bwMode="auto">
            <a:xfrm rot="-5400000">
              <a:off x="4572" y="3078"/>
              <a:ext cx="315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/>
                <a:t>…</a:t>
              </a:r>
            </a:p>
          </p:txBody>
        </p:sp>
      </p:grpSp>
      <p:grpSp>
        <p:nvGrpSpPr>
          <p:cNvPr id="6" name="Group 40"/>
          <p:cNvGrpSpPr>
            <a:grpSpLocks/>
          </p:cNvGrpSpPr>
          <p:nvPr/>
        </p:nvGrpSpPr>
        <p:grpSpPr bwMode="auto">
          <a:xfrm>
            <a:off x="228600" y="4133850"/>
            <a:ext cx="8153400" cy="1733550"/>
            <a:chOff x="144" y="2604"/>
            <a:chExt cx="5136" cy="1092"/>
          </a:xfrm>
        </p:grpSpPr>
        <p:sp>
          <p:nvSpPr>
            <p:cNvPr id="166927" name="Freeform 24"/>
            <p:cNvSpPr>
              <a:spLocks/>
            </p:cNvSpPr>
            <p:nvPr/>
          </p:nvSpPr>
          <p:spPr bwMode="auto">
            <a:xfrm>
              <a:off x="4896" y="2604"/>
              <a:ext cx="291" cy="486"/>
            </a:xfrm>
            <a:custGeom>
              <a:avLst/>
              <a:gdLst>
                <a:gd name="T0" fmla="*/ 0 w 291"/>
                <a:gd name="T1" fmla="*/ 0 h 486"/>
                <a:gd name="T2" fmla="*/ 240 w 291"/>
                <a:gd name="T3" fmla="*/ 120 h 486"/>
                <a:gd name="T4" fmla="*/ 252 w 291"/>
                <a:gd name="T5" fmla="*/ 354 h 486"/>
                <a:gd name="T6" fmla="*/ 24 w 291"/>
                <a:gd name="T7" fmla="*/ 486 h 48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91"/>
                <a:gd name="T13" fmla="*/ 0 h 486"/>
                <a:gd name="T14" fmla="*/ 291 w 291"/>
                <a:gd name="T15" fmla="*/ 486 h 48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91" h="486">
                  <a:moveTo>
                    <a:pt x="0" y="0"/>
                  </a:moveTo>
                  <a:cubicBezTo>
                    <a:pt x="40" y="20"/>
                    <a:pt x="198" y="61"/>
                    <a:pt x="240" y="120"/>
                  </a:cubicBezTo>
                  <a:cubicBezTo>
                    <a:pt x="291" y="229"/>
                    <a:pt x="288" y="293"/>
                    <a:pt x="252" y="354"/>
                  </a:cubicBezTo>
                  <a:cubicBezTo>
                    <a:pt x="216" y="415"/>
                    <a:pt x="72" y="458"/>
                    <a:pt x="24" y="486"/>
                  </a:cubicBezTo>
                </a:path>
              </a:pathLst>
            </a:custGeom>
            <a:noFill/>
            <a:ln w="38100" cap="flat" cmpd="sng">
              <a:solidFill>
                <a:schemeClr val="accent5">
                  <a:lumMod val="75000"/>
                </a:schemeClr>
              </a:solidFill>
              <a:prstDash val="solid"/>
              <a:round/>
              <a:headEnd type="triangl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166928" name="Group 25"/>
            <p:cNvGrpSpPr>
              <a:grpSpLocks/>
            </p:cNvGrpSpPr>
            <p:nvPr/>
          </p:nvGrpSpPr>
          <p:grpSpPr bwMode="auto">
            <a:xfrm>
              <a:off x="144" y="2832"/>
              <a:ext cx="744" cy="672"/>
              <a:chOff x="1224" y="2539"/>
              <a:chExt cx="2280" cy="1785"/>
            </a:xfrm>
          </p:grpSpPr>
          <p:sp>
            <p:nvSpPr>
              <p:cNvPr id="166930" name="Freeform 26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3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66931" name="Group 27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166932" name="Group 28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166937" name="Freeform 29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8" name="Freeform 30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9" name="Freeform 31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0" name="Freeform 32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1" name="Freeform 33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42" name="Freeform 34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66933" name="Group 35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166934" name="Freeform 36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5" name="Freeform 37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66936" name="Freeform 38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166929" name="Rectangle 39"/>
            <p:cNvSpPr>
              <a:spLocks noChangeArrowheads="1"/>
            </p:cNvSpPr>
            <p:nvPr/>
          </p:nvSpPr>
          <p:spPr bwMode="auto">
            <a:xfrm>
              <a:off x="619" y="3350"/>
              <a:ext cx="466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nodes in the stack form a path starting at </a:t>
              </a:r>
              <a:r>
                <a:rPr lang="en-US" altLang="en-US" sz="3000" i="1"/>
                <a:t>s</a:t>
              </a:r>
              <a:r>
                <a:rPr lang="en-US" altLang="en-US" sz="3000"/>
                <a:t>.</a:t>
              </a:r>
            </a:p>
          </p:txBody>
        </p:sp>
      </p:grpSp>
      <p:sp>
        <p:nvSpPr>
          <p:cNvPr id="839739" name="Freeform 59"/>
          <p:cNvSpPr>
            <a:spLocks/>
          </p:cNvSpPr>
          <p:nvPr/>
        </p:nvSpPr>
        <p:spPr bwMode="auto">
          <a:xfrm flipH="1" flipV="1">
            <a:off x="6934200" y="4143375"/>
            <a:ext cx="461963" cy="771525"/>
          </a:xfrm>
          <a:custGeom>
            <a:avLst/>
            <a:gdLst>
              <a:gd name="T0" fmla="*/ 0 w 291"/>
              <a:gd name="T1" fmla="*/ 0 h 486"/>
              <a:gd name="T2" fmla="*/ 2147483647 w 291"/>
              <a:gd name="T3" fmla="*/ 2147483647 h 486"/>
              <a:gd name="T4" fmla="*/ 2147483647 w 291"/>
              <a:gd name="T5" fmla="*/ 2147483647 h 486"/>
              <a:gd name="T6" fmla="*/ 2147483647 w 291"/>
              <a:gd name="T7" fmla="*/ 2147483647 h 486"/>
              <a:gd name="T8" fmla="*/ 0 60000 65536"/>
              <a:gd name="T9" fmla="*/ 0 60000 65536"/>
              <a:gd name="T10" fmla="*/ 0 60000 65536"/>
              <a:gd name="T11" fmla="*/ 0 60000 65536"/>
              <a:gd name="T12" fmla="*/ 0 w 291"/>
              <a:gd name="T13" fmla="*/ 0 h 486"/>
              <a:gd name="T14" fmla="*/ 291 w 291"/>
              <a:gd name="T15" fmla="*/ 486 h 48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1" h="486">
                <a:moveTo>
                  <a:pt x="0" y="0"/>
                </a:moveTo>
                <a:cubicBezTo>
                  <a:pt x="40" y="20"/>
                  <a:pt x="198" y="61"/>
                  <a:pt x="240" y="120"/>
                </a:cubicBezTo>
                <a:cubicBezTo>
                  <a:pt x="291" y="229"/>
                  <a:pt x="288" y="293"/>
                  <a:pt x="252" y="354"/>
                </a:cubicBezTo>
                <a:cubicBezTo>
                  <a:pt x="216" y="415"/>
                  <a:pt x="72" y="458"/>
                  <a:pt x="24" y="486"/>
                </a:cubicBezTo>
              </a:path>
            </a:pathLst>
          </a:custGeom>
          <a:noFill/>
          <a:ln w="38100" cap="flat" cmpd="sng">
            <a:solidFill>
              <a:schemeClr val="tx2"/>
            </a:solidFill>
            <a:prstDash val="solid"/>
            <a:round/>
            <a:headEnd type="triangl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9772" name="Text Box 92"/>
          <p:cNvSpPr txBox="1">
            <a:spLocks noChangeArrowheads="1"/>
          </p:cNvSpPr>
          <p:nvPr/>
        </p:nvSpPr>
        <p:spPr bwMode="auto">
          <a:xfrm>
            <a:off x="7964488" y="6162675"/>
            <a:ext cx="874712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chemeClr val="hlink"/>
                </a:solidFill>
              </a:rPr>
              <a:t>done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3968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3968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839686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8397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839686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83977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9739" grpId="0" animBg="1"/>
    </p:bld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2"/>
          <p:cNvSpPr>
            <a:spLocks noGrp="1" noChangeArrowheads="1"/>
          </p:cNvSpPr>
          <p:nvPr>
            <p:ph type="ctrTitle"/>
          </p:nvPr>
        </p:nvSpPr>
        <p:spPr>
          <a:xfrm>
            <a:off x="685800" y="2286000"/>
            <a:ext cx="7772400" cy="1143000"/>
          </a:xfrm>
        </p:spPr>
        <p:txBody>
          <a:bodyPr/>
          <a:lstStyle/>
          <a:p>
            <a:pPr eaLnBrk="1" hangingPunct="1"/>
            <a:r>
              <a:rPr lang="en-US" altLang="en-US"/>
              <a:t>End</a:t>
            </a:r>
            <a:endParaRPr lang="en-CA" altLang="en-US"/>
          </a:p>
        </p:txBody>
      </p:sp>
    </p:spTree>
  </p:cSld>
  <p:clrMapOvr>
    <a:masterClrMapping/>
  </p:clrMapOvr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Breadth First Search</a:t>
            </a:r>
          </a:p>
        </p:txBody>
      </p:sp>
      <p:sp>
        <p:nvSpPr>
          <p:cNvPr id="168963" name="Text Box 13"/>
          <p:cNvSpPr txBox="1">
            <a:spLocks noChangeArrowheads="1"/>
          </p:cNvSpPr>
          <p:nvPr/>
        </p:nvSpPr>
        <p:spPr bwMode="auto">
          <a:xfrm>
            <a:off x="2346325" y="1338263"/>
            <a:ext cx="4302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&lt;preCond&gt; &amp; &lt;postCond&gt;</a:t>
            </a:r>
          </a:p>
        </p:txBody>
      </p:sp>
      <p:grpSp>
        <p:nvGrpSpPr>
          <p:cNvPr id="168964" name="Group 14"/>
          <p:cNvGrpSpPr>
            <a:grpSpLocks/>
          </p:cNvGrpSpPr>
          <p:nvPr/>
        </p:nvGrpSpPr>
        <p:grpSpPr bwMode="auto">
          <a:xfrm>
            <a:off x="3733800" y="3124200"/>
            <a:ext cx="1181100" cy="1066800"/>
            <a:chOff x="1224" y="2539"/>
            <a:chExt cx="2280" cy="1785"/>
          </a:xfrm>
        </p:grpSpPr>
        <p:sp>
          <p:nvSpPr>
            <p:cNvPr id="168970" name="Freeform 15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8971" name="Group 16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68972" name="Group 17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68977" name="Freeform 18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78" name="Freeform 19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79" name="Freeform 20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80" name="Freeform 21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81" name="Freeform 22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82" name="Freeform 23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68973" name="Group 24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68974" name="Freeform 25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75" name="Freeform 26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68976" name="Freeform 27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68965" name="Text Box 28"/>
          <p:cNvSpPr txBox="1">
            <a:spLocks noChangeArrowheads="1"/>
          </p:cNvSpPr>
          <p:nvPr/>
        </p:nvSpPr>
        <p:spPr bwMode="auto">
          <a:xfrm>
            <a:off x="3522663" y="5257800"/>
            <a:ext cx="17732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Algorithm</a:t>
            </a:r>
          </a:p>
        </p:txBody>
      </p:sp>
      <p:sp>
        <p:nvSpPr>
          <p:cNvPr id="552989" name="AutoShape 29"/>
          <p:cNvSpPr>
            <a:spLocks noChangeArrowheads="1"/>
          </p:cNvSpPr>
          <p:nvPr/>
        </p:nvSpPr>
        <p:spPr bwMode="auto">
          <a:xfrm rot="5400000">
            <a:off x="3797300" y="2454275"/>
            <a:ext cx="860425" cy="13017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>
            <a:spAutoFit/>
          </a:bodyPr>
          <a:lstStyle/>
          <a:p>
            <a:endParaRPr lang="en-US"/>
          </a:p>
        </p:txBody>
      </p:sp>
      <p:sp>
        <p:nvSpPr>
          <p:cNvPr id="552990" name="AutoShape 30"/>
          <p:cNvSpPr>
            <a:spLocks noChangeArrowheads="1"/>
          </p:cNvSpPr>
          <p:nvPr/>
        </p:nvSpPr>
        <p:spPr bwMode="auto">
          <a:xfrm rot="5400000">
            <a:off x="3787775" y="4708525"/>
            <a:ext cx="860425" cy="13017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>
            <a:spAutoFit/>
          </a:bodyPr>
          <a:lstStyle/>
          <a:p>
            <a:endParaRPr lang="en-US"/>
          </a:p>
        </p:txBody>
      </p:sp>
      <p:sp>
        <p:nvSpPr>
          <p:cNvPr id="552991" name="AutoShape 31"/>
          <p:cNvSpPr>
            <a:spLocks noChangeArrowheads="1"/>
          </p:cNvSpPr>
          <p:nvPr/>
        </p:nvSpPr>
        <p:spPr bwMode="auto">
          <a:xfrm rot="16200000" flipV="1">
            <a:off x="4092575" y="2498725"/>
            <a:ext cx="860425" cy="13017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>
            <a:spAutoFit/>
          </a:bodyPr>
          <a:lstStyle/>
          <a:p>
            <a:endParaRPr lang="en-US"/>
          </a:p>
        </p:txBody>
      </p:sp>
      <p:sp>
        <p:nvSpPr>
          <p:cNvPr id="552992" name="AutoShape 32"/>
          <p:cNvSpPr>
            <a:spLocks noChangeArrowheads="1"/>
          </p:cNvSpPr>
          <p:nvPr/>
        </p:nvSpPr>
        <p:spPr bwMode="auto">
          <a:xfrm rot="16200000" flipV="1">
            <a:off x="4092575" y="4708525"/>
            <a:ext cx="860425" cy="130175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rot="10800000" vert="eaVert"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5529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529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29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2" presetClass="exit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10" dur="500"/>
                                        <p:tgtEl>
                                          <p:spTgt spid="5529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" dur="500"/>
                                        <p:tgtEl>
                                          <p:spTgt spid="5529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29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529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529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29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29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29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2989" grpId="0" animBg="1"/>
      <p:bldP spid="552990" grpId="0" animBg="1"/>
      <p:bldP spid="552991" grpId="0" animBg="1"/>
      <p:bldP spid="552992" grpId="0" animBg="1"/>
    </p:bld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69987" name="Oval 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88" name="Oval 5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89" name="Oval 6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0" name="Oval 7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1" name="Oval 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2" name="Oval 10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3" name="Oval 11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4" name="Oval 12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5" name="Oval 13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6" name="Oval 1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7" name="Oval 1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8" name="Oval 1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69999" name="Oval 1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0000" name="Oval 1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0001" name="Text Box 1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0002" name="Text Box 2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0003" name="Text Box 22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0004" name="Text Box 23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0005" name="Text Box 24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0006" name="Text Box 25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0007" name="Text Box 26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0008" name="Text Box 27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</a:t>
            </a:r>
          </a:p>
        </p:txBody>
      </p:sp>
      <p:sp>
        <p:nvSpPr>
          <p:cNvPr id="170009" name="Text Box 28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0010" name="Text Box 29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0011" name="Text Box 30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0012" name="Text Box 31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0013" name="Text Box 32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0014" name="Text Box 33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0015" name="Line 3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6" name="Line 38"/>
          <p:cNvSpPr>
            <a:spLocks noChangeShapeType="1"/>
          </p:cNvSpPr>
          <p:nvPr/>
        </p:nvSpPr>
        <p:spPr bwMode="auto">
          <a:xfrm flipH="1">
            <a:off x="3427413" y="1676400"/>
            <a:ext cx="195262" cy="1366838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7" name="Line 39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8" name="Line 4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19" name="Line 41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0" name="Line 42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1" name="Line 43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2" name="Line 44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3" name="Line 45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4" name="Line 46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5" name="Line 47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6" name="Line 48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7" name="Line 5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8" name="Line 5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29" name="Line 5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0" name="Line 6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1" name="Line 6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2" name="Line 6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3" name="Line 6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4" name="Line 64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5" name="Line 65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6" name="Line 6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7" name="Line 6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8" name="Line 68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39" name="Line 6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0" name="Line 7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1" name="Line 7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2" name="Line 7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3" name="Line 7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4" name="Line 7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5" name="Line 8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0046" name="Text Box 8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8435" name="Rectangle 3"/>
          <p:cNvSpPr>
            <a:spLocks noChangeArrowheads="1"/>
          </p:cNvSpPr>
          <p:nvPr/>
        </p:nvSpPr>
        <p:spPr bwMode="auto">
          <a:xfrm>
            <a:off x="4454525" y="28194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8436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8437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8521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22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8523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8528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9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0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1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2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33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524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8525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6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527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8438" name="Group 19"/>
          <p:cNvGrpSpPr>
            <a:grpSpLocks/>
          </p:cNvGrpSpPr>
          <p:nvPr/>
        </p:nvGrpSpPr>
        <p:grpSpPr bwMode="auto">
          <a:xfrm>
            <a:off x="3581400" y="4343400"/>
            <a:ext cx="914400" cy="762000"/>
            <a:chOff x="1584" y="2256"/>
            <a:chExt cx="768" cy="672"/>
          </a:xfrm>
        </p:grpSpPr>
        <p:sp>
          <p:nvSpPr>
            <p:cNvPr id="18519" name="AutoShape 2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8520" name="Line 2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439" name="Line 22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0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1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42" name="Oval 25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3" name="Oval 26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4" name="Oval 27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5" name="Oval 28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46" name="Text Box 29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447" name="Text Box 30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448" name="Text Box 31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449" name="Text Box 32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450" name="Text Box 33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451" name="Text Box 34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452" name="Text Box 35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453" name="Text Box 36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454" name="Text Box 37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455" name="Text Box 38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456" name="Text Box 39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457" name="Text Box 40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458" name="Line 41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59" name="Line 42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0" name="Line 43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1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2" name="Line 45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3" name="Line 46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4" name="Line 47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5" name="Line 48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6" name="Line 49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7" name="Line 50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8" name="Line 51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69" name="Line 52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0" name="Line 53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1" name="Line 54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2" name="Line 55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3" name="Line 56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4" name="Line 57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5" name="Line 58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6" name="Line 59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7" name="Line 60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8" name="Line 61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79" name="Line 62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0" name="Line 63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1" name="Line 64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2" name="Line 65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3" name="Line 66"/>
          <p:cNvSpPr>
            <a:spLocks noChangeAspect="1" noChangeShapeType="1"/>
          </p:cNvSpPr>
          <p:nvPr/>
        </p:nvSpPr>
        <p:spPr bwMode="auto">
          <a:xfrm>
            <a:off x="854075" y="3513138"/>
            <a:ext cx="649288" cy="4206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4" name="Oval 67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5" name="Line 68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86" name="Oval 69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7" name="Oval 70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8" name="Oval 71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89" name="Oval 72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0" name="Oval 73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1" name="Oval 74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2" name="Oval 75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3" name="Text Box 76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494" name="Oval 77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95" name="Oval 78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grpSp>
        <p:nvGrpSpPr>
          <p:cNvPr id="18496" name="Group 79"/>
          <p:cNvGrpSpPr>
            <a:grpSpLocks/>
          </p:cNvGrpSpPr>
          <p:nvPr/>
        </p:nvGrpSpPr>
        <p:grpSpPr bwMode="auto">
          <a:xfrm>
            <a:off x="2628900" y="4102100"/>
            <a:ext cx="723900" cy="644525"/>
            <a:chOff x="1656" y="2584"/>
            <a:chExt cx="456" cy="406"/>
          </a:xfrm>
        </p:grpSpPr>
        <p:sp>
          <p:nvSpPr>
            <p:cNvPr id="18516" name="Oval 80"/>
            <p:cNvSpPr>
              <a:spLocks noChangeAspect="1" noChangeArrowheads="1"/>
            </p:cNvSpPr>
            <p:nvPr/>
          </p:nvSpPr>
          <p:spPr bwMode="auto">
            <a:xfrm>
              <a:off x="1824" y="2928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8517" name="Oval 81"/>
            <p:cNvSpPr>
              <a:spLocks noChangeAspect="1" noChangeArrowheads="1"/>
            </p:cNvSpPr>
            <p:nvPr/>
          </p:nvSpPr>
          <p:spPr bwMode="auto">
            <a:xfrm>
              <a:off x="2064" y="2942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8518" name="Freeform 82"/>
            <p:cNvSpPr>
              <a:spLocks noChangeAspect="1"/>
            </p:cNvSpPr>
            <p:nvPr/>
          </p:nvSpPr>
          <p:spPr bwMode="auto">
            <a:xfrm>
              <a:off x="1656" y="2584"/>
              <a:ext cx="400" cy="368"/>
            </a:xfrm>
            <a:custGeom>
              <a:avLst/>
              <a:gdLst>
                <a:gd name="T0" fmla="*/ 400 w 400"/>
                <a:gd name="T1" fmla="*/ 368 h 368"/>
                <a:gd name="T2" fmla="*/ 0 w 400"/>
                <a:gd name="T3" fmla="*/ 0 h 368"/>
                <a:gd name="T4" fmla="*/ 0 60000 65536"/>
                <a:gd name="T5" fmla="*/ 0 60000 65536"/>
                <a:gd name="T6" fmla="*/ 0 w 400"/>
                <a:gd name="T7" fmla="*/ 0 h 368"/>
                <a:gd name="T8" fmla="*/ 400 w 400"/>
                <a:gd name="T9" fmla="*/ 368 h 36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368">
                  <a:moveTo>
                    <a:pt x="400" y="368"/>
                  </a:moveTo>
                  <a:lnTo>
                    <a:pt x="0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8497" name="Text Box 83"/>
          <p:cNvSpPr txBox="1">
            <a:spLocks noChangeArrowheads="1"/>
          </p:cNvSpPr>
          <p:nvPr/>
        </p:nvSpPr>
        <p:spPr bwMode="auto">
          <a:xfrm>
            <a:off x="4391025" y="4403725"/>
            <a:ext cx="47656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18498" name="Group 84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8503" name="Freeform 8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504" name="Group 8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8514" name="AutoShape 8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8515" name="Line 8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8505" name="Oval 8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8506" name="Picture 9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507" name="Group 9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8508" name="Freeform 9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09" name="Freeform 9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0" name="Freeform 9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1" name="Freeform 9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2" name="Freeform 9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8513" name="Freeform 9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8499" name="Rectangle 98"/>
          <p:cNvSpPr>
            <a:spLocks noChangeArrowheads="1"/>
          </p:cNvSpPr>
          <p:nvPr/>
        </p:nvSpPr>
        <p:spPr bwMode="auto">
          <a:xfrm>
            <a:off x="1981200" y="5486400"/>
            <a:ext cx="5532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544867" name="Rectangle 99"/>
          <p:cNvSpPr>
            <a:spLocks noChangeArrowheads="1"/>
          </p:cNvSpPr>
          <p:nvPr/>
        </p:nvSpPr>
        <p:spPr bwMode="auto">
          <a:xfrm>
            <a:off x="1981200" y="5927725"/>
            <a:ext cx="56276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Reachable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8501" name="Rectangle 100"/>
          <p:cNvSpPr>
            <a:spLocks noChangeArrowheads="1"/>
          </p:cNvSpPr>
          <p:nvPr/>
        </p:nvSpPr>
        <p:spPr bwMode="auto">
          <a:xfrm>
            <a:off x="1143000" y="5029200"/>
            <a:ext cx="2865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</a:p>
        </p:txBody>
      </p:sp>
      <p:sp>
        <p:nvSpPr>
          <p:cNvPr id="544870" name="Freeform 102"/>
          <p:cNvSpPr>
            <a:spLocks/>
          </p:cNvSpPr>
          <p:nvPr/>
        </p:nvSpPr>
        <p:spPr bwMode="auto">
          <a:xfrm>
            <a:off x="7315200" y="2209800"/>
            <a:ext cx="1208088" cy="3581400"/>
          </a:xfrm>
          <a:custGeom>
            <a:avLst/>
            <a:gdLst>
              <a:gd name="T0" fmla="*/ 0 w 761"/>
              <a:gd name="T1" fmla="*/ 2147483647 h 2256"/>
              <a:gd name="T2" fmla="*/ 2147483647 w 761"/>
              <a:gd name="T3" fmla="*/ 2147483647 h 2256"/>
              <a:gd name="T4" fmla="*/ 2147483647 w 761"/>
              <a:gd name="T5" fmla="*/ 2147483647 h 2256"/>
              <a:gd name="T6" fmla="*/ 2147483647 w 761"/>
              <a:gd name="T7" fmla="*/ 0 h 2256"/>
              <a:gd name="T8" fmla="*/ 0 60000 65536"/>
              <a:gd name="T9" fmla="*/ 0 60000 65536"/>
              <a:gd name="T10" fmla="*/ 0 60000 65536"/>
              <a:gd name="T11" fmla="*/ 0 60000 65536"/>
              <a:gd name="T12" fmla="*/ 0 w 761"/>
              <a:gd name="T13" fmla="*/ 0 h 2256"/>
              <a:gd name="T14" fmla="*/ 761 w 761"/>
              <a:gd name="T15" fmla="*/ 2256 h 225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761" h="2256">
                <a:moveTo>
                  <a:pt x="0" y="2256"/>
                </a:moveTo>
                <a:cubicBezTo>
                  <a:pt x="105" y="2212"/>
                  <a:pt x="512" y="2216"/>
                  <a:pt x="632" y="1992"/>
                </a:cubicBezTo>
                <a:cubicBezTo>
                  <a:pt x="752" y="1768"/>
                  <a:pt x="761" y="1244"/>
                  <a:pt x="720" y="912"/>
                </a:cubicBezTo>
                <a:cubicBezTo>
                  <a:pt x="679" y="580"/>
                  <a:pt x="584" y="268"/>
                  <a:pt x="384" y="0"/>
                </a:cubicBez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44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48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4867" grpId="0"/>
      <p:bldP spid="544870" grpId="0" animBg="1"/>
    </p:bld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1011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2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3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4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5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6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7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8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19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20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21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22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23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24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1025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1026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1027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1028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1029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1030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1031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1032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1033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1034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1035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1036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1037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1038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39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0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1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2" name="Line 3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3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4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5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6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7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8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49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0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1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2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3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4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5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6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7" name="Line 5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8" name="Line 5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59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0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1" name="Line 5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2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3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4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5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6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7" name="Line 6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8" name="Line 6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1069" name="Text Box 6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1070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1071" name="Text Box 64"/>
          <p:cNvSpPr txBox="1">
            <a:spLocks noChangeArrowheads="1"/>
          </p:cNvSpPr>
          <p:nvPr/>
        </p:nvSpPr>
        <p:spPr bwMode="auto">
          <a:xfrm>
            <a:off x="7486650" y="2057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</p:spTree>
  </p:cSld>
  <p:clrMapOvr>
    <a:masterClrMapping/>
  </p:clrMapOvr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2035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36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37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38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39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40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41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42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43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44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</a:t>
            </a:r>
          </a:p>
        </p:txBody>
      </p:sp>
      <p:sp>
        <p:nvSpPr>
          <p:cNvPr id="172045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2046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2047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2048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2049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2050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2051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2052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2053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2054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2055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2056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2057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2058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59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0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1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2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3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4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5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6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7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8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69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0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1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2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3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4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5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6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7" name="Line 4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8" name="Line 5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79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0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1" name="Line 5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2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3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4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5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6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7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8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2089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2090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91" name="Text Box 65"/>
          <p:cNvSpPr txBox="1">
            <a:spLocks noChangeArrowheads="1"/>
          </p:cNvSpPr>
          <p:nvPr/>
        </p:nvSpPr>
        <p:spPr bwMode="auto">
          <a:xfrm>
            <a:off x="7494588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2092" name="Text Box 66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2093" name="Text Box 67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2094" name="Text Box 68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2095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96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97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2098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3059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0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1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2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3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4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5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6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067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3068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3069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3070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3071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3072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3073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3074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3075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3076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3077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3078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3079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3080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3081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2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3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4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5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6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7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8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89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0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1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2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3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4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5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6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7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8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099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0" name="Line 4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1" name="Line 5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2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3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4" name="Line 5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5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6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7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8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09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10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11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3112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3113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14" name="Text Box 65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3115" name="Text Box 66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3116" name="Text Box 67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3117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18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19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20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21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3122" name="Text Box 68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3123" name="Text Box 69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</p:spTree>
  </p:cSld>
  <p:clrMapOvr>
    <a:masterClrMapping/>
  </p:clrMapOvr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4083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4" name="Oval 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5" name="Oval 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6" name="Oval 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7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8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089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4090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4091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4092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4093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4094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4095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4096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4097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4098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4099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4100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4101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4102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4103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4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5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6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7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8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09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0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1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2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3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4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5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6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7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8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19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0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1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2" name="Line 44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3" name="Line 45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4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5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6" name="Line 48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7" name="Line 4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8" name="Line 5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29" name="Line 5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0" name="Line 5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1" name="Line 5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2" name="Line 54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3" name="Line 55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4134" name="Text Box 56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4135" name="Oval 5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36" name="Text Box 59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4137" name="Text Box 60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4138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39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0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1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2" name="Oval 6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3" name="Text Box 67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4144" name="Text Box 68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4145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6" name="Oval 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4147" name="Text Box 69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4148" name="Text Box 70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</p:spTree>
  </p:cSld>
  <p:clrMapOvr>
    <a:masterClrMapping/>
  </p:clrMapOvr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5107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08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09" name="Oval 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10" name="Oval 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11" name="Oval 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12" name="Text Box 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5113" name="Text Box 1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5114" name="Text Box 11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5115" name="Text Box 12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5116" name="Text Box 13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5117" name="Text Box 14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5118" name="Text Box 15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5119" name="Text Box 16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5120" name="Text Box 17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5121" name="Text Box 18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5122" name="Text Box 19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5123" name="Text Box 20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5124" name="Text Box 21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5125" name="Text Box 22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5126" name="Line 23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7" name="Line 24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8" name="Line 25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29" name="Line 26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0" name="Line 2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1" name="Line 28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2" name="Line 29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3" name="Line 30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4" name="Line 31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5" name="Line 32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6" name="Line 33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7" name="Line 34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8" name="Line 35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39" name="Line 36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0" name="Line 37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1" name="Line 38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2" name="Line 39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3" name="Line 4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4" name="Line 41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5" name="Line 42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6" name="Line 43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7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8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49" name="Line 46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0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1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2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3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4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5" name="Line 52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6" name="Line 53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5157" name="Text Box 54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5158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59" name="Text Box 57"/>
          <p:cNvSpPr txBox="1">
            <a:spLocks noChangeArrowheads="1"/>
          </p:cNvSpPr>
          <p:nvPr/>
        </p:nvSpPr>
        <p:spPr bwMode="auto">
          <a:xfrm>
            <a:off x="7502525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5160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1" name="Oval 60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2" name="Oval 6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3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4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5" name="Text Box 64"/>
          <p:cNvSpPr txBox="1">
            <a:spLocks noChangeArrowheads="1"/>
          </p:cNvSpPr>
          <p:nvPr/>
        </p:nvSpPr>
        <p:spPr bwMode="auto">
          <a:xfrm>
            <a:off x="7507288" y="21367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5166" name="Text Box 65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5167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8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69" name="Text Box 68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5170" name="Text Box 69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5171" name="Oval 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5172" name="Text Box 70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</p:spTree>
  </p:cSld>
  <p:clrMapOvr>
    <a:masterClrMapping/>
  </p:clrMapOvr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6131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32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33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34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35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36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6137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6138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6139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6140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6141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6142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6143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6144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6145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6146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6147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6148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6149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6150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1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2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3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4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5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6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7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8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59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0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1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2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3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4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5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6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7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8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69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0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1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2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3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4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5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6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7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8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79" name="Line 5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80" name="Line 5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6181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6182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3" name="Oval 57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4" name="Oval 58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5" name="Oval 59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6" name="Oval 60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7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88" name="Text Box 62"/>
          <p:cNvSpPr txBox="1">
            <a:spLocks noChangeArrowheads="1"/>
          </p:cNvSpPr>
          <p:nvPr/>
        </p:nvSpPr>
        <p:spPr bwMode="auto">
          <a:xfrm>
            <a:off x="7507288" y="21367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6189" name="Text Box 63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6190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91" name="Oval 65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92" name="Text Box 66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6193" name="Text Box 67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6194" name="Oval 6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6195" name="Text Box 69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</p:spTree>
  </p:cSld>
  <p:clrMapOvr>
    <a:masterClrMapping/>
  </p:clrMapOvr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7155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156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157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158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7159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7160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7161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7162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7163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7164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7165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7166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7167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7168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7169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7170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7171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7172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3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4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5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6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7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8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79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0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1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2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3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4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5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6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7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8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89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0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1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2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3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4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5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6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7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8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199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00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01" name="Line 5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02" name="Line 5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7203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7204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05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06" name="Oval 57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07" name="Oval 58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08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09" name="Oval 6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0" name="Text Box 62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7211" name="Oval 63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2" name="Oval 6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3" name="Text Box 65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7214" name="Text Box 66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7215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6" name="Text Box 68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7217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8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7219" name="Text Box 69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7220" name="Text Box 70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</p:spTree>
  </p:cSld>
  <p:clrMapOvr>
    <a:masterClrMapping/>
  </p:clrMapOvr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817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180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181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18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818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818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818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818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818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818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818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819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819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819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819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819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819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819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19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0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5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6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7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8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19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0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1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2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3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4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5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6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8227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8228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29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0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1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2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3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4" name="Oval 6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5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6" name="Text Box 62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8237" name="Text Box 63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8238" name="Oval 64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39" name="Text Box 65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8240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41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8242" name="Text Box 68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8243" name="Text Box 69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</p:spTree>
  </p:cSld>
  <p:clrMapOvr>
    <a:masterClrMapping/>
  </p:clrMapOvr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7920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04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05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79206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79207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79208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9209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79210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79211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9212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79213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79214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9215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9216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79217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79218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79219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0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1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2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3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4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5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6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7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8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29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0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1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2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3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4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5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6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7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8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39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0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1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2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3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4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5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6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7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8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49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79250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79251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2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3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4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5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6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7" name="Oval 5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8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59" name="Text Box 62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79260" name="Oval 6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61" name="Text Box 64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79262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63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64" name="Text Box 67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79265" name="Text Box 68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79266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79267" name="Text Box 69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</p:spTree>
  </p:cSld>
  <p:clrMapOvr>
    <a:masterClrMapping/>
  </p:clrMapOvr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022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2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2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023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023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023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023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023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023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023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023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023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023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024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024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024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024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4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5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6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027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027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7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7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7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7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3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4" name="Text Box 62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0285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6" name="Oval 6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87" name="Text Box 65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0288" name="Text Box 66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0289" name="Oval 6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0290" name="Text Box 68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8" name="Rectangle 2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</a:t>
            </a:r>
            <a:r>
              <a:rPr lang="en-US" altLang="en-US" sz="3000"/>
              <a:t> because we have traced out a path. </a:t>
            </a:r>
          </a:p>
        </p:txBody>
      </p:sp>
      <p:sp>
        <p:nvSpPr>
          <p:cNvPr id="19459" name="Rectangle 3"/>
          <p:cNvSpPr>
            <a:spLocks noChangeArrowheads="1"/>
          </p:cNvSpPr>
          <p:nvPr/>
        </p:nvSpPr>
        <p:spPr bwMode="auto">
          <a:xfrm>
            <a:off x="4454525" y="28194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9460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6400800" y="228600"/>
            <a:ext cx="1181100" cy="1066800"/>
            <a:chOff x="1224" y="2539"/>
            <a:chExt cx="2280" cy="1785"/>
          </a:xfrm>
        </p:grpSpPr>
        <p:sp>
          <p:nvSpPr>
            <p:cNvPr id="19571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72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573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578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9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0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1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2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83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74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575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6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77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9462" name="Group 19"/>
          <p:cNvGrpSpPr>
            <a:grpSpLocks/>
          </p:cNvGrpSpPr>
          <p:nvPr/>
        </p:nvGrpSpPr>
        <p:grpSpPr bwMode="auto">
          <a:xfrm>
            <a:off x="3581400" y="4343400"/>
            <a:ext cx="914400" cy="762000"/>
            <a:chOff x="1584" y="2256"/>
            <a:chExt cx="768" cy="672"/>
          </a:xfrm>
        </p:grpSpPr>
        <p:sp>
          <p:nvSpPr>
            <p:cNvPr id="19569" name="AutoShape 20"/>
            <p:cNvSpPr>
              <a:spLocks noChangeArrowheads="1"/>
            </p:cNvSpPr>
            <p:nvPr/>
          </p:nvSpPr>
          <p:spPr bwMode="auto">
            <a:xfrm>
              <a:off x="1584" y="225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 baseline="-8000">
                  <a:solidFill>
                    <a:schemeClr val="bg2"/>
                  </a:solidFill>
                </a:rPr>
                <a:t>Exit</a:t>
              </a:r>
              <a:endParaRPr lang="en-CA" altLang="en-US" sz="4400" baseline="-8000">
                <a:solidFill>
                  <a:schemeClr val="bg2"/>
                </a:solidFill>
              </a:endParaRPr>
            </a:p>
          </p:txBody>
        </p:sp>
        <p:sp>
          <p:nvSpPr>
            <p:cNvPr id="19570" name="Line 21"/>
            <p:cNvSpPr>
              <a:spLocks noChangeShapeType="1"/>
            </p:cNvSpPr>
            <p:nvPr/>
          </p:nvSpPr>
          <p:spPr bwMode="auto">
            <a:xfrm>
              <a:off x="1968" y="278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9463" name="Line 22"/>
          <p:cNvSpPr>
            <a:spLocks noChangeAspect="1" noChangeShapeType="1"/>
          </p:cNvSpPr>
          <p:nvPr/>
        </p:nvSpPr>
        <p:spPr bwMode="auto">
          <a:xfrm>
            <a:off x="625475" y="2674938"/>
            <a:ext cx="1220788" cy="571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4" name="Line 23"/>
          <p:cNvSpPr>
            <a:spLocks noChangeAspect="1" noChangeShapeType="1"/>
          </p:cNvSpPr>
          <p:nvPr/>
        </p:nvSpPr>
        <p:spPr bwMode="auto">
          <a:xfrm>
            <a:off x="625475" y="2674938"/>
            <a:ext cx="190500" cy="800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5" name="Line 24"/>
          <p:cNvSpPr>
            <a:spLocks noChangeAspect="1" noChangeShapeType="1"/>
          </p:cNvSpPr>
          <p:nvPr/>
        </p:nvSpPr>
        <p:spPr bwMode="auto">
          <a:xfrm>
            <a:off x="625475" y="2674938"/>
            <a:ext cx="685800" cy="1143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66" name="Oval 25"/>
          <p:cNvSpPr>
            <a:spLocks noChangeAspect="1" noChangeArrowheads="1"/>
          </p:cNvSpPr>
          <p:nvPr/>
        </p:nvSpPr>
        <p:spPr bwMode="auto">
          <a:xfrm>
            <a:off x="3411538" y="30178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7" name="Oval 26"/>
          <p:cNvSpPr>
            <a:spLocks noChangeAspect="1" noChangeArrowheads="1"/>
          </p:cNvSpPr>
          <p:nvPr/>
        </p:nvSpPr>
        <p:spPr bwMode="auto">
          <a:xfrm>
            <a:off x="1503363" y="39338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8" name="Oval 27"/>
          <p:cNvSpPr>
            <a:spLocks noChangeAspect="1" noChangeArrowheads="1"/>
          </p:cNvSpPr>
          <p:nvPr/>
        </p:nvSpPr>
        <p:spPr bwMode="auto">
          <a:xfrm>
            <a:off x="2533650" y="40100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69" name="Oval 28"/>
          <p:cNvSpPr>
            <a:spLocks noChangeAspect="1" noChangeArrowheads="1"/>
          </p:cNvSpPr>
          <p:nvPr/>
        </p:nvSpPr>
        <p:spPr bwMode="auto">
          <a:xfrm>
            <a:off x="2647950" y="25590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470" name="Text Box 29"/>
          <p:cNvSpPr txBox="1">
            <a:spLocks noChangeAspect="1" noChangeArrowheads="1"/>
          </p:cNvSpPr>
          <p:nvPr/>
        </p:nvSpPr>
        <p:spPr bwMode="auto">
          <a:xfrm>
            <a:off x="863600" y="1758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9471" name="Text Box 30"/>
          <p:cNvSpPr txBox="1">
            <a:spLocks noChangeAspect="1" noChangeArrowheads="1"/>
          </p:cNvSpPr>
          <p:nvPr/>
        </p:nvSpPr>
        <p:spPr bwMode="auto">
          <a:xfrm>
            <a:off x="444500" y="25130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9472" name="Text Box 31"/>
          <p:cNvSpPr txBox="1">
            <a:spLocks noChangeAspect="1" noChangeArrowheads="1"/>
          </p:cNvSpPr>
          <p:nvPr/>
        </p:nvSpPr>
        <p:spPr bwMode="auto">
          <a:xfrm>
            <a:off x="663575" y="3390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9473" name="Text Box 32"/>
          <p:cNvSpPr txBox="1">
            <a:spLocks noChangeAspect="1" noChangeArrowheads="1"/>
          </p:cNvSpPr>
          <p:nvPr/>
        </p:nvSpPr>
        <p:spPr bwMode="auto">
          <a:xfrm>
            <a:off x="1349375" y="3895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9474" name="Text Box 33"/>
          <p:cNvSpPr txBox="1">
            <a:spLocks noChangeAspect="1" noChangeArrowheads="1"/>
          </p:cNvSpPr>
          <p:nvPr/>
        </p:nvSpPr>
        <p:spPr bwMode="auto">
          <a:xfrm>
            <a:off x="1409700" y="2627313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9475" name="Text Box 34"/>
          <p:cNvSpPr txBox="1">
            <a:spLocks noChangeAspect="1" noChangeArrowheads="1"/>
          </p:cNvSpPr>
          <p:nvPr/>
        </p:nvSpPr>
        <p:spPr bwMode="auto">
          <a:xfrm>
            <a:off x="1941513" y="3124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9476" name="Text Box 35"/>
          <p:cNvSpPr txBox="1">
            <a:spLocks noChangeAspect="1" noChangeArrowheads="1"/>
          </p:cNvSpPr>
          <p:nvPr/>
        </p:nvSpPr>
        <p:spPr bwMode="auto">
          <a:xfrm>
            <a:off x="3246438" y="35814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9477" name="Text Box 36"/>
          <p:cNvSpPr txBox="1">
            <a:spLocks noChangeAspect="1" noChangeArrowheads="1"/>
          </p:cNvSpPr>
          <p:nvPr/>
        </p:nvSpPr>
        <p:spPr bwMode="auto">
          <a:xfrm>
            <a:off x="3443288" y="2871788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9478" name="Text Box 37"/>
          <p:cNvSpPr txBox="1">
            <a:spLocks noChangeAspect="1" noChangeArrowheads="1"/>
          </p:cNvSpPr>
          <p:nvPr/>
        </p:nvSpPr>
        <p:spPr bwMode="auto">
          <a:xfrm>
            <a:off x="3368675" y="20828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9479" name="Text Box 38"/>
          <p:cNvSpPr txBox="1">
            <a:spLocks noChangeAspect="1" noChangeArrowheads="1"/>
          </p:cNvSpPr>
          <p:nvPr/>
        </p:nvSpPr>
        <p:spPr bwMode="auto">
          <a:xfrm>
            <a:off x="2990850" y="1616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9480" name="Text Box 39"/>
          <p:cNvSpPr txBox="1">
            <a:spLocks noChangeAspect="1" noChangeArrowheads="1"/>
          </p:cNvSpPr>
          <p:nvPr/>
        </p:nvSpPr>
        <p:spPr bwMode="auto">
          <a:xfrm>
            <a:off x="2727325" y="2368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9481" name="Text Box 40"/>
          <p:cNvSpPr txBox="1">
            <a:spLocks noChangeAspect="1" noChangeArrowheads="1"/>
          </p:cNvSpPr>
          <p:nvPr/>
        </p:nvSpPr>
        <p:spPr bwMode="auto">
          <a:xfrm>
            <a:off x="1963738" y="2139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9482" name="Line 41"/>
          <p:cNvSpPr>
            <a:spLocks noChangeAspect="1" noChangeShapeType="1"/>
          </p:cNvSpPr>
          <p:nvPr/>
        </p:nvSpPr>
        <p:spPr bwMode="auto">
          <a:xfrm flipH="1">
            <a:off x="1082675" y="1566863"/>
            <a:ext cx="992188" cy="3825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3" name="Line 42"/>
          <p:cNvSpPr>
            <a:spLocks noChangeAspect="1" noChangeShapeType="1"/>
          </p:cNvSpPr>
          <p:nvPr/>
        </p:nvSpPr>
        <p:spPr bwMode="auto">
          <a:xfrm flipH="1">
            <a:off x="1960563" y="1565275"/>
            <a:ext cx="114300" cy="801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4" name="Line 43"/>
          <p:cNvSpPr>
            <a:spLocks noChangeAspect="1" noChangeShapeType="1"/>
          </p:cNvSpPr>
          <p:nvPr/>
        </p:nvSpPr>
        <p:spPr bwMode="auto">
          <a:xfrm>
            <a:off x="2074863" y="1566863"/>
            <a:ext cx="573087" cy="992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5" name="Line 44"/>
          <p:cNvSpPr>
            <a:spLocks noChangeAspect="1" noChangeShapeType="1"/>
          </p:cNvSpPr>
          <p:nvPr/>
        </p:nvSpPr>
        <p:spPr bwMode="auto">
          <a:xfrm>
            <a:off x="2074863" y="1566863"/>
            <a:ext cx="877887" cy="230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6" name="Line 45"/>
          <p:cNvSpPr>
            <a:spLocks noChangeAspect="1" noChangeShapeType="1"/>
          </p:cNvSpPr>
          <p:nvPr/>
        </p:nvSpPr>
        <p:spPr bwMode="auto">
          <a:xfrm flipH="1">
            <a:off x="2686050" y="1797050"/>
            <a:ext cx="3048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7" name="Line 46"/>
          <p:cNvSpPr>
            <a:spLocks noChangeAspect="1" noChangeShapeType="1"/>
          </p:cNvSpPr>
          <p:nvPr/>
        </p:nvSpPr>
        <p:spPr bwMode="auto">
          <a:xfrm flipV="1">
            <a:off x="1922463" y="2635250"/>
            <a:ext cx="725487" cy="6492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8" name="Line 47"/>
          <p:cNvSpPr>
            <a:spLocks noChangeAspect="1" noChangeShapeType="1"/>
          </p:cNvSpPr>
          <p:nvPr/>
        </p:nvSpPr>
        <p:spPr bwMode="auto">
          <a:xfrm flipV="1">
            <a:off x="1960563" y="2254250"/>
            <a:ext cx="1374775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89" name="Line 48"/>
          <p:cNvSpPr>
            <a:spLocks noChangeAspect="1" noChangeShapeType="1"/>
          </p:cNvSpPr>
          <p:nvPr/>
        </p:nvSpPr>
        <p:spPr bwMode="auto">
          <a:xfrm>
            <a:off x="3028950" y="1797050"/>
            <a:ext cx="344488" cy="419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0" name="Line 49"/>
          <p:cNvSpPr>
            <a:spLocks noChangeAspect="1" noChangeShapeType="1"/>
          </p:cNvSpPr>
          <p:nvPr/>
        </p:nvSpPr>
        <p:spPr bwMode="auto">
          <a:xfrm>
            <a:off x="2686050" y="2635250"/>
            <a:ext cx="725488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1" name="Line 50"/>
          <p:cNvSpPr>
            <a:spLocks noChangeAspect="1" noChangeShapeType="1"/>
          </p:cNvSpPr>
          <p:nvPr/>
        </p:nvSpPr>
        <p:spPr bwMode="auto">
          <a:xfrm>
            <a:off x="3373438" y="2254250"/>
            <a:ext cx="76200" cy="725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2" name="Line 51"/>
          <p:cNvSpPr>
            <a:spLocks noChangeAspect="1" noChangeShapeType="1"/>
          </p:cNvSpPr>
          <p:nvPr/>
        </p:nvSpPr>
        <p:spPr bwMode="auto">
          <a:xfrm>
            <a:off x="1960563" y="2444750"/>
            <a:ext cx="1220787" cy="12223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3" name="Line 52"/>
          <p:cNvSpPr>
            <a:spLocks noChangeAspect="1" noChangeShapeType="1"/>
          </p:cNvSpPr>
          <p:nvPr/>
        </p:nvSpPr>
        <p:spPr bwMode="auto">
          <a:xfrm flipH="1">
            <a:off x="1389063" y="2406650"/>
            <a:ext cx="571500" cy="3444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4" name="Line 53"/>
          <p:cNvSpPr>
            <a:spLocks noChangeAspect="1" noChangeShapeType="1"/>
          </p:cNvSpPr>
          <p:nvPr/>
        </p:nvSpPr>
        <p:spPr bwMode="auto">
          <a:xfrm>
            <a:off x="1044575" y="1987550"/>
            <a:ext cx="304800" cy="7635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5" name="Line 54"/>
          <p:cNvSpPr>
            <a:spLocks noChangeAspect="1" noChangeShapeType="1"/>
          </p:cNvSpPr>
          <p:nvPr/>
        </p:nvSpPr>
        <p:spPr bwMode="auto">
          <a:xfrm flipH="1">
            <a:off x="663575" y="1987550"/>
            <a:ext cx="381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6" name="Line 55"/>
          <p:cNvSpPr>
            <a:spLocks noChangeAspect="1" noChangeShapeType="1"/>
          </p:cNvSpPr>
          <p:nvPr/>
        </p:nvSpPr>
        <p:spPr bwMode="auto">
          <a:xfrm flipH="1">
            <a:off x="1579563" y="3284538"/>
            <a:ext cx="342900" cy="6492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7" name="Line 56"/>
          <p:cNvSpPr>
            <a:spLocks noChangeAspect="1" noChangeShapeType="1"/>
          </p:cNvSpPr>
          <p:nvPr/>
        </p:nvSpPr>
        <p:spPr bwMode="auto">
          <a:xfrm>
            <a:off x="1922463" y="3284538"/>
            <a:ext cx="611187" cy="7254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8" name="Line 57"/>
          <p:cNvSpPr>
            <a:spLocks noChangeAspect="1" noChangeShapeType="1"/>
          </p:cNvSpPr>
          <p:nvPr/>
        </p:nvSpPr>
        <p:spPr bwMode="auto">
          <a:xfrm flipH="1">
            <a:off x="930275" y="3284538"/>
            <a:ext cx="992188" cy="1905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499" name="Line 58"/>
          <p:cNvSpPr>
            <a:spLocks noChangeAspect="1" noChangeShapeType="1"/>
          </p:cNvSpPr>
          <p:nvPr/>
        </p:nvSpPr>
        <p:spPr bwMode="auto">
          <a:xfrm flipH="1">
            <a:off x="2609850" y="3705225"/>
            <a:ext cx="609600" cy="3429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0" name="Line 59"/>
          <p:cNvSpPr>
            <a:spLocks noChangeAspect="1" noChangeShapeType="1"/>
          </p:cNvSpPr>
          <p:nvPr/>
        </p:nvSpPr>
        <p:spPr bwMode="auto">
          <a:xfrm flipV="1">
            <a:off x="3257550" y="30940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1" name="Line 60"/>
          <p:cNvSpPr>
            <a:spLocks noChangeAspect="1" noChangeShapeType="1"/>
          </p:cNvSpPr>
          <p:nvPr/>
        </p:nvSpPr>
        <p:spPr bwMode="auto">
          <a:xfrm flipH="1" flipV="1">
            <a:off x="2686050" y="2674938"/>
            <a:ext cx="763588" cy="381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2" name="Line 61"/>
          <p:cNvSpPr>
            <a:spLocks noChangeAspect="1" noChangeShapeType="1"/>
          </p:cNvSpPr>
          <p:nvPr/>
        </p:nvSpPr>
        <p:spPr bwMode="auto">
          <a:xfrm flipH="1" flipV="1">
            <a:off x="1389063" y="2827338"/>
            <a:ext cx="5334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3" name="Line 62"/>
          <p:cNvSpPr>
            <a:spLocks noChangeAspect="1" noChangeShapeType="1"/>
          </p:cNvSpPr>
          <p:nvPr/>
        </p:nvSpPr>
        <p:spPr bwMode="auto">
          <a:xfrm flipH="1">
            <a:off x="3219450" y="3055938"/>
            <a:ext cx="230188" cy="6111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4" name="Line 63"/>
          <p:cNvSpPr>
            <a:spLocks noChangeAspect="1" noChangeShapeType="1"/>
          </p:cNvSpPr>
          <p:nvPr/>
        </p:nvSpPr>
        <p:spPr bwMode="auto">
          <a:xfrm flipV="1">
            <a:off x="2571750" y="2713038"/>
            <a:ext cx="76200" cy="1335087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5" name="Line 64"/>
          <p:cNvSpPr>
            <a:spLocks noChangeAspect="1" noChangeShapeType="1"/>
          </p:cNvSpPr>
          <p:nvPr/>
        </p:nvSpPr>
        <p:spPr bwMode="auto">
          <a:xfrm flipH="1" flipV="1">
            <a:off x="1617663" y="4010025"/>
            <a:ext cx="954087" cy="381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6" name="Line 65"/>
          <p:cNvSpPr>
            <a:spLocks noChangeAspect="1" noChangeShapeType="1"/>
          </p:cNvSpPr>
          <p:nvPr/>
        </p:nvSpPr>
        <p:spPr bwMode="auto">
          <a:xfrm flipV="1">
            <a:off x="1349375" y="1643063"/>
            <a:ext cx="649288" cy="1146175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7" name="Line 66"/>
          <p:cNvSpPr>
            <a:spLocks noChangeAspect="1" noChangeShapeType="1"/>
          </p:cNvSpPr>
          <p:nvPr/>
        </p:nvSpPr>
        <p:spPr bwMode="auto">
          <a:xfrm>
            <a:off x="838200" y="3505200"/>
            <a:ext cx="649288" cy="420688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08" name="Oval 67"/>
          <p:cNvSpPr>
            <a:spLocks noChangeAspect="1" noChangeArrowheads="1"/>
          </p:cNvSpPr>
          <p:nvPr/>
        </p:nvSpPr>
        <p:spPr bwMode="auto">
          <a:xfrm>
            <a:off x="2036763" y="1528763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09" name="Line 68"/>
          <p:cNvSpPr>
            <a:spLocks noChangeAspect="1" noChangeShapeType="1"/>
          </p:cNvSpPr>
          <p:nvPr/>
        </p:nvSpPr>
        <p:spPr bwMode="auto">
          <a:xfrm>
            <a:off x="2074863" y="1566863"/>
            <a:ext cx="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10" name="Oval 69"/>
          <p:cNvSpPr>
            <a:spLocks noChangeAspect="1" noChangeArrowheads="1"/>
          </p:cNvSpPr>
          <p:nvPr/>
        </p:nvSpPr>
        <p:spPr bwMode="auto">
          <a:xfrm>
            <a:off x="1006475" y="19494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1" name="Oval 70"/>
          <p:cNvSpPr>
            <a:spLocks noChangeAspect="1" noChangeArrowheads="1"/>
          </p:cNvSpPr>
          <p:nvPr/>
        </p:nvSpPr>
        <p:spPr bwMode="auto">
          <a:xfrm>
            <a:off x="1922463" y="23685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2" name="Oval 71"/>
          <p:cNvSpPr>
            <a:spLocks noChangeAspect="1" noChangeArrowheads="1"/>
          </p:cNvSpPr>
          <p:nvPr/>
        </p:nvSpPr>
        <p:spPr bwMode="auto">
          <a:xfrm>
            <a:off x="2952750" y="17589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3" name="Oval 72"/>
          <p:cNvSpPr>
            <a:spLocks noChangeAspect="1" noChangeArrowheads="1"/>
          </p:cNvSpPr>
          <p:nvPr/>
        </p:nvSpPr>
        <p:spPr bwMode="auto">
          <a:xfrm>
            <a:off x="587375" y="2635250"/>
            <a:ext cx="76200" cy="77788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4" name="Oval 73"/>
          <p:cNvSpPr>
            <a:spLocks noChangeAspect="1" noChangeArrowheads="1"/>
          </p:cNvSpPr>
          <p:nvPr/>
        </p:nvSpPr>
        <p:spPr bwMode="auto">
          <a:xfrm>
            <a:off x="1311275" y="2751138"/>
            <a:ext cx="77788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5" name="Oval 74"/>
          <p:cNvSpPr>
            <a:spLocks noChangeAspect="1" noChangeArrowheads="1"/>
          </p:cNvSpPr>
          <p:nvPr/>
        </p:nvSpPr>
        <p:spPr bwMode="auto">
          <a:xfrm>
            <a:off x="3335338" y="2216150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6" name="Oval 75"/>
          <p:cNvSpPr>
            <a:spLocks noChangeAspect="1" noChangeArrowheads="1"/>
          </p:cNvSpPr>
          <p:nvPr/>
        </p:nvSpPr>
        <p:spPr bwMode="auto">
          <a:xfrm>
            <a:off x="3181350" y="3667125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7" name="Text Box 76"/>
          <p:cNvSpPr txBox="1">
            <a:spLocks noChangeAspect="1" noChangeArrowheads="1"/>
          </p:cNvSpPr>
          <p:nvPr/>
        </p:nvSpPr>
        <p:spPr bwMode="auto">
          <a:xfrm>
            <a:off x="2438400" y="4022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9518" name="Oval 77"/>
          <p:cNvSpPr>
            <a:spLocks noChangeAspect="1" noChangeArrowheads="1"/>
          </p:cNvSpPr>
          <p:nvPr/>
        </p:nvSpPr>
        <p:spPr bwMode="auto">
          <a:xfrm>
            <a:off x="1884363" y="3246438"/>
            <a:ext cx="76200" cy="762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19" name="Oval 78"/>
          <p:cNvSpPr>
            <a:spLocks noChangeAspect="1" noChangeArrowheads="1"/>
          </p:cNvSpPr>
          <p:nvPr/>
        </p:nvSpPr>
        <p:spPr bwMode="auto">
          <a:xfrm>
            <a:off x="815975" y="3475038"/>
            <a:ext cx="76200" cy="77787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9520" name="Oval 80"/>
          <p:cNvSpPr>
            <a:spLocks noChangeAspect="1" noChangeArrowheads="1"/>
          </p:cNvSpPr>
          <p:nvPr/>
        </p:nvSpPr>
        <p:spPr bwMode="auto">
          <a:xfrm>
            <a:off x="2895600" y="46482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521" name="Oval 81"/>
          <p:cNvSpPr>
            <a:spLocks noChangeAspect="1" noChangeArrowheads="1"/>
          </p:cNvSpPr>
          <p:nvPr/>
        </p:nvSpPr>
        <p:spPr bwMode="auto">
          <a:xfrm>
            <a:off x="3276600" y="4670425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522" name="Freeform 82"/>
          <p:cNvSpPr>
            <a:spLocks noChangeAspect="1"/>
          </p:cNvSpPr>
          <p:nvPr/>
        </p:nvSpPr>
        <p:spPr bwMode="auto">
          <a:xfrm>
            <a:off x="2628900" y="4102100"/>
            <a:ext cx="635000" cy="584200"/>
          </a:xfrm>
          <a:custGeom>
            <a:avLst/>
            <a:gdLst>
              <a:gd name="T0" fmla="*/ 2147483647 w 400"/>
              <a:gd name="T1" fmla="*/ 2147483647 h 368"/>
              <a:gd name="T2" fmla="*/ 0 w 400"/>
              <a:gd name="T3" fmla="*/ 0 h 368"/>
              <a:gd name="T4" fmla="*/ 0 60000 65536"/>
              <a:gd name="T5" fmla="*/ 0 60000 65536"/>
              <a:gd name="T6" fmla="*/ 0 w 400"/>
              <a:gd name="T7" fmla="*/ 0 h 368"/>
              <a:gd name="T8" fmla="*/ 400 w 400"/>
              <a:gd name="T9" fmla="*/ 368 h 36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400" h="368">
                <a:moveTo>
                  <a:pt x="400" y="368"/>
                </a:moveTo>
                <a:lnTo>
                  <a:pt x="0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9523" name="Text Box 83"/>
          <p:cNvSpPr txBox="1">
            <a:spLocks noChangeArrowheads="1"/>
          </p:cNvSpPr>
          <p:nvPr/>
        </p:nvSpPr>
        <p:spPr bwMode="auto">
          <a:xfrm>
            <a:off x="4391025" y="4403725"/>
            <a:ext cx="47656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All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</a:t>
            </a:r>
            <a:r>
              <a:rPr lang="en-US" altLang="en-US" sz="3000" b="1" u="sng"/>
              <a:t>handled</a:t>
            </a:r>
            <a:r>
              <a:rPr lang="en-US" altLang="en-US" sz="3000"/>
              <a:t>.</a:t>
            </a:r>
          </a:p>
        </p:txBody>
      </p:sp>
      <p:grpSp>
        <p:nvGrpSpPr>
          <p:cNvPr id="19524" name="Group 84"/>
          <p:cNvGrpSpPr>
            <a:grpSpLocks noChangeAspect="1"/>
          </p:cNvGrpSpPr>
          <p:nvPr/>
        </p:nvGrpSpPr>
        <p:grpSpPr bwMode="auto">
          <a:xfrm>
            <a:off x="228600" y="5154613"/>
            <a:ext cx="1119188" cy="1169987"/>
            <a:chOff x="4641" y="2352"/>
            <a:chExt cx="735" cy="768"/>
          </a:xfrm>
        </p:grpSpPr>
        <p:sp>
          <p:nvSpPr>
            <p:cNvPr id="19556" name="Freeform 85" descr="Green marble"/>
            <p:cNvSpPr>
              <a:spLocks noChangeAspect="1"/>
            </p:cNvSpPr>
            <p:nvPr/>
          </p:nvSpPr>
          <p:spPr bwMode="auto">
            <a:xfrm rot="2360341">
              <a:off x="4656" y="2619"/>
              <a:ext cx="390" cy="309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57" name="Group 86"/>
            <p:cNvGrpSpPr>
              <a:grpSpLocks noChangeAspect="1"/>
            </p:cNvGrpSpPr>
            <p:nvPr/>
          </p:nvGrpSpPr>
          <p:grpSpPr bwMode="auto">
            <a:xfrm>
              <a:off x="4703" y="2655"/>
              <a:ext cx="208" cy="170"/>
              <a:chOff x="1728" y="2064"/>
              <a:chExt cx="768" cy="672"/>
            </a:xfrm>
          </p:grpSpPr>
          <p:sp>
            <p:nvSpPr>
              <p:cNvPr id="19567" name="AutoShape 87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24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24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19568" name="Line 88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19558" name="Oval 89"/>
            <p:cNvSpPr>
              <a:spLocks noChangeAspect="1" noChangeArrowheads="1"/>
            </p:cNvSpPr>
            <p:nvPr/>
          </p:nvSpPr>
          <p:spPr bwMode="auto">
            <a:xfrm>
              <a:off x="4641" y="2384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19559" name="Picture 90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52" y="2540"/>
              <a:ext cx="389" cy="3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9560" name="Group 91"/>
            <p:cNvGrpSpPr>
              <a:grpSpLocks noChangeAspect="1"/>
            </p:cNvGrpSpPr>
            <p:nvPr/>
          </p:nvGrpSpPr>
          <p:grpSpPr bwMode="auto">
            <a:xfrm rot="2360341">
              <a:off x="4794" y="2352"/>
              <a:ext cx="342" cy="428"/>
              <a:chOff x="2227" y="1194"/>
              <a:chExt cx="1944" cy="2413"/>
            </a:xfrm>
          </p:grpSpPr>
          <p:sp>
            <p:nvSpPr>
              <p:cNvPr id="19561" name="Freeform 92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2" name="Freeform 93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3" name="Freeform 94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4" name="Freeform 95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5" name="Freeform 96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6" name="Freeform 97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525" name="Rectangle 99"/>
          <p:cNvSpPr>
            <a:spLocks noChangeArrowheads="1"/>
          </p:cNvSpPr>
          <p:nvPr/>
        </p:nvSpPr>
        <p:spPr bwMode="auto">
          <a:xfrm>
            <a:off x="1981200" y="5470525"/>
            <a:ext cx="56499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Reachable nodes have been </a:t>
            </a:r>
            <a:r>
              <a:rPr lang="en-US" altLang="en-US" sz="3000">
                <a:solidFill>
                  <a:schemeClr val="hlink"/>
                </a:solidFill>
              </a:rPr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9526" name="Rectangle 100"/>
          <p:cNvSpPr>
            <a:spLocks noChangeArrowheads="1"/>
          </p:cNvSpPr>
          <p:nvPr/>
        </p:nvSpPr>
        <p:spPr bwMode="auto">
          <a:xfrm>
            <a:off x="1143000" y="5029200"/>
            <a:ext cx="28654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lvl="1" eaLnBrk="1" hangingPunct="1">
              <a:buFontTx/>
              <a:buChar char="•"/>
            </a:pPr>
            <a:r>
              <a:rPr lang="en-US" altLang="en-US" sz="3000"/>
              <a:t>&lt;postCond&gt;: </a:t>
            </a:r>
          </a:p>
        </p:txBody>
      </p:sp>
      <p:grpSp>
        <p:nvGrpSpPr>
          <p:cNvPr id="10" name="Group 125"/>
          <p:cNvGrpSpPr>
            <a:grpSpLocks/>
          </p:cNvGrpSpPr>
          <p:nvPr/>
        </p:nvGrpSpPr>
        <p:grpSpPr bwMode="auto">
          <a:xfrm>
            <a:off x="212725" y="609600"/>
            <a:ext cx="3978275" cy="3962400"/>
            <a:chOff x="134" y="384"/>
            <a:chExt cx="2506" cy="2496"/>
          </a:xfrm>
        </p:grpSpPr>
        <p:sp>
          <p:nvSpPr>
            <p:cNvPr id="19554" name="Oval 102"/>
            <p:cNvSpPr>
              <a:spLocks noChangeArrowheads="1"/>
            </p:cNvSpPr>
            <p:nvPr/>
          </p:nvSpPr>
          <p:spPr bwMode="auto">
            <a:xfrm>
              <a:off x="144" y="672"/>
              <a:ext cx="2496" cy="2208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555" name="Text Box 104"/>
            <p:cNvSpPr txBox="1">
              <a:spLocks noChangeArrowheads="1"/>
            </p:cNvSpPr>
            <p:nvPr/>
          </p:nvSpPr>
          <p:spPr bwMode="auto">
            <a:xfrm>
              <a:off x="134" y="384"/>
              <a:ext cx="1745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Found</a:t>
              </a:r>
              <a:r>
                <a:rPr lang="en-US" altLang="en-US" sz="3000"/>
                <a:t> =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</a:p>
          </p:txBody>
        </p:sp>
      </p:grpSp>
      <p:grpSp>
        <p:nvGrpSpPr>
          <p:cNvPr id="11" name="Group 120"/>
          <p:cNvGrpSpPr>
            <a:grpSpLocks/>
          </p:cNvGrpSpPr>
          <p:nvPr/>
        </p:nvGrpSpPr>
        <p:grpSpPr bwMode="auto">
          <a:xfrm>
            <a:off x="360363" y="3962400"/>
            <a:ext cx="935037" cy="1143000"/>
            <a:chOff x="227" y="2496"/>
            <a:chExt cx="589" cy="720"/>
          </a:xfrm>
        </p:grpSpPr>
        <p:sp>
          <p:nvSpPr>
            <p:cNvPr id="19540" name="Freeform 103"/>
            <p:cNvSpPr>
              <a:spLocks/>
            </p:cNvSpPr>
            <p:nvPr/>
          </p:nvSpPr>
          <p:spPr bwMode="auto">
            <a:xfrm>
              <a:off x="592" y="2544"/>
              <a:ext cx="176" cy="264"/>
            </a:xfrm>
            <a:custGeom>
              <a:avLst/>
              <a:gdLst>
                <a:gd name="T0" fmla="*/ 176 w 176"/>
                <a:gd name="T1" fmla="*/ 0 h 264"/>
                <a:gd name="T2" fmla="*/ 0 w 176"/>
                <a:gd name="T3" fmla="*/ 264 h 264"/>
                <a:gd name="T4" fmla="*/ 0 60000 65536"/>
                <a:gd name="T5" fmla="*/ 0 60000 65536"/>
                <a:gd name="T6" fmla="*/ 0 w 176"/>
                <a:gd name="T7" fmla="*/ 0 h 264"/>
                <a:gd name="T8" fmla="*/ 176 w 176"/>
                <a:gd name="T9" fmla="*/ 264 h 26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176" h="264">
                  <a:moveTo>
                    <a:pt x="176" y="0"/>
                  </a:moveTo>
                  <a:lnTo>
                    <a:pt x="0" y="264"/>
                  </a:lnTo>
                </a:path>
              </a:pathLst>
            </a:custGeom>
            <a:noFill/>
            <a:ln w="38100" cap="flat" cmpd="sng">
              <a:solidFill>
                <a:schemeClr val="tx2"/>
              </a:solidFill>
              <a:prstDash val="solid"/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  <p:grpSp>
          <p:nvGrpSpPr>
            <p:cNvPr id="19541" name="Group 107"/>
            <p:cNvGrpSpPr>
              <a:grpSpLocks/>
            </p:cNvGrpSpPr>
            <p:nvPr/>
          </p:nvGrpSpPr>
          <p:grpSpPr bwMode="auto">
            <a:xfrm flipH="1">
              <a:off x="227" y="2496"/>
              <a:ext cx="253" cy="720"/>
              <a:chOff x="5760" y="720"/>
              <a:chExt cx="1021" cy="2477"/>
            </a:xfrm>
          </p:grpSpPr>
          <p:grpSp>
            <p:nvGrpSpPr>
              <p:cNvPr id="19544" name="Group 108"/>
              <p:cNvGrpSpPr>
                <a:grpSpLocks/>
              </p:cNvGrpSpPr>
              <p:nvPr/>
            </p:nvGrpSpPr>
            <p:grpSpPr bwMode="auto">
              <a:xfrm>
                <a:off x="5760" y="901"/>
                <a:ext cx="916" cy="2296"/>
                <a:chOff x="5760" y="901"/>
                <a:chExt cx="916" cy="2296"/>
              </a:xfrm>
            </p:grpSpPr>
            <p:sp>
              <p:nvSpPr>
                <p:cNvPr id="19548" name="Freeform 109"/>
                <p:cNvSpPr>
                  <a:spLocks/>
                </p:cNvSpPr>
                <p:nvPr/>
              </p:nvSpPr>
              <p:spPr bwMode="auto">
                <a:xfrm>
                  <a:off x="5993" y="991"/>
                  <a:ext cx="538" cy="525"/>
                </a:xfrm>
                <a:custGeom>
                  <a:avLst/>
                  <a:gdLst>
                    <a:gd name="T0" fmla="*/ 164 w 538"/>
                    <a:gd name="T1" fmla="*/ 222 h 525"/>
                    <a:gd name="T2" fmla="*/ 211 w 538"/>
                    <a:gd name="T3" fmla="*/ 152 h 525"/>
                    <a:gd name="T4" fmla="*/ 263 w 538"/>
                    <a:gd name="T5" fmla="*/ 100 h 525"/>
                    <a:gd name="T6" fmla="*/ 316 w 538"/>
                    <a:gd name="T7" fmla="*/ 35 h 525"/>
                    <a:gd name="T8" fmla="*/ 380 w 538"/>
                    <a:gd name="T9" fmla="*/ 6 h 525"/>
                    <a:gd name="T10" fmla="*/ 432 w 538"/>
                    <a:gd name="T11" fmla="*/ 0 h 525"/>
                    <a:gd name="T12" fmla="*/ 485 w 538"/>
                    <a:gd name="T13" fmla="*/ 17 h 525"/>
                    <a:gd name="T14" fmla="*/ 514 w 538"/>
                    <a:gd name="T15" fmla="*/ 59 h 525"/>
                    <a:gd name="T16" fmla="*/ 538 w 538"/>
                    <a:gd name="T17" fmla="*/ 135 h 525"/>
                    <a:gd name="T18" fmla="*/ 531 w 538"/>
                    <a:gd name="T19" fmla="*/ 216 h 525"/>
                    <a:gd name="T20" fmla="*/ 508 w 538"/>
                    <a:gd name="T21" fmla="*/ 286 h 525"/>
                    <a:gd name="T22" fmla="*/ 450 w 538"/>
                    <a:gd name="T23" fmla="*/ 368 h 525"/>
                    <a:gd name="T24" fmla="*/ 386 w 538"/>
                    <a:gd name="T25" fmla="*/ 426 h 525"/>
                    <a:gd name="T26" fmla="*/ 316 w 538"/>
                    <a:gd name="T27" fmla="*/ 478 h 525"/>
                    <a:gd name="T28" fmla="*/ 240 w 538"/>
                    <a:gd name="T29" fmla="*/ 513 h 525"/>
                    <a:gd name="T30" fmla="*/ 176 w 538"/>
                    <a:gd name="T31" fmla="*/ 525 h 525"/>
                    <a:gd name="T32" fmla="*/ 147 w 538"/>
                    <a:gd name="T33" fmla="*/ 508 h 525"/>
                    <a:gd name="T34" fmla="*/ 123 w 538"/>
                    <a:gd name="T35" fmla="*/ 438 h 525"/>
                    <a:gd name="T36" fmla="*/ 129 w 538"/>
                    <a:gd name="T37" fmla="*/ 345 h 525"/>
                    <a:gd name="T38" fmla="*/ 17 w 538"/>
                    <a:gd name="T39" fmla="*/ 350 h 525"/>
                    <a:gd name="T40" fmla="*/ 0 w 538"/>
                    <a:gd name="T41" fmla="*/ 333 h 525"/>
                    <a:gd name="T42" fmla="*/ 17 w 538"/>
                    <a:gd name="T43" fmla="*/ 298 h 525"/>
                    <a:gd name="T44" fmla="*/ 135 w 538"/>
                    <a:gd name="T45" fmla="*/ 292 h 525"/>
                    <a:gd name="T46" fmla="*/ 164 w 538"/>
                    <a:gd name="T47" fmla="*/ 222 h 525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538"/>
                    <a:gd name="T73" fmla="*/ 0 h 525"/>
                    <a:gd name="T74" fmla="*/ 538 w 538"/>
                    <a:gd name="T75" fmla="*/ 525 h 525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538" h="525">
                      <a:moveTo>
                        <a:pt x="164" y="222"/>
                      </a:moveTo>
                      <a:lnTo>
                        <a:pt x="211" y="152"/>
                      </a:lnTo>
                      <a:lnTo>
                        <a:pt x="263" y="100"/>
                      </a:lnTo>
                      <a:lnTo>
                        <a:pt x="316" y="35"/>
                      </a:lnTo>
                      <a:lnTo>
                        <a:pt x="380" y="6"/>
                      </a:lnTo>
                      <a:lnTo>
                        <a:pt x="432" y="0"/>
                      </a:lnTo>
                      <a:lnTo>
                        <a:pt x="485" y="17"/>
                      </a:lnTo>
                      <a:lnTo>
                        <a:pt x="514" y="59"/>
                      </a:lnTo>
                      <a:lnTo>
                        <a:pt x="538" y="135"/>
                      </a:lnTo>
                      <a:lnTo>
                        <a:pt x="531" y="216"/>
                      </a:lnTo>
                      <a:lnTo>
                        <a:pt x="508" y="286"/>
                      </a:lnTo>
                      <a:lnTo>
                        <a:pt x="450" y="368"/>
                      </a:lnTo>
                      <a:lnTo>
                        <a:pt x="386" y="426"/>
                      </a:lnTo>
                      <a:lnTo>
                        <a:pt x="316" y="478"/>
                      </a:lnTo>
                      <a:lnTo>
                        <a:pt x="240" y="513"/>
                      </a:lnTo>
                      <a:lnTo>
                        <a:pt x="176" y="525"/>
                      </a:lnTo>
                      <a:lnTo>
                        <a:pt x="147" y="508"/>
                      </a:lnTo>
                      <a:lnTo>
                        <a:pt x="123" y="438"/>
                      </a:lnTo>
                      <a:lnTo>
                        <a:pt x="129" y="345"/>
                      </a:lnTo>
                      <a:lnTo>
                        <a:pt x="17" y="350"/>
                      </a:lnTo>
                      <a:lnTo>
                        <a:pt x="0" y="333"/>
                      </a:lnTo>
                      <a:lnTo>
                        <a:pt x="17" y="298"/>
                      </a:lnTo>
                      <a:lnTo>
                        <a:pt x="135" y="292"/>
                      </a:lnTo>
                      <a:lnTo>
                        <a:pt x="164" y="22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9" name="Freeform 110"/>
                <p:cNvSpPr>
                  <a:spLocks/>
                </p:cNvSpPr>
                <p:nvPr/>
              </p:nvSpPr>
              <p:spPr bwMode="auto">
                <a:xfrm>
                  <a:off x="5964" y="1544"/>
                  <a:ext cx="373" cy="772"/>
                </a:xfrm>
                <a:custGeom>
                  <a:avLst/>
                  <a:gdLst>
                    <a:gd name="T0" fmla="*/ 106 w 373"/>
                    <a:gd name="T1" fmla="*/ 65 h 772"/>
                    <a:gd name="T2" fmla="*/ 158 w 373"/>
                    <a:gd name="T3" fmla="*/ 18 h 772"/>
                    <a:gd name="T4" fmla="*/ 239 w 373"/>
                    <a:gd name="T5" fmla="*/ 0 h 772"/>
                    <a:gd name="T6" fmla="*/ 309 w 373"/>
                    <a:gd name="T7" fmla="*/ 12 h 772"/>
                    <a:gd name="T8" fmla="*/ 361 w 373"/>
                    <a:gd name="T9" fmla="*/ 59 h 772"/>
                    <a:gd name="T10" fmla="*/ 373 w 373"/>
                    <a:gd name="T11" fmla="*/ 94 h 772"/>
                    <a:gd name="T12" fmla="*/ 373 w 373"/>
                    <a:gd name="T13" fmla="*/ 141 h 772"/>
                    <a:gd name="T14" fmla="*/ 350 w 373"/>
                    <a:gd name="T15" fmla="*/ 182 h 772"/>
                    <a:gd name="T16" fmla="*/ 309 w 373"/>
                    <a:gd name="T17" fmla="*/ 252 h 772"/>
                    <a:gd name="T18" fmla="*/ 292 w 373"/>
                    <a:gd name="T19" fmla="*/ 334 h 772"/>
                    <a:gd name="T20" fmla="*/ 286 w 373"/>
                    <a:gd name="T21" fmla="*/ 403 h 772"/>
                    <a:gd name="T22" fmla="*/ 303 w 373"/>
                    <a:gd name="T23" fmla="*/ 479 h 772"/>
                    <a:gd name="T24" fmla="*/ 350 w 373"/>
                    <a:gd name="T25" fmla="*/ 549 h 772"/>
                    <a:gd name="T26" fmla="*/ 367 w 373"/>
                    <a:gd name="T27" fmla="*/ 619 h 772"/>
                    <a:gd name="T28" fmla="*/ 361 w 373"/>
                    <a:gd name="T29" fmla="*/ 683 h 772"/>
                    <a:gd name="T30" fmla="*/ 327 w 373"/>
                    <a:gd name="T31" fmla="*/ 737 h 772"/>
                    <a:gd name="T32" fmla="*/ 280 w 373"/>
                    <a:gd name="T33" fmla="*/ 766 h 772"/>
                    <a:gd name="T34" fmla="*/ 222 w 373"/>
                    <a:gd name="T35" fmla="*/ 772 h 772"/>
                    <a:gd name="T36" fmla="*/ 152 w 373"/>
                    <a:gd name="T37" fmla="*/ 772 h 772"/>
                    <a:gd name="T38" fmla="*/ 100 w 373"/>
                    <a:gd name="T39" fmla="*/ 742 h 772"/>
                    <a:gd name="T40" fmla="*/ 46 w 373"/>
                    <a:gd name="T41" fmla="*/ 654 h 772"/>
                    <a:gd name="T42" fmla="*/ 12 w 373"/>
                    <a:gd name="T43" fmla="*/ 578 h 772"/>
                    <a:gd name="T44" fmla="*/ 0 w 373"/>
                    <a:gd name="T45" fmla="*/ 462 h 772"/>
                    <a:gd name="T46" fmla="*/ 12 w 373"/>
                    <a:gd name="T47" fmla="*/ 357 h 772"/>
                    <a:gd name="T48" fmla="*/ 35 w 373"/>
                    <a:gd name="T49" fmla="*/ 246 h 772"/>
                    <a:gd name="T50" fmla="*/ 71 w 373"/>
                    <a:gd name="T51" fmla="*/ 135 h 772"/>
                    <a:gd name="T52" fmla="*/ 106 w 373"/>
                    <a:gd name="T53" fmla="*/ 65 h 772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w 373"/>
                    <a:gd name="T82" fmla="*/ 0 h 772"/>
                    <a:gd name="T83" fmla="*/ 373 w 373"/>
                    <a:gd name="T84" fmla="*/ 772 h 772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T81" t="T82" r="T83" b="T84"/>
                  <a:pathLst>
                    <a:path w="373" h="772">
                      <a:moveTo>
                        <a:pt x="106" y="65"/>
                      </a:moveTo>
                      <a:lnTo>
                        <a:pt x="158" y="18"/>
                      </a:lnTo>
                      <a:lnTo>
                        <a:pt x="239" y="0"/>
                      </a:lnTo>
                      <a:lnTo>
                        <a:pt x="309" y="12"/>
                      </a:lnTo>
                      <a:lnTo>
                        <a:pt x="361" y="59"/>
                      </a:lnTo>
                      <a:lnTo>
                        <a:pt x="373" y="94"/>
                      </a:lnTo>
                      <a:lnTo>
                        <a:pt x="373" y="141"/>
                      </a:lnTo>
                      <a:lnTo>
                        <a:pt x="350" y="182"/>
                      </a:lnTo>
                      <a:lnTo>
                        <a:pt x="309" y="252"/>
                      </a:lnTo>
                      <a:lnTo>
                        <a:pt x="292" y="334"/>
                      </a:lnTo>
                      <a:lnTo>
                        <a:pt x="286" y="403"/>
                      </a:lnTo>
                      <a:lnTo>
                        <a:pt x="303" y="479"/>
                      </a:lnTo>
                      <a:lnTo>
                        <a:pt x="350" y="549"/>
                      </a:lnTo>
                      <a:lnTo>
                        <a:pt x="367" y="619"/>
                      </a:lnTo>
                      <a:lnTo>
                        <a:pt x="361" y="683"/>
                      </a:lnTo>
                      <a:lnTo>
                        <a:pt x="327" y="737"/>
                      </a:lnTo>
                      <a:lnTo>
                        <a:pt x="280" y="766"/>
                      </a:lnTo>
                      <a:lnTo>
                        <a:pt x="222" y="772"/>
                      </a:lnTo>
                      <a:lnTo>
                        <a:pt x="152" y="772"/>
                      </a:lnTo>
                      <a:lnTo>
                        <a:pt x="100" y="742"/>
                      </a:lnTo>
                      <a:lnTo>
                        <a:pt x="46" y="654"/>
                      </a:lnTo>
                      <a:lnTo>
                        <a:pt x="12" y="578"/>
                      </a:lnTo>
                      <a:lnTo>
                        <a:pt x="0" y="462"/>
                      </a:lnTo>
                      <a:lnTo>
                        <a:pt x="12" y="357"/>
                      </a:lnTo>
                      <a:lnTo>
                        <a:pt x="35" y="246"/>
                      </a:lnTo>
                      <a:lnTo>
                        <a:pt x="71" y="135"/>
                      </a:lnTo>
                      <a:lnTo>
                        <a:pt x="106" y="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0" name="Freeform 111"/>
                <p:cNvSpPr>
                  <a:spLocks/>
                </p:cNvSpPr>
                <p:nvPr/>
              </p:nvSpPr>
              <p:spPr bwMode="auto">
                <a:xfrm>
                  <a:off x="6262" y="1569"/>
                  <a:ext cx="414" cy="694"/>
                </a:xfrm>
                <a:custGeom>
                  <a:avLst/>
                  <a:gdLst>
                    <a:gd name="T0" fmla="*/ 0 w 414"/>
                    <a:gd name="T1" fmla="*/ 34 h 694"/>
                    <a:gd name="T2" fmla="*/ 5 w 414"/>
                    <a:gd name="T3" fmla="*/ 5 h 694"/>
                    <a:gd name="T4" fmla="*/ 69 w 414"/>
                    <a:gd name="T5" fmla="*/ 0 h 694"/>
                    <a:gd name="T6" fmla="*/ 104 w 414"/>
                    <a:gd name="T7" fmla="*/ 29 h 694"/>
                    <a:gd name="T8" fmla="*/ 157 w 414"/>
                    <a:gd name="T9" fmla="*/ 105 h 694"/>
                    <a:gd name="T10" fmla="*/ 226 w 414"/>
                    <a:gd name="T11" fmla="*/ 204 h 694"/>
                    <a:gd name="T12" fmla="*/ 291 w 414"/>
                    <a:gd name="T13" fmla="*/ 274 h 694"/>
                    <a:gd name="T14" fmla="*/ 408 w 414"/>
                    <a:gd name="T15" fmla="*/ 402 h 694"/>
                    <a:gd name="T16" fmla="*/ 414 w 414"/>
                    <a:gd name="T17" fmla="*/ 431 h 694"/>
                    <a:gd name="T18" fmla="*/ 390 w 414"/>
                    <a:gd name="T19" fmla="*/ 449 h 694"/>
                    <a:gd name="T20" fmla="*/ 332 w 414"/>
                    <a:gd name="T21" fmla="*/ 472 h 694"/>
                    <a:gd name="T22" fmla="*/ 250 w 414"/>
                    <a:gd name="T23" fmla="*/ 490 h 694"/>
                    <a:gd name="T24" fmla="*/ 151 w 414"/>
                    <a:gd name="T25" fmla="*/ 496 h 694"/>
                    <a:gd name="T26" fmla="*/ 116 w 414"/>
                    <a:gd name="T27" fmla="*/ 501 h 694"/>
                    <a:gd name="T28" fmla="*/ 104 w 414"/>
                    <a:gd name="T29" fmla="*/ 525 h 694"/>
                    <a:gd name="T30" fmla="*/ 127 w 414"/>
                    <a:gd name="T31" fmla="*/ 565 h 694"/>
                    <a:gd name="T32" fmla="*/ 209 w 414"/>
                    <a:gd name="T33" fmla="*/ 635 h 694"/>
                    <a:gd name="T34" fmla="*/ 268 w 414"/>
                    <a:gd name="T35" fmla="*/ 653 h 694"/>
                    <a:gd name="T36" fmla="*/ 280 w 414"/>
                    <a:gd name="T37" fmla="*/ 676 h 694"/>
                    <a:gd name="T38" fmla="*/ 255 w 414"/>
                    <a:gd name="T39" fmla="*/ 694 h 694"/>
                    <a:gd name="T40" fmla="*/ 203 w 414"/>
                    <a:gd name="T41" fmla="*/ 694 h 694"/>
                    <a:gd name="T42" fmla="*/ 133 w 414"/>
                    <a:gd name="T43" fmla="*/ 653 h 694"/>
                    <a:gd name="T44" fmla="*/ 75 w 414"/>
                    <a:gd name="T45" fmla="*/ 595 h 694"/>
                    <a:gd name="T46" fmla="*/ 40 w 414"/>
                    <a:gd name="T47" fmla="*/ 542 h 694"/>
                    <a:gd name="T48" fmla="*/ 40 w 414"/>
                    <a:gd name="T49" fmla="*/ 501 h 694"/>
                    <a:gd name="T50" fmla="*/ 63 w 414"/>
                    <a:gd name="T51" fmla="*/ 472 h 694"/>
                    <a:gd name="T52" fmla="*/ 98 w 414"/>
                    <a:gd name="T53" fmla="*/ 461 h 694"/>
                    <a:gd name="T54" fmla="*/ 151 w 414"/>
                    <a:gd name="T55" fmla="*/ 455 h 694"/>
                    <a:gd name="T56" fmla="*/ 209 w 414"/>
                    <a:gd name="T57" fmla="*/ 455 h 694"/>
                    <a:gd name="T58" fmla="*/ 280 w 414"/>
                    <a:gd name="T59" fmla="*/ 443 h 694"/>
                    <a:gd name="T60" fmla="*/ 315 w 414"/>
                    <a:gd name="T61" fmla="*/ 431 h 694"/>
                    <a:gd name="T62" fmla="*/ 332 w 414"/>
                    <a:gd name="T63" fmla="*/ 414 h 694"/>
                    <a:gd name="T64" fmla="*/ 326 w 414"/>
                    <a:gd name="T65" fmla="*/ 397 h 694"/>
                    <a:gd name="T66" fmla="*/ 274 w 414"/>
                    <a:gd name="T67" fmla="*/ 350 h 694"/>
                    <a:gd name="T68" fmla="*/ 191 w 414"/>
                    <a:gd name="T69" fmla="*/ 268 h 694"/>
                    <a:gd name="T70" fmla="*/ 116 w 414"/>
                    <a:gd name="T71" fmla="*/ 199 h 694"/>
                    <a:gd name="T72" fmla="*/ 34 w 414"/>
                    <a:gd name="T73" fmla="*/ 123 h 694"/>
                    <a:gd name="T74" fmla="*/ 5 w 414"/>
                    <a:gd name="T75" fmla="*/ 69 h 694"/>
                    <a:gd name="T76" fmla="*/ 0 w 414"/>
                    <a:gd name="T77" fmla="*/ 34 h 694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w 414"/>
                    <a:gd name="T118" fmla="*/ 0 h 694"/>
                    <a:gd name="T119" fmla="*/ 414 w 414"/>
                    <a:gd name="T120" fmla="*/ 694 h 694"/>
                  </a:gdLst>
                  <a:ahLst/>
                  <a:cxnLst>
                    <a:cxn ang="T78">
                      <a:pos x="T0" y="T1"/>
                    </a:cxn>
                    <a:cxn ang="T79">
                      <a:pos x="T2" y="T3"/>
                    </a:cxn>
                    <a:cxn ang="T80">
                      <a:pos x="T4" y="T5"/>
                    </a:cxn>
                    <a:cxn ang="T81">
                      <a:pos x="T6" y="T7"/>
                    </a:cxn>
                    <a:cxn ang="T82">
                      <a:pos x="T8" y="T9"/>
                    </a:cxn>
                    <a:cxn ang="T83">
                      <a:pos x="T10" y="T11"/>
                    </a:cxn>
                    <a:cxn ang="T84">
                      <a:pos x="T12" y="T13"/>
                    </a:cxn>
                    <a:cxn ang="T85">
                      <a:pos x="T14" y="T15"/>
                    </a:cxn>
                    <a:cxn ang="T86">
                      <a:pos x="T16" y="T17"/>
                    </a:cxn>
                    <a:cxn ang="T87">
                      <a:pos x="T18" y="T19"/>
                    </a:cxn>
                    <a:cxn ang="T88">
                      <a:pos x="T20" y="T21"/>
                    </a:cxn>
                    <a:cxn ang="T89">
                      <a:pos x="T22" y="T23"/>
                    </a:cxn>
                    <a:cxn ang="T90">
                      <a:pos x="T24" y="T25"/>
                    </a:cxn>
                    <a:cxn ang="T91">
                      <a:pos x="T26" y="T27"/>
                    </a:cxn>
                    <a:cxn ang="T92">
                      <a:pos x="T28" y="T29"/>
                    </a:cxn>
                    <a:cxn ang="T93">
                      <a:pos x="T30" y="T31"/>
                    </a:cxn>
                    <a:cxn ang="T94">
                      <a:pos x="T32" y="T33"/>
                    </a:cxn>
                    <a:cxn ang="T95">
                      <a:pos x="T34" y="T35"/>
                    </a:cxn>
                    <a:cxn ang="T96">
                      <a:pos x="T36" y="T37"/>
                    </a:cxn>
                    <a:cxn ang="T97">
                      <a:pos x="T38" y="T39"/>
                    </a:cxn>
                    <a:cxn ang="T98">
                      <a:pos x="T40" y="T41"/>
                    </a:cxn>
                    <a:cxn ang="T99">
                      <a:pos x="T42" y="T43"/>
                    </a:cxn>
                    <a:cxn ang="T100">
                      <a:pos x="T44" y="T45"/>
                    </a:cxn>
                    <a:cxn ang="T101">
                      <a:pos x="T46" y="T47"/>
                    </a:cxn>
                    <a:cxn ang="T102">
                      <a:pos x="T48" y="T49"/>
                    </a:cxn>
                    <a:cxn ang="T103">
                      <a:pos x="T50" y="T51"/>
                    </a:cxn>
                    <a:cxn ang="T104">
                      <a:pos x="T52" y="T53"/>
                    </a:cxn>
                    <a:cxn ang="T105">
                      <a:pos x="T54" y="T55"/>
                    </a:cxn>
                    <a:cxn ang="T106">
                      <a:pos x="T56" y="T57"/>
                    </a:cxn>
                    <a:cxn ang="T107">
                      <a:pos x="T58" y="T59"/>
                    </a:cxn>
                    <a:cxn ang="T108">
                      <a:pos x="T60" y="T61"/>
                    </a:cxn>
                    <a:cxn ang="T109">
                      <a:pos x="T62" y="T63"/>
                    </a:cxn>
                    <a:cxn ang="T110">
                      <a:pos x="T64" y="T65"/>
                    </a:cxn>
                    <a:cxn ang="T111">
                      <a:pos x="T66" y="T67"/>
                    </a:cxn>
                    <a:cxn ang="T112">
                      <a:pos x="T68" y="T69"/>
                    </a:cxn>
                    <a:cxn ang="T113">
                      <a:pos x="T70" y="T71"/>
                    </a:cxn>
                    <a:cxn ang="T114">
                      <a:pos x="T72" y="T73"/>
                    </a:cxn>
                    <a:cxn ang="T115">
                      <a:pos x="T74" y="T75"/>
                    </a:cxn>
                    <a:cxn ang="T116">
                      <a:pos x="T76" y="T77"/>
                    </a:cxn>
                  </a:cxnLst>
                  <a:rect l="T117" t="T118" r="T119" b="T120"/>
                  <a:pathLst>
                    <a:path w="414" h="694">
                      <a:moveTo>
                        <a:pt x="0" y="34"/>
                      </a:moveTo>
                      <a:lnTo>
                        <a:pt x="5" y="5"/>
                      </a:lnTo>
                      <a:lnTo>
                        <a:pt x="69" y="0"/>
                      </a:lnTo>
                      <a:lnTo>
                        <a:pt x="104" y="29"/>
                      </a:lnTo>
                      <a:lnTo>
                        <a:pt x="157" y="105"/>
                      </a:lnTo>
                      <a:lnTo>
                        <a:pt x="226" y="204"/>
                      </a:lnTo>
                      <a:lnTo>
                        <a:pt x="291" y="274"/>
                      </a:lnTo>
                      <a:lnTo>
                        <a:pt x="408" y="402"/>
                      </a:lnTo>
                      <a:lnTo>
                        <a:pt x="414" y="431"/>
                      </a:lnTo>
                      <a:lnTo>
                        <a:pt x="390" y="449"/>
                      </a:lnTo>
                      <a:lnTo>
                        <a:pt x="332" y="472"/>
                      </a:lnTo>
                      <a:lnTo>
                        <a:pt x="250" y="490"/>
                      </a:lnTo>
                      <a:lnTo>
                        <a:pt x="151" y="496"/>
                      </a:lnTo>
                      <a:lnTo>
                        <a:pt x="116" y="501"/>
                      </a:lnTo>
                      <a:lnTo>
                        <a:pt x="104" y="525"/>
                      </a:lnTo>
                      <a:lnTo>
                        <a:pt x="127" y="565"/>
                      </a:lnTo>
                      <a:lnTo>
                        <a:pt x="209" y="635"/>
                      </a:lnTo>
                      <a:lnTo>
                        <a:pt x="268" y="653"/>
                      </a:lnTo>
                      <a:lnTo>
                        <a:pt x="280" y="676"/>
                      </a:lnTo>
                      <a:lnTo>
                        <a:pt x="255" y="694"/>
                      </a:lnTo>
                      <a:lnTo>
                        <a:pt x="203" y="694"/>
                      </a:lnTo>
                      <a:lnTo>
                        <a:pt x="133" y="653"/>
                      </a:lnTo>
                      <a:lnTo>
                        <a:pt x="75" y="595"/>
                      </a:lnTo>
                      <a:lnTo>
                        <a:pt x="40" y="542"/>
                      </a:lnTo>
                      <a:lnTo>
                        <a:pt x="40" y="501"/>
                      </a:lnTo>
                      <a:lnTo>
                        <a:pt x="63" y="472"/>
                      </a:lnTo>
                      <a:lnTo>
                        <a:pt x="98" y="461"/>
                      </a:lnTo>
                      <a:lnTo>
                        <a:pt x="151" y="455"/>
                      </a:lnTo>
                      <a:lnTo>
                        <a:pt x="209" y="455"/>
                      </a:lnTo>
                      <a:lnTo>
                        <a:pt x="280" y="443"/>
                      </a:lnTo>
                      <a:lnTo>
                        <a:pt x="315" y="431"/>
                      </a:lnTo>
                      <a:lnTo>
                        <a:pt x="332" y="414"/>
                      </a:lnTo>
                      <a:lnTo>
                        <a:pt x="326" y="397"/>
                      </a:lnTo>
                      <a:lnTo>
                        <a:pt x="274" y="350"/>
                      </a:lnTo>
                      <a:lnTo>
                        <a:pt x="191" y="268"/>
                      </a:lnTo>
                      <a:lnTo>
                        <a:pt x="116" y="199"/>
                      </a:lnTo>
                      <a:lnTo>
                        <a:pt x="34" y="123"/>
                      </a:lnTo>
                      <a:lnTo>
                        <a:pt x="5" y="69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1" name="Freeform 112"/>
                <p:cNvSpPr>
                  <a:spLocks/>
                </p:cNvSpPr>
                <p:nvPr/>
              </p:nvSpPr>
              <p:spPr bwMode="auto">
                <a:xfrm>
                  <a:off x="5993" y="2151"/>
                  <a:ext cx="449" cy="1046"/>
                </a:xfrm>
                <a:custGeom>
                  <a:avLst/>
                  <a:gdLst>
                    <a:gd name="T0" fmla="*/ 222 w 449"/>
                    <a:gd name="T1" fmla="*/ 0 h 1046"/>
                    <a:gd name="T2" fmla="*/ 286 w 449"/>
                    <a:gd name="T3" fmla="*/ 12 h 1046"/>
                    <a:gd name="T4" fmla="*/ 315 w 449"/>
                    <a:gd name="T5" fmla="*/ 59 h 1046"/>
                    <a:gd name="T6" fmla="*/ 309 w 449"/>
                    <a:gd name="T7" fmla="*/ 170 h 1046"/>
                    <a:gd name="T8" fmla="*/ 298 w 449"/>
                    <a:gd name="T9" fmla="*/ 287 h 1046"/>
                    <a:gd name="T10" fmla="*/ 298 w 449"/>
                    <a:gd name="T11" fmla="*/ 409 h 1046"/>
                    <a:gd name="T12" fmla="*/ 356 w 449"/>
                    <a:gd name="T13" fmla="*/ 555 h 1046"/>
                    <a:gd name="T14" fmla="*/ 402 w 449"/>
                    <a:gd name="T15" fmla="*/ 660 h 1046"/>
                    <a:gd name="T16" fmla="*/ 426 w 449"/>
                    <a:gd name="T17" fmla="*/ 766 h 1046"/>
                    <a:gd name="T18" fmla="*/ 420 w 449"/>
                    <a:gd name="T19" fmla="*/ 859 h 1046"/>
                    <a:gd name="T20" fmla="*/ 420 w 449"/>
                    <a:gd name="T21" fmla="*/ 894 h 1046"/>
                    <a:gd name="T22" fmla="*/ 443 w 449"/>
                    <a:gd name="T23" fmla="*/ 929 h 1046"/>
                    <a:gd name="T24" fmla="*/ 449 w 449"/>
                    <a:gd name="T25" fmla="*/ 964 h 1046"/>
                    <a:gd name="T26" fmla="*/ 432 w 449"/>
                    <a:gd name="T27" fmla="*/ 981 h 1046"/>
                    <a:gd name="T28" fmla="*/ 385 w 449"/>
                    <a:gd name="T29" fmla="*/ 970 h 1046"/>
                    <a:gd name="T30" fmla="*/ 298 w 449"/>
                    <a:gd name="T31" fmla="*/ 958 h 1046"/>
                    <a:gd name="T32" fmla="*/ 193 w 449"/>
                    <a:gd name="T33" fmla="*/ 981 h 1046"/>
                    <a:gd name="T34" fmla="*/ 123 w 449"/>
                    <a:gd name="T35" fmla="*/ 1022 h 1046"/>
                    <a:gd name="T36" fmla="*/ 88 w 449"/>
                    <a:gd name="T37" fmla="*/ 1046 h 1046"/>
                    <a:gd name="T38" fmla="*/ 53 w 449"/>
                    <a:gd name="T39" fmla="*/ 1046 h 1046"/>
                    <a:gd name="T40" fmla="*/ 0 w 449"/>
                    <a:gd name="T41" fmla="*/ 970 h 1046"/>
                    <a:gd name="T42" fmla="*/ 6 w 449"/>
                    <a:gd name="T43" fmla="*/ 958 h 1046"/>
                    <a:gd name="T44" fmla="*/ 112 w 449"/>
                    <a:gd name="T45" fmla="*/ 923 h 1046"/>
                    <a:gd name="T46" fmla="*/ 234 w 449"/>
                    <a:gd name="T47" fmla="*/ 906 h 1046"/>
                    <a:gd name="T48" fmla="*/ 321 w 449"/>
                    <a:gd name="T49" fmla="*/ 900 h 1046"/>
                    <a:gd name="T50" fmla="*/ 373 w 449"/>
                    <a:gd name="T51" fmla="*/ 900 h 1046"/>
                    <a:gd name="T52" fmla="*/ 385 w 449"/>
                    <a:gd name="T53" fmla="*/ 865 h 1046"/>
                    <a:gd name="T54" fmla="*/ 368 w 449"/>
                    <a:gd name="T55" fmla="*/ 766 h 1046"/>
                    <a:gd name="T56" fmla="*/ 327 w 449"/>
                    <a:gd name="T57" fmla="*/ 660 h 1046"/>
                    <a:gd name="T58" fmla="*/ 263 w 449"/>
                    <a:gd name="T59" fmla="*/ 526 h 1046"/>
                    <a:gd name="T60" fmla="*/ 210 w 449"/>
                    <a:gd name="T61" fmla="*/ 409 h 1046"/>
                    <a:gd name="T62" fmla="*/ 187 w 449"/>
                    <a:gd name="T63" fmla="*/ 304 h 1046"/>
                    <a:gd name="T64" fmla="*/ 181 w 449"/>
                    <a:gd name="T65" fmla="*/ 188 h 1046"/>
                    <a:gd name="T66" fmla="*/ 181 w 449"/>
                    <a:gd name="T67" fmla="*/ 76 h 1046"/>
                    <a:gd name="T68" fmla="*/ 205 w 449"/>
                    <a:gd name="T69" fmla="*/ 30 h 1046"/>
                    <a:gd name="T70" fmla="*/ 222 w 449"/>
                    <a:gd name="T71" fmla="*/ 0 h 104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449"/>
                    <a:gd name="T109" fmla="*/ 0 h 1046"/>
                    <a:gd name="T110" fmla="*/ 449 w 449"/>
                    <a:gd name="T111" fmla="*/ 1046 h 1046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449" h="1046">
                      <a:moveTo>
                        <a:pt x="222" y="0"/>
                      </a:moveTo>
                      <a:lnTo>
                        <a:pt x="286" y="12"/>
                      </a:lnTo>
                      <a:lnTo>
                        <a:pt x="315" y="59"/>
                      </a:lnTo>
                      <a:lnTo>
                        <a:pt x="309" y="170"/>
                      </a:lnTo>
                      <a:lnTo>
                        <a:pt x="298" y="287"/>
                      </a:lnTo>
                      <a:lnTo>
                        <a:pt x="298" y="409"/>
                      </a:lnTo>
                      <a:lnTo>
                        <a:pt x="356" y="555"/>
                      </a:lnTo>
                      <a:lnTo>
                        <a:pt x="402" y="660"/>
                      </a:lnTo>
                      <a:lnTo>
                        <a:pt x="426" y="766"/>
                      </a:lnTo>
                      <a:lnTo>
                        <a:pt x="420" y="859"/>
                      </a:lnTo>
                      <a:lnTo>
                        <a:pt x="420" y="894"/>
                      </a:lnTo>
                      <a:lnTo>
                        <a:pt x="443" y="929"/>
                      </a:lnTo>
                      <a:lnTo>
                        <a:pt x="449" y="964"/>
                      </a:lnTo>
                      <a:lnTo>
                        <a:pt x="432" y="981"/>
                      </a:lnTo>
                      <a:lnTo>
                        <a:pt x="385" y="970"/>
                      </a:lnTo>
                      <a:lnTo>
                        <a:pt x="298" y="958"/>
                      </a:lnTo>
                      <a:lnTo>
                        <a:pt x="193" y="981"/>
                      </a:lnTo>
                      <a:lnTo>
                        <a:pt x="123" y="1022"/>
                      </a:lnTo>
                      <a:lnTo>
                        <a:pt x="88" y="1046"/>
                      </a:lnTo>
                      <a:lnTo>
                        <a:pt x="53" y="1046"/>
                      </a:lnTo>
                      <a:lnTo>
                        <a:pt x="0" y="970"/>
                      </a:lnTo>
                      <a:lnTo>
                        <a:pt x="6" y="958"/>
                      </a:lnTo>
                      <a:lnTo>
                        <a:pt x="112" y="923"/>
                      </a:lnTo>
                      <a:lnTo>
                        <a:pt x="234" y="906"/>
                      </a:lnTo>
                      <a:lnTo>
                        <a:pt x="321" y="900"/>
                      </a:lnTo>
                      <a:lnTo>
                        <a:pt x="373" y="900"/>
                      </a:lnTo>
                      <a:lnTo>
                        <a:pt x="385" y="865"/>
                      </a:lnTo>
                      <a:lnTo>
                        <a:pt x="368" y="766"/>
                      </a:lnTo>
                      <a:lnTo>
                        <a:pt x="327" y="660"/>
                      </a:lnTo>
                      <a:lnTo>
                        <a:pt x="263" y="526"/>
                      </a:lnTo>
                      <a:lnTo>
                        <a:pt x="210" y="409"/>
                      </a:lnTo>
                      <a:lnTo>
                        <a:pt x="187" y="304"/>
                      </a:lnTo>
                      <a:lnTo>
                        <a:pt x="181" y="188"/>
                      </a:lnTo>
                      <a:lnTo>
                        <a:pt x="181" y="76"/>
                      </a:lnTo>
                      <a:lnTo>
                        <a:pt x="205" y="30"/>
                      </a:lnTo>
                      <a:lnTo>
                        <a:pt x="222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2" name="Freeform 113"/>
                <p:cNvSpPr>
                  <a:spLocks/>
                </p:cNvSpPr>
                <p:nvPr/>
              </p:nvSpPr>
              <p:spPr bwMode="auto">
                <a:xfrm>
                  <a:off x="5772" y="2181"/>
                  <a:ext cx="373" cy="870"/>
                </a:xfrm>
                <a:custGeom>
                  <a:avLst/>
                  <a:gdLst>
                    <a:gd name="T0" fmla="*/ 280 w 373"/>
                    <a:gd name="T1" fmla="*/ 0 h 870"/>
                    <a:gd name="T2" fmla="*/ 332 w 373"/>
                    <a:gd name="T3" fmla="*/ 0 h 870"/>
                    <a:gd name="T4" fmla="*/ 350 w 373"/>
                    <a:gd name="T5" fmla="*/ 35 h 870"/>
                    <a:gd name="T6" fmla="*/ 361 w 373"/>
                    <a:gd name="T7" fmla="*/ 112 h 870"/>
                    <a:gd name="T8" fmla="*/ 350 w 373"/>
                    <a:gd name="T9" fmla="*/ 193 h 870"/>
                    <a:gd name="T10" fmla="*/ 321 w 373"/>
                    <a:gd name="T11" fmla="*/ 356 h 870"/>
                    <a:gd name="T12" fmla="*/ 326 w 373"/>
                    <a:gd name="T13" fmla="*/ 426 h 870"/>
                    <a:gd name="T14" fmla="*/ 361 w 373"/>
                    <a:gd name="T15" fmla="*/ 566 h 870"/>
                    <a:gd name="T16" fmla="*/ 373 w 373"/>
                    <a:gd name="T17" fmla="*/ 665 h 870"/>
                    <a:gd name="T18" fmla="*/ 373 w 373"/>
                    <a:gd name="T19" fmla="*/ 742 h 870"/>
                    <a:gd name="T20" fmla="*/ 356 w 373"/>
                    <a:gd name="T21" fmla="*/ 759 h 870"/>
                    <a:gd name="T22" fmla="*/ 303 w 373"/>
                    <a:gd name="T23" fmla="*/ 771 h 870"/>
                    <a:gd name="T24" fmla="*/ 232 w 373"/>
                    <a:gd name="T25" fmla="*/ 788 h 870"/>
                    <a:gd name="T26" fmla="*/ 163 w 373"/>
                    <a:gd name="T27" fmla="*/ 823 h 870"/>
                    <a:gd name="T28" fmla="*/ 93 w 373"/>
                    <a:gd name="T29" fmla="*/ 870 h 870"/>
                    <a:gd name="T30" fmla="*/ 64 w 373"/>
                    <a:gd name="T31" fmla="*/ 870 h 870"/>
                    <a:gd name="T32" fmla="*/ 0 w 373"/>
                    <a:gd name="T33" fmla="*/ 818 h 870"/>
                    <a:gd name="T34" fmla="*/ 6 w 373"/>
                    <a:gd name="T35" fmla="*/ 794 h 870"/>
                    <a:gd name="T36" fmla="*/ 87 w 373"/>
                    <a:gd name="T37" fmla="*/ 759 h 870"/>
                    <a:gd name="T38" fmla="*/ 227 w 373"/>
                    <a:gd name="T39" fmla="*/ 724 h 870"/>
                    <a:gd name="T40" fmla="*/ 292 w 373"/>
                    <a:gd name="T41" fmla="*/ 700 h 870"/>
                    <a:gd name="T42" fmla="*/ 303 w 373"/>
                    <a:gd name="T43" fmla="*/ 677 h 870"/>
                    <a:gd name="T44" fmla="*/ 303 w 373"/>
                    <a:gd name="T45" fmla="*/ 578 h 870"/>
                    <a:gd name="T46" fmla="*/ 280 w 373"/>
                    <a:gd name="T47" fmla="*/ 450 h 870"/>
                    <a:gd name="T48" fmla="*/ 268 w 373"/>
                    <a:gd name="T49" fmla="*/ 368 h 870"/>
                    <a:gd name="T50" fmla="*/ 257 w 373"/>
                    <a:gd name="T51" fmla="*/ 240 h 870"/>
                    <a:gd name="T52" fmla="*/ 251 w 373"/>
                    <a:gd name="T53" fmla="*/ 100 h 870"/>
                    <a:gd name="T54" fmla="*/ 257 w 373"/>
                    <a:gd name="T55" fmla="*/ 35 h 870"/>
                    <a:gd name="T56" fmla="*/ 280 w 373"/>
                    <a:gd name="T57" fmla="*/ 0 h 870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373"/>
                    <a:gd name="T88" fmla="*/ 0 h 870"/>
                    <a:gd name="T89" fmla="*/ 373 w 373"/>
                    <a:gd name="T90" fmla="*/ 870 h 870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373" h="870">
                      <a:moveTo>
                        <a:pt x="280" y="0"/>
                      </a:moveTo>
                      <a:lnTo>
                        <a:pt x="332" y="0"/>
                      </a:lnTo>
                      <a:lnTo>
                        <a:pt x="350" y="35"/>
                      </a:lnTo>
                      <a:lnTo>
                        <a:pt x="361" y="112"/>
                      </a:lnTo>
                      <a:lnTo>
                        <a:pt x="350" y="193"/>
                      </a:lnTo>
                      <a:lnTo>
                        <a:pt x="321" y="356"/>
                      </a:lnTo>
                      <a:lnTo>
                        <a:pt x="326" y="426"/>
                      </a:lnTo>
                      <a:lnTo>
                        <a:pt x="361" y="566"/>
                      </a:lnTo>
                      <a:lnTo>
                        <a:pt x="373" y="665"/>
                      </a:lnTo>
                      <a:lnTo>
                        <a:pt x="373" y="742"/>
                      </a:lnTo>
                      <a:lnTo>
                        <a:pt x="356" y="759"/>
                      </a:lnTo>
                      <a:lnTo>
                        <a:pt x="303" y="771"/>
                      </a:lnTo>
                      <a:lnTo>
                        <a:pt x="232" y="788"/>
                      </a:lnTo>
                      <a:lnTo>
                        <a:pt x="163" y="823"/>
                      </a:lnTo>
                      <a:lnTo>
                        <a:pt x="93" y="870"/>
                      </a:lnTo>
                      <a:lnTo>
                        <a:pt x="64" y="870"/>
                      </a:lnTo>
                      <a:lnTo>
                        <a:pt x="0" y="818"/>
                      </a:lnTo>
                      <a:lnTo>
                        <a:pt x="6" y="794"/>
                      </a:lnTo>
                      <a:lnTo>
                        <a:pt x="87" y="759"/>
                      </a:lnTo>
                      <a:lnTo>
                        <a:pt x="227" y="724"/>
                      </a:lnTo>
                      <a:lnTo>
                        <a:pt x="292" y="700"/>
                      </a:lnTo>
                      <a:lnTo>
                        <a:pt x="303" y="677"/>
                      </a:lnTo>
                      <a:lnTo>
                        <a:pt x="303" y="578"/>
                      </a:lnTo>
                      <a:lnTo>
                        <a:pt x="280" y="450"/>
                      </a:lnTo>
                      <a:lnTo>
                        <a:pt x="268" y="368"/>
                      </a:lnTo>
                      <a:lnTo>
                        <a:pt x="257" y="240"/>
                      </a:lnTo>
                      <a:lnTo>
                        <a:pt x="251" y="100"/>
                      </a:lnTo>
                      <a:lnTo>
                        <a:pt x="257" y="35"/>
                      </a:lnTo>
                      <a:lnTo>
                        <a:pt x="28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53" name="Freeform 114"/>
                <p:cNvSpPr>
                  <a:spLocks/>
                </p:cNvSpPr>
                <p:nvPr/>
              </p:nvSpPr>
              <p:spPr bwMode="auto">
                <a:xfrm>
                  <a:off x="5760" y="901"/>
                  <a:ext cx="612" cy="776"/>
                </a:xfrm>
                <a:custGeom>
                  <a:avLst/>
                  <a:gdLst>
                    <a:gd name="T0" fmla="*/ 326 w 612"/>
                    <a:gd name="T1" fmla="*/ 776 h 776"/>
                    <a:gd name="T2" fmla="*/ 355 w 612"/>
                    <a:gd name="T3" fmla="*/ 740 h 776"/>
                    <a:gd name="T4" fmla="*/ 344 w 612"/>
                    <a:gd name="T5" fmla="*/ 688 h 776"/>
                    <a:gd name="T6" fmla="*/ 321 w 612"/>
                    <a:gd name="T7" fmla="*/ 618 h 776"/>
                    <a:gd name="T8" fmla="*/ 232 w 612"/>
                    <a:gd name="T9" fmla="*/ 536 h 776"/>
                    <a:gd name="T10" fmla="*/ 145 w 612"/>
                    <a:gd name="T11" fmla="*/ 461 h 776"/>
                    <a:gd name="T12" fmla="*/ 104 w 612"/>
                    <a:gd name="T13" fmla="*/ 379 h 776"/>
                    <a:gd name="T14" fmla="*/ 87 w 612"/>
                    <a:gd name="T15" fmla="*/ 251 h 776"/>
                    <a:gd name="T16" fmla="*/ 186 w 612"/>
                    <a:gd name="T17" fmla="*/ 216 h 776"/>
                    <a:gd name="T18" fmla="*/ 344 w 612"/>
                    <a:gd name="T19" fmla="*/ 199 h 776"/>
                    <a:gd name="T20" fmla="*/ 408 w 612"/>
                    <a:gd name="T21" fmla="*/ 205 h 776"/>
                    <a:gd name="T22" fmla="*/ 425 w 612"/>
                    <a:gd name="T23" fmla="*/ 222 h 776"/>
                    <a:gd name="T24" fmla="*/ 454 w 612"/>
                    <a:gd name="T25" fmla="*/ 193 h 776"/>
                    <a:gd name="T26" fmla="*/ 443 w 612"/>
                    <a:gd name="T27" fmla="*/ 164 h 776"/>
                    <a:gd name="T28" fmla="*/ 460 w 612"/>
                    <a:gd name="T29" fmla="*/ 111 h 776"/>
                    <a:gd name="T30" fmla="*/ 507 w 612"/>
                    <a:gd name="T31" fmla="*/ 64 h 776"/>
                    <a:gd name="T32" fmla="*/ 542 w 612"/>
                    <a:gd name="T33" fmla="*/ 52 h 776"/>
                    <a:gd name="T34" fmla="*/ 588 w 612"/>
                    <a:gd name="T35" fmla="*/ 81 h 776"/>
                    <a:gd name="T36" fmla="*/ 612 w 612"/>
                    <a:gd name="T37" fmla="*/ 52 h 776"/>
                    <a:gd name="T38" fmla="*/ 571 w 612"/>
                    <a:gd name="T39" fmla="*/ 0 h 776"/>
                    <a:gd name="T40" fmla="*/ 518 w 612"/>
                    <a:gd name="T41" fmla="*/ 0 h 776"/>
                    <a:gd name="T42" fmla="*/ 454 w 612"/>
                    <a:gd name="T43" fmla="*/ 29 h 776"/>
                    <a:gd name="T44" fmla="*/ 414 w 612"/>
                    <a:gd name="T45" fmla="*/ 105 h 776"/>
                    <a:gd name="T46" fmla="*/ 361 w 612"/>
                    <a:gd name="T47" fmla="*/ 141 h 776"/>
                    <a:gd name="T48" fmla="*/ 280 w 612"/>
                    <a:gd name="T49" fmla="*/ 152 h 776"/>
                    <a:gd name="T50" fmla="*/ 133 w 612"/>
                    <a:gd name="T51" fmla="*/ 170 h 776"/>
                    <a:gd name="T52" fmla="*/ 17 w 612"/>
                    <a:gd name="T53" fmla="*/ 205 h 776"/>
                    <a:gd name="T54" fmla="*/ 0 w 612"/>
                    <a:gd name="T55" fmla="*/ 234 h 776"/>
                    <a:gd name="T56" fmla="*/ 11 w 612"/>
                    <a:gd name="T57" fmla="*/ 327 h 776"/>
                    <a:gd name="T58" fmla="*/ 52 w 612"/>
                    <a:gd name="T59" fmla="*/ 455 h 776"/>
                    <a:gd name="T60" fmla="*/ 110 w 612"/>
                    <a:gd name="T61" fmla="*/ 560 h 776"/>
                    <a:gd name="T62" fmla="*/ 168 w 612"/>
                    <a:gd name="T63" fmla="*/ 653 h 776"/>
                    <a:gd name="T64" fmla="*/ 221 w 612"/>
                    <a:gd name="T65" fmla="*/ 717 h 776"/>
                    <a:gd name="T66" fmla="*/ 274 w 612"/>
                    <a:gd name="T67" fmla="*/ 764 h 776"/>
                    <a:gd name="T68" fmla="*/ 326 w 612"/>
                    <a:gd name="T69" fmla="*/ 776 h 77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612"/>
                    <a:gd name="T106" fmla="*/ 0 h 776"/>
                    <a:gd name="T107" fmla="*/ 612 w 612"/>
                    <a:gd name="T108" fmla="*/ 776 h 77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612" h="776">
                      <a:moveTo>
                        <a:pt x="326" y="776"/>
                      </a:moveTo>
                      <a:lnTo>
                        <a:pt x="355" y="740"/>
                      </a:lnTo>
                      <a:lnTo>
                        <a:pt x="344" y="688"/>
                      </a:lnTo>
                      <a:lnTo>
                        <a:pt x="321" y="618"/>
                      </a:lnTo>
                      <a:lnTo>
                        <a:pt x="232" y="536"/>
                      </a:lnTo>
                      <a:lnTo>
                        <a:pt x="145" y="461"/>
                      </a:lnTo>
                      <a:lnTo>
                        <a:pt x="104" y="379"/>
                      </a:lnTo>
                      <a:lnTo>
                        <a:pt x="87" y="251"/>
                      </a:lnTo>
                      <a:lnTo>
                        <a:pt x="186" y="216"/>
                      </a:lnTo>
                      <a:lnTo>
                        <a:pt x="344" y="199"/>
                      </a:lnTo>
                      <a:lnTo>
                        <a:pt x="408" y="205"/>
                      </a:lnTo>
                      <a:lnTo>
                        <a:pt x="425" y="222"/>
                      </a:lnTo>
                      <a:lnTo>
                        <a:pt x="454" y="193"/>
                      </a:lnTo>
                      <a:lnTo>
                        <a:pt x="443" y="164"/>
                      </a:lnTo>
                      <a:lnTo>
                        <a:pt x="460" y="111"/>
                      </a:lnTo>
                      <a:lnTo>
                        <a:pt x="507" y="64"/>
                      </a:lnTo>
                      <a:lnTo>
                        <a:pt x="542" y="52"/>
                      </a:lnTo>
                      <a:lnTo>
                        <a:pt x="588" y="81"/>
                      </a:lnTo>
                      <a:lnTo>
                        <a:pt x="612" y="52"/>
                      </a:lnTo>
                      <a:lnTo>
                        <a:pt x="571" y="0"/>
                      </a:lnTo>
                      <a:lnTo>
                        <a:pt x="518" y="0"/>
                      </a:lnTo>
                      <a:lnTo>
                        <a:pt x="454" y="29"/>
                      </a:lnTo>
                      <a:lnTo>
                        <a:pt x="414" y="105"/>
                      </a:lnTo>
                      <a:lnTo>
                        <a:pt x="361" y="141"/>
                      </a:lnTo>
                      <a:lnTo>
                        <a:pt x="280" y="152"/>
                      </a:lnTo>
                      <a:lnTo>
                        <a:pt x="133" y="170"/>
                      </a:lnTo>
                      <a:lnTo>
                        <a:pt x="17" y="205"/>
                      </a:lnTo>
                      <a:lnTo>
                        <a:pt x="0" y="234"/>
                      </a:lnTo>
                      <a:lnTo>
                        <a:pt x="11" y="327"/>
                      </a:lnTo>
                      <a:lnTo>
                        <a:pt x="52" y="455"/>
                      </a:lnTo>
                      <a:lnTo>
                        <a:pt x="110" y="560"/>
                      </a:lnTo>
                      <a:lnTo>
                        <a:pt x="168" y="653"/>
                      </a:lnTo>
                      <a:lnTo>
                        <a:pt x="221" y="717"/>
                      </a:lnTo>
                      <a:lnTo>
                        <a:pt x="274" y="764"/>
                      </a:lnTo>
                      <a:lnTo>
                        <a:pt x="326" y="7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45" name="Group 115"/>
              <p:cNvGrpSpPr>
                <a:grpSpLocks/>
              </p:cNvGrpSpPr>
              <p:nvPr/>
            </p:nvGrpSpPr>
            <p:grpSpPr bwMode="auto">
              <a:xfrm>
                <a:off x="6571" y="720"/>
                <a:ext cx="210" cy="264"/>
                <a:chOff x="6571" y="720"/>
                <a:chExt cx="210" cy="264"/>
              </a:xfrm>
            </p:grpSpPr>
            <p:sp>
              <p:nvSpPr>
                <p:cNvPr id="19546" name="Freeform 116"/>
                <p:cNvSpPr>
                  <a:spLocks/>
                </p:cNvSpPr>
                <p:nvPr/>
              </p:nvSpPr>
              <p:spPr bwMode="auto">
                <a:xfrm>
                  <a:off x="6612" y="720"/>
                  <a:ext cx="169" cy="192"/>
                </a:xfrm>
                <a:custGeom>
                  <a:avLst/>
                  <a:gdLst>
                    <a:gd name="T0" fmla="*/ 52 w 169"/>
                    <a:gd name="T1" fmla="*/ 12 h 192"/>
                    <a:gd name="T2" fmla="*/ 99 w 169"/>
                    <a:gd name="T3" fmla="*/ 0 h 192"/>
                    <a:gd name="T4" fmla="*/ 157 w 169"/>
                    <a:gd name="T5" fmla="*/ 17 h 192"/>
                    <a:gd name="T6" fmla="*/ 169 w 169"/>
                    <a:gd name="T7" fmla="*/ 58 h 192"/>
                    <a:gd name="T8" fmla="*/ 163 w 169"/>
                    <a:gd name="T9" fmla="*/ 111 h 192"/>
                    <a:gd name="T10" fmla="*/ 134 w 169"/>
                    <a:gd name="T11" fmla="*/ 145 h 192"/>
                    <a:gd name="T12" fmla="*/ 93 w 169"/>
                    <a:gd name="T13" fmla="*/ 151 h 192"/>
                    <a:gd name="T14" fmla="*/ 52 w 169"/>
                    <a:gd name="T15" fmla="*/ 151 h 192"/>
                    <a:gd name="T16" fmla="*/ 34 w 169"/>
                    <a:gd name="T17" fmla="*/ 169 h 192"/>
                    <a:gd name="T18" fmla="*/ 34 w 169"/>
                    <a:gd name="T19" fmla="*/ 180 h 192"/>
                    <a:gd name="T20" fmla="*/ 23 w 169"/>
                    <a:gd name="T21" fmla="*/ 192 h 192"/>
                    <a:gd name="T22" fmla="*/ 0 w 169"/>
                    <a:gd name="T23" fmla="*/ 186 h 192"/>
                    <a:gd name="T24" fmla="*/ 5 w 169"/>
                    <a:gd name="T25" fmla="*/ 157 h 192"/>
                    <a:gd name="T26" fmla="*/ 23 w 169"/>
                    <a:gd name="T27" fmla="*/ 134 h 192"/>
                    <a:gd name="T28" fmla="*/ 58 w 169"/>
                    <a:gd name="T29" fmla="*/ 116 h 192"/>
                    <a:gd name="T30" fmla="*/ 93 w 169"/>
                    <a:gd name="T31" fmla="*/ 122 h 192"/>
                    <a:gd name="T32" fmla="*/ 122 w 169"/>
                    <a:gd name="T33" fmla="*/ 116 h 192"/>
                    <a:gd name="T34" fmla="*/ 139 w 169"/>
                    <a:gd name="T35" fmla="*/ 87 h 192"/>
                    <a:gd name="T36" fmla="*/ 139 w 169"/>
                    <a:gd name="T37" fmla="*/ 52 h 192"/>
                    <a:gd name="T38" fmla="*/ 122 w 169"/>
                    <a:gd name="T39" fmla="*/ 35 h 192"/>
                    <a:gd name="T40" fmla="*/ 99 w 169"/>
                    <a:gd name="T41" fmla="*/ 35 h 192"/>
                    <a:gd name="T42" fmla="*/ 75 w 169"/>
                    <a:gd name="T43" fmla="*/ 41 h 192"/>
                    <a:gd name="T44" fmla="*/ 58 w 169"/>
                    <a:gd name="T45" fmla="*/ 52 h 192"/>
                    <a:gd name="T46" fmla="*/ 40 w 169"/>
                    <a:gd name="T47" fmla="*/ 41 h 192"/>
                    <a:gd name="T48" fmla="*/ 52 w 169"/>
                    <a:gd name="T49" fmla="*/ 12 h 192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169"/>
                    <a:gd name="T76" fmla="*/ 0 h 192"/>
                    <a:gd name="T77" fmla="*/ 169 w 169"/>
                    <a:gd name="T78" fmla="*/ 192 h 192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169" h="192">
                      <a:moveTo>
                        <a:pt x="52" y="12"/>
                      </a:moveTo>
                      <a:lnTo>
                        <a:pt x="99" y="0"/>
                      </a:lnTo>
                      <a:lnTo>
                        <a:pt x="157" y="17"/>
                      </a:lnTo>
                      <a:lnTo>
                        <a:pt x="169" y="58"/>
                      </a:lnTo>
                      <a:lnTo>
                        <a:pt x="163" y="111"/>
                      </a:lnTo>
                      <a:lnTo>
                        <a:pt x="134" y="145"/>
                      </a:lnTo>
                      <a:lnTo>
                        <a:pt x="93" y="151"/>
                      </a:lnTo>
                      <a:lnTo>
                        <a:pt x="52" y="151"/>
                      </a:lnTo>
                      <a:lnTo>
                        <a:pt x="34" y="169"/>
                      </a:lnTo>
                      <a:lnTo>
                        <a:pt x="34" y="180"/>
                      </a:lnTo>
                      <a:lnTo>
                        <a:pt x="23" y="192"/>
                      </a:lnTo>
                      <a:lnTo>
                        <a:pt x="0" y="186"/>
                      </a:lnTo>
                      <a:lnTo>
                        <a:pt x="5" y="157"/>
                      </a:lnTo>
                      <a:lnTo>
                        <a:pt x="23" y="134"/>
                      </a:lnTo>
                      <a:lnTo>
                        <a:pt x="58" y="116"/>
                      </a:lnTo>
                      <a:lnTo>
                        <a:pt x="93" y="122"/>
                      </a:lnTo>
                      <a:lnTo>
                        <a:pt x="122" y="116"/>
                      </a:lnTo>
                      <a:lnTo>
                        <a:pt x="139" y="87"/>
                      </a:lnTo>
                      <a:lnTo>
                        <a:pt x="139" y="52"/>
                      </a:lnTo>
                      <a:lnTo>
                        <a:pt x="122" y="35"/>
                      </a:lnTo>
                      <a:lnTo>
                        <a:pt x="99" y="35"/>
                      </a:lnTo>
                      <a:lnTo>
                        <a:pt x="75" y="41"/>
                      </a:lnTo>
                      <a:lnTo>
                        <a:pt x="58" y="52"/>
                      </a:lnTo>
                      <a:lnTo>
                        <a:pt x="40" y="41"/>
                      </a:lnTo>
                      <a:lnTo>
                        <a:pt x="52" y="12"/>
                      </a:lnTo>
                      <a:close/>
                    </a:path>
                  </a:pathLst>
                </a:cu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47" name="Oval 117"/>
                <p:cNvSpPr>
                  <a:spLocks noChangeArrowheads="1"/>
                </p:cNvSpPr>
                <p:nvPr/>
              </p:nvSpPr>
              <p:spPr bwMode="auto">
                <a:xfrm>
                  <a:off x="6571" y="936"/>
                  <a:ext cx="49" cy="48"/>
                </a:xfrm>
                <a:prstGeom prst="ellipse">
                  <a:avLst/>
                </a:prstGeom>
                <a:solidFill>
                  <a:schemeClr val="hlink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endParaRPr lang="en-US" altLang="en-US" sz="2800"/>
                </a:p>
              </p:txBody>
            </p:sp>
          </p:grpSp>
        </p:grpSp>
        <p:sp>
          <p:nvSpPr>
            <p:cNvPr id="19542" name="Oval 118"/>
            <p:cNvSpPr>
              <a:spLocks noChangeAspect="1" noChangeArrowheads="1"/>
            </p:cNvSpPr>
            <p:nvPr/>
          </p:nvSpPr>
          <p:spPr bwMode="auto">
            <a:xfrm>
              <a:off x="768" y="2496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543" name="Oval 119"/>
            <p:cNvSpPr>
              <a:spLocks noChangeAspect="1" noChangeArrowheads="1"/>
            </p:cNvSpPr>
            <p:nvPr/>
          </p:nvSpPr>
          <p:spPr bwMode="auto">
            <a:xfrm>
              <a:off x="560" y="2800"/>
              <a:ext cx="48" cy="48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545913" name="Oval 121"/>
          <p:cNvSpPr>
            <a:spLocks noChangeArrowheads="1"/>
          </p:cNvSpPr>
          <p:nvPr/>
        </p:nvSpPr>
        <p:spPr bwMode="auto">
          <a:xfrm>
            <a:off x="0" y="609600"/>
            <a:ext cx="3124200" cy="6096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15" name="Group 126"/>
          <p:cNvGrpSpPr>
            <a:grpSpLocks/>
          </p:cNvGrpSpPr>
          <p:nvPr/>
        </p:nvGrpSpPr>
        <p:grpSpPr bwMode="auto">
          <a:xfrm>
            <a:off x="365125" y="3489325"/>
            <a:ext cx="1989138" cy="1387475"/>
            <a:chOff x="230" y="2198"/>
            <a:chExt cx="1253" cy="874"/>
          </a:xfrm>
        </p:grpSpPr>
        <p:sp>
          <p:nvSpPr>
            <p:cNvPr id="19538" name="Text Box 122"/>
            <p:cNvSpPr txBox="1">
              <a:spLocks noChangeArrowheads="1"/>
            </p:cNvSpPr>
            <p:nvPr/>
          </p:nvSpPr>
          <p:spPr bwMode="auto">
            <a:xfrm>
              <a:off x="230" y="2198"/>
              <a:ext cx="87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</a:p>
          </p:txBody>
        </p:sp>
        <p:sp>
          <p:nvSpPr>
            <p:cNvPr id="19539" name="Text Box 123"/>
            <p:cNvSpPr txBox="1">
              <a:spLocks noChangeArrowheads="1"/>
            </p:cNvSpPr>
            <p:nvPr/>
          </p:nvSpPr>
          <p:spPr bwMode="auto">
            <a:xfrm>
              <a:off x="500" y="2726"/>
              <a:ext cx="9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notfound</a:t>
              </a:r>
            </a:p>
          </p:txBody>
        </p:sp>
      </p:grpSp>
      <p:sp>
        <p:nvSpPr>
          <p:cNvPr id="545919" name="Oval 127"/>
          <p:cNvSpPr>
            <a:spLocks noChangeArrowheads="1"/>
          </p:cNvSpPr>
          <p:nvPr/>
        </p:nvSpPr>
        <p:spPr bwMode="auto">
          <a:xfrm>
            <a:off x="3962400" y="2514600"/>
            <a:ext cx="4953000" cy="19812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0" name="Text Box 128"/>
          <p:cNvSpPr txBox="1">
            <a:spLocks noChangeArrowheads="1"/>
          </p:cNvSpPr>
          <p:nvPr/>
        </p:nvSpPr>
        <p:spPr bwMode="auto">
          <a:xfrm>
            <a:off x="1828800" y="5803900"/>
            <a:ext cx="43211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1143000" indent="-2286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 sz="2400"/>
              <a:t>[A </a:t>
            </a:r>
            <a:r>
              <a:rPr lang="en-US" altLang="en-US" sz="2400">
                <a:sym typeface="Symbol" pitchFamily="18" charset="2"/>
              </a:rPr>
              <a:t></a:t>
            </a:r>
            <a:r>
              <a:rPr lang="en-US" altLang="en-US" sz="2400"/>
              <a:t> B]   =   [</a:t>
            </a:r>
            <a:r>
              <a:rPr lang="en-US" altLang="en-US" sz="2400">
                <a:sym typeface="Symbol" pitchFamily="18" charset="2"/>
              </a:rPr>
              <a:t></a:t>
            </a:r>
            <a:r>
              <a:rPr lang="en-US" altLang="en-US" sz="2400"/>
              <a:t>B </a:t>
            </a:r>
            <a:r>
              <a:rPr lang="en-US" altLang="en-US" sz="2400">
                <a:sym typeface="Symbol" pitchFamily="18" charset="2"/>
              </a:rPr>
              <a:t></a:t>
            </a:r>
            <a:r>
              <a:rPr lang="en-US" altLang="en-US" sz="2400"/>
              <a:t> </a:t>
            </a:r>
            <a:r>
              <a:rPr lang="en-US" altLang="en-US" sz="2400">
                <a:sym typeface="Symbol" pitchFamily="18" charset="2"/>
              </a:rPr>
              <a:t></a:t>
            </a:r>
            <a:r>
              <a:rPr lang="en-US" altLang="en-US" sz="2400"/>
              <a:t>A]</a:t>
            </a:r>
          </a:p>
        </p:txBody>
      </p:sp>
      <p:sp>
        <p:nvSpPr>
          <p:cNvPr id="545921" name="Rectangle 129"/>
          <p:cNvSpPr>
            <a:spLocks noChangeArrowheads="1"/>
          </p:cNvSpPr>
          <p:nvPr/>
        </p:nvSpPr>
        <p:spPr bwMode="auto">
          <a:xfrm>
            <a:off x="1970088" y="6096000"/>
            <a:ext cx="4960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notFound</a:t>
            </a:r>
            <a:r>
              <a:rPr lang="en-US" altLang="en-US" sz="3000"/>
              <a:t> nodes not reachable. </a:t>
            </a:r>
          </a:p>
        </p:txBody>
      </p:sp>
      <p:sp>
        <p:nvSpPr>
          <p:cNvPr id="545924" name="Freeform 132"/>
          <p:cNvSpPr>
            <a:spLocks/>
          </p:cNvSpPr>
          <p:nvPr/>
        </p:nvSpPr>
        <p:spPr bwMode="auto">
          <a:xfrm>
            <a:off x="838200" y="3975100"/>
            <a:ext cx="393700" cy="381000"/>
          </a:xfrm>
          <a:custGeom>
            <a:avLst/>
            <a:gdLst>
              <a:gd name="T0" fmla="*/ 0 w 248"/>
              <a:gd name="T1" fmla="*/ 2147483647 h 240"/>
              <a:gd name="T2" fmla="*/ 2147483647 w 248"/>
              <a:gd name="T3" fmla="*/ 2147483647 h 240"/>
              <a:gd name="T4" fmla="*/ 2147483647 w 248"/>
              <a:gd name="T5" fmla="*/ 2147483647 h 240"/>
              <a:gd name="T6" fmla="*/ 2147483647 w 248"/>
              <a:gd name="T7" fmla="*/ 2147483647 h 240"/>
              <a:gd name="T8" fmla="*/ 2147483647 w 248"/>
              <a:gd name="T9" fmla="*/ 0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8"/>
              <a:gd name="T16" fmla="*/ 0 h 240"/>
              <a:gd name="T17" fmla="*/ 248 w 248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8" h="240">
                <a:moveTo>
                  <a:pt x="0" y="232"/>
                </a:moveTo>
                <a:lnTo>
                  <a:pt x="160" y="240"/>
                </a:lnTo>
                <a:lnTo>
                  <a:pt x="112" y="112"/>
                </a:lnTo>
                <a:lnTo>
                  <a:pt x="248" y="160"/>
                </a:lnTo>
                <a:lnTo>
                  <a:pt x="152" y="0"/>
                </a:lnTo>
              </a:path>
            </a:pathLst>
          </a:custGeom>
          <a:noFill/>
          <a:ln w="38100" cap="flat" cmpd="sng">
            <a:solidFill>
              <a:srgbClr val="FF00FF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45925" name="Oval 133"/>
          <p:cNvSpPr>
            <a:spLocks noChangeArrowheads="1"/>
          </p:cNvSpPr>
          <p:nvPr/>
        </p:nvSpPr>
        <p:spPr bwMode="auto">
          <a:xfrm>
            <a:off x="1828800" y="6019800"/>
            <a:ext cx="5257800" cy="8382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7" name="Oval 135"/>
          <p:cNvSpPr>
            <a:spLocks noChangeArrowheads="1"/>
          </p:cNvSpPr>
          <p:nvPr/>
        </p:nvSpPr>
        <p:spPr bwMode="auto">
          <a:xfrm>
            <a:off x="3429000" y="4114800"/>
            <a:ext cx="5715000" cy="10668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45928" name="Oval 136"/>
          <p:cNvSpPr>
            <a:spLocks noChangeArrowheads="1"/>
          </p:cNvSpPr>
          <p:nvPr/>
        </p:nvSpPr>
        <p:spPr bwMode="auto">
          <a:xfrm>
            <a:off x="152400" y="5080000"/>
            <a:ext cx="1295400" cy="1371600"/>
          </a:xfrm>
          <a:prstGeom prst="ellipse">
            <a:avLst/>
          </a:prstGeom>
          <a:noFill/>
          <a:ln w="38100" algn="ctr">
            <a:solidFill>
              <a:srgbClr val="FF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59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59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64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417 0.00555 L -0.00417 -0.09445 " pathEditMode="relative" rAng="0" ptsTypes="AA">
                                      <p:cBhvr>
                                        <p:cTn id="70" dur="2000" fill="hold"/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-5000"/>
                                    </p:animMotion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7" dur="500" fill="hold"/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8" dur="500" fill="hold"/>
                                        <p:tgtEl>
                                          <p:spTgt spid="545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9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5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5913" grpId="0" animBg="1"/>
      <p:bldP spid="545913" grpId="1" animBg="1"/>
      <p:bldP spid="545919" grpId="0" animBg="1"/>
      <p:bldP spid="545919" grpId="1" animBg="1"/>
      <p:bldP spid="545920" grpId="0"/>
      <p:bldP spid="545921" grpId="0"/>
      <p:bldP spid="545924" grpId="0" animBg="1"/>
      <p:bldP spid="545924" grpId="1" animBg="1"/>
      <p:bldP spid="545925" grpId="0" animBg="1"/>
      <p:bldP spid="545925" grpId="1" animBg="1"/>
      <p:bldP spid="545925" grpId="2" animBg="1"/>
      <p:bldP spid="545927" grpId="0" animBg="1"/>
      <p:bldP spid="545927" grpId="1" animBg="1"/>
      <p:bldP spid="545928" grpId="0" animBg="1"/>
    </p:bld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1251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252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253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1254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1255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1256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1257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1258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1259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1260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1261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1262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1263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1264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1265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1266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1267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68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69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0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1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2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3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4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5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6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7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8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79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0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1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2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3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4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5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6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7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8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89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0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6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7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1298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1299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0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1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2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3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4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5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6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7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8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09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10" name="Text Box 64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1311" name="Text Box 65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1312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1313" name="Text Box 67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</p:spTree>
  </p:cSld>
  <p:clrMapOvr>
    <a:masterClrMapping/>
  </p:clrMapOvr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227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27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27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227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227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228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228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228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228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228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228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228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228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228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228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229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229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29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0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1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2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2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232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232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2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2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3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4" name="Text Box 65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2335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2336" name="Text Box 67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2337" name="Text Box 68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</p:spTree>
  </p:cSld>
  <p:clrMapOvr>
    <a:masterClrMapping/>
  </p:clrMapOvr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329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00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01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3302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3303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3304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3305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3306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3307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3308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3309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3310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3311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3312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3313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3314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3315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6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7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8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19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0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1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2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3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4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5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6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7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8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29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0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1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2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3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4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5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6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7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8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39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0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1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2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3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4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5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3346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3347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48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49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0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1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2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3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4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5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6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7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8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3359" name="Text Box 65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3360" name="Text Box 66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</p:spTree>
  </p:cSld>
  <p:clrMapOvr>
    <a:masterClrMapping/>
  </p:clrMapOvr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432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24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25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4326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4327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4328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4329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4330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4331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4332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4333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4334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4335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4336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4337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4338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4339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0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1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2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3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4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5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6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7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8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49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0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1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2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3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4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5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6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7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8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59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0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1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2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8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69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4370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4371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2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3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4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5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6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7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8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79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80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81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82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4383" name="Text Box 65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</p:spTree>
  </p:cSld>
  <p:clrMapOvr>
    <a:masterClrMapping/>
  </p:clrMapOvr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18534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4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4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535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8535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8535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8535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8535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8535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8535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8535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8535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8535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8536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8536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8536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8536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6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7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8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8539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18539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9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9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9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39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4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18540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186371" name="Oval 4"/>
          <p:cNvSpPr>
            <a:spLocks noChangeArrowheads="1"/>
          </p:cNvSpPr>
          <p:nvPr/>
        </p:nvSpPr>
        <p:spPr bwMode="auto">
          <a:xfrm>
            <a:off x="4343400" y="2552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6372" name="Oval 5"/>
          <p:cNvSpPr>
            <a:spLocks noChangeArrowheads="1"/>
          </p:cNvSpPr>
          <p:nvPr/>
        </p:nvSpPr>
        <p:spPr bwMode="auto">
          <a:xfrm>
            <a:off x="3727450" y="3352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6373" name="Text Box 6"/>
          <p:cNvSpPr txBox="1">
            <a:spLocks noChangeArrowheads="1"/>
          </p:cNvSpPr>
          <p:nvPr/>
        </p:nvSpPr>
        <p:spPr bwMode="auto">
          <a:xfrm>
            <a:off x="4065588" y="21717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6374" name="Text Box 7"/>
          <p:cNvSpPr txBox="1">
            <a:spLocks noChangeArrowheads="1"/>
          </p:cNvSpPr>
          <p:nvPr/>
        </p:nvSpPr>
        <p:spPr bwMode="auto">
          <a:xfrm>
            <a:off x="3429000" y="3108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86375" name="Text Box 14"/>
          <p:cNvSpPr txBox="1">
            <a:spLocks noChangeArrowheads="1"/>
          </p:cNvSpPr>
          <p:nvPr/>
        </p:nvSpPr>
        <p:spPr bwMode="auto">
          <a:xfrm>
            <a:off x="4191000" y="4403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86376" name="Oval 17"/>
          <p:cNvSpPr>
            <a:spLocks noChangeArrowheads="1"/>
          </p:cNvSpPr>
          <p:nvPr/>
        </p:nvSpPr>
        <p:spPr bwMode="auto">
          <a:xfrm>
            <a:off x="4337050" y="4267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6377" name="Oval 18"/>
          <p:cNvSpPr>
            <a:spLocks noChangeArrowheads="1"/>
          </p:cNvSpPr>
          <p:nvPr/>
        </p:nvSpPr>
        <p:spPr bwMode="auto">
          <a:xfrm>
            <a:off x="5099050" y="3124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6378" name="Oval 19"/>
          <p:cNvSpPr>
            <a:spLocks noChangeArrowheads="1"/>
          </p:cNvSpPr>
          <p:nvPr/>
        </p:nvSpPr>
        <p:spPr bwMode="auto">
          <a:xfrm>
            <a:off x="5099050" y="3733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6379" name="Line 20"/>
          <p:cNvSpPr>
            <a:spLocks noChangeShapeType="1"/>
          </p:cNvSpPr>
          <p:nvPr/>
        </p:nvSpPr>
        <p:spPr bwMode="auto">
          <a:xfrm>
            <a:off x="4413250" y="2590800"/>
            <a:ext cx="76200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6380" name="Line 21"/>
          <p:cNvSpPr>
            <a:spLocks noChangeShapeType="1"/>
          </p:cNvSpPr>
          <p:nvPr/>
        </p:nvSpPr>
        <p:spPr bwMode="auto">
          <a:xfrm>
            <a:off x="5175250" y="3200400"/>
            <a:ext cx="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6381" name="Line 22"/>
          <p:cNvSpPr>
            <a:spLocks noChangeShapeType="1"/>
          </p:cNvSpPr>
          <p:nvPr/>
        </p:nvSpPr>
        <p:spPr bwMode="auto">
          <a:xfrm flipH="1">
            <a:off x="4413250" y="3810000"/>
            <a:ext cx="762000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6382" name="Line 23"/>
          <p:cNvSpPr>
            <a:spLocks noChangeShapeType="1"/>
          </p:cNvSpPr>
          <p:nvPr/>
        </p:nvSpPr>
        <p:spPr bwMode="auto">
          <a:xfrm flipH="1" flipV="1">
            <a:off x="3803650" y="3429000"/>
            <a:ext cx="6096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6383" name="Line 24"/>
          <p:cNvSpPr>
            <a:spLocks noChangeShapeType="1"/>
          </p:cNvSpPr>
          <p:nvPr/>
        </p:nvSpPr>
        <p:spPr bwMode="auto">
          <a:xfrm flipV="1">
            <a:off x="3803650" y="2590800"/>
            <a:ext cx="6096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6384" name="Text Box 25"/>
          <p:cNvSpPr txBox="1">
            <a:spLocks noChangeArrowheads="1"/>
          </p:cNvSpPr>
          <p:nvPr/>
        </p:nvSpPr>
        <p:spPr bwMode="auto">
          <a:xfrm>
            <a:off x="3482975" y="2633663"/>
            <a:ext cx="75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100</a:t>
            </a:r>
          </a:p>
        </p:txBody>
      </p:sp>
      <p:sp>
        <p:nvSpPr>
          <p:cNvPr id="186385" name="Text Box 26"/>
          <p:cNvSpPr txBox="1">
            <a:spLocks noChangeArrowheads="1"/>
          </p:cNvSpPr>
          <p:nvPr/>
        </p:nvSpPr>
        <p:spPr bwMode="auto">
          <a:xfrm>
            <a:off x="3733800" y="3733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6386" name="Text Box 27"/>
          <p:cNvSpPr txBox="1">
            <a:spLocks noChangeArrowheads="1"/>
          </p:cNvSpPr>
          <p:nvPr/>
        </p:nvSpPr>
        <p:spPr bwMode="auto">
          <a:xfrm>
            <a:off x="4724400" y="4022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6387" name="Text Box 28"/>
          <p:cNvSpPr txBox="1">
            <a:spLocks noChangeArrowheads="1"/>
          </p:cNvSpPr>
          <p:nvPr/>
        </p:nvSpPr>
        <p:spPr bwMode="auto">
          <a:xfrm>
            <a:off x="5327650" y="3200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6388" name="Text Box 29"/>
          <p:cNvSpPr txBox="1">
            <a:spLocks noChangeArrowheads="1"/>
          </p:cNvSpPr>
          <p:nvPr/>
        </p:nvSpPr>
        <p:spPr bwMode="auto">
          <a:xfrm>
            <a:off x="4718050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6389" name="Text Box 32"/>
          <p:cNvSpPr txBox="1">
            <a:spLocks noChangeArrowheads="1"/>
          </p:cNvSpPr>
          <p:nvPr/>
        </p:nvSpPr>
        <p:spPr bwMode="auto">
          <a:xfrm>
            <a:off x="5099050" y="2743200"/>
            <a:ext cx="438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w</a:t>
            </a:r>
          </a:p>
        </p:txBody>
      </p:sp>
      <p:sp>
        <p:nvSpPr>
          <p:cNvPr id="186390" name="Text Box 33"/>
          <p:cNvSpPr txBox="1">
            <a:spLocks noChangeArrowheads="1"/>
          </p:cNvSpPr>
          <p:nvPr/>
        </p:nvSpPr>
        <p:spPr bwMode="auto">
          <a:xfrm>
            <a:off x="5175250" y="3581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</a:p>
        </p:txBody>
      </p:sp>
      <p:sp>
        <p:nvSpPr>
          <p:cNvPr id="186391" name="Text Box 34"/>
          <p:cNvSpPr txBox="1">
            <a:spLocks noChangeArrowheads="1"/>
          </p:cNvSpPr>
          <p:nvPr/>
        </p:nvSpPr>
        <p:spPr bwMode="auto">
          <a:xfrm>
            <a:off x="304800" y="2727325"/>
            <a:ext cx="30543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Length of shortest </a:t>
            </a:r>
            <a:br>
              <a:rPr lang="en-US" altLang="en-US" sz="3000"/>
            </a:br>
            <a:r>
              <a:rPr lang="en-US" altLang="en-US" sz="3000"/>
              <a:t>path from </a:t>
            </a:r>
            <a:r>
              <a:rPr lang="en-US" altLang="en-US" sz="3000" i="1"/>
              <a:t>s</a:t>
            </a:r>
            <a:r>
              <a:rPr lang="en-US" altLang="en-US" sz="3000"/>
              <a:t> to </a:t>
            </a:r>
            <a:r>
              <a:rPr lang="en-US" altLang="en-US" sz="3000" i="1"/>
              <a:t>u</a:t>
            </a:r>
            <a:r>
              <a:rPr lang="en-US" altLang="en-US" sz="3000"/>
              <a:t>?</a:t>
            </a:r>
          </a:p>
        </p:txBody>
      </p:sp>
      <p:sp>
        <p:nvSpPr>
          <p:cNvPr id="582691" name="Text Box 35"/>
          <p:cNvSpPr txBox="1">
            <a:spLocks noChangeArrowheads="1"/>
          </p:cNvSpPr>
          <p:nvPr/>
        </p:nvSpPr>
        <p:spPr bwMode="auto">
          <a:xfrm>
            <a:off x="1431925" y="3581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582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82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82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582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2691" grpId="0"/>
    </p:bld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2"/>
          <p:cNvSpPr>
            <a:spLocks noChangeArrowheads="1"/>
          </p:cNvSpPr>
          <p:nvPr/>
        </p:nvSpPr>
        <p:spPr bwMode="auto">
          <a:xfrm>
            <a:off x="2057400" y="8382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grpSp>
        <p:nvGrpSpPr>
          <p:cNvPr id="187395" name="Group 3"/>
          <p:cNvGrpSpPr>
            <a:grpSpLocks/>
          </p:cNvGrpSpPr>
          <p:nvPr/>
        </p:nvGrpSpPr>
        <p:grpSpPr bwMode="auto">
          <a:xfrm>
            <a:off x="609600" y="838200"/>
            <a:ext cx="1181100" cy="1066800"/>
            <a:chOff x="1224" y="2539"/>
            <a:chExt cx="2280" cy="1785"/>
          </a:xfrm>
        </p:grpSpPr>
        <p:sp>
          <p:nvSpPr>
            <p:cNvPr id="187420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7421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87422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87427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8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9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0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1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32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7423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87424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5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7426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87396" name="Rectangle 17"/>
          <p:cNvSpPr>
            <a:spLocks noChangeArrowheads="1"/>
          </p:cNvSpPr>
          <p:nvPr/>
        </p:nvSpPr>
        <p:spPr bwMode="auto">
          <a:xfrm>
            <a:off x="914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BFS</a:t>
            </a:r>
          </a:p>
        </p:txBody>
      </p:sp>
      <p:sp>
        <p:nvSpPr>
          <p:cNvPr id="187397" name="Oval 18"/>
          <p:cNvSpPr>
            <a:spLocks noChangeArrowheads="1"/>
          </p:cNvSpPr>
          <p:nvPr/>
        </p:nvSpPr>
        <p:spPr bwMode="auto">
          <a:xfrm>
            <a:off x="3886200" y="152400"/>
            <a:ext cx="1828800" cy="762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7398" name="Oval 20"/>
          <p:cNvSpPr>
            <a:spLocks noChangeArrowheads="1"/>
          </p:cNvSpPr>
          <p:nvPr/>
        </p:nvSpPr>
        <p:spPr bwMode="auto">
          <a:xfrm>
            <a:off x="4203700" y="3124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7399" name="Oval 21"/>
          <p:cNvSpPr>
            <a:spLocks noChangeArrowheads="1"/>
          </p:cNvSpPr>
          <p:nvPr/>
        </p:nvSpPr>
        <p:spPr bwMode="auto">
          <a:xfrm>
            <a:off x="3587750" y="39243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87400" name="Text Box 22"/>
          <p:cNvSpPr txBox="1">
            <a:spLocks noChangeArrowheads="1"/>
          </p:cNvSpPr>
          <p:nvPr/>
        </p:nvSpPr>
        <p:spPr bwMode="auto">
          <a:xfrm>
            <a:off x="3925888" y="27432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7401" name="Text Box 23"/>
          <p:cNvSpPr txBox="1">
            <a:spLocks noChangeArrowheads="1"/>
          </p:cNvSpPr>
          <p:nvPr/>
        </p:nvSpPr>
        <p:spPr bwMode="auto">
          <a:xfrm>
            <a:off x="3289300" y="3679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87402" name="Text Box 25"/>
          <p:cNvSpPr txBox="1">
            <a:spLocks noChangeArrowheads="1"/>
          </p:cNvSpPr>
          <p:nvPr/>
        </p:nvSpPr>
        <p:spPr bwMode="auto">
          <a:xfrm>
            <a:off x="4051300" y="49752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87403" name="Oval 26"/>
          <p:cNvSpPr>
            <a:spLocks noChangeArrowheads="1"/>
          </p:cNvSpPr>
          <p:nvPr/>
        </p:nvSpPr>
        <p:spPr bwMode="auto">
          <a:xfrm>
            <a:off x="4197350" y="4838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87404" name="Oval 27"/>
          <p:cNvSpPr>
            <a:spLocks noChangeArrowheads="1"/>
          </p:cNvSpPr>
          <p:nvPr/>
        </p:nvSpPr>
        <p:spPr bwMode="auto">
          <a:xfrm>
            <a:off x="4959350" y="3695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87405" name="Oval 28"/>
          <p:cNvSpPr>
            <a:spLocks noChangeArrowheads="1"/>
          </p:cNvSpPr>
          <p:nvPr/>
        </p:nvSpPr>
        <p:spPr bwMode="auto">
          <a:xfrm>
            <a:off x="4959350" y="43053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87406" name="Line 29"/>
          <p:cNvSpPr>
            <a:spLocks noChangeShapeType="1"/>
          </p:cNvSpPr>
          <p:nvPr/>
        </p:nvSpPr>
        <p:spPr bwMode="auto">
          <a:xfrm>
            <a:off x="4273550" y="3162300"/>
            <a:ext cx="76200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7407" name="Line 30"/>
          <p:cNvSpPr>
            <a:spLocks noChangeShapeType="1"/>
          </p:cNvSpPr>
          <p:nvPr/>
        </p:nvSpPr>
        <p:spPr bwMode="auto">
          <a:xfrm>
            <a:off x="5035550" y="3771900"/>
            <a:ext cx="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7408" name="Line 31"/>
          <p:cNvSpPr>
            <a:spLocks noChangeShapeType="1"/>
          </p:cNvSpPr>
          <p:nvPr/>
        </p:nvSpPr>
        <p:spPr bwMode="auto">
          <a:xfrm flipH="1">
            <a:off x="4273550" y="4381500"/>
            <a:ext cx="762000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7409" name="Line 32"/>
          <p:cNvSpPr>
            <a:spLocks noChangeShapeType="1"/>
          </p:cNvSpPr>
          <p:nvPr/>
        </p:nvSpPr>
        <p:spPr bwMode="auto">
          <a:xfrm flipH="1" flipV="1">
            <a:off x="3663950" y="4000500"/>
            <a:ext cx="6096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7410" name="Line 33"/>
          <p:cNvSpPr>
            <a:spLocks noChangeShapeType="1"/>
          </p:cNvSpPr>
          <p:nvPr/>
        </p:nvSpPr>
        <p:spPr bwMode="auto">
          <a:xfrm flipV="1">
            <a:off x="3663950" y="3162300"/>
            <a:ext cx="6096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7411" name="Text Box 34"/>
          <p:cNvSpPr txBox="1">
            <a:spLocks noChangeArrowheads="1"/>
          </p:cNvSpPr>
          <p:nvPr/>
        </p:nvSpPr>
        <p:spPr bwMode="auto">
          <a:xfrm>
            <a:off x="3343275" y="3205163"/>
            <a:ext cx="75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100</a:t>
            </a:r>
          </a:p>
        </p:txBody>
      </p:sp>
      <p:sp>
        <p:nvSpPr>
          <p:cNvPr id="187412" name="Text Box 35"/>
          <p:cNvSpPr txBox="1">
            <a:spLocks noChangeArrowheads="1"/>
          </p:cNvSpPr>
          <p:nvPr/>
        </p:nvSpPr>
        <p:spPr bwMode="auto">
          <a:xfrm>
            <a:off x="3594100" y="43053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7413" name="Text Box 36"/>
          <p:cNvSpPr txBox="1">
            <a:spLocks noChangeArrowheads="1"/>
          </p:cNvSpPr>
          <p:nvPr/>
        </p:nvSpPr>
        <p:spPr bwMode="auto">
          <a:xfrm>
            <a:off x="4584700" y="4594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7414" name="Text Box 37"/>
          <p:cNvSpPr txBox="1">
            <a:spLocks noChangeArrowheads="1"/>
          </p:cNvSpPr>
          <p:nvPr/>
        </p:nvSpPr>
        <p:spPr bwMode="auto">
          <a:xfrm>
            <a:off x="5187950" y="3771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7415" name="Text Box 38"/>
          <p:cNvSpPr txBox="1">
            <a:spLocks noChangeArrowheads="1"/>
          </p:cNvSpPr>
          <p:nvPr/>
        </p:nvSpPr>
        <p:spPr bwMode="auto">
          <a:xfrm>
            <a:off x="4578350" y="3009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7416" name="Text Box 39"/>
          <p:cNvSpPr txBox="1">
            <a:spLocks noChangeArrowheads="1"/>
          </p:cNvSpPr>
          <p:nvPr/>
        </p:nvSpPr>
        <p:spPr bwMode="auto">
          <a:xfrm>
            <a:off x="4959350" y="3314700"/>
            <a:ext cx="438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w</a:t>
            </a:r>
          </a:p>
        </p:txBody>
      </p:sp>
      <p:sp>
        <p:nvSpPr>
          <p:cNvPr id="187417" name="Text Box 40"/>
          <p:cNvSpPr txBox="1">
            <a:spLocks noChangeArrowheads="1"/>
          </p:cNvSpPr>
          <p:nvPr/>
        </p:nvSpPr>
        <p:spPr bwMode="auto">
          <a:xfrm>
            <a:off x="5035550" y="41529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</a:p>
        </p:txBody>
      </p:sp>
      <p:sp>
        <p:nvSpPr>
          <p:cNvPr id="600105" name="Text Box 41"/>
          <p:cNvSpPr txBox="1">
            <a:spLocks noChangeArrowheads="1"/>
          </p:cNvSpPr>
          <p:nvPr/>
        </p:nvSpPr>
        <p:spPr bwMode="auto">
          <a:xfrm>
            <a:off x="2117725" y="5453063"/>
            <a:ext cx="42513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Which node is found first?</a:t>
            </a:r>
          </a:p>
        </p:txBody>
      </p:sp>
      <p:sp>
        <p:nvSpPr>
          <p:cNvPr id="600107" name="Text Box 43"/>
          <p:cNvSpPr txBox="1">
            <a:spLocks noChangeArrowheads="1"/>
          </p:cNvSpPr>
          <p:nvPr/>
        </p:nvSpPr>
        <p:spPr bwMode="auto">
          <a:xfrm>
            <a:off x="593725" y="2270125"/>
            <a:ext cx="55054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Is the same true for Dijkstra's</a:t>
            </a:r>
            <a:r>
              <a:rPr lang="en-US" altLang="en-US" sz="3000">
                <a:solidFill>
                  <a:schemeClr val="tx2"/>
                </a:solidFill>
              </a:rPr>
              <a:t> </a:t>
            </a:r>
            <a:r>
              <a:rPr lang="en-US" altLang="en-US" sz="3000"/>
              <a:t>Alg?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0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0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0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0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0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0105" grpId="0" autoUpdateAnimBg="0"/>
      <p:bldP spid="600107" grpId="0" autoUpdateAnimBg="0"/>
    </p:bld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Line 53"/>
          <p:cNvSpPr>
            <a:spLocks noChangeShapeType="1"/>
          </p:cNvSpPr>
          <p:nvPr/>
        </p:nvSpPr>
        <p:spPr bwMode="auto">
          <a:xfrm>
            <a:off x="4267200" y="3200400"/>
            <a:ext cx="762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8419" name="Line 33"/>
          <p:cNvSpPr>
            <a:spLocks noChangeShapeType="1"/>
          </p:cNvSpPr>
          <p:nvPr/>
        </p:nvSpPr>
        <p:spPr bwMode="auto">
          <a:xfrm flipV="1">
            <a:off x="3663950" y="3162300"/>
            <a:ext cx="6096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8420" name="Rectangle 2"/>
          <p:cNvSpPr>
            <a:spLocks noChangeArrowheads="1"/>
          </p:cNvSpPr>
          <p:nvPr/>
        </p:nvSpPr>
        <p:spPr bwMode="auto">
          <a:xfrm>
            <a:off x="2057400" y="8382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grpSp>
        <p:nvGrpSpPr>
          <p:cNvPr id="188421" name="Group 3"/>
          <p:cNvGrpSpPr>
            <a:grpSpLocks/>
          </p:cNvGrpSpPr>
          <p:nvPr/>
        </p:nvGrpSpPr>
        <p:grpSpPr bwMode="auto">
          <a:xfrm>
            <a:off x="609600" y="838200"/>
            <a:ext cx="1181100" cy="1066800"/>
            <a:chOff x="1224" y="2539"/>
            <a:chExt cx="2280" cy="1785"/>
          </a:xfrm>
        </p:grpSpPr>
        <p:sp>
          <p:nvSpPr>
            <p:cNvPr id="188447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8448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88449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88454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5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6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7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8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9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8450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88451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2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8453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88422" name="Oval 20"/>
          <p:cNvSpPr>
            <a:spLocks noChangeArrowheads="1"/>
          </p:cNvSpPr>
          <p:nvPr/>
        </p:nvSpPr>
        <p:spPr bwMode="auto">
          <a:xfrm>
            <a:off x="4203700" y="3124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8423" name="Oval 21"/>
          <p:cNvSpPr>
            <a:spLocks noChangeArrowheads="1"/>
          </p:cNvSpPr>
          <p:nvPr/>
        </p:nvSpPr>
        <p:spPr bwMode="auto">
          <a:xfrm>
            <a:off x="3587750" y="39243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8424" name="Text Box 22"/>
          <p:cNvSpPr txBox="1">
            <a:spLocks noChangeArrowheads="1"/>
          </p:cNvSpPr>
          <p:nvPr/>
        </p:nvSpPr>
        <p:spPr bwMode="auto">
          <a:xfrm>
            <a:off x="3925888" y="27432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8425" name="Text Box 23"/>
          <p:cNvSpPr txBox="1">
            <a:spLocks noChangeArrowheads="1"/>
          </p:cNvSpPr>
          <p:nvPr/>
        </p:nvSpPr>
        <p:spPr bwMode="auto">
          <a:xfrm>
            <a:off x="3289300" y="3679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88426" name="Text Box 25"/>
          <p:cNvSpPr txBox="1">
            <a:spLocks noChangeArrowheads="1"/>
          </p:cNvSpPr>
          <p:nvPr/>
        </p:nvSpPr>
        <p:spPr bwMode="auto">
          <a:xfrm>
            <a:off x="4051300" y="49752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88427" name="Oval 26"/>
          <p:cNvSpPr>
            <a:spLocks noChangeArrowheads="1"/>
          </p:cNvSpPr>
          <p:nvPr/>
        </p:nvSpPr>
        <p:spPr bwMode="auto">
          <a:xfrm>
            <a:off x="4197350" y="4838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8428" name="Oval 27"/>
          <p:cNvSpPr>
            <a:spLocks noChangeArrowheads="1"/>
          </p:cNvSpPr>
          <p:nvPr/>
        </p:nvSpPr>
        <p:spPr bwMode="auto">
          <a:xfrm>
            <a:off x="4959350" y="36957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8429" name="Oval 28"/>
          <p:cNvSpPr>
            <a:spLocks noChangeArrowheads="1"/>
          </p:cNvSpPr>
          <p:nvPr/>
        </p:nvSpPr>
        <p:spPr bwMode="auto">
          <a:xfrm>
            <a:off x="4959350" y="43053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8430" name="Line 30"/>
          <p:cNvSpPr>
            <a:spLocks noChangeShapeType="1"/>
          </p:cNvSpPr>
          <p:nvPr/>
        </p:nvSpPr>
        <p:spPr bwMode="auto">
          <a:xfrm>
            <a:off x="5035550" y="3771900"/>
            <a:ext cx="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8431" name="Line 31"/>
          <p:cNvSpPr>
            <a:spLocks noChangeShapeType="1"/>
          </p:cNvSpPr>
          <p:nvPr/>
        </p:nvSpPr>
        <p:spPr bwMode="auto">
          <a:xfrm flipH="1">
            <a:off x="4273550" y="4381500"/>
            <a:ext cx="762000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8432" name="Line 32"/>
          <p:cNvSpPr>
            <a:spLocks noChangeShapeType="1"/>
          </p:cNvSpPr>
          <p:nvPr/>
        </p:nvSpPr>
        <p:spPr bwMode="auto">
          <a:xfrm flipH="1" flipV="1">
            <a:off x="3663950" y="4000500"/>
            <a:ext cx="6096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8433" name="Text Box 34"/>
          <p:cNvSpPr txBox="1">
            <a:spLocks noChangeArrowheads="1"/>
          </p:cNvSpPr>
          <p:nvPr/>
        </p:nvSpPr>
        <p:spPr bwMode="auto">
          <a:xfrm>
            <a:off x="3343275" y="3205163"/>
            <a:ext cx="75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100</a:t>
            </a:r>
          </a:p>
        </p:txBody>
      </p:sp>
      <p:sp>
        <p:nvSpPr>
          <p:cNvPr id="188434" name="Text Box 35"/>
          <p:cNvSpPr txBox="1">
            <a:spLocks noChangeArrowheads="1"/>
          </p:cNvSpPr>
          <p:nvPr/>
        </p:nvSpPr>
        <p:spPr bwMode="auto">
          <a:xfrm>
            <a:off x="3594100" y="43053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8435" name="Text Box 36"/>
          <p:cNvSpPr txBox="1">
            <a:spLocks noChangeArrowheads="1"/>
          </p:cNvSpPr>
          <p:nvPr/>
        </p:nvSpPr>
        <p:spPr bwMode="auto">
          <a:xfrm>
            <a:off x="4584700" y="4594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8436" name="Text Box 37"/>
          <p:cNvSpPr txBox="1">
            <a:spLocks noChangeArrowheads="1"/>
          </p:cNvSpPr>
          <p:nvPr/>
        </p:nvSpPr>
        <p:spPr bwMode="auto">
          <a:xfrm>
            <a:off x="5187950" y="3771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8437" name="Text Box 38"/>
          <p:cNvSpPr txBox="1">
            <a:spLocks noChangeArrowheads="1"/>
          </p:cNvSpPr>
          <p:nvPr/>
        </p:nvSpPr>
        <p:spPr bwMode="auto">
          <a:xfrm>
            <a:off x="4578350" y="3009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8438" name="Text Box 39"/>
          <p:cNvSpPr txBox="1">
            <a:spLocks noChangeArrowheads="1"/>
          </p:cNvSpPr>
          <p:nvPr/>
        </p:nvSpPr>
        <p:spPr bwMode="auto">
          <a:xfrm>
            <a:off x="4959350" y="3314700"/>
            <a:ext cx="438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w</a:t>
            </a:r>
          </a:p>
        </p:txBody>
      </p:sp>
      <p:sp>
        <p:nvSpPr>
          <p:cNvPr id="188439" name="Text Box 40"/>
          <p:cNvSpPr txBox="1">
            <a:spLocks noChangeArrowheads="1"/>
          </p:cNvSpPr>
          <p:nvPr/>
        </p:nvSpPr>
        <p:spPr bwMode="auto">
          <a:xfrm>
            <a:off x="5035550" y="41529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</a:p>
        </p:txBody>
      </p:sp>
      <p:sp>
        <p:nvSpPr>
          <p:cNvPr id="188440" name="Oval 54"/>
          <p:cNvSpPr>
            <a:spLocks noChangeArrowheads="1"/>
          </p:cNvSpPr>
          <p:nvPr/>
        </p:nvSpPr>
        <p:spPr bwMode="auto">
          <a:xfrm>
            <a:off x="3276600" y="3810000"/>
            <a:ext cx="609600" cy="4572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88855" name="Text Box 55"/>
          <p:cNvSpPr txBox="1">
            <a:spLocks noChangeArrowheads="1"/>
          </p:cNvSpPr>
          <p:nvPr/>
        </p:nvSpPr>
        <p:spPr bwMode="auto">
          <a:xfrm>
            <a:off x="2149475" y="5851525"/>
            <a:ext cx="47069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It has the longest path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sp>
        <p:nvSpPr>
          <p:cNvPr id="188442" name="Text Box 56"/>
          <p:cNvSpPr txBox="1">
            <a:spLocks noChangeArrowheads="1"/>
          </p:cNvSpPr>
          <p:nvPr/>
        </p:nvSpPr>
        <p:spPr bwMode="auto">
          <a:xfrm>
            <a:off x="2117725" y="5453063"/>
            <a:ext cx="42513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Which node is found first?</a:t>
            </a:r>
          </a:p>
        </p:txBody>
      </p:sp>
      <p:sp>
        <p:nvSpPr>
          <p:cNvPr id="188443" name="Text Box 57"/>
          <p:cNvSpPr txBox="1">
            <a:spLocks noChangeArrowheads="1"/>
          </p:cNvSpPr>
          <p:nvPr/>
        </p:nvSpPr>
        <p:spPr bwMode="auto">
          <a:xfrm>
            <a:off x="593725" y="2270125"/>
            <a:ext cx="55054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Is the same true for Dijkstra's</a:t>
            </a:r>
            <a:r>
              <a:rPr lang="en-US" altLang="en-US" sz="3000">
                <a:solidFill>
                  <a:schemeClr val="tx2"/>
                </a:solidFill>
              </a:rPr>
              <a:t> </a:t>
            </a:r>
            <a:r>
              <a:rPr lang="en-US" altLang="en-US" sz="3000"/>
              <a:t>Alg?</a:t>
            </a:r>
          </a:p>
        </p:txBody>
      </p:sp>
      <p:sp>
        <p:nvSpPr>
          <p:cNvPr id="188444" name="Rectangle 58"/>
          <p:cNvSpPr>
            <a:spLocks noChangeArrowheads="1"/>
          </p:cNvSpPr>
          <p:nvPr/>
        </p:nvSpPr>
        <p:spPr bwMode="auto">
          <a:xfrm>
            <a:off x="914400" y="-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BFS</a:t>
            </a:r>
          </a:p>
        </p:txBody>
      </p:sp>
      <p:sp>
        <p:nvSpPr>
          <p:cNvPr id="188445" name="Oval 59"/>
          <p:cNvSpPr>
            <a:spLocks noChangeArrowheads="1"/>
          </p:cNvSpPr>
          <p:nvPr/>
        </p:nvSpPr>
        <p:spPr bwMode="auto">
          <a:xfrm>
            <a:off x="3886200" y="152400"/>
            <a:ext cx="1828800" cy="762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88860" name="Line 60"/>
          <p:cNvSpPr>
            <a:spLocks noChangeShapeType="1"/>
          </p:cNvSpPr>
          <p:nvPr/>
        </p:nvSpPr>
        <p:spPr bwMode="auto">
          <a:xfrm flipV="1">
            <a:off x="2209800" y="1447800"/>
            <a:ext cx="7620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8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8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88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88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88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8855" grpId="0"/>
      <p:bldP spid="588860" grpId="0" animBg="1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Line 2"/>
          <p:cNvSpPr>
            <a:spLocks noChangeShapeType="1"/>
          </p:cNvSpPr>
          <p:nvPr/>
        </p:nvSpPr>
        <p:spPr bwMode="auto">
          <a:xfrm>
            <a:off x="4267200" y="3200400"/>
            <a:ext cx="762000" cy="609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9443" name="Line 3"/>
          <p:cNvSpPr>
            <a:spLocks noChangeShapeType="1"/>
          </p:cNvSpPr>
          <p:nvPr/>
        </p:nvSpPr>
        <p:spPr bwMode="auto">
          <a:xfrm flipV="1">
            <a:off x="3663950" y="3162300"/>
            <a:ext cx="6096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9444" name="Rectangle 4"/>
          <p:cNvSpPr>
            <a:spLocks noChangeArrowheads="1"/>
          </p:cNvSpPr>
          <p:nvPr/>
        </p:nvSpPr>
        <p:spPr bwMode="auto">
          <a:xfrm>
            <a:off x="2057400" y="8382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grpSp>
        <p:nvGrpSpPr>
          <p:cNvPr id="189445" name="Group 5"/>
          <p:cNvGrpSpPr>
            <a:grpSpLocks/>
          </p:cNvGrpSpPr>
          <p:nvPr/>
        </p:nvGrpSpPr>
        <p:grpSpPr bwMode="auto">
          <a:xfrm>
            <a:off x="609600" y="838200"/>
            <a:ext cx="1181100" cy="1066800"/>
            <a:chOff x="1224" y="2539"/>
            <a:chExt cx="2280" cy="1785"/>
          </a:xfrm>
        </p:grpSpPr>
        <p:sp>
          <p:nvSpPr>
            <p:cNvPr id="189477" name="Freeform 6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89478" name="Group 7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89479" name="Group 8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89484" name="Freeform 9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5" name="Freeform 10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6" name="Freeform 11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7" name="Freeform 12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8" name="Freeform 13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9" name="Freeform 14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89480" name="Group 15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89481" name="Freeform 16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2" name="Freeform 17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89483" name="Freeform 18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89446" name="Oval 19"/>
          <p:cNvSpPr>
            <a:spLocks noChangeArrowheads="1"/>
          </p:cNvSpPr>
          <p:nvPr/>
        </p:nvSpPr>
        <p:spPr bwMode="auto">
          <a:xfrm>
            <a:off x="4203700" y="3124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9447" name="Oval 20"/>
          <p:cNvSpPr>
            <a:spLocks noChangeArrowheads="1"/>
          </p:cNvSpPr>
          <p:nvPr/>
        </p:nvSpPr>
        <p:spPr bwMode="auto">
          <a:xfrm>
            <a:off x="3587750" y="39243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9448" name="Text Box 21"/>
          <p:cNvSpPr txBox="1">
            <a:spLocks noChangeArrowheads="1"/>
          </p:cNvSpPr>
          <p:nvPr/>
        </p:nvSpPr>
        <p:spPr bwMode="auto">
          <a:xfrm>
            <a:off x="3925888" y="27432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89449" name="Text Box 22"/>
          <p:cNvSpPr txBox="1">
            <a:spLocks noChangeArrowheads="1"/>
          </p:cNvSpPr>
          <p:nvPr/>
        </p:nvSpPr>
        <p:spPr bwMode="auto">
          <a:xfrm>
            <a:off x="3289300" y="3679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189450" name="Text Box 24"/>
          <p:cNvSpPr txBox="1">
            <a:spLocks noChangeArrowheads="1"/>
          </p:cNvSpPr>
          <p:nvPr/>
        </p:nvSpPr>
        <p:spPr bwMode="auto">
          <a:xfrm>
            <a:off x="4051300" y="49752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189451" name="Oval 25"/>
          <p:cNvSpPr>
            <a:spLocks noChangeArrowheads="1"/>
          </p:cNvSpPr>
          <p:nvPr/>
        </p:nvSpPr>
        <p:spPr bwMode="auto">
          <a:xfrm>
            <a:off x="4197350" y="4838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9452" name="Oval 26"/>
          <p:cNvSpPr>
            <a:spLocks noChangeArrowheads="1"/>
          </p:cNvSpPr>
          <p:nvPr/>
        </p:nvSpPr>
        <p:spPr bwMode="auto">
          <a:xfrm>
            <a:off x="4959350" y="36957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9453" name="Oval 27"/>
          <p:cNvSpPr>
            <a:spLocks noChangeArrowheads="1"/>
          </p:cNvSpPr>
          <p:nvPr/>
        </p:nvSpPr>
        <p:spPr bwMode="auto">
          <a:xfrm>
            <a:off x="4959350" y="43053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89454" name="Line 28"/>
          <p:cNvSpPr>
            <a:spLocks noChangeShapeType="1"/>
          </p:cNvSpPr>
          <p:nvPr/>
        </p:nvSpPr>
        <p:spPr bwMode="auto">
          <a:xfrm>
            <a:off x="5035550" y="3771900"/>
            <a:ext cx="0" cy="609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9455" name="Line 29"/>
          <p:cNvSpPr>
            <a:spLocks noChangeShapeType="1"/>
          </p:cNvSpPr>
          <p:nvPr/>
        </p:nvSpPr>
        <p:spPr bwMode="auto">
          <a:xfrm flipH="1">
            <a:off x="4273550" y="4381500"/>
            <a:ext cx="762000" cy="533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9456" name="Line 30"/>
          <p:cNvSpPr>
            <a:spLocks noChangeShapeType="1"/>
          </p:cNvSpPr>
          <p:nvPr/>
        </p:nvSpPr>
        <p:spPr bwMode="auto">
          <a:xfrm flipH="1" flipV="1">
            <a:off x="3663950" y="4000500"/>
            <a:ext cx="6096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89457" name="Text Box 31"/>
          <p:cNvSpPr txBox="1">
            <a:spLocks noChangeArrowheads="1"/>
          </p:cNvSpPr>
          <p:nvPr/>
        </p:nvSpPr>
        <p:spPr bwMode="auto">
          <a:xfrm>
            <a:off x="3343275" y="3205163"/>
            <a:ext cx="755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100</a:t>
            </a:r>
          </a:p>
        </p:txBody>
      </p:sp>
      <p:sp>
        <p:nvSpPr>
          <p:cNvPr id="189458" name="Text Box 32"/>
          <p:cNvSpPr txBox="1">
            <a:spLocks noChangeArrowheads="1"/>
          </p:cNvSpPr>
          <p:nvPr/>
        </p:nvSpPr>
        <p:spPr bwMode="auto">
          <a:xfrm>
            <a:off x="3594100" y="43053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9459" name="Text Box 33"/>
          <p:cNvSpPr txBox="1">
            <a:spLocks noChangeArrowheads="1"/>
          </p:cNvSpPr>
          <p:nvPr/>
        </p:nvSpPr>
        <p:spPr bwMode="auto">
          <a:xfrm>
            <a:off x="4584700" y="4594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9460" name="Text Box 34"/>
          <p:cNvSpPr txBox="1">
            <a:spLocks noChangeArrowheads="1"/>
          </p:cNvSpPr>
          <p:nvPr/>
        </p:nvSpPr>
        <p:spPr bwMode="auto">
          <a:xfrm>
            <a:off x="5187950" y="3771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9461" name="Text Box 35"/>
          <p:cNvSpPr txBox="1">
            <a:spLocks noChangeArrowheads="1"/>
          </p:cNvSpPr>
          <p:nvPr/>
        </p:nvSpPr>
        <p:spPr bwMode="auto">
          <a:xfrm>
            <a:off x="4578350" y="30099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1</a:t>
            </a:r>
          </a:p>
        </p:txBody>
      </p:sp>
      <p:sp>
        <p:nvSpPr>
          <p:cNvPr id="189462" name="Text Box 36"/>
          <p:cNvSpPr txBox="1">
            <a:spLocks noChangeArrowheads="1"/>
          </p:cNvSpPr>
          <p:nvPr/>
        </p:nvSpPr>
        <p:spPr bwMode="auto">
          <a:xfrm>
            <a:off x="4959350" y="3314700"/>
            <a:ext cx="438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w</a:t>
            </a:r>
          </a:p>
        </p:txBody>
      </p:sp>
      <p:sp>
        <p:nvSpPr>
          <p:cNvPr id="189463" name="Text Box 37"/>
          <p:cNvSpPr txBox="1">
            <a:spLocks noChangeArrowheads="1"/>
          </p:cNvSpPr>
          <p:nvPr/>
        </p:nvSpPr>
        <p:spPr bwMode="auto">
          <a:xfrm>
            <a:off x="5035550" y="41529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r</a:t>
            </a:r>
          </a:p>
        </p:txBody>
      </p:sp>
      <p:sp>
        <p:nvSpPr>
          <p:cNvPr id="601126" name="Text Box 38"/>
          <p:cNvSpPr txBox="1">
            <a:spLocks noChangeArrowheads="1"/>
          </p:cNvSpPr>
          <p:nvPr/>
        </p:nvSpPr>
        <p:spPr bwMode="auto">
          <a:xfrm>
            <a:off x="304800" y="5622925"/>
            <a:ext cx="8931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In what order do we handle the </a:t>
            </a:r>
            <a:r>
              <a:rPr lang="en-US" altLang="en-US" sz="3000">
                <a:solidFill>
                  <a:schemeClr val="hlink"/>
                </a:solidFill>
              </a:rPr>
              <a:t>foundNotHandled</a:t>
            </a:r>
            <a:r>
              <a:rPr lang="en-US" altLang="en-US" sz="3000"/>
              <a:t> nodes?</a:t>
            </a:r>
          </a:p>
        </p:txBody>
      </p:sp>
      <p:sp>
        <p:nvSpPr>
          <p:cNvPr id="189465" name="Line 39"/>
          <p:cNvSpPr>
            <a:spLocks noChangeShapeType="1"/>
          </p:cNvSpPr>
          <p:nvPr/>
        </p:nvSpPr>
        <p:spPr bwMode="auto">
          <a:xfrm flipV="1">
            <a:off x="2209800" y="1447800"/>
            <a:ext cx="7620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01128" name="Text Box 40"/>
          <p:cNvSpPr txBox="1">
            <a:spLocks noChangeArrowheads="1"/>
          </p:cNvSpPr>
          <p:nvPr/>
        </p:nvSpPr>
        <p:spPr bwMode="auto">
          <a:xfrm>
            <a:off x="2438400" y="1660525"/>
            <a:ext cx="14954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handled</a:t>
            </a:r>
          </a:p>
        </p:txBody>
      </p:sp>
      <p:sp>
        <p:nvSpPr>
          <p:cNvPr id="189467" name="Rectangle 41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01130" name="Freeform 42"/>
          <p:cNvSpPr>
            <a:spLocks/>
          </p:cNvSpPr>
          <p:nvPr/>
        </p:nvSpPr>
        <p:spPr bwMode="auto">
          <a:xfrm>
            <a:off x="3352800" y="3048000"/>
            <a:ext cx="2260600" cy="2438400"/>
          </a:xfrm>
          <a:custGeom>
            <a:avLst/>
            <a:gdLst>
              <a:gd name="T0" fmla="*/ 2147483647 w 1424"/>
              <a:gd name="T1" fmla="*/ 0 h 1536"/>
              <a:gd name="T2" fmla="*/ 2147483647 w 1424"/>
              <a:gd name="T3" fmla="*/ 2147483647 h 1536"/>
              <a:gd name="T4" fmla="*/ 2147483647 w 1424"/>
              <a:gd name="T5" fmla="*/ 2147483647 h 1536"/>
              <a:gd name="T6" fmla="*/ 2147483647 w 1424"/>
              <a:gd name="T7" fmla="*/ 2147483647 h 1536"/>
              <a:gd name="T8" fmla="*/ 0 w 1424"/>
              <a:gd name="T9" fmla="*/ 2147483647 h 153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24"/>
              <a:gd name="T16" fmla="*/ 0 h 1536"/>
              <a:gd name="T17" fmla="*/ 1424 w 1424"/>
              <a:gd name="T18" fmla="*/ 1536 h 1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24" h="1536">
                <a:moveTo>
                  <a:pt x="768" y="0"/>
                </a:moveTo>
                <a:cubicBezTo>
                  <a:pt x="856" y="56"/>
                  <a:pt x="1208" y="192"/>
                  <a:pt x="1296" y="336"/>
                </a:cubicBezTo>
                <a:cubicBezTo>
                  <a:pt x="1384" y="480"/>
                  <a:pt x="1424" y="664"/>
                  <a:pt x="1296" y="864"/>
                </a:cubicBezTo>
                <a:cubicBezTo>
                  <a:pt x="1168" y="1064"/>
                  <a:pt x="744" y="1536"/>
                  <a:pt x="528" y="1536"/>
                </a:cubicBezTo>
                <a:cubicBezTo>
                  <a:pt x="312" y="1536"/>
                  <a:pt x="156" y="1200"/>
                  <a:pt x="0" y="864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01131" name="Rectangle 43"/>
          <p:cNvSpPr>
            <a:spLocks noChangeArrowheads="1"/>
          </p:cNvSpPr>
          <p:nvPr/>
        </p:nvSpPr>
        <p:spPr bwMode="auto">
          <a:xfrm>
            <a:off x="1547813" y="6080125"/>
            <a:ext cx="6953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Handle</a:t>
            </a:r>
            <a:r>
              <a:rPr lang="en-US" altLang="en-US" sz="3000"/>
              <a:t> node that “seems” to be closest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grpSp>
        <p:nvGrpSpPr>
          <p:cNvPr id="6" name="Group 44"/>
          <p:cNvGrpSpPr>
            <a:grpSpLocks noChangeAspect="1"/>
          </p:cNvGrpSpPr>
          <p:nvPr/>
        </p:nvGrpSpPr>
        <p:grpSpPr bwMode="auto">
          <a:xfrm rot="2360341">
            <a:off x="1008063" y="6097588"/>
            <a:ext cx="668337" cy="836612"/>
            <a:chOff x="2227" y="1194"/>
            <a:chExt cx="1944" cy="2413"/>
          </a:xfrm>
        </p:grpSpPr>
        <p:sp>
          <p:nvSpPr>
            <p:cNvPr id="189471" name="Freeform 45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2" name="Freeform 46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3" name="Freeform 47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4" name="Freeform 48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5" name="Freeform 49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89476" name="Freeform 50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1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1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1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1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01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01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1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601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01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01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01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1126" grpId="0"/>
      <p:bldP spid="601128" grpId="0"/>
      <p:bldP spid="601130" grpId="0" animBg="1"/>
      <p:bldP spid="601131" grpId="0"/>
    </p:bld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2" name="Rectangle 22"/>
          <p:cNvSpPr>
            <a:spLocks noChangeArrowheads="1"/>
          </p:cNvSpPr>
          <p:nvPr/>
        </p:nvSpPr>
        <p:spPr bwMode="auto">
          <a:xfrm>
            <a:off x="407988" y="3184525"/>
            <a:ext cx="4060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To prove path is shortest:</a:t>
            </a:r>
          </a:p>
        </p:txBody>
      </p:sp>
      <p:sp>
        <p:nvSpPr>
          <p:cNvPr id="583703" name="Rectangle 23"/>
          <p:cNvSpPr>
            <a:spLocks noChangeArrowheads="1"/>
          </p:cNvSpPr>
          <p:nvPr/>
        </p:nvSpPr>
        <p:spPr bwMode="auto">
          <a:xfrm>
            <a:off x="1295400" y="3657600"/>
            <a:ext cx="5502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Prove there is a path of this length.</a:t>
            </a:r>
          </a:p>
        </p:txBody>
      </p:sp>
      <p:sp>
        <p:nvSpPr>
          <p:cNvPr id="583704" name="Rectangle 24"/>
          <p:cNvSpPr>
            <a:spLocks noChangeArrowheads="1"/>
          </p:cNvSpPr>
          <p:nvPr/>
        </p:nvSpPr>
        <p:spPr bwMode="auto">
          <a:xfrm>
            <a:off x="1357313" y="4175125"/>
            <a:ext cx="51196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Prove there are no shorter paths.</a:t>
            </a:r>
          </a:p>
        </p:txBody>
      </p:sp>
      <p:sp>
        <p:nvSpPr>
          <p:cNvPr id="583705" name="Rectangle 25"/>
          <p:cNvSpPr>
            <a:spLocks noChangeArrowheads="1"/>
          </p:cNvSpPr>
          <p:nvPr/>
        </p:nvSpPr>
        <p:spPr bwMode="auto">
          <a:xfrm>
            <a:off x="7200900" y="3429000"/>
            <a:ext cx="19431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Give a path</a:t>
            </a:r>
            <a:br>
              <a:rPr lang="en-US" altLang="en-US" sz="3000"/>
            </a:br>
            <a:r>
              <a:rPr lang="en-US" altLang="en-US" sz="3000"/>
              <a:t>(witness)</a:t>
            </a:r>
          </a:p>
        </p:txBody>
      </p:sp>
      <p:sp>
        <p:nvSpPr>
          <p:cNvPr id="583706" name="Line 26"/>
          <p:cNvSpPr>
            <a:spLocks noChangeShapeType="1"/>
          </p:cNvSpPr>
          <p:nvPr/>
        </p:nvSpPr>
        <p:spPr bwMode="auto">
          <a:xfrm flipH="1">
            <a:off x="6629400" y="3962400"/>
            <a:ext cx="38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90471" name="Rectangle 29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583710" name="Rectangle 30"/>
          <p:cNvSpPr>
            <a:spLocks noChangeArrowheads="1"/>
          </p:cNvSpPr>
          <p:nvPr/>
        </p:nvSpPr>
        <p:spPr bwMode="auto">
          <a:xfrm>
            <a:off x="2057400" y="533400"/>
            <a:ext cx="55626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handled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grpSp>
        <p:nvGrpSpPr>
          <p:cNvPr id="190473" name="Group 31"/>
          <p:cNvGrpSpPr>
            <a:grpSpLocks/>
          </p:cNvGrpSpPr>
          <p:nvPr/>
        </p:nvGrpSpPr>
        <p:grpSpPr bwMode="auto">
          <a:xfrm>
            <a:off x="609600" y="533400"/>
            <a:ext cx="1181100" cy="1066800"/>
            <a:chOff x="1224" y="2539"/>
            <a:chExt cx="2280" cy="1785"/>
          </a:xfrm>
        </p:grpSpPr>
        <p:sp>
          <p:nvSpPr>
            <p:cNvPr id="190479" name="Freeform 32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0480" name="Group 33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0481" name="Group 34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0486" name="Freeform 35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7" name="Freeform 36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8" name="Freeform 37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9" name="Freeform 38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0" name="Freeform 39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91" name="Freeform 40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0482" name="Group 41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0483" name="Freeform 42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4" name="Freeform 43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0485" name="Freeform 44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6" name="Group 46"/>
          <p:cNvGrpSpPr>
            <a:grpSpLocks/>
          </p:cNvGrpSpPr>
          <p:nvPr/>
        </p:nvGrpSpPr>
        <p:grpSpPr bwMode="auto">
          <a:xfrm>
            <a:off x="152400" y="1473200"/>
            <a:ext cx="8659813" cy="1362075"/>
            <a:chOff x="96" y="928"/>
            <a:chExt cx="5455" cy="858"/>
          </a:xfrm>
        </p:grpSpPr>
        <p:sp>
          <p:nvSpPr>
            <p:cNvPr id="190476" name="Text Box 19"/>
            <p:cNvSpPr txBox="1">
              <a:spLocks noChangeArrowheads="1"/>
            </p:cNvSpPr>
            <p:nvPr/>
          </p:nvSpPr>
          <p:spPr bwMode="auto">
            <a:xfrm>
              <a:off x="96" y="1152"/>
              <a:ext cx="137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&lt;postCond&gt;:</a:t>
              </a:r>
            </a:p>
          </p:txBody>
        </p:sp>
        <p:sp>
          <p:nvSpPr>
            <p:cNvPr id="190477" name="Text Box 21"/>
            <p:cNvSpPr txBox="1">
              <a:spLocks noChangeArrowheads="1"/>
            </p:cNvSpPr>
            <p:nvPr/>
          </p:nvSpPr>
          <p:spPr bwMode="auto">
            <a:xfrm>
              <a:off x="1958" y="1152"/>
              <a:ext cx="3593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Finds a shortest weighted path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s</a:t>
              </a:r>
              <a:r>
                <a:rPr lang="en-US" altLang="en-US" sz="3000"/>
                <a:t> to each node </a:t>
              </a:r>
              <a:r>
                <a:rPr lang="en-US" altLang="en-US" sz="3000" i="1"/>
                <a:t>v</a:t>
              </a:r>
              <a:r>
                <a:rPr lang="en-US" altLang="en-US" sz="3000"/>
                <a:t> and its length.</a:t>
              </a:r>
            </a:p>
          </p:txBody>
        </p:sp>
        <p:sp>
          <p:nvSpPr>
            <p:cNvPr id="190478" name="AutoShape 45"/>
            <p:cNvSpPr>
              <a:spLocks noChangeArrowheads="1"/>
            </p:cNvSpPr>
            <p:nvPr/>
          </p:nvSpPr>
          <p:spPr bwMode="auto">
            <a:xfrm rot="5400000">
              <a:off x="600" y="904"/>
              <a:ext cx="288" cy="3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11796480 60000 65536"/>
                <a:gd name="T10" fmla="*/ 5898240 60000 65536"/>
                <a:gd name="T11" fmla="*/ 0 60000 65536"/>
                <a:gd name="T12" fmla="*/ 3375 w 21600"/>
                <a:gd name="T13" fmla="*/ 5400 h 21600"/>
                <a:gd name="T14" fmla="*/ 18900 w 21600"/>
                <a:gd name="T15" fmla="*/ 16200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16200" y="0"/>
                  </a:moveTo>
                  <a:lnTo>
                    <a:pt x="16200" y="5400"/>
                  </a:lnTo>
                  <a:lnTo>
                    <a:pt x="3375" y="5400"/>
                  </a:lnTo>
                  <a:lnTo>
                    <a:pt x="3375" y="16200"/>
                  </a:lnTo>
                  <a:lnTo>
                    <a:pt x="16200" y="16200"/>
                  </a:lnTo>
                  <a:lnTo>
                    <a:pt x="16200" y="21600"/>
                  </a:lnTo>
                  <a:lnTo>
                    <a:pt x="21600" y="10800"/>
                  </a:lnTo>
                  <a:lnTo>
                    <a:pt x="16200" y="0"/>
                  </a:lnTo>
                  <a:close/>
                </a:path>
                <a:path w="21600" h="21600">
                  <a:moveTo>
                    <a:pt x="1350" y="5400"/>
                  </a:moveTo>
                  <a:lnTo>
                    <a:pt x="1350" y="16200"/>
                  </a:lnTo>
                  <a:lnTo>
                    <a:pt x="2700" y="16200"/>
                  </a:lnTo>
                  <a:lnTo>
                    <a:pt x="2700" y="5400"/>
                  </a:lnTo>
                  <a:lnTo>
                    <a:pt x="1350" y="5400"/>
                  </a:lnTo>
                  <a:close/>
                </a:path>
                <a:path w="21600" h="21600">
                  <a:moveTo>
                    <a:pt x="0" y="5400"/>
                  </a:moveTo>
                  <a:lnTo>
                    <a:pt x="0" y="16200"/>
                  </a:lnTo>
                  <a:lnTo>
                    <a:pt x="675" y="16200"/>
                  </a:lnTo>
                  <a:lnTo>
                    <a:pt x="675" y="5400"/>
                  </a:lnTo>
                  <a:lnTo>
                    <a:pt x="0" y="5400"/>
                  </a:lnTo>
                  <a:close/>
                </a:path>
              </a:pathLst>
            </a:custGeom>
            <a:noFill/>
            <a:ln w="38100" algn="ctr">
              <a:solidFill>
                <a:schemeClr val="hlink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90475" name="Text Box 47"/>
          <p:cNvSpPr txBox="1">
            <a:spLocks noChangeArrowheads="1"/>
          </p:cNvSpPr>
          <p:nvPr/>
        </p:nvSpPr>
        <p:spPr bwMode="auto">
          <a:xfrm>
            <a:off x="-7938" y="152400"/>
            <a:ext cx="1370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Desired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37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37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37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37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837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837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5837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5837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837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5837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3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37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37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3702" grpId="0"/>
      <p:bldP spid="583703" grpId="0"/>
      <p:bldP spid="583704" grpId="0"/>
      <p:bldP spid="583705" grpId="0"/>
      <p:bldP spid="583706" grpId="0" animBg="1"/>
      <p:bldP spid="5837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sp>
        <p:nvSpPr>
          <p:cNvPr id="20483" name="Text Box 3"/>
          <p:cNvSpPr txBox="1">
            <a:spLocks noChangeArrowheads="1"/>
          </p:cNvSpPr>
          <p:nvPr/>
        </p:nvSpPr>
        <p:spPr bwMode="auto">
          <a:xfrm>
            <a:off x="304800" y="1203325"/>
            <a:ext cx="6781800" cy="2530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2000"/>
              <a:t>Specification of Reachability-from-single-source </a:t>
            </a:r>
            <a:r>
              <a:rPr lang="en-US" altLang="en-US" sz="2000" i="1"/>
              <a:t>s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&lt;preCond&gt;: </a:t>
            </a:r>
            <a:br>
              <a:rPr lang="en-US" altLang="en-US" sz="2000"/>
            </a:br>
            <a:r>
              <a:rPr lang="en-US" altLang="en-US" sz="2000"/>
              <a:t>    The input is a graph </a:t>
            </a:r>
            <a:r>
              <a:rPr lang="en-US" altLang="en-US" sz="2000" i="1"/>
              <a:t>G</a:t>
            </a:r>
            <a:r>
              <a:rPr lang="en-US" altLang="en-US" sz="2000"/>
              <a:t> </a:t>
            </a:r>
            <a:br>
              <a:rPr lang="en-US" altLang="en-US" sz="2000"/>
            </a:br>
            <a:r>
              <a:rPr lang="en-US" altLang="en-US" sz="2000"/>
              <a:t>(either directed or undirected) </a:t>
            </a:r>
            <a:br>
              <a:rPr lang="en-US" altLang="en-US" sz="2000"/>
            </a:br>
            <a:r>
              <a:rPr lang="en-US" altLang="en-US" sz="2000"/>
              <a:t>         and a source node </a:t>
            </a:r>
            <a:r>
              <a:rPr lang="en-US" altLang="en-US" sz="2000" i="1"/>
              <a:t>s</a:t>
            </a:r>
            <a:r>
              <a:rPr lang="en-US" altLang="en-US" sz="200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2000"/>
              <a:t>&lt;postCond&gt;: </a:t>
            </a:r>
            <a:br>
              <a:rPr lang="en-US" altLang="en-US" sz="2000"/>
            </a:br>
            <a:r>
              <a:rPr lang="en-US" altLang="en-US" sz="2000"/>
              <a:t>  Output all the nodes </a:t>
            </a:r>
            <a:r>
              <a:rPr lang="en-US" altLang="en-US" sz="2000" i="1"/>
              <a:t>u</a:t>
            </a:r>
            <a:r>
              <a:rPr lang="en-US" altLang="en-US" sz="2000"/>
              <a:t> that are </a:t>
            </a:r>
            <a:br>
              <a:rPr lang="en-US" altLang="en-US" sz="2000"/>
            </a:br>
            <a:r>
              <a:rPr lang="en-US" altLang="en-US" sz="2000"/>
              <a:t>  reachable by a path in </a:t>
            </a:r>
            <a:r>
              <a:rPr lang="en-US" altLang="en-US" sz="2000" i="1"/>
              <a:t>G</a:t>
            </a:r>
            <a:r>
              <a:rPr lang="en-US" altLang="en-US" sz="2000"/>
              <a:t> from </a:t>
            </a:r>
            <a:r>
              <a:rPr lang="en-US" altLang="en-US" sz="2000" i="1"/>
              <a:t>s</a:t>
            </a:r>
            <a:r>
              <a:rPr lang="en-US" altLang="en-US" sz="2000"/>
              <a:t>. </a:t>
            </a:r>
          </a:p>
        </p:txBody>
      </p:sp>
      <p:grpSp>
        <p:nvGrpSpPr>
          <p:cNvPr id="20484" name="Group 4"/>
          <p:cNvGrpSpPr>
            <a:grpSpLocks noChangeAspect="1"/>
          </p:cNvGrpSpPr>
          <p:nvPr/>
        </p:nvGrpSpPr>
        <p:grpSpPr bwMode="auto">
          <a:xfrm>
            <a:off x="4573588" y="3735388"/>
            <a:ext cx="4418012" cy="2970212"/>
            <a:chOff x="96" y="480"/>
            <a:chExt cx="5568" cy="3744"/>
          </a:xfrm>
        </p:grpSpPr>
        <p:sp>
          <p:nvSpPr>
            <p:cNvPr id="20485" name="Rectangle 5"/>
            <p:cNvSpPr>
              <a:spLocks noChangeAspect="1" noChangeArrowheads="1"/>
            </p:cNvSpPr>
            <p:nvPr/>
          </p:nvSpPr>
          <p:spPr bwMode="auto">
            <a:xfrm>
              <a:off x="3808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Ending</a:t>
              </a:r>
              <a:endParaRPr lang="en-CA" altLang="en-US" sz="1000"/>
            </a:p>
          </p:txBody>
        </p:sp>
        <p:sp>
          <p:nvSpPr>
            <p:cNvPr id="20486" name="Rectangle 6"/>
            <p:cNvSpPr>
              <a:spLocks noChangeAspect="1" noChangeArrowheads="1"/>
            </p:cNvSpPr>
            <p:nvPr/>
          </p:nvSpPr>
          <p:spPr bwMode="auto">
            <a:xfrm>
              <a:off x="1952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Initial Conditions</a:t>
              </a:r>
              <a:endParaRPr lang="en-CA" altLang="en-US" sz="1000"/>
            </a:p>
          </p:txBody>
        </p:sp>
        <p:sp>
          <p:nvSpPr>
            <p:cNvPr id="20487" name="Rectangle 7"/>
            <p:cNvSpPr>
              <a:spLocks noChangeAspect="1" noChangeArrowheads="1"/>
            </p:cNvSpPr>
            <p:nvPr/>
          </p:nvSpPr>
          <p:spPr bwMode="auto">
            <a:xfrm>
              <a:off x="96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Make Progress</a:t>
              </a:r>
              <a:endParaRPr lang="en-CA" altLang="en-US" sz="1000"/>
            </a:p>
          </p:txBody>
        </p:sp>
        <p:sp>
          <p:nvSpPr>
            <p:cNvPr id="20488" name="Rectangle 8"/>
            <p:cNvSpPr>
              <a:spLocks noChangeAspect="1" noChangeArrowheads="1"/>
            </p:cNvSpPr>
            <p:nvPr/>
          </p:nvSpPr>
          <p:spPr bwMode="auto">
            <a:xfrm>
              <a:off x="3808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Maintain Loop Inv</a:t>
              </a:r>
              <a:endParaRPr lang="en-CA" altLang="en-US" sz="1000"/>
            </a:p>
          </p:txBody>
        </p:sp>
        <p:sp>
          <p:nvSpPr>
            <p:cNvPr id="20489" name="Rectangle 9"/>
            <p:cNvSpPr>
              <a:spLocks noChangeAspect="1" noChangeArrowheads="1"/>
            </p:cNvSpPr>
            <p:nvPr/>
          </p:nvSpPr>
          <p:spPr bwMode="auto">
            <a:xfrm>
              <a:off x="1952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Exit Condition</a:t>
              </a:r>
              <a:endParaRPr lang="en-CA" altLang="en-US" sz="1000"/>
            </a:p>
          </p:txBody>
        </p:sp>
        <p:sp>
          <p:nvSpPr>
            <p:cNvPr id="20490" name="Rectangle 10"/>
            <p:cNvSpPr>
              <a:spLocks noChangeAspect="1" noChangeArrowheads="1"/>
            </p:cNvSpPr>
            <p:nvPr/>
          </p:nvSpPr>
          <p:spPr bwMode="auto">
            <a:xfrm>
              <a:off x="96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Step</a:t>
              </a:r>
              <a:endParaRPr lang="en-CA" altLang="en-US" sz="1000"/>
            </a:p>
          </p:txBody>
        </p:sp>
        <p:sp>
          <p:nvSpPr>
            <p:cNvPr id="20491" name="Rectangle 11"/>
            <p:cNvSpPr>
              <a:spLocks noChangeAspect="1" noChangeArrowheads="1"/>
            </p:cNvSpPr>
            <p:nvPr/>
          </p:nvSpPr>
          <p:spPr bwMode="auto">
            <a:xfrm>
              <a:off x="3808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Measure of Progress</a:t>
              </a:r>
              <a:endParaRPr lang="en-CA" altLang="en-US" sz="1000"/>
            </a:p>
          </p:txBody>
        </p:sp>
        <p:sp>
          <p:nvSpPr>
            <p:cNvPr id="20492" name="Rectangle 12"/>
            <p:cNvSpPr>
              <a:spLocks noChangeAspect="1" noChangeArrowheads="1"/>
            </p:cNvSpPr>
            <p:nvPr/>
          </p:nvSpPr>
          <p:spPr bwMode="auto">
            <a:xfrm>
              <a:off x="1952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Loop Invariants</a:t>
              </a:r>
              <a:endParaRPr lang="en-CA" altLang="en-US" sz="1200"/>
            </a:p>
          </p:txBody>
        </p:sp>
        <p:sp>
          <p:nvSpPr>
            <p:cNvPr id="20493" name="Rectangle 13"/>
            <p:cNvSpPr>
              <a:spLocks noChangeAspect="1" noChangeArrowheads="1"/>
            </p:cNvSpPr>
            <p:nvPr/>
          </p:nvSpPr>
          <p:spPr bwMode="auto">
            <a:xfrm>
              <a:off x="96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Problem</a:t>
              </a:r>
              <a:endParaRPr lang="en-CA" altLang="en-US" sz="1200"/>
            </a:p>
          </p:txBody>
        </p:sp>
        <p:sp>
          <p:nvSpPr>
            <p:cNvPr id="20494" name="Line 14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5" name="Line 15"/>
            <p:cNvSpPr>
              <a:spLocks noChangeAspect="1" noChangeShapeType="1"/>
            </p:cNvSpPr>
            <p:nvPr/>
          </p:nvSpPr>
          <p:spPr bwMode="auto">
            <a:xfrm>
              <a:off x="96" y="1728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Line 16"/>
            <p:cNvSpPr>
              <a:spLocks noChangeAspect="1" noChangeShapeType="1"/>
            </p:cNvSpPr>
            <p:nvPr/>
          </p:nvSpPr>
          <p:spPr bwMode="auto">
            <a:xfrm>
              <a:off x="96" y="2976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17"/>
            <p:cNvSpPr>
              <a:spLocks noChangeAspect="1" noChangeShapeType="1"/>
            </p:cNvSpPr>
            <p:nvPr/>
          </p:nvSpPr>
          <p:spPr bwMode="auto">
            <a:xfrm>
              <a:off x="96" y="4224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Line 18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Line 19"/>
            <p:cNvSpPr>
              <a:spLocks noChangeAspect="1" noChangeShapeType="1"/>
            </p:cNvSpPr>
            <p:nvPr/>
          </p:nvSpPr>
          <p:spPr bwMode="auto">
            <a:xfrm>
              <a:off x="1952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Line 20"/>
            <p:cNvSpPr>
              <a:spLocks noChangeAspect="1" noChangeShapeType="1"/>
            </p:cNvSpPr>
            <p:nvPr/>
          </p:nvSpPr>
          <p:spPr bwMode="auto">
            <a:xfrm>
              <a:off x="3808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Line 21"/>
            <p:cNvSpPr>
              <a:spLocks noChangeAspect="1" noChangeShapeType="1"/>
            </p:cNvSpPr>
            <p:nvPr/>
          </p:nvSpPr>
          <p:spPr bwMode="auto">
            <a:xfrm>
              <a:off x="5664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02" name="Group 22"/>
            <p:cNvGrpSpPr>
              <a:grpSpLocks noChangeAspect="1"/>
            </p:cNvGrpSpPr>
            <p:nvPr/>
          </p:nvGrpSpPr>
          <p:grpSpPr bwMode="auto">
            <a:xfrm>
              <a:off x="3029" y="3606"/>
              <a:ext cx="208" cy="170"/>
              <a:chOff x="1728" y="2064"/>
              <a:chExt cx="768" cy="672"/>
            </a:xfrm>
          </p:grpSpPr>
          <p:sp>
            <p:nvSpPr>
              <p:cNvPr id="20706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707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20503" name="Picture 2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7" y="3530"/>
              <a:ext cx="213" cy="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20504" name="Object 26"/>
            <p:cNvGraphicFramePr>
              <a:graphicFrameLocks noChangeAspect="1"/>
            </p:cNvGraphicFramePr>
            <p:nvPr/>
          </p:nvGraphicFramePr>
          <p:xfrm>
            <a:off x="3006" y="3608"/>
            <a:ext cx="272" cy="14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4" imgW="342603" imgH="177646" progId="Equation.3">
                    <p:embed/>
                  </p:oleObj>
                </mc:Choice>
                <mc:Fallback>
                  <p:oleObj name="Equation" r:id="rId4" imgW="342603" imgH="177646" progId="Equation.3">
                    <p:embed/>
                    <p:pic>
                      <p:nvPicPr>
                        <p:cNvPr id="20504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06" y="3608"/>
                          <a:ext cx="272" cy="14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20505" name="Group 27"/>
            <p:cNvGrpSpPr>
              <a:grpSpLocks noChangeAspect="1"/>
            </p:cNvGrpSpPr>
            <p:nvPr/>
          </p:nvGrpSpPr>
          <p:grpSpPr bwMode="auto">
            <a:xfrm>
              <a:off x="2928" y="3296"/>
              <a:ext cx="735" cy="736"/>
              <a:chOff x="4704" y="3120"/>
              <a:chExt cx="907" cy="907"/>
            </a:xfrm>
          </p:grpSpPr>
          <p:sp>
            <p:nvSpPr>
              <p:cNvPr id="20704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0705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20506" name="Group 30"/>
            <p:cNvGrpSpPr>
              <a:grpSpLocks noChangeAspect="1"/>
            </p:cNvGrpSpPr>
            <p:nvPr/>
          </p:nvGrpSpPr>
          <p:grpSpPr bwMode="auto">
            <a:xfrm>
              <a:off x="2064" y="3312"/>
              <a:ext cx="737" cy="737"/>
              <a:chOff x="2976" y="2352"/>
              <a:chExt cx="907" cy="907"/>
            </a:xfrm>
          </p:grpSpPr>
          <p:sp>
            <p:nvSpPr>
              <p:cNvPr id="20701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2" name="Oval 32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20703" name="Picture 33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20507" name="Group 34"/>
            <p:cNvGrpSpPr>
              <a:grpSpLocks noChangeAspect="1"/>
            </p:cNvGrpSpPr>
            <p:nvPr/>
          </p:nvGrpSpPr>
          <p:grpSpPr bwMode="auto">
            <a:xfrm rot="2360341">
              <a:off x="2294" y="3352"/>
              <a:ext cx="342" cy="428"/>
              <a:chOff x="2227" y="1194"/>
              <a:chExt cx="1944" cy="2413"/>
            </a:xfrm>
          </p:grpSpPr>
          <p:sp>
            <p:nvSpPr>
              <p:cNvPr id="20695" name="Freeform 3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6" name="Freeform 3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7" name="Freeform 3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8" name="Freeform 3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9" name="Freeform 3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700" name="Freeform 4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508" name="Picture 4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256" y="1003"/>
              <a:ext cx="358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509" name="Picture 4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2" y="912"/>
              <a:ext cx="29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10" name="Freeform 43"/>
            <p:cNvSpPr>
              <a:spLocks noChangeAspect="1"/>
            </p:cNvSpPr>
            <p:nvPr/>
          </p:nvSpPr>
          <p:spPr bwMode="auto">
            <a:xfrm>
              <a:off x="576" y="1344"/>
              <a:ext cx="864" cy="104"/>
            </a:xfrm>
            <a:custGeom>
              <a:avLst/>
              <a:gdLst>
                <a:gd name="T0" fmla="*/ 0 w 864"/>
                <a:gd name="T1" fmla="*/ 48 h 104"/>
                <a:gd name="T2" fmla="*/ 240 w 864"/>
                <a:gd name="T3" fmla="*/ 96 h 104"/>
                <a:gd name="T4" fmla="*/ 480 w 864"/>
                <a:gd name="T5" fmla="*/ 0 h 104"/>
                <a:gd name="T6" fmla="*/ 768 w 864"/>
                <a:gd name="T7" fmla="*/ 96 h 104"/>
                <a:gd name="T8" fmla="*/ 864 w 8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4"/>
                <a:gd name="T16" fmla="*/ 0 h 104"/>
                <a:gd name="T17" fmla="*/ 864 w 8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4" h="104">
                  <a:moveTo>
                    <a:pt x="0" y="48"/>
                  </a:moveTo>
                  <a:cubicBezTo>
                    <a:pt x="80" y="76"/>
                    <a:pt x="160" y="104"/>
                    <a:pt x="240" y="96"/>
                  </a:cubicBezTo>
                  <a:cubicBezTo>
                    <a:pt x="320" y="88"/>
                    <a:pt x="392" y="0"/>
                    <a:pt x="480" y="0"/>
                  </a:cubicBezTo>
                  <a:cubicBezTo>
                    <a:pt x="568" y="0"/>
                    <a:pt x="704" y="96"/>
                    <a:pt x="768" y="96"/>
                  </a:cubicBezTo>
                  <a:cubicBezTo>
                    <a:pt x="832" y="96"/>
                    <a:pt x="848" y="48"/>
                    <a:pt x="864" y="0"/>
                  </a:cubicBezTo>
                </a:path>
              </a:pathLst>
            </a:custGeom>
            <a:noFill/>
            <a:ln w="9525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11" name="Freeform 44" descr="Green marble"/>
            <p:cNvSpPr>
              <a:spLocks noChangeAspect="1"/>
            </p:cNvSpPr>
            <p:nvPr/>
          </p:nvSpPr>
          <p:spPr bwMode="auto">
            <a:xfrm rot="2360341">
              <a:off x="2352" y="1056"/>
              <a:ext cx="673" cy="576"/>
            </a:xfrm>
            <a:custGeom>
              <a:avLst/>
              <a:gdLst>
                <a:gd name="T0" fmla="*/ 1 w 2280"/>
                <a:gd name="T1" fmla="*/ 0 h 1785"/>
                <a:gd name="T2" fmla="*/ 1 w 2280"/>
                <a:gd name="T3" fmla="*/ 0 h 1785"/>
                <a:gd name="T4" fmla="*/ 1 w 2280"/>
                <a:gd name="T5" fmla="*/ 0 h 1785"/>
                <a:gd name="T6" fmla="*/ 1 w 2280"/>
                <a:gd name="T7" fmla="*/ 1 h 1785"/>
                <a:gd name="T8" fmla="*/ 1 w 2280"/>
                <a:gd name="T9" fmla="*/ 2 h 1785"/>
                <a:gd name="T10" fmla="*/ 1 w 2280"/>
                <a:gd name="T11" fmla="*/ 2 h 1785"/>
                <a:gd name="T12" fmla="*/ 1 w 2280"/>
                <a:gd name="T13" fmla="*/ 2 h 1785"/>
                <a:gd name="T14" fmla="*/ 1 w 2280"/>
                <a:gd name="T15" fmla="*/ 2 h 1785"/>
                <a:gd name="T16" fmla="*/ 0 w 2280"/>
                <a:gd name="T17" fmla="*/ 2 h 1785"/>
                <a:gd name="T18" fmla="*/ 0 w 2280"/>
                <a:gd name="T19" fmla="*/ 1 h 1785"/>
                <a:gd name="T20" fmla="*/ 0 w 2280"/>
                <a:gd name="T21" fmla="*/ 0 h 1785"/>
                <a:gd name="T22" fmla="*/ 1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2" name="Freeform 45" descr="Green marble"/>
            <p:cNvSpPr>
              <a:spLocks noChangeAspect="1"/>
            </p:cNvSpPr>
            <p:nvPr/>
          </p:nvSpPr>
          <p:spPr bwMode="auto">
            <a:xfrm rot="2360341">
              <a:off x="3020" y="1118"/>
              <a:ext cx="388" cy="418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1 h 1296"/>
                <a:gd name="T4" fmla="*/ 0 w 1312"/>
                <a:gd name="T5" fmla="*/ 1 h 1296"/>
                <a:gd name="T6" fmla="*/ 1 w 1312"/>
                <a:gd name="T7" fmla="*/ 1 h 1296"/>
                <a:gd name="T8" fmla="*/ 1 w 1312"/>
                <a:gd name="T9" fmla="*/ 1 h 1296"/>
                <a:gd name="T10" fmla="*/ 1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513" name="AutoShape 46"/>
            <p:cNvSpPr>
              <a:spLocks noChangeAspect="1" noChangeArrowheads="1"/>
            </p:cNvSpPr>
            <p:nvPr/>
          </p:nvSpPr>
          <p:spPr bwMode="auto">
            <a:xfrm>
              <a:off x="4416" y="960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to school</a:t>
              </a:r>
              <a:endParaRPr lang="en-CA" altLang="en-US" sz="1000" baseline="-8000">
                <a:solidFill>
                  <a:schemeClr val="bg2"/>
                </a:solidFill>
              </a:endParaRPr>
            </a:p>
          </p:txBody>
        </p:sp>
        <p:sp>
          <p:nvSpPr>
            <p:cNvPr id="20514" name="Line 47"/>
            <p:cNvSpPr>
              <a:spLocks noChangeAspect="1" noChangeShapeType="1"/>
            </p:cNvSpPr>
            <p:nvPr/>
          </p:nvSpPr>
          <p:spPr bwMode="auto">
            <a:xfrm>
              <a:off x="4800" y="1488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15" name="Freeform 48" descr="Green marble"/>
            <p:cNvSpPr>
              <a:spLocks noChangeAspect="1"/>
            </p:cNvSpPr>
            <p:nvPr/>
          </p:nvSpPr>
          <p:spPr bwMode="auto">
            <a:xfrm rot="2360341">
              <a:off x="4814" y="3520"/>
              <a:ext cx="374" cy="297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0516" name="Group 49"/>
            <p:cNvGrpSpPr>
              <a:grpSpLocks noChangeAspect="1"/>
            </p:cNvGrpSpPr>
            <p:nvPr/>
          </p:nvGrpSpPr>
          <p:grpSpPr bwMode="auto">
            <a:xfrm>
              <a:off x="4859" y="3555"/>
              <a:ext cx="200" cy="163"/>
              <a:chOff x="1728" y="2064"/>
              <a:chExt cx="768" cy="672"/>
            </a:xfrm>
          </p:grpSpPr>
          <p:sp>
            <p:nvSpPr>
              <p:cNvPr id="20693" name="AutoShape 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694" name="Line 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17" name="Oval 52"/>
            <p:cNvSpPr>
              <a:spLocks noChangeAspect="1" noChangeArrowheads="1"/>
            </p:cNvSpPr>
            <p:nvPr/>
          </p:nvSpPr>
          <p:spPr bwMode="auto">
            <a:xfrm>
              <a:off x="4800" y="3295"/>
              <a:ext cx="705" cy="70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20518" name="Picture 5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8" y="3444"/>
              <a:ext cx="373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519" name="Group 54"/>
            <p:cNvGrpSpPr>
              <a:grpSpLocks noChangeAspect="1"/>
            </p:cNvGrpSpPr>
            <p:nvPr/>
          </p:nvGrpSpPr>
          <p:grpSpPr bwMode="auto">
            <a:xfrm rot="2360341">
              <a:off x="4947" y="3264"/>
              <a:ext cx="328" cy="411"/>
              <a:chOff x="2227" y="1194"/>
              <a:chExt cx="1944" cy="2413"/>
            </a:xfrm>
          </p:grpSpPr>
          <p:sp>
            <p:nvSpPr>
              <p:cNvPr id="20687" name="Freeform 5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8" name="Freeform 5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89" name="Freeform 5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0" name="Freeform 5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1" name="Freeform 5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692" name="Freeform 6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20" name="Oval 61" descr="Green marble"/>
            <p:cNvSpPr>
              <a:spLocks noChangeAspect="1" noChangeArrowheads="1"/>
            </p:cNvSpPr>
            <p:nvPr/>
          </p:nvSpPr>
          <p:spPr bwMode="auto">
            <a:xfrm>
              <a:off x="533" y="2016"/>
              <a:ext cx="907" cy="907"/>
            </a:xfrm>
            <a:prstGeom prst="ellipse">
              <a:avLst/>
            </a:prstGeom>
            <a:blipFill dpi="0" rotWithShape="0">
              <a:blip r:embed="rId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20521" name="Group 62"/>
            <p:cNvGrpSpPr>
              <a:grpSpLocks noChangeAspect="1"/>
            </p:cNvGrpSpPr>
            <p:nvPr/>
          </p:nvGrpSpPr>
          <p:grpSpPr bwMode="auto">
            <a:xfrm rot="-4017361">
              <a:off x="879" y="2721"/>
              <a:ext cx="138" cy="156"/>
              <a:chOff x="1584" y="3072"/>
              <a:chExt cx="816" cy="961"/>
            </a:xfrm>
          </p:grpSpPr>
          <p:grpSp>
            <p:nvGrpSpPr>
              <p:cNvPr id="20679" name="Group 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81" name="Freeform 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2" name="Freeform 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3" name="Freeform 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4" name="Freeform 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5" name="Freeform 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86" name="Freeform 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80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2" name="Group 71"/>
            <p:cNvGrpSpPr>
              <a:grpSpLocks noChangeAspect="1"/>
            </p:cNvGrpSpPr>
            <p:nvPr/>
          </p:nvGrpSpPr>
          <p:grpSpPr bwMode="auto">
            <a:xfrm rot="325367" flipH="1">
              <a:off x="1284" y="2447"/>
              <a:ext cx="141" cy="153"/>
              <a:chOff x="1584" y="3072"/>
              <a:chExt cx="816" cy="961"/>
            </a:xfrm>
          </p:grpSpPr>
          <p:grpSp>
            <p:nvGrpSpPr>
              <p:cNvPr id="20671" name="Group 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73" name="Freeform 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4" name="Freeform 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5" name="Freeform 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6" name="Freeform 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7" name="Freeform 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8" name="Freeform 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72" name="Line 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20523" name="Picture 8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" y="2262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20524" name="Group 81"/>
            <p:cNvGrpSpPr>
              <a:grpSpLocks noChangeAspect="1"/>
            </p:cNvGrpSpPr>
            <p:nvPr/>
          </p:nvGrpSpPr>
          <p:grpSpPr bwMode="auto">
            <a:xfrm rot="1710829">
              <a:off x="612" y="2277"/>
              <a:ext cx="141" cy="154"/>
              <a:chOff x="1584" y="3072"/>
              <a:chExt cx="816" cy="961"/>
            </a:xfrm>
          </p:grpSpPr>
          <p:grpSp>
            <p:nvGrpSpPr>
              <p:cNvPr id="20663" name="Group 8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65" name="Freeform 8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6" name="Freeform 8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7" name="Freeform 8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8" name="Freeform 8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9" name="Freeform 8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70" name="Freeform 8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64" name="Line 8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5" name="Group 90"/>
            <p:cNvGrpSpPr>
              <a:grpSpLocks noChangeAspect="1"/>
            </p:cNvGrpSpPr>
            <p:nvPr/>
          </p:nvGrpSpPr>
          <p:grpSpPr bwMode="auto">
            <a:xfrm rot="4130845" flipH="1">
              <a:off x="1074" y="2545"/>
              <a:ext cx="138" cy="156"/>
              <a:chOff x="1584" y="3072"/>
              <a:chExt cx="816" cy="961"/>
            </a:xfrm>
          </p:grpSpPr>
          <p:grpSp>
            <p:nvGrpSpPr>
              <p:cNvPr id="20655" name="Group 9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57" name="Freeform 9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8" name="Freeform 9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9" name="Freeform 9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0" name="Freeform 9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1" name="Freeform 9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62" name="Freeform 9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56" name="Line 9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6" name="Group 99"/>
            <p:cNvGrpSpPr>
              <a:grpSpLocks noChangeAspect="1"/>
            </p:cNvGrpSpPr>
            <p:nvPr/>
          </p:nvGrpSpPr>
          <p:grpSpPr bwMode="auto">
            <a:xfrm rot="-1335947">
              <a:off x="690" y="2600"/>
              <a:ext cx="140" cy="154"/>
              <a:chOff x="1584" y="3072"/>
              <a:chExt cx="816" cy="961"/>
            </a:xfrm>
          </p:grpSpPr>
          <p:grpSp>
            <p:nvGrpSpPr>
              <p:cNvPr id="20647" name="Group 10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49" name="Freeform 10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0" name="Freeform 10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1" name="Freeform 10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2" name="Freeform 10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3" name="Freeform 10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54" name="Freeform 10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48" name="Line 10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7" name="Group 108"/>
            <p:cNvGrpSpPr>
              <a:grpSpLocks noChangeAspect="1"/>
            </p:cNvGrpSpPr>
            <p:nvPr/>
          </p:nvGrpSpPr>
          <p:grpSpPr bwMode="auto">
            <a:xfrm rot="-1480534">
              <a:off x="862" y="2523"/>
              <a:ext cx="141" cy="154"/>
              <a:chOff x="1584" y="3072"/>
              <a:chExt cx="816" cy="961"/>
            </a:xfrm>
          </p:grpSpPr>
          <p:grpSp>
            <p:nvGrpSpPr>
              <p:cNvPr id="20639" name="Group 10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41" name="Freeform 11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2" name="Freeform 11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3" name="Freeform 11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4" name="Freeform 11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5" name="Freeform 11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46" name="Freeform 11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40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8" name="Group 117"/>
            <p:cNvGrpSpPr>
              <a:grpSpLocks noChangeAspect="1"/>
            </p:cNvGrpSpPr>
            <p:nvPr/>
          </p:nvGrpSpPr>
          <p:grpSpPr bwMode="auto">
            <a:xfrm rot="19336688" flipH="1">
              <a:off x="1191" y="2185"/>
              <a:ext cx="140" cy="154"/>
              <a:chOff x="1584" y="3072"/>
              <a:chExt cx="816" cy="961"/>
            </a:xfrm>
          </p:grpSpPr>
          <p:grpSp>
            <p:nvGrpSpPr>
              <p:cNvPr id="20631" name="Group 11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33" name="Freeform 11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4" name="Freeform 12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5" name="Freeform 12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6" name="Freeform 12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7" name="Freeform 12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8" name="Freeform 12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32" name="Line 12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29" name="Group 126"/>
            <p:cNvGrpSpPr>
              <a:grpSpLocks noChangeAspect="1"/>
            </p:cNvGrpSpPr>
            <p:nvPr/>
          </p:nvGrpSpPr>
          <p:grpSpPr bwMode="auto">
            <a:xfrm rot="2850186">
              <a:off x="745" y="2069"/>
              <a:ext cx="139" cy="156"/>
              <a:chOff x="1584" y="3072"/>
              <a:chExt cx="816" cy="961"/>
            </a:xfrm>
          </p:grpSpPr>
          <p:grpSp>
            <p:nvGrpSpPr>
              <p:cNvPr id="20623" name="Group 12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25" name="Freeform 12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6" name="Freeform 12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7" name="Freeform 13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8" name="Freeform 13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9" name="Freeform 13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30" name="Freeform 13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24" name="Line 13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0" name="Group 135"/>
            <p:cNvGrpSpPr>
              <a:grpSpLocks noChangeAspect="1"/>
            </p:cNvGrpSpPr>
            <p:nvPr/>
          </p:nvGrpSpPr>
          <p:grpSpPr bwMode="auto">
            <a:xfrm rot="5158859">
              <a:off x="980" y="2099"/>
              <a:ext cx="139" cy="157"/>
              <a:chOff x="1584" y="3072"/>
              <a:chExt cx="816" cy="961"/>
            </a:xfrm>
          </p:grpSpPr>
          <p:grpSp>
            <p:nvGrpSpPr>
              <p:cNvPr id="20615" name="Group 13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17" name="Freeform 13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8" name="Freeform 13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9" name="Freeform 13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0" name="Freeform 14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1" name="Freeform 14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22" name="Freeform 14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16" name="Line 14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1" name="Group 144"/>
            <p:cNvGrpSpPr>
              <a:grpSpLocks noChangeAspect="1"/>
            </p:cNvGrpSpPr>
            <p:nvPr/>
          </p:nvGrpSpPr>
          <p:grpSpPr bwMode="auto">
            <a:xfrm rot="1981365">
              <a:off x="799" y="2231"/>
              <a:ext cx="141" cy="153"/>
              <a:chOff x="1584" y="3072"/>
              <a:chExt cx="816" cy="961"/>
            </a:xfrm>
          </p:grpSpPr>
          <p:grpSp>
            <p:nvGrpSpPr>
              <p:cNvPr id="20607" name="Group 14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09" name="Freeform 14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0" name="Freeform 14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1" name="Freeform 14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2" name="Freeform 14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3" name="Freeform 15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14" name="Freeform 15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08" name="Line 15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2" name="Group 153"/>
            <p:cNvGrpSpPr>
              <a:grpSpLocks noChangeAspect="1"/>
            </p:cNvGrpSpPr>
            <p:nvPr/>
          </p:nvGrpSpPr>
          <p:grpSpPr bwMode="auto">
            <a:xfrm>
              <a:off x="565" y="2462"/>
              <a:ext cx="141" cy="153"/>
              <a:chOff x="1584" y="3072"/>
              <a:chExt cx="816" cy="961"/>
            </a:xfrm>
          </p:grpSpPr>
          <p:grpSp>
            <p:nvGrpSpPr>
              <p:cNvPr id="20599" name="Group 15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601" name="Freeform 15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2" name="Freeform 15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3" name="Freeform 15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4" name="Freeform 15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5" name="Freeform 15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606" name="Freeform 16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600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3" name="Group 162"/>
            <p:cNvGrpSpPr>
              <a:grpSpLocks noChangeAspect="1"/>
            </p:cNvGrpSpPr>
            <p:nvPr/>
          </p:nvGrpSpPr>
          <p:grpSpPr bwMode="auto">
            <a:xfrm>
              <a:off x="737" y="2384"/>
              <a:ext cx="141" cy="154"/>
              <a:chOff x="1584" y="3072"/>
              <a:chExt cx="816" cy="961"/>
            </a:xfrm>
          </p:grpSpPr>
          <p:grpSp>
            <p:nvGrpSpPr>
              <p:cNvPr id="20591" name="Group 1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593" name="Freeform 1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4" name="Freeform 1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5" name="Freeform 1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6" name="Freeform 1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7" name="Freeform 1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8" name="Freeform 1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92" name="Line 1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4" name="Group 171"/>
            <p:cNvGrpSpPr>
              <a:grpSpLocks noChangeAspect="1"/>
            </p:cNvGrpSpPr>
            <p:nvPr/>
          </p:nvGrpSpPr>
          <p:grpSpPr bwMode="auto">
            <a:xfrm rot="2694288" flipH="1">
              <a:off x="1159" y="2646"/>
              <a:ext cx="141" cy="154"/>
              <a:chOff x="1584" y="3072"/>
              <a:chExt cx="816" cy="961"/>
            </a:xfrm>
          </p:grpSpPr>
          <p:grpSp>
            <p:nvGrpSpPr>
              <p:cNvPr id="20583" name="Group 1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20585" name="Freeform 1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6" name="Freeform 1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7" name="Freeform 1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8" name="Freeform 1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89" name="Freeform 1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90" name="Freeform 1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84" name="Line 1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5" name="Group 180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20572" name="Group 181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20574" name="Freeform 182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75" name="Freeform 183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20576" name="Group 184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20577" name="Freeform 1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7 w 600"/>
                      <a:gd name="T1" fmla="*/ 9 h 608"/>
                      <a:gd name="T2" fmla="*/ 36 w 600"/>
                      <a:gd name="T3" fmla="*/ 6 h 608"/>
                      <a:gd name="T4" fmla="*/ 33 w 600"/>
                      <a:gd name="T5" fmla="*/ 2 h 608"/>
                      <a:gd name="T6" fmla="*/ 28 w 600"/>
                      <a:gd name="T7" fmla="*/ 1 h 608"/>
                      <a:gd name="T8" fmla="*/ 18 w 600"/>
                      <a:gd name="T9" fmla="*/ 0 h 608"/>
                      <a:gd name="T10" fmla="*/ 9 w 600"/>
                      <a:gd name="T11" fmla="*/ 1 h 608"/>
                      <a:gd name="T12" fmla="*/ 2 w 600"/>
                      <a:gd name="T13" fmla="*/ 4 h 608"/>
                      <a:gd name="T14" fmla="*/ 0 w 600"/>
                      <a:gd name="T15" fmla="*/ 7 h 608"/>
                      <a:gd name="T16" fmla="*/ 2 w 600"/>
                      <a:gd name="T17" fmla="*/ 11 h 608"/>
                      <a:gd name="T18" fmla="*/ 5 w 600"/>
                      <a:gd name="T19" fmla="*/ 14 h 608"/>
                      <a:gd name="T20" fmla="*/ 9 w 600"/>
                      <a:gd name="T21" fmla="*/ 16 h 608"/>
                      <a:gd name="T22" fmla="*/ 13 w 600"/>
                      <a:gd name="T23" fmla="*/ 18 h 608"/>
                      <a:gd name="T24" fmla="*/ 17 w 600"/>
                      <a:gd name="T25" fmla="*/ 18 h 608"/>
                      <a:gd name="T26" fmla="*/ 24 w 600"/>
                      <a:gd name="T27" fmla="*/ 18 h 608"/>
                      <a:gd name="T28" fmla="*/ 29 w 600"/>
                      <a:gd name="T29" fmla="*/ 16 h 608"/>
                      <a:gd name="T30" fmla="*/ 33 w 600"/>
                      <a:gd name="T31" fmla="*/ 14 h 608"/>
                      <a:gd name="T32" fmla="*/ 37 w 600"/>
                      <a:gd name="T33" fmla="*/ 12 h 608"/>
                      <a:gd name="T34" fmla="*/ 39 w 600"/>
                      <a:gd name="T35" fmla="*/ 11 h 608"/>
                      <a:gd name="T36" fmla="*/ 54 w 600"/>
                      <a:gd name="T37" fmla="*/ 9 h 608"/>
                      <a:gd name="T38" fmla="*/ 58 w 600"/>
                      <a:gd name="T39" fmla="*/ 8 h 608"/>
                      <a:gd name="T40" fmla="*/ 55 w 600"/>
                      <a:gd name="T41" fmla="*/ 7 h 608"/>
                      <a:gd name="T42" fmla="*/ 37 w 600"/>
                      <a:gd name="T43" fmla="*/ 9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8" name="Freeform 1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 w 619"/>
                      <a:gd name="T1" fmla="*/ 19 h 1085"/>
                      <a:gd name="T2" fmla="*/ 27 w 619"/>
                      <a:gd name="T3" fmla="*/ 9 h 1085"/>
                      <a:gd name="T4" fmla="*/ 39 w 619"/>
                      <a:gd name="T5" fmla="*/ 1 h 1085"/>
                      <a:gd name="T6" fmla="*/ 45 w 619"/>
                      <a:gd name="T7" fmla="*/ 0 h 1085"/>
                      <a:gd name="T8" fmla="*/ 54 w 619"/>
                      <a:gd name="T9" fmla="*/ 4 h 1085"/>
                      <a:gd name="T10" fmla="*/ 58 w 619"/>
                      <a:gd name="T11" fmla="*/ 10 h 1085"/>
                      <a:gd name="T12" fmla="*/ 58 w 619"/>
                      <a:gd name="T13" fmla="*/ 19 h 1085"/>
                      <a:gd name="T14" fmla="*/ 51 w 619"/>
                      <a:gd name="T15" fmla="*/ 35 h 1085"/>
                      <a:gd name="T16" fmla="*/ 43 w 619"/>
                      <a:gd name="T17" fmla="*/ 48 h 1085"/>
                      <a:gd name="T18" fmla="*/ 40 w 619"/>
                      <a:gd name="T19" fmla="*/ 59 h 1085"/>
                      <a:gd name="T20" fmla="*/ 38 w 619"/>
                      <a:gd name="T21" fmla="*/ 72 h 1085"/>
                      <a:gd name="T22" fmla="*/ 40 w 619"/>
                      <a:gd name="T23" fmla="*/ 83 h 1085"/>
                      <a:gd name="T24" fmla="*/ 43 w 619"/>
                      <a:gd name="T25" fmla="*/ 95 h 1085"/>
                      <a:gd name="T26" fmla="*/ 43 w 619"/>
                      <a:gd name="T27" fmla="*/ 109 h 1085"/>
                      <a:gd name="T28" fmla="*/ 39 w 619"/>
                      <a:gd name="T29" fmla="*/ 117 h 1085"/>
                      <a:gd name="T30" fmla="*/ 32 w 619"/>
                      <a:gd name="T31" fmla="*/ 122 h 1085"/>
                      <a:gd name="T32" fmla="*/ 23 w 619"/>
                      <a:gd name="T33" fmla="*/ 126 h 1085"/>
                      <a:gd name="T34" fmla="*/ 15 w 619"/>
                      <a:gd name="T35" fmla="*/ 126 h 1085"/>
                      <a:gd name="T36" fmla="*/ 9 w 619"/>
                      <a:gd name="T37" fmla="*/ 122 h 1085"/>
                      <a:gd name="T38" fmla="*/ 2 w 619"/>
                      <a:gd name="T39" fmla="*/ 108 h 1085"/>
                      <a:gd name="T40" fmla="*/ 0 w 619"/>
                      <a:gd name="T41" fmla="*/ 93 h 1085"/>
                      <a:gd name="T42" fmla="*/ 1 w 619"/>
                      <a:gd name="T43" fmla="*/ 73 h 1085"/>
                      <a:gd name="T44" fmla="*/ 6 w 619"/>
                      <a:gd name="T45" fmla="*/ 48 h 1085"/>
                      <a:gd name="T46" fmla="*/ 12 w 619"/>
                      <a:gd name="T47" fmla="*/ 32 h 1085"/>
                      <a:gd name="T48" fmla="*/ 20 w 619"/>
                      <a:gd name="T49" fmla="*/ 19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79" name="Freeform 18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6 h 808"/>
                      <a:gd name="T2" fmla="*/ 84 w 782"/>
                      <a:gd name="T3" fmla="*/ 0 h 808"/>
                      <a:gd name="T4" fmla="*/ 204 w 782"/>
                      <a:gd name="T5" fmla="*/ 0 h 808"/>
                      <a:gd name="T6" fmla="*/ 430 w 782"/>
                      <a:gd name="T7" fmla="*/ 1 h 808"/>
                      <a:gd name="T8" fmla="*/ 696 w 782"/>
                      <a:gd name="T9" fmla="*/ 2 h 808"/>
                      <a:gd name="T10" fmla="*/ 795 w 782"/>
                      <a:gd name="T11" fmla="*/ 5 h 808"/>
                      <a:gd name="T12" fmla="*/ 841 w 782"/>
                      <a:gd name="T13" fmla="*/ 8 h 808"/>
                      <a:gd name="T14" fmla="*/ 849 w 782"/>
                      <a:gd name="T15" fmla="*/ 14 h 808"/>
                      <a:gd name="T16" fmla="*/ 819 w 782"/>
                      <a:gd name="T17" fmla="*/ 19 h 808"/>
                      <a:gd name="T18" fmla="*/ 737 w 782"/>
                      <a:gd name="T19" fmla="*/ 27 h 808"/>
                      <a:gd name="T20" fmla="*/ 631 w 782"/>
                      <a:gd name="T21" fmla="*/ 34 h 808"/>
                      <a:gd name="T22" fmla="*/ 550 w 782"/>
                      <a:gd name="T23" fmla="*/ 39 h 808"/>
                      <a:gd name="T24" fmla="*/ 516 w 782"/>
                      <a:gd name="T25" fmla="*/ 45 h 808"/>
                      <a:gd name="T26" fmla="*/ 493 w 782"/>
                      <a:gd name="T27" fmla="*/ 48 h 808"/>
                      <a:gd name="T28" fmla="*/ 502 w 782"/>
                      <a:gd name="T29" fmla="*/ 50 h 808"/>
                      <a:gd name="T30" fmla="*/ 508 w 782"/>
                      <a:gd name="T31" fmla="*/ 52 h 808"/>
                      <a:gd name="T32" fmla="*/ 603 w 782"/>
                      <a:gd name="T33" fmla="*/ 52 h 808"/>
                      <a:gd name="T34" fmla="*/ 754 w 782"/>
                      <a:gd name="T35" fmla="*/ 51 h 808"/>
                      <a:gd name="T36" fmla="*/ 849 w 782"/>
                      <a:gd name="T37" fmla="*/ 51 h 808"/>
                      <a:gd name="T38" fmla="*/ 950 w 782"/>
                      <a:gd name="T39" fmla="*/ 53 h 808"/>
                      <a:gd name="T40" fmla="*/ 980 w 782"/>
                      <a:gd name="T41" fmla="*/ 56 h 808"/>
                      <a:gd name="T42" fmla="*/ 950 w 782"/>
                      <a:gd name="T43" fmla="*/ 59 h 808"/>
                      <a:gd name="T44" fmla="*/ 908 w 782"/>
                      <a:gd name="T45" fmla="*/ 60 h 808"/>
                      <a:gd name="T46" fmla="*/ 841 w 782"/>
                      <a:gd name="T47" fmla="*/ 58 h 808"/>
                      <a:gd name="T48" fmla="*/ 750 w 782"/>
                      <a:gd name="T49" fmla="*/ 55 h 808"/>
                      <a:gd name="T50" fmla="*/ 652 w 782"/>
                      <a:gd name="T51" fmla="*/ 56 h 808"/>
                      <a:gd name="T52" fmla="*/ 493 w 782"/>
                      <a:gd name="T53" fmla="*/ 58 h 808"/>
                      <a:gd name="T54" fmla="*/ 445 w 782"/>
                      <a:gd name="T55" fmla="*/ 57 h 808"/>
                      <a:gd name="T56" fmla="*/ 419 w 782"/>
                      <a:gd name="T57" fmla="*/ 55 h 808"/>
                      <a:gd name="T58" fmla="*/ 419 w 782"/>
                      <a:gd name="T59" fmla="*/ 50 h 808"/>
                      <a:gd name="T60" fmla="*/ 419 w 782"/>
                      <a:gd name="T61" fmla="*/ 43 h 808"/>
                      <a:gd name="T62" fmla="*/ 487 w 782"/>
                      <a:gd name="T63" fmla="*/ 38 h 808"/>
                      <a:gd name="T64" fmla="*/ 589 w 782"/>
                      <a:gd name="T65" fmla="*/ 30 h 808"/>
                      <a:gd name="T66" fmla="*/ 677 w 782"/>
                      <a:gd name="T67" fmla="*/ 23 h 808"/>
                      <a:gd name="T68" fmla="*/ 733 w 782"/>
                      <a:gd name="T69" fmla="*/ 19 h 808"/>
                      <a:gd name="T70" fmla="*/ 762 w 782"/>
                      <a:gd name="T71" fmla="*/ 14 h 808"/>
                      <a:gd name="T72" fmla="*/ 750 w 782"/>
                      <a:gd name="T73" fmla="*/ 12 h 808"/>
                      <a:gd name="T74" fmla="*/ 709 w 782"/>
                      <a:gd name="T75" fmla="*/ 8 h 808"/>
                      <a:gd name="T76" fmla="*/ 652 w 782"/>
                      <a:gd name="T77" fmla="*/ 8 h 808"/>
                      <a:gd name="T78" fmla="*/ 589 w 782"/>
                      <a:gd name="T79" fmla="*/ 8 h 808"/>
                      <a:gd name="T80" fmla="*/ 449 w 782"/>
                      <a:gd name="T81" fmla="*/ 8 h 808"/>
                      <a:gd name="T82" fmla="*/ 242 w 782"/>
                      <a:gd name="T83" fmla="*/ 10 h 808"/>
                      <a:gd name="T84" fmla="*/ 88 w 782"/>
                      <a:gd name="T85" fmla="*/ 10 h 808"/>
                      <a:gd name="T86" fmla="*/ 26 w 782"/>
                      <a:gd name="T87" fmla="*/ 10 h 808"/>
                      <a:gd name="T88" fmla="*/ 0 w 782"/>
                      <a:gd name="T89" fmla="*/ 8 h 808"/>
                      <a:gd name="T90" fmla="*/ 0 w 782"/>
                      <a:gd name="T91" fmla="*/ 6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0" name="Freeform 188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056 w 992"/>
                      <a:gd name="T1" fmla="*/ 15 h 770"/>
                      <a:gd name="T2" fmla="*/ 2094 w 992"/>
                      <a:gd name="T3" fmla="*/ 10 h 770"/>
                      <a:gd name="T4" fmla="*/ 2239 w 992"/>
                      <a:gd name="T5" fmla="*/ 8 h 770"/>
                      <a:gd name="T6" fmla="*/ 2416 w 992"/>
                      <a:gd name="T7" fmla="*/ 8 h 770"/>
                      <a:gd name="T8" fmla="*/ 2522 w 992"/>
                      <a:gd name="T9" fmla="*/ 10 h 770"/>
                      <a:gd name="T10" fmla="*/ 2475 w 992"/>
                      <a:gd name="T11" fmla="*/ 14 h 770"/>
                      <a:gd name="T12" fmla="*/ 2378 w 992"/>
                      <a:gd name="T13" fmla="*/ 20 h 770"/>
                      <a:gd name="T14" fmla="*/ 2180 w 992"/>
                      <a:gd name="T15" fmla="*/ 26 h 770"/>
                      <a:gd name="T16" fmla="*/ 1936 w 992"/>
                      <a:gd name="T17" fmla="*/ 31 h 770"/>
                      <a:gd name="T18" fmla="*/ 1734 w 992"/>
                      <a:gd name="T19" fmla="*/ 34 h 770"/>
                      <a:gd name="T20" fmla="*/ 1506 w 992"/>
                      <a:gd name="T21" fmla="*/ 35 h 770"/>
                      <a:gd name="T22" fmla="*/ 1289 w 992"/>
                      <a:gd name="T23" fmla="*/ 35 h 770"/>
                      <a:gd name="T24" fmla="*/ 1125 w 992"/>
                      <a:gd name="T25" fmla="*/ 34 h 770"/>
                      <a:gd name="T26" fmla="*/ 1064 w 992"/>
                      <a:gd name="T27" fmla="*/ 31 h 770"/>
                      <a:gd name="T28" fmla="*/ 997 w 992"/>
                      <a:gd name="T29" fmla="*/ 26 h 770"/>
                      <a:gd name="T30" fmla="*/ 918 w 992"/>
                      <a:gd name="T31" fmla="*/ 17 h 770"/>
                      <a:gd name="T32" fmla="*/ 860 w 992"/>
                      <a:gd name="T33" fmla="*/ 11 h 770"/>
                      <a:gd name="T34" fmla="*/ 860 w 992"/>
                      <a:gd name="T35" fmla="*/ 5 h 770"/>
                      <a:gd name="T36" fmla="*/ 820 w 992"/>
                      <a:gd name="T37" fmla="*/ 4 h 770"/>
                      <a:gd name="T38" fmla="*/ 707 w 992"/>
                      <a:gd name="T39" fmla="*/ 3 h 770"/>
                      <a:gd name="T40" fmla="*/ 568 w 992"/>
                      <a:gd name="T41" fmla="*/ 5 h 770"/>
                      <a:gd name="T42" fmla="*/ 439 w 992"/>
                      <a:gd name="T43" fmla="*/ 8 h 770"/>
                      <a:gd name="T44" fmla="*/ 292 w 992"/>
                      <a:gd name="T45" fmla="*/ 10 h 770"/>
                      <a:gd name="T46" fmla="*/ 68 w 992"/>
                      <a:gd name="T47" fmla="*/ 10 h 770"/>
                      <a:gd name="T48" fmla="*/ 0 w 992"/>
                      <a:gd name="T49" fmla="*/ 9 h 770"/>
                      <a:gd name="T50" fmla="*/ 0 w 992"/>
                      <a:gd name="T51" fmla="*/ 7 h 770"/>
                      <a:gd name="T52" fmla="*/ 100 w 992"/>
                      <a:gd name="T53" fmla="*/ 6 h 770"/>
                      <a:gd name="T54" fmla="*/ 208 w 992"/>
                      <a:gd name="T55" fmla="*/ 6 h 770"/>
                      <a:gd name="T56" fmla="*/ 301 w 992"/>
                      <a:gd name="T57" fmla="*/ 6 h 770"/>
                      <a:gd name="T58" fmla="*/ 480 w 992"/>
                      <a:gd name="T59" fmla="*/ 4 h 770"/>
                      <a:gd name="T60" fmla="*/ 654 w 992"/>
                      <a:gd name="T61" fmla="*/ 1 h 770"/>
                      <a:gd name="T62" fmla="*/ 820 w 992"/>
                      <a:gd name="T63" fmla="*/ 1 h 770"/>
                      <a:gd name="T64" fmla="*/ 1055 w 992"/>
                      <a:gd name="T65" fmla="*/ 0 h 770"/>
                      <a:gd name="T66" fmla="*/ 1064 w 992"/>
                      <a:gd name="T67" fmla="*/ 2 h 770"/>
                      <a:gd name="T68" fmla="*/ 1011 w 992"/>
                      <a:gd name="T69" fmla="*/ 4 h 770"/>
                      <a:gd name="T70" fmla="*/ 997 w 992"/>
                      <a:gd name="T71" fmla="*/ 10 h 770"/>
                      <a:gd name="T72" fmla="*/ 1064 w 992"/>
                      <a:gd name="T73" fmla="*/ 17 h 770"/>
                      <a:gd name="T74" fmla="*/ 1175 w 992"/>
                      <a:gd name="T75" fmla="*/ 24 h 770"/>
                      <a:gd name="T76" fmla="*/ 1270 w 992"/>
                      <a:gd name="T77" fmla="*/ 28 h 770"/>
                      <a:gd name="T78" fmla="*/ 1420 w 992"/>
                      <a:gd name="T79" fmla="*/ 30 h 770"/>
                      <a:gd name="T80" fmla="*/ 1564 w 992"/>
                      <a:gd name="T81" fmla="*/ 30 h 770"/>
                      <a:gd name="T82" fmla="*/ 1712 w 992"/>
                      <a:gd name="T83" fmla="*/ 28 h 770"/>
                      <a:gd name="T84" fmla="*/ 1906 w 992"/>
                      <a:gd name="T85" fmla="*/ 24 h 770"/>
                      <a:gd name="T86" fmla="*/ 2035 w 992"/>
                      <a:gd name="T87" fmla="*/ 17 h 770"/>
                      <a:gd name="T88" fmla="*/ 2056 w 992"/>
                      <a:gd name="T89" fmla="*/ 15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1" name="Freeform 18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3 w 699"/>
                      <a:gd name="T1" fmla="*/ 106 h 1216"/>
                      <a:gd name="T2" fmla="*/ 55 w 699"/>
                      <a:gd name="T3" fmla="*/ 120 h 1216"/>
                      <a:gd name="T4" fmla="*/ 59 w 699"/>
                      <a:gd name="T5" fmla="*/ 120 h 1216"/>
                      <a:gd name="T6" fmla="*/ 66 w 699"/>
                      <a:gd name="T7" fmla="*/ 125 h 1216"/>
                      <a:gd name="T8" fmla="*/ 68 w 699"/>
                      <a:gd name="T9" fmla="*/ 131 h 1216"/>
                      <a:gd name="T10" fmla="*/ 66 w 699"/>
                      <a:gd name="T11" fmla="*/ 139 h 1216"/>
                      <a:gd name="T12" fmla="*/ 60 w 699"/>
                      <a:gd name="T13" fmla="*/ 139 h 1216"/>
                      <a:gd name="T14" fmla="*/ 52 w 699"/>
                      <a:gd name="T15" fmla="*/ 134 h 1216"/>
                      <a:gd name="T16" fmla="*/ 37 w 699"/>
                      <a:gd name="T17" fmla="*/ 117 h 1216"/>
                      <a:gd name="T18" fmla="*/ 28 w 699"/>
                      <a:gd name="T19" fmla="*/ 101 h 1216"/>
                      <a:gd name="T20" fmla="*/ 23 w 699"/>
                      <a:gd name="T21" fmla="*/ 89 h 1216"/>
                      <a:gd name="T22" fmla="*/ 20 w 699"/>
                      <a:gd name="T23" fmla="*/ 68 h 1216"/>
                      <a:gd name="T24" fmla="*/ 20 w 699"/>
                      <a:gd name="T25" fmla="*/ 40 h 1216"/>
                      <a:gd name="T26" fmla="*/ 19 w 699"/>
                      <a:gd name="T27" fmla="*/ 33 h 1216"/>
                      <a:gd name="T28" fmla="*/ 15 w 699"/>
                      <a:gd name="T29" fmla="*/ 27 h 1216"/>
                      <a:gd name="T30" fmla="*/ 2 w 699"/>
                      <a:gd name="T31" fmla="*/ 29 h 1216"/>
                      <a:gd name="T32" fmla="*/ 0 w 699"/>
                      <a:gd name="T33" fmla="*/ 26 h 1216"/>
                      <a:gd name="T34" fmla="*/ 3 w 699"/>
                      <a:gd name="T35" fmla="*/ 24 h 1216"/>
                      <a:gd name="T36" fmla="*/ 12 w 699"/>
                      <a:gd name="T37" fmla="*/ 23 h 1216"/>
                      <a:gd name="T38" fmla="*/ 14 w 699"/>
                      <a:gd name="T39" fmla="*/ 22 h 1216"/>
                      <a:gd name="T40" fmla="*/ 1 w 699"/>
                      <a:gd name="T41" fmla="*/ 12 h 1216"/>
                      <a:gd name="T42" fmla="*/ 1 w 699"/>
                      <a:gd name="T43" fmla="*/ 9 h 1216"/>
                      <a:gd name="T44" fmla="*/ 3 w 699"/>
                      <a:gd name="T45" fmla="*/ 8 h 1216"/>
                      <a:gd name="T46" fmla="*/ 14 w 699"/>
                      <a:gd name="T47" fmla="*/ 15 h 1216"/>
                      <a:gd name="T48" fmla="*/ 16 w 699"/>
                      <a:gd name="T49" fmla="*/ 14 h 1216"/>
                      <a:gd name="T50" fmla="*/ 14 w 699"/>
                      <a:gd name="T51" fmla="*/ 1 h 1216"/>
                      <a:gd name="T52" fmla="*/ 15 w 699"/>
                      <a:gd name="T53" fmla="*/ 0 h 1216"/>
                      <a:gd name="T54" fmla="*/ 16 w 699"/>
                      <a:gd name="T55" fmla="*/ 1 h 1216"/>
                      <a:gd name="T56" fmla="*/ 19 w 699"/>
                      <a:gd name="T57" fmla="*/ 14 h 1216"/>
                      <a:gd name="T58" fmla="*/ 22 w 699"/>
                      <a:gd name="T59" fmla="*/ 15 h 1216"/>
                      <a:gd name="T60" fmla="*/ 28 w 699"/>
                      <a:gd name="T61" fmla="*/ 1 h 1216"/>
                      <a:gd name="T62" fmla="*/ 29 w 699"/>
                      <a:gd name="T63" fmla="*/ 1 h 1216"/>
                      <a:gd name="T64" fmla="*/ 29 w 699"/>
                      <a:gd name="T65" fmla="*/ 5 h 1216"/>
                      <a:gd name="T66" fmla="*/ 25 w 699"/>
                      <a:gd name="T67" fmla="*/ 17 h 1216"/>
                      <a:gd name="T68" fmla="*/ 25 w 699"/>
                      <a:gd name="T69" fmla="*/ 23 h 1216"/>
                      <a:gd name="T70" fmla="*/ 26 w 699"/>
                      <a:gd name="T71" fmla="*/ 31 h 1216"/>
                      <a:gd name="T72" fmla="*/ 26 w 699"/>
                      <a:gd name="T73" fmla="*/ 42 h 1216"/>
                      <a:gd name="T74" fmla="*/ 26 w 699"/>
                      <a:gd name="T75" fmla="*/ 61 h 1216"/>
                      <a:gd name="T76" fmla="*/ 28 w 699"/>
                      <a:gd name="T77" fmla="*/ 73 h 1216"/>
                      <a:gd name="T78" fmla="*/ 32 w 699"/>
                      <a:gd name="T79" fmla="*/ 88 h 1216"/>
                      <a:gd name="T80" fmla="*/ 37 w 699"/>
                      <a:gd name="T81" fmla="*/ 98 h 1216"/>
                      <a:gd name="T82" fmla="*/ 43 w 699"/>
                      <a:gd name="T83" fmla="*/ 10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20582" name="Freeform 19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58 h 1139"/>
                      <a:gd name="T2" fmla="*/ 0 w 915"/>
                      <a:gd name="T3" fmla="*/ 62 h 1139"/>
                      <a:gd name="T4" fmla="*/ 1 w 915"/>
                      <a:gd name="T5" fmla="*/ 66 h 1139"/>
                      <a:gd name="T6" fmla="*/ 7 w 915"/>
                      <a:gd name="T7" fmla="*/ 66 h 1139"/>
                      <a:gd name="T8" fmla="*/ 22 w 915"/>
                      <a:gd name="T9" fmla="*/ 64 h 1139"/>
                      <a:gd name="T10" fmla="*/ 39 w 915"/>
                      <a:gd name="T11" fmla="*/ 60 h 1139"/>
                      <a:gd name="T12" fmla="*/ 54 w 915"/>
                      <a:gd name="T13" fmla="*/ 55 h 1139"/>
                      <a:gd name="T14" fmla="*/ 62 w 915"/>
                      <a:gd name="T15" fmla="*/ 47 h 1139"/>
                      <a:gd name="T16" fmla="*/ 69 w 915"/>
                      <a:gd name="T17" fmla="*/ 34 h 1139"/>
                      <a:gd name="T18" fmla="*/ 72 w 915"/>
                      <a:gd name="T19" fmla="*/ 22 h 1139"/>
                      <a:gd name="T20" fmla="*/ 72 w 915"/>
                      <a:gd name="T21" fmla="*/ 16 h 1139"/>
                      <a:gd name="T22" fmla="*/ 75 w 915"/>
                      <a:gd name="T23" fmla="*/ 13 h 1139"/>
                      <a:gd name="T24" fmla="*/ 82 w 915"/>
                      <a:gd name="T25" fmla="*/ 12 h 1139"/>
                      <a:gd name="T26" fmla="*/ 88 w 915"/>
                      <a:gd name="T27" fmla="*/ 12 h 1139"/>
                      <a:gd name="T28" fmla="*/ 89 w 915"/>
                      <a:gd name="T29" fmla="*/ 10 h 1139"/>
                      <a:gd name="T30" fmla="*/ 79 w 915"/>
                      <a:gd name="T31" fmla="*/ 10 h 1139"/>
                      <a:gd name="T32" fmla="*/ 78 w 915"/>
                      <a:gd name="T33" fmla="*/ 9 h 1139"/>
                      <a:gd name="T34" fmla="*/ 85 w 915"/>
                      <a:gd name="T35" fmla="*/ 4 h 1139"/>
                      <a:gd name="T36" fmla="*/ 84 w 915"/>
                      <a:gd name="T37" fmla="*/ 2 h 1139"/>
                      <a:gd name="T38" fmla="*/ 83 w 915"/>
                      <a:gd name="T39" fmla="*/ 4 h 1139"/>
                      <a:gd name="T40" fmla="*/ 77 w 915"/>
                      <a:gd name="T41" fmla="*/ 7 h 1139"/>
                      <a:gd name="T42" fmla="*/ 75 w 915"/>
                      <a:gd name="T43" fmla="*/ 7 h 1139"/>
                      <a:gd name="T44" fmla="*/ 75 w 915"/>
                      <a:gd name="T45" fmla="*/ 1 h 1139"/>
                      <a:gd name="T46" fmla="*/ 74 w 915"/>
                      <a:gd name="T47" fmla="*/ 0 h 1139"/>
                      <a:gd name="T48" fmla="*/ 72 w 915"/>
                      <a:gd name="T49" fmla="*/ 1 h 1139"/>
                      <a:gd name="T50" fmla="*/ 72 w 915"/>
                      <a:gd name="T51" fmla="*/ 7 h 1139"/>
                      <a:gd name="T52" fmla="*/ 70 w 915"/>
                      <a:gd name="T53" fmla="*/ 7 h 1139"/>
                      <a:gd name="T54" fmla="*/ 65 w 915"/>
                      <a:gd name="T55" fmla="*/ 4 h 1139"/>
                      <a:gd name="T56" fmla="*/ 60 w 915"/>
                      <a:gd name="T57" fmla="*/ 4 h 1139"/>
                      <a:gd name="T58" fmla="*/ 61 w 915"/>
                      <a:gd name="T59" fmla="*/ 6 h 1139"/>
                      <a:gd name="T60" fmla="*/ 68 w 915"/>
                      <a:gd name="T61" fmla="*/ 9 h 1139"/>
                      <a:gd name="T62" fmla="*/ 68 w 915"/>
                      <a:gd name="T63" fmla="*/ 12 h 1139"/>
                      <a:gd name="T64" fmla="*/ 65 w 915"/>
                      <a:gd name="T65" fmla="*/ 16 h 1139"/>
                      <a:gd name="T66" fmla="*/ 65 w 915"/>
                      <a:gd name="T67" fmla="*/ 20 h 1139"/>
                      <a:gd name="T68" fmla="*/ 65 w 915"/>
                      <a:gd name="T69" fmla="*/ 27 h 1139"/>
                      <a:gd name="T70" fmla="*/ 62 w 915"/>
                      <a:gd name="T71" fmla="*/ 35 h 1139"/>
                      <a:gd name="T72" fmla="*/ 60 w 915"/>
                      <a:gd name="T73" fmla="*/ 40 h 1139"/>
                      <a:gd name="T74" fmla="*/ 54 w 915"/>
                      <a:gd name="T75" fmla="*/ 47 h 1139"/>
                      <a:gd name="T76" fmla="*/ 48 w 915"/>
                      <a:gd name="T77" fmla="*/ 53 h 1139"/>
                      <a:gd name="T78" fmla="*/ 44 w 915"/>
                      <a:gd name="T79" fmla="*/ 55 h 1139"/>
                      <a:gd name="T80" fmla="*/ 32 w 915"/>
                      <a:gd name="T81" fmla="*/ 58 h 1139"/>
                      <a:gd name="T82" fmla="*/ 20 w 915"/>
                      <a:gd name="T83" fmla="*/ 58 h 1139"/>
                      <a:gd name="T84" fmla="*/ 9 w 915"/>
                      <a:gd name="T85" fmla="*/ 59 h 1139"/>
                      <a:gd name="T86" fmla="*/ 1 w 915"/>
                      <a:gd name="T87" fmla="*/ 58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20573" name="Oval 191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0536" name="Group 192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20567" name="Group 19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0570" name="AutoShape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571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68" name="Line 1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69" name="Line 19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0537" name="Group 198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20554" name="Freeform 19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1 w 672"/>
                  <a:gd name="T3" fmla="*/ 0 h 200"/>
                  <a:gd name="T4" fmla="*/ 1 w 672"/>
                  <a:gd name="T5" fmla="*/ 0 h 200"/>
                  <a:gd name="T6" fmla="*/ 1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20555" name="Group 200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20561" name="Freeform 201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2" name="Freeform 202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3" name="Freeform 203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4" name="Freeform 204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5" name="Freeform 205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0566" name="Freeform 206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20556" name="AutoShape 20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57" name="Line 20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58" name="AutoShape 20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59" name="Line 21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0560" name="Oval 21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20538" name="Group 212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20549" name="Group 21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20552" name="AutoShape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20553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20550" name="Line 2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0551" name="Line 21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0539" name="AutoShape 218"/>
            <p:cNvSpPr>
              <a:spLocks noChangeAspect="1" noChangeArrowheads="1"/>
            </p:cNvSpPr>
            <p:nvPr/>
          </p:nvSpPr>
          <p:spPr bwMode="auto">
            <a:xfrm>
              <a:off x="2496" y="201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baseline="-8000">
                  <a:solidFill>
                    <a:schemeClr val="bg2"/>
                  </a:solidFill>
                </a:rPr>
                <a:t>Exit</a:t>
              </a:r>
              <a:endParaRPr lang="en-CA" altLang="en-US" sz="2000" baseline="-8000">
                <a:solidFill>
                  <a:schemeClr val="bg2"/>
                </a:solidFill>
              </a:endParaRPr>
            </a:p>
          </p:txBody>
        </p:sp>
        <p:sp>
          <p:nvSpPr>
            <p:cNvPr id="20540" name="Line 219"/>
            <p:cNvSpPr>
              <a:spLocks noChangeAspect="1" noChangeShapeType="1"/>
            </p:cNvSpPr>
            <p:nvPr/>
          </p:nvSpPr>
          <p:spPr bwMode="auto">
            <a:xfrm>
              <a:off x="2880" y="254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20541" name="Group 220"/>
            <p:cNvGrpSpPr>
              <a:grpSpLocks noChangeAspect="1"/>
            </p:cNvGrpSpPr>
            <p:nvPr/>
          </p:nvGrpSpPr>
          <p:grpSpPr bwMode="auto">
            <a:xfrm>
              <a:off x="3983" y="3584"/>
              <a:ext cx="208" cy="170"/>
              <a:chOff x="1728" y="2064"/>
              <a:chExt cx="768" cy="672"/>
            </a:xfrm>
          </p:grpSpPr>
          <p:sp>
            <p:nvSpPr>
              <p:cNvPr id="20547" name="AutoShape 2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48" name="Line 2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42" name="Oval 223"/>
            <p:cNvSpPr>
              <a:spLocks noChangeAspect="1" noChangeArrowheads="1"/>
            </p:cNvSpPr>
            <p:nvPr/>
          </p:nvSpPr>
          <p:spPr bwMode="auto">
            <a:xfrm>
              <a:off x="3921" y="32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20543" name="Group 224"/>
            <p:cNvGrpSpPr>
              <a:grpSpLocks noChangeAspect="1"/>
            </p:cNvGrpSpPr>
            <p:nvPr/>
          </p:nvGrpSpPr>
          <p:grpSpPr bwMode="auto">
            <a:xfrm>
              <a:off x="4385" y="3584"/>
              <a:ext cx="208" cy="170"/>
              <a:chOff x="1728" y="2064"/>
              <a:chExt cx="768" cy="672"/>
            </a:xfrm>
          </p:grpSpPr>
          <p:sp>
            <p:nvSpPr>
              <p:cNvPr id="20545" name="AutoShape 22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20546" name="Line 22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20544" name="AutoShape 227"/>
            <p:cNvSpPr>
              <a:spLocks noChangeAspect="1" noChangeArrowheads="1"/>
            </p:cNvSpPr>
            <p:nvPr/>
          </p:nvSpPr>
          <p:spPr bwMode="auto">
            <a:xfrm>
              <a:off x="4209" y="3632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</p:spTree>
  </p:cSld>
  <p:clrMapOvr>
    <a:masterClrMapping/>
  </p:clrMapOvr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90" name="Rectangle 4"/>
          <p:cNvSpPr>
            <a:spLocks noChangeArrowheads="1"/>
          </p:cNvSpPr>
          <p:nvPr/>
        </p:nvSpPr>
        <p:spPr bwMode="auto">
          <a:xfrm>
            <a:off x="407988" y="3184525"/>
            <a:ext cx="4060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To prove path is shortest:</a:t>
            </a:r>
          </a:p>
        </p:txBody>
      </p:sp>
      <p:sp>
        <p:nvSpPr>
          <p:cNvPr id="191491" name="Rectangle 5"/>
          <p:cNvSpPr>
            <a:spLocks noChangeArrowheads="1"/>
          </p:cNvSpPr>
          <p:nvPr/>
        </p:nvSpPr>
        <p:spPr bwMode="auto">
          <a:xfrm>
            <a:off x="1295400" y="3657600"/>
            <a:ext cx="55022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Prove there is a path of this length.</a:t>
            </a:r>
          </a:p>
        </p:txBody>
      </p:sp>
      <p:sp>
        <p:nvSpPr>
          <p:cNvPr id="191492" name="Rectangle 6"/>
          <p:cNvSpPr>
            <a:spLocks noChangeArrowheads="1"/>
          </p:cNvSpPr>
          <p:nvPr/>
        </p:nvSpPr>
        <p:spPr bwMode="auto">
          <a:xfrm>
            <a:off x="1357313" y="4175125"/>
            <a:ext cx="51196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Prove there are no shorter paths.</a:t>
            </a:r>
          </a:p>
        </p:txBody>
      </p:sp>
      <p:sp>
        <p:nvSpPr>
          <p:cNvPr id="191493" name="Line 8"/>
          <p:cNvSpPr>
            <a:spLocks noChangeShapeType="1"/>
          </p:cNvSpPr>
          <p:nvPr/>
        </p:nvSpPr>
        <p:spPr bwMode="auto">
          <a:xfrm flipH="1">
            <a:off x="6629400" y="4495800"/>
            <a:ext cx="381000" cy="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91494" name="Rectangle 9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587801" name="Rectangle 25"/>
          <p:cNvSpPr>
            <a:spLocks noChangeArrowheads="1"/>
          </p:cNvSpPr>
          <p:nvPr/>
        </p:nvSpPr>
        <p:spPr bwMode="auto">
          <a:xfrm>
            <a:off x="1600200" y="4953000"/>
            <a:ext cx="906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When we </a:t>
            </a:r>
            <a:r>
              <a:rPr lang="en-US" altLang="en-US" sz="3000" b="1" u="sng"/>
              <a:t>handle</a:t>
            </a:r>
            <a:r>
              <a:rPr lang="en-US" altLang="en-US" sz="3000"/>
              <a:t> </a:t>
            </a:r>
            <a:r>
              <a:rPr lang="en-US" altLang="en-US" sz="3000" i="1"/>
              <a:t>v</a:t>
            </a:r>
            <a:r>
              <a:rPr lang="en-US" altLang="en-US" sz="3000"/>
              <a:t>, we know </a:t>
            </a:r>
            <a:br>
              <a:rPr lang="en-US" altLang="en-US" sz="3000"/>
            </a:br>
            <a:r>
              <a:rPr lang="en-US" altLang="en-US" sz="3000"/>
              <a:t>there isn't a shorter path to it because ?</a:t>
            </a:r>
          </a:p>
        </p:txBody>
      </p:sp>
      <p:sp>
        <p:nvSpPr>
          <p:cNvPr id="587802" name="Rectangle 26"/>
          <p:cNvSpPr>
            <a:spLocks noChangeArrowheads="1"/>
          </p:cNvSpPr>
          <p:nvPr/>
        </p:nvSpPr>
        <p:spPr bwMode="auto">
          <a:xfrm>
            <a:off x="1600200" y="5943600"/>
            <a:ext cx="72786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Otherwise, we would have </a:t>
            </a:r>
            <a:r>
              <a:rPr lang="en-US" altLang="en-US" sz="3000" b="1" u="sng"/>
              <a:t>handled</a:t>
            </a:r>
            <a:r>
              <a:rPr lang="en-US" altLang="en-US" sz="3000">
                <a:solidFill>
                  <a:schemeClr val="hlink"/>
                </a:solidFill>
              </a:rPr>
              <a:t> </a:t>
            </a:r>
            <a:r>
              <a:rPr lang="en-US" altLang="en-US" sz="3000"/>
              <a:t>it already.</a:t>
            </a:r>
          </a:p>
        </p:txBody>
      </p:sp>
      <p:sp>
        <p:nvSpPr>
          <p:cNvPr id="191497" name="Text Box 27"/>
          <p:cNvSpPr txBox="1">
            <a:spLocks noChangeArrowheads="1"/>
          </p:cNvSpPr>
          <p:nvPr/>
        </p:nvSpPr>
        <p:spPr bwMode="auto">
          <a:xfrm>
            <a:off x="152400" y="1828800"/>
            <a:ext cx="21796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&lt;postCond&gt;:</a:t>
            </a:r>
          </a:p>
        </p:txBody>
      </p:sp>
      <p:sp>
        <p:nvSpPr>
          <p:cNvPr id="191498" name="Text Box 28"/>
          <p:cNvSpPr txBox="1">
            <a:spLocks noChangeArrowheads="1"/>
          </p:cNvSpPr>
          <p:nvPr/>
        </p:nvSpPr>
        <p:spPr bwMode="auto">
          <a:xfrm>
            <a:off x="3108325" y="1828800"/>
            <a:ext cx="57038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Finds a shortest weighted path </a:t>
            </a:r>
            <a:br>
              <a:rPr lang="en-US" altLang="en-US" sz="3000"/>
            </a:br>
            <a:r>
              <a:rPr lang="en-US" altLang="en-US" sz="3000"/>
              <a:t>from </a:t>
            </a:r>
            <a:r>
              <a:rPr lang="en-US" altLang="en-US" sz="3000" i="1"/>
              <a:t>s</a:t>
            </a:r>
            <a:r>
              <a:rPr lang="en-US" altLang="en-US" sz="3000"/>
              <a:t> to each node</a:t>
            </a:r>
            <a:r>
              <a:rPr lang="en-US" altLang="en-US" sz="3000" i="1"/>
              <a:t> v</a:t>
            </a:r>
            <a:r>
              <a:rPr lang="en-US" altLang="en-US" sz="3000"/>
              <a:t> and its length.</a:t>
            </a:r>
          </a:p>
        </p:txBody>
      </p:sp>
      <p:sp>
        <p:nvSpPr>
          <p:cNvPr id="191499" name="Rectangle 29"/>
          <p:cNvSpPr>
            <a:spLocks noChangeArrowheads="1"/>
          </p:cNvSpPr>
          <p:nvPr/>
        </p:nvSpPr>
        <p:spPr bwMode="auto">
          <a:xfrm>
            <a:off x="2057400" y="533400"/>
            <a:ext cx="55626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handled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grpSp>
        <p:nvGrpSpPr>
          <p:cNvPr id="191500" name="Group 30"/>
          <p:cNvGrpSpPr>
            <a:grpSpLocks/>
          </p:cNvGrpSpPr>
          <p:nvPr/>
        </p:nvGrpSpPr>
        <p:grpSpPr bwMode="auto">
          <a:xfrm>
            <a:off x="609600" y="533400"/>
            <a:ext cx="1181100" cy="1066800"/>
            <a:chOff x="1224" y="2539"/>
            <a:chExt cx="2280" cy="1785"/>
          </a:xfrm>
        </p:grpSpPr>
        <p:sp>
          <p:nvSpPr>
            <p:cNvPr id="191502" name="Freeform 31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1503" name="Group 32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1504" name="Group 33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1509" name="Freeform 34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10" name="Freeform 35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11" name="Freeform 36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12" name="Freeform 37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13" name="Freeform 38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14" name="Freeform 39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1505" name="Group 40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1506" name="Freeform 41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07" name="Freeform 42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1508" name="Freeform 43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1501" name="AutoShape 44"/>
          <p:cNvSpPr>
            <a:spLocks noChangeArrowheads="1"/>
          </p:cNvSpPr>
          <p:nvPr/>
        </p:nvSpPr>
        <p:spPr bwMode="auto">
          <a:xfrm rot="5400000">
            <a:off x="952500" y="1435100"/>
            <a:ext cx="457200" cy="5334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78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78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78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878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878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7801" grpId="0"/>
      <p:bldP spid="587802" grpId="0"/>
    </p:bld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Rectangle 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84056" name="Rectangle 24"/>
          <p:cNvSpPr>
            <a:spLocks noChangeArrowheads="1"/>
          </p:cNvSpPr>
          <p:nvPr/>
        </p:nvSpPr>
        <p:spPr bwMode="auto">
          <a:xfrm>
            <a:off x="1547813" y="1035050"/>
            <a:ext cx="6953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Handle</a:t>
            </a:r>
            <a:r>
              <a:rPr lang="en-US" altLang="en-US" sz="3000"/>
              <a:t> node that “seems” to be closest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sp>
        <p:nvSpPr>
          <p:cNvPr id="684057" name="Text Box 25"/>
          <p:cNvSpPr txBox="1">
            <a:spLocks noChangeArrowheads="1"/>
          </p:cNvSpPr>
          <p:nvPr/>
        </p:nvSpPr>
        <p:spPr bwMode="auto">
          <a:xfrm>
            <a:off x="763588" y="1889125"/>
            <a:ext cx="82550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Need to keep approximate shortest distances.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Path that we have “seen so far” will be called</a:t>
            </a:r>
            <a:br>
              <a:rPr lang="en-US" altLang="en-US" sz="3000"/>
            </a:b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paths.</a:t>
            </a:r>
          </a:p>
          <a:p>
            <a:pPr lvl="1" eaLnBrk="1" hangingPunct="1">
              <a:buFontTx/>
              <a:buChar char="•"/>
            </a:pPr>
            <a:r>
              <a:rPr lang="en-US" altLang="en-US" sz="3000"/>
              <a:t>Let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 </a:t>
            </a:r>
            <a:r>
              <a:rPr lang="en-US" altLang="en-US" sz="3000"/>
              <a:t>the length of the shortest such path to </a:t>
            </a:r>
            <a:r>
              <a:rPr lang="en-US" altLang="en-US" sz="3000" i="1"/>
              <a:t>v</a:t>
            </a:r>
            <a:r>
              <a:rPr lang="en-US" altLang="en-US" sz="3000"/>
              <a:t>. </a:t>
            </a:r>
          </a:p>
        </p:txBody>
      </p:sp>
      <p:grpSp>
        <p:nvGrpSpPr>
          <p:cNvPr id="2" name="Group 50"/>
          <p:cNvGrpSpPr>
            <a:grpSpLocks/>
          </p:cNvGrpSpPr>
          <p:nvPr/>
        </p:nvGrpSpPr>
        <p:grpSpPr bwMode="auto">
          <a:xfrm>
            <a:off x="762000" y="593725"/>
            <a:ext cx="2058988" cy="1157288"/>
            <a:chOff x="480" y="374"/>
            <a:chExt cx="1297" cy="729"/>
          </a:xfrm>
        </p:grpSpPr>
        <p:sp>
          <p:nvSpPr>
            <p:cNvPr id="192539" name="Rectangle 2"/>
            <p:cNvSpPr>
              <a:spLocks noChangeArrowheads="1"/>
            </p:cNvSpPr>
            <p:nvPr/>
          </p:nvSpPr>
          <p:spPr bwMode="auto">
            <a:xfrm>
              <a:off x="480" y="374"/>
              <a:ext cx="129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Basic Steps:</a:t>
              </a:r>
            </a:p>
          </p:txBody>
        </p:sp>
        <p:grpSp>
          <p:nvGrpSpPr>
            <p:cNvPr id="192540" name="Group 26"/>
            <p:cNvGrpSpPr>
              <a:grpSpLocks noChangeAspect="1"/>
            </p:cNvGrpSpPr>
            <p:nvPr/>
          </p:nvGrpSpPr>
          <p:grpSpPr bwMode="auto">
            <a:xfrm rot="2360341">
              <a:off x="528" y="576"/>
              <a:ext cx="421" cy="527"/>
              <a:chOff x="2227" y="1194"/>
              <a:chExt cx="1944" cy="2413"/>
            </a:xfrm>
          </p:grpSpPr>
          <p:sp>
            <p:nvSpPr>
              <p:cNvPr id="192541" name="Freeform 2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2" name="Freeform 2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3" name="Freeform 2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4" name="Freeform 3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5" name="Freeform 3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2546" name="Freeform 3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4" name="Group 96"/>
          <p:cNvGrpSpPr>
            <a:grpSpLocks/>
          </p:cNvGrpSpPr>
          <p:nvPr/>
        </p:nvGrpSpPr>
        <p:grpSpPr bwMode="auto">
          <a:xfrm>
            <a:off x="1862138" y="4114800"/>
            <a:ext cx="6672262" cy="2438400"/>
            <a:chOff x="1173" y="2592"/>
            <a:chExt cx="4203" cy="1536"/>
          </a:xfrm>
        </p:grpSpPr>
        <p:sp>
          <p:nvSpPr>
            <p:cNvPr id="192519" name="Oval 70"/>
            <p:cNvSpPr>
              <a:spLocks noChangeArrowheads="1"/>
            </p:cNvSpPr>
            <p:nvPr/>
          </p:nvSpPr>
          <p:spPr bwMode="auto">
            <a:xfrm>
              <a:off x="2640" y="372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2520" name="Text Box 71"/>
            <p:cNvSpPr txBox="1">
              <a:spLocks noChangeArrowheads="1"/>
            </p:cNvSpPr>
            <p:nvPr/>
          </p:nvSpPr>
          <p:spPr bwMode="auto">
            <a:xfrm>
              <a:off x="2568" y="341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92521" name="Freeform 72"/>
            <p:cNvSpPr>
              <a:spLocks/>
            </p:cNvSpPr>
            <p:nvPr/>
          </p:nvSpPr>
          <p:spPr bwMode="auto">
            <a:xfrm>
              <a:off x="1392" y="3470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2522" name="Oval 75"/>
            <p:cNvSpPr>
              <a:spLocks noChangeArrowheads="1"/>
            </p:cNvSpPr>
            <p:nvPr/>
          </p:nvSpPr>
          <p:spPr bwMode="auto">
            <a:xfrm>
              <a:off x="3024" y="344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2523" name="Text Box 76"/>
            <p:cNvSpPr txBox="1">
              <a:spLocks noChangeArrowheads="1"/>
            </p:cNvSpPr>
            <p:nvPr/>
          </p:nvSpPr>
          <p:spPr bwMode="auto">
            <a:xfrm>
              <a:off x="3068" y="326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92524" name="Oval 78"/>
            <p:cNvSpPr>
              <a:spLocks noChangeArrowheads="1"/>
            </p:cNvSpPr>
            <p:nvPr/>
          </p:nvSpPr>
          <p:spPr bwMode="auto">
            <a:xfrm>
              <a:off x="1348" y="342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92525" name="Text Box 79"/>
            <p:cNvSpPr txBox="1">
              <a:spLocks noChangeArrowheads="1"/>
            </p:cNvSpPr>
            <p:nvPr/>
          </p:nvSpPr>
          <p:spPr bwMode="auto">
            <a:xfrm>
              <a:off x="1173" y="3182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192526" name="Freeform 81"/>
            <p:cNvSpPr>
              <a:spLocks/>
            </p:cNvSpPr>
            <p:nvPr/>
          </p:nvSpPr>
          <p:spPr bwMode="auto">
            <a:xfrm>
              <a:off x="1400" y="3262"/>
              <a:ext cx="1632" cy="220"/>
            </a:xfrm>
            <a:custGeom>
              <a:avLst/>
              <a:gdLst>
                <a:gd name="T0" fmla="*/ 0 w 1632"/>
                <a:gd name="T1" fmla="*/ 208 h 220"/>
                <a:gd name="T2" fmla="*/ 520 w 1632"/>
                <a:gd name="T3" fmla="*/ 0 h 220"/>
                <a:gd name="T4" fmla="*/ 1024 w 1632"/>
                <a:gd name="T5" fmla="*/ 184 h 220"/>
                <a:gd name="T6" fmla="*/ 1632 w 1632"/>
                <a:gd name="T7" fmla="*/ 216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2"/>
                <a:gd name="T13" fmla="*/ 0 h 220"/>
                <a:gd name="T14" fmla="*/ 1632 w 163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2" h="220">
                  <a:moveTo>
                    <a:pt x="0" y="208"/>
                  </a:moveTo>
                  <a:cubicBezTo>
                    <a:pt x="87" y="173"/>
                    <a:pt x="349" y="4"/>
                    <a:pt x="520" y="0"/>
                  </a:cubicBezTo>
                  <a:cubicBezTo>
                    <a:pt x="646" y="51"/>
                    <a:pt x="839" y="148"/>
                    <a:pt x="1024" y="184"/>
                  </a:cubicBezTo>
                  <a:cubicBezTo>
                    <a:pt x="1209" y="220"/>
                    <a:pt x="1505" y="209"/>
                    <a:pt x="1632" y="216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92527" name="Group 83"/>
            <p:cNvGrpSpPr>
              <a:grpSpLocks/>
            </p:cNvGrpSpPr>
            <p:nvPr/>
          </p:nvGrpSpPr>
          <p:grpSpPr bwMode="auto">
            <a:xfrm flipH="1">
              <a:off x="3312" y="3168"/>
              <a:ext cx="528" cy="960"/>
              <a:chOff x="1681" y="3025"/>
              <a:chExt cx="512" cy="1103"/>
            </a:xfrm>
          </p:grpSpPr>
          <p:grpSp>
            <p:nvGrpSpPr>
              <p:cNvPr id="192529" name="Group 84"/>
              <p:cNvGrpSpPr>
                <a:grpSpLocks/>
              </p:cNvGrpSpPr>
              <p:nvPr/>
            </p:nvGrpSpPr>
            <p:grpSpPr bwMode="auto">
              <a:xfrm>
                <a:off x="1681" y="3110"/>
                <a:ext cx="512" cy="1018"/>
                <a:chOff x="1681" y="3110"/>
                <a:chExt cx="512" cy="1018"/>
              </a:xfrm>
            </p:grpSpPr>
            <p:sp>
              <p:nvSpPr>
                <p:cNvPr id="192533" name="Freeform 85"/>
                <p:cNvSpPr>
                  <a:spLocks/>
                </p:cNvSpPr>
                <p:nvPr/>
              </p:nvSpPr>
              <p:spPr bwMode="auto">
                <a:xfrm>
                  <a:off x="1844" y="3167"/>
                  <a:ext cx="200" cy="222"/>
                </a:xfrm>
                <a:custGeom>
                  <a:avLst/>
                  <a:gdLst>
                    <a:gd name="T0" fmla="*/ 0 w 601"/>
                    <a:gd name="T1" fmla="*/ 0 h 667"/>
                    <a:gd name="T2" fmla="*/ 0 w 601"/>
                    <a:gd name="T3" fmla="*/ 0 h 667"/>
                    <a:gd name="T4" fmla="*/ 0 w 601"/>
                    <a:gd name="T5" fmla="*/ 0 h 667"/>
                    <a:gd name="T6" fmla="*/ 0 w 601"/>
                    <a:gd name="T7" fmla="*/ 0 h 667"/>
                    <a:gd name="T8" fmla="*/ 0 w 601"/>
                    <a:gd name="T9" fmla="*/ 0 h 667"/>
                    <a:gd name="T10" fmla="*/ 0 w 601"/>
                    <a:gd name="T11" fmla="*/ 0 h 667"/>
                    <a:gd name="T12" fmla="*/ 0 w 601"/>
                    <a:gd name="T13" fmla="*/ 0 h 667"/>
                    <a:gd name="T14" fmla="*/ 0 w 601"/>
                    <a:gd name="T15" fmla="*/ 0 h 667"/>
                    <a:gd name="T16" fmla="*/ 0 w 601"/>
                    <a:gd name="T17" fmla="*/ 1 h 667"/>
                    <a:gd name="T18" fmla="*/ 0 w 601"/>
                    <a:gd name="T19" fmla="*/ 1 h 667"/>
                    <a:gd name="T20" fmla="*/ 0 w 601"/>
                    <a:gd name="T21" fmla="*/ 1 h 667"/>
                    <a:gd name="T22" fmla="*/ 0 w 601"/>
                    <a:gd name="T23" fmla="*/ 1 h 667"/>
                    <a:gd name="T24" fmla="*/ 0 w 601"/>
                    <a:gd name="T25" fmla="*/ 1 h 667"/>
                    <a:gd name="T26" fmla="*/ 0 w 601"/>
                    <a:gd name="T27" fmla="*/ 1 h 667"/>
                    <a:gd name="T28" fmla="*/ 1 w 601"/>
                    <a:gd name="T29" fmla="*/ 1 h 667"/>
                    <a:gd name="T30" fmla="*/ 1 w 601"/>
                    <a:gd name="T31" fmla="*/ 1 h 667"/>
                    <a:gd name="T32" fmla="*/ 1 w 601"/>
                    <a:gd name="T33" fmla="*/ 0 h 667"/>
                    <a:gd name="T34" fmla="*/ 1 w 601"/>
                    <a:gd name="T35" fmla="*/ 1 h 667"/>
                    <a:gd name="T36" fmla="*/ 1 w 601"/>
                    <a:gd name="T37" fmla="*/ 0 h 667"/>
                    <a:gd name="T38" fmla="*/ 1 w 601"/>
                    <a:gd name="T39" fmla="*/ 0 h 667"/>
                    <a:gd name="T40" fmla="*/ 0 w 601"/>
                    <a:gd name="T41" fmla="*/ 0 h 667"/>
                    <a:gd name="T42" fmla="*/ 0 w 601"/>
                    <a:gd name="T43" fmla="*/ 0 h 66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1"/>
                    <a:gd name="T67" fmla="*/ 0 h 667"/>
                    <a:gd name="T68" fmla="*/ 601 w 601"/>
                    <a:gd name="T69" fmla="*/ 667 h 66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1" h="667">
                      <a:moveTo>
                        <a:pt x="313" y="154"/>
                      </a:moveTo>
                      <a:lnTo>
                        <a:pt x="260" y="85"/>
                      </a:lnTo>
                      <a:lnTo>
                        <a:pt x="187" y="34"/>
                      </a:lnTo>
                      <a:lnTo>
                        <a:pt x="121" y="0"/>
                      </a:lnTo>
                      <a:lnTo>
                        <a:pt x="68" y="9"/>
                      </a:lnTo>
                      <a:lnTo>
                        <a:pt x="30" y="47"/>
                      </a:lnTo>
                      <a:lnTo>
                        <a:pt x="0" y="163"/>
                      </a:lnTo>
                      <a:lnTo>
                        <a:pt x="12" y="296"/>
                      </a:lnTo>
                      <a:lnTo>
                        <a:pt x="43" y="423"/>
                      </a:lnTo>
                      <a:lnTo>
                        <a:pt x="78" y="522"/>
                      </a:lnTo>
                      <a:lnTo>
                        <a:pt x="143" y="625"/>
                      </a:lnTo>
                      <a:lnTo>
                        <a:pt x="200" y="667"/>
                      </a:lnTo>
                      <a:lnTo>
                        <a:pt x="278" y="667"/>
                      </a:lnTo>
                      <a:lnTo>
                        <a:pt x="356" y="638"/>
                      </a:lnTo>
                      <a:lnTo>
                        <a:pt x="396" y="564"/>
                      </a:lnTo>
                      <a:lnTo>
                        <a:pt x="417" y="471"/>
                      </a:lnTo>
                      <a:lnTo>
                        <a:pt x="409" y="355"/>
                      </a:lnTo>
                      <a:lnTo>
                        <a:pt x="592" y="368"/>
                      </a:lnTo>
                      <a:lnTo>
                        <a:pt x="601" y="317"/>
                      </a:lnTo>
                      <a:lnTo>
                        <a:pt x="392" y="296"/>
                      </a:lnTo>
                      <a:lnTo>
                        <a:pt x="339" y="176"/>
                      </a:lnTo>
                      <a:lnTo>
                        <a:pt x="313" y="15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4" name="Freeform 86"/>
                <p:cNvSpPr>
                  <a:spLocks/>
                </p:cNvSpPr>
                <p:nvPr/>
              </p:nvSpPr>
              <p:spPr bwMode="auto">
                <a:xfrm>
                  <a:off x="1681" y="3110"/>
                  <a:ext cx="231" cy="356"/>
                </a:xfrm>
                <a:custGeom>
                  <a:avLst/>
                  <a:gdLst>
                    <a:gd name="T0" fmla="*/ 1 w 692"/>
                    <a:gd name="T1" fmla="*/ 0 h 1069"/>
                    <a:gd name="T2" fmla="*/ 1 w 692"/>
                    <a:gd name="T3" fmla="*/ 0 h 1069"/>
                    <a:gd name="T4" fmla="*/ 1 w 692"/>
                    <a:gd name="T5" fmla="*/ 0 h 1069"/>
                    <a:gd name="T6" fmla="*/ 1 w 692"/>
                    <a:gd name="T7" fmla="*/ 0 h 1069"/>
                    <a:gd name="T8" fmla="*/ 1 w 692"/>
                    <a:gd name="T9" fmla="*/ 0 h 1069"/>
                    <a:gd name="T10" fmla="*/ 1 w 692"/>
                    <a:gd name="T11" fmla="*/ 0 h 1069"/>
                    <a:gd name="T12" fmla="*/ 1 w 692"/>
                    <a:gd name="T13" fmla="*/ 0 h 1069"/>
                    <a:gd name="T14" fmla="*/ 1 w 692"/>
                    <a:gd name="T15" fmla="*/ 0 h 1069"/>
                    <a:gd name="T16" fmla="*/ 1 w 692"/>
                    <a:gd name="T17" fmla="*/ 0 h 1069"/>
                    <a:gd name="T18" fmla="*/ 1 w 692"/>
                    <a:gd name="T19" fmla="*/ 0 h 1069"/>
                    <a:gd name="T20" fmla="*/ 1 w 692"/>
                    <a:gd name="T21" fmla="*/ 0 h 1069"/>
                    <a:gd name="T22" fmla="*/ 1 w 692"/>
                    <a:gd name="T23" fmla="*/ 0 h 1069"/>
                    <a:gd name="T24" fmla="*/ 1 w 692"/>
                    <a:gd name="T25" fmla="*/ 0 h 1069"/>
                    <a:gd name="T26" fmla="*/ 1 w 692"/>
                    <a:gd name="T27" fmla="*/ 0 h 1069"/>
                    <a:gd name="T28" fmla="*/ 1 w 692"/>
                    <a:gd name="T29" fmla="*/ 0 h 1069"/>
                    <a:gd name="T30" fmla="*/ 0 w 692"/>
                    <a:gd name="T31" fmla="*/ 0 h 1069"/>
                    <a:gd name="T32" fmla="*/ 0 w 692"/>
                    <a:gd name="T33" fmla="*/ 0 h 1069"/>
                    <a:gd name="T34" fmla="*/ 0 w 692"/>
                    <a:gd name="T35" fmla="*/ 0 h 1069"/>
                    <a:gd name="T36" fmla="*/ 0 w 692"/>
                    <a:gd name="T37" fmla="*/ 0 h 1069"/>
                    <a:gd name="T38" fmla="*/ 0 w 692"/>
                    <a:gd name="T39" fmla="*/ 1 h 1069"/>
                    <a:gd name="T40" fmla="*/ 0 w 692"/>
                    <a:gd name="T41" fmla="*/ 1 h 1069"/>
                    <a:gd name="T42" fmla="*/ 0 w 692"/>
                    <a:gd name="T43" fmla="*/ 1 h 1069"/>
                    <a:gd name="T44" fmla="*/ 0 w 692"/>
                    <a:gd name="T45" fmla="*/ 1 h 1069"/>
                    <a:gd name="T46" fmla="*/ 0 w 692"/>
                    <a:gd name="T47" fmla="*/ 1 h 1069"/>
                    <a:gd name="T48" fmla="*/ 0 w 692"/>
                    <a:gd name="T49" fmla="*/ 1 h 1069"/>
                    <a:gd name="T50" fmla="*/ 1 w 692"/>
                    <a:gd name="T51" fmla="*/ 1 h 1069"/>
                    <a:gd name="T52" fmla="*/ 1 w 692"/>
                    <a:gd name="T53" fmla="*/ 1 h 1069"/>
                    <a:gd name="T54" fmla="*/ 1 w 692"/>
                    <a:gd name="T55" fmla="*/ 1 h 1069"/>
                    <a:gd name="T56" fmla="*/ 1 w 692"/>
                    <a:gd name="T57" fmla="*/ 1 h 1069"/>
                    <a:gd name="T58" fmla="*/ 1 w 692"/>
                    <a:gd name="T59" fmla="*/ 1 h 1069"/>
                    <a:gd name="T60" fmla="*/ 1 w 692"/>
                    <a:gd name="T61" fmla="*/ 1 h 1069"/>
                    <a:gd name="T62" fmla="*/ 1 w 692"/>
                    <a:gd name="T63" fmla="*/ 1 h 1069"/>
                    <a:gd name="T64" fmla="*/ 1 w 692"/>
                    <a:gd name="T65" fmla="*/ 1 h 1069"/>
                    <a:gd name="T66" fmla="*/ 0 w 692"/>
                    <a:gd name="T67" fmla="*/ 1 h 1069"/>
                    <a:gd name="T68" fmla="*/ 0 w 692"/>
                    <a:gd name="T69" fmla="*/ 1 h 1069"/>
                    <a:gd name="T70" fmla="*/ 0 w 692"/>
                    <a:gd name="T71" fmla="*/ 1 h 1069"/>
                    <a:gd name="T72" fmla="*/ 0 w 692"/>
                    <a:gd name="T73" fmla="*/ 1 h 1069"/>
                    <a:gd name="T74" fmla="*/ 0 w 692"/>
                    <a:gd name="T75" fmla="*/ 1 h 1069"/>
                    <a:gd name="T76" fmla="*/ 0 w 692"/>
                    <a:gd name="T77" fmla="*/ 1 h 1069"/>
                    <a:gd name="T78" fmla="*/ 0 w 692"/>
                    <a:gd name="T79" fmla="*/ 1 h 1069"/>
                    <a:gd name="T80" fmla="*/ 0 w 692"/>
                    <a:gd name="T81" fmla="*/ 0 h 1069"/>
                    <a:gd name="T82" fmla="*/ 0 w 692"/>
                    <a:gd name="T83" fmla="*/ 0 h 1069"/>
                    <a:gd name="T84" fmla="*/ 0 w 692"/>
                    <a:gd name="T85" fmla="*/ 0 h 1069"/>
                    <a:gd name="T86" fmla="*/ 1 w 692"/>
                    <a:gd name="T87" fmla="*/ 0 h 1069"/>
                    <a:gd name="T88" fmla="*/ 1 w 692"/>
                    <a:gd name="T89" fmla="*/ 0 h 10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92"/>
                    <a:gd name="T136" fmla="*/ 0 h 1069"/>
                    <a:gd name="T137" fmla="*/ 692 w 692"/>
                    <a:gd name="T138" fmla="*/ 1069 h 10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92" h="1069">
                      <a:moveTo>
                        <a:pt x="403" y="25"/>
                      </a:moveTo>
                      <a:lnTo>
                        <a:pt x="490" y="0"/>
                      </a:lnTo>
                      <a:lnTo>
                        <a:pt x="560" y="4"/>
                      </a:lnTo>
                      <a:lnTo>
                        <a:pt x="613" y="42"/>
                      </a:lnTo>
                      <a:lnTo>
                        <a:pt x="648" y="102"/>
                      </a:lnTo>
                      <a:lnTo>
                        <a:pt x="635" y="165"/>
                      </a:lnTo>
                      <a:lnTo>
                        <a:pt x="586" y="165"/>
                      </a:lnTo>
                      <a:lnTo>
                        <a:pt x="599" y="114"/>
                      </a:lnTo>
                      <a:lnTo>
                        <a:pt x="560" y="68"/>
                      </a:lnTo>
                      <a:lnTo>
                        <a:pt x="522" y="51"/>
                      </a:lnTo>
                      <a:lnTo>
                        <a:pt x="456" y="68"/>
                      </a:lnTo>
                      <a:lnTo>
                        <a:pt x="482" y="119"/>
                      </a:lnTo>
                      <a:lnTo>
                        <a:pt x="490" y="165"/>
                      </a:lnTo>
                      <a:lnTo>
                        <a:pt x="482" y="205"/>
                      </a:lnTo>
                      <a:lnTo>
                        <a:pt x="417" y="222"/>
                      </a:lnTo>
                      <a:lnTo>
                        <a:pt x="347" y="209"/>
                      </a:lnTo>
                      <a:lnTo>
                        <a:pt x="334" y="179"/>
                      </a:lnTo>
                      <a:lnTo>
                        <a:pt x="260" y="260"/>
                      </a:lnTo>
                      <a:lnTo>
                        <a:pt x="217" y="350"/>
                      </a:lnTo>
                      <a:lnTo>
                        <a:pt x="156" y="465"/>
                      </a:lnTo>
                      <a:lnTo>
                        <a:pt x="117" y="568"/>
                      </a:lnTo>
                      <a:lnTo>
                        <a:pt x="100" y="667"/>
                      </a:lnTo>
                      <a:lnTo>
                        <a:pt x="113" y="718"/>
                      </a:lnTo>
                      <a:lnTo>
                        <a:pt x="182" y="783"/>
                      </a:lnTo>
                      <a:lnTo>
                        <a:pt x="326" y="838"/>
                      </a:lnTo>
                      <a:lnTo>
                        <a:pt x="403" y="863"/>
                      </a:lnTo>
                      <a:lnTo>
                        <a:pt x="482" y="876"/>
                      </a:lnTo>
                      <a:lnTo>
                        <a:pt x="599" y="923"/>
                      </a:lnTo>
                      <a:lnTo>
                        <a:pt x="686" y="954"/>
                      </a:lnTo>
                      <a:lnTo>
                        <a:pt x="692" y="1013"/>
                      </a:lnTo>
                      <a:lnTo>
                        <a:pt x="648" y="1056"/>
                      </a:lnTo>
                      <a:lnTo>
                        <a:pt x="596" y="1069"/>
                      </a:lnTo>
                      <a:lnTo>
                        <a:pt x="517" y="1030"/>
                      </a:lnTo>
                      <a:lnTo>
                        <a:pt x="334" y="936"/>
                      </a:lnTo>
                      <a:lnTo>
                        <a:pt x="182" y="872"/>
                      </a:lnTo>
                      <a:lnTo>
                        <a:pt x="77" y="800"/>
                      </a:lnTo>
                      <a:lnTo>
                        <a:pt x="8" y="735"/>
                      </a:lnTo>
                      <a:lnTo>
                        <a:pt x="0" y="658"/>
                      </a:lnTo>
                      <a:lnTo>
                        <a:pt x="38" y="555"/>
                      </a:lnTo>
                      <a:lnTo>
                        <a:pt x="117" y="401"/>
                      </a:lnTo>
                      <a:lnTo>
                        <a:pt x="190" y="273"/>
                      </a:lnTo>
                      <a:lnTo>
                        <a:pt x="282" y="140"/>
                      </a:lnTo>
                      <a:lnTo>
                        <a:pt x="352" y="63"/>
                      </a:lnTo>
                      <a:lnTo>
                        <a:pt x="439" y="25"/>
                      </a:lnTo>
                      <a:lnTo>
                        <a:pt x="403" y="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5" name="Freeform 87"/>
                <p:cNvSpPr>
                  <a:spLocks/>
                </p:cNvSpPr>
                <p:nvPr/>
              </p:nvSpPr>
              <p:spPr bwMode="auto">
                <a:xfrm>
                  <a:off x="1898" y="3405"/>
                  <a:ext cx="121" cy="335"/>
                </a:xfrm>
                <a:custGeom>
                  <a:avLst/>
                  <a:gdLst>
                    <a:gd name="T0" fmla="*/ 0 w 362"/>
                    <a:gd name="T1" fmla="*/ 0 h 1004"/>
                    <a:gd name="T2" fmla="*/ 0 w 362"/>
                    <a:gd name="T3" fmla="*/ 0 h 1004"/>
                    <a:gd name="T4" fmla="*/ 0 w 362"/>
                    <a:gd name="T5" fmla="*/ 0 h 1004"/>
                    <a:gd name="T6" fmla="*/ 0 w 362"/>
                    <a:gd name="T7" fmla="*/ 0 h 1004"/>
                    <a:gd name="T8" fmla="*/ 0 w 362"/>
                    <a:gd name="T9" fmla="*/ 0 h 1004"/>
                    <a:gd name="T10" fmla="*/ 0 w 362"/>
                    <a:gd name="T11" fmla="*/ 0 h 1004"/>
                    <a:gd name="T12" fmla="*/ 0 w 362"/>
                    <a:gd name="T13" fmla="*/ 0 h 1004"/>
                    <a:gd name="T14" fmla="*/ 0 w 362"/>
                    <a:gd name="T15" fmla="*/ 0 h 1004"/>
                    <a:gd name="T16" fmla="*/ 0 w 362"/>
                    <a:gd name="T17" fmla="*/ 1 h 1004"/>
                    <a:gd name="T18" fmla="*/ 0 w 362"/>
                    <a:gd name="T19" fmla="*/ 1 h 1004"/>
                    <a:gd name="T20" fmla="*/ 0 w 362"/>
                    <a:gd name="T21" fmla="*/ 1 h 1004"/>
                    <a:gd name="T22" fmla="*/ 0 w 362"/>
                    <a:gd name="T23" fmla="*/ 1 h 1004"/>
                    <a:gd name="T24" fmla="*/ 0 w 362"/>
                    <a:gd name="T25" fmla="*/ 1 h 1004"/>
                    <a:gd name="T26" fmla="*/ 0 w 362"/>
                    <a:gd name="T27" fmla="*/ 1 h 1004"/>
                    <a:gd name="T28" fmla="*/ 0 w 362"/>
                    <a:gd name="T29" fmla="*/ 1 h 1004"/>
                    <a:gd name="T30" fmla="*/ 0 w 362"/>
                    <a:gd name="T31" fmla="*/ 1 h 1004"/>
                    <a:gd name="T32" fmla="*/ 0 w 362"/>
                    <a:gd name="T33" fmla="*/ 1 h 1004"/>
                    <a:gd name="T34" fmla="*/ 0 w 362"/>
                    <a:gd name="T35" fmla="*/ 1 h 1004"/>
                    <a:gd name="T36" fmla="*/ 0 w 362"/>
                    <a:gd name="T37" fmla="*/ 1 h 1004"/>
                    <a:gd name="T38" fmla="*/ 0 w 362"/>
                    <a:gd name="T39" fmla="*/ 1 h 1004"/>
                    <a:gd name="T40" fmla="*/ 0 w 362"/>
                    <a:gd name="T41" fmla="*/ 0 h 1004"/>
                    <a:gd name="T42" fmla="*/ 0 w 362"/>
                    <a:gd name="T43" fmla="*/ 0 h 1004"/>
                    <a:gd name="T44" fmla="*/ 0 w 362"/>
                    <a:gd name="T45" fmla="*/ 0 h 100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2"/>
                    <a:gd name="T70" fmla="*/ 0 h 1004"/>
                    <a:gd name="T71" fmla="*/ 362 w 362"/>
                    <a:gd name="T72" fmla="*/ 1004 h 100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2" h="1004">
                      <a:moveTo>
                        <a:pt x="22" y="78"/>
                      </a:moveTo>
                      <a:lnTo>
                        <a:pt x="36" y="27"/>
                      </a:lnTo>
                      <a:lnTo>
                        <a:pt x="92" y="0"/>
                      </a:lnTo>
                      <a:lnTo>
                        <a:pt x="143" y="0"/>
                      </a:lnTo>
                      <a:lnTo>
                        <a:pt x="209" y="39"/>
                      </a:lnTo>
                      <a:lnTo>
                        <a:pt x="271" y="129"/>
                      </a:lnTo>
                      <a:lnTo>
                        <a:pt x="314" y="223"/>
                      </a:lnTo>
                      <a:lnTo>
                        <a:pt x="335" y="350"/>
                      </a:lnTo>
                      <a:lnTo>
                        <a:pt x="354" y="500"/>
                      </a:lnTo>
                      <a:lnTo>
                        <a:pt x="362" y="645"/>
                      </a:lnTo>
                      <a:lnTo>
                        <a:pt x="362" y="833"/>
                      </a:lnTo>
                      <a:lnTo>
                        <a:pt x="335" y="949"/>
                      </a:lnTo>
                      <a:lnTo>
                        <a:pt x="288" y="991"/>
                      </a:lnTo>
                      <a:lnTo>
                        <a:pt x="205" y="1004"/>
                      </a:lnTo>
                      <a:lnTo>
                        <a:pt x="118" y="1001"/>
                      </a:lnTo>
                      <a:lnTo>
                        <a:pt x="74" y="949"/>
                      </a:lnTo>
                      <a:lnTo>
                        <a:pt x="49" y="860"/>
                      </a:lnTo>
                      <a:lnTo>
                        <a:pt x="26" y="770"/>
                      </a:lnTo>
                      <a:lnTo>
                        <a:pt x="9" y="607"/>
                      </a:lnTo>
                      <a:lnTo>
                        <a:pt x="0" y="424"/>
                      </a:lnTo>
                      <a:lnTo>
                        <a:pt x="0" y="210"/>
                      </a:lnTo>
                      <a:lnTo>
                        <a:pt x="22" y="116"/>
                      </a:lnTo>
                      <a:lnTo>
                        <a:pt x="22" y="7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6" name="Freeform 88"/>
                <p:cNvSpPr>
                  <a:spLocks/>
                </p:cNvSpPr>
                <p:nvPr/>
              </p:nvSpPr>
              <p:spPr bwMode="auto">
                <a:xfrm>
                  <a:off x="1954" y="3414"/>
                  <a:ext cx="184" cy="257"/>
                </a:xfrm>
                <a:custGeom>
                  <a:avLst/>
                  <a:gdLst>
                    <a:gd name="T0" fmla="*/ 0 w 553"/>
                    <a:gd name="T1" fmla="*/ 0 h 771"/>
                    <a:gd name="T2" fmla="*/ 0 w 553"/>
                    <a:gd name="T3" fmla="*/ 0 h 771"/>
                    <a:gd name="T4" fmla="*/ 0 w 553"/>
                    <a:gd name="T5" fmla="*/ 0 h 771"/>
                    <a:gd name="T6" fmla="*/ 1 w 553"/>
                    <a:gd name="T7" fmla="*/ 0 h 771"/>
                    <a:gd name="T8" fmla="*/ 1 w 553"/>
                    <a:gd name="T9" fmla="*/ 0 h 771"/>
                    <a:gd name="T10" fmla="*/ 1 w 553"/>
                    <a:gd name="T11" fmla="*/ 0 h 771"/>
                    <a:gd name="T12" fmla="*/ 1 w 553"/>
                    <a:gd name="T13" fmla="*/ 0 h 771"/>
                    <a:gd name="T14" fmla="*/ 1 w 553"/>
                    <a:gd name="T15" fmla="*/ 1 h 771"/>
                    <a:gd name="T16" fmla="*/ 1 w 553"/>
                    <a:gd name="T17" fmla="*/ 1 h 771"/>
                    <a:gd name="T18" fmla="*/ 0 w 553"/>
                    <a:gd name="T19" fmla="*/ 1 h 771"/>
                    <a:gd name="T20" fmla="*/ 0 w 553"/>
                    <a:gd name="T21" fmla="*/ 1 h 771"/>
                    <a:gd name="T22" fmla="*/ 0 w 553"/>
                    <a:gd name="T23" fmla="*/ 1 h 771"/>
                    <a:gd name="T24" fmla="*/ 0 w 553"/>
                    <a:gd name="T25" fmla="*/ 1 h 771"/>
                    <a:gd name="T26" fmla="*/ 0 w 553"/>
                    <a:gd name="T27" fmla="*/ 1 h 771"/>
                    <a:gd name="T28" fmla="*/ 0 w 553"/>
                    <a:gd name="T29" fmla="*/ 1 h 771"/>
                    <a:gd name="T30" fmla="*/ 1 w 553"/>
                    <a:gd name="T31" fmla="*/ 1 h 771"/>
                    <a:gd name="T32" fmla="*/ 1 w 553"/>
                    <a:gd name="T33" fmla="*/ 1 h 771"/>
                    <a:gd name="T34" fmla="*/ 0 w 553"/>
                    <a:gd name="T35" fmla="*/ 1 h 771"/>
                    <a:gd name="T36" fmla="*/ 0 w 553"/>
                    <a:gd name="T37" fmla="*/ 1 h 771"/>
                    <a:gd name="T38" fmla="*/ 0 w 553"/>
                    <a:gd name="T39" fmla="*/ 1 h 771"/>
                    <a:gd name="T40" fmla="*/ 0 w 553"/>
                    <a:gd name="T41" fmla="*/ 1 h 771"/>
                    <a:gd name="T42" fmla="*/ 0 w 553"/>
                    <a:gd name="T43" fmla="*/ 1 h 771"/>
                    <a:gd name="T44" fmla="*/ 0 w 553"/>
                    <a:gd name="T45" fmla="*/ 1 h 771"/>
                    <a:gd name="T46" fmla="*/ 0 w 553"/>
                    <a:gd name="T47" fmla="*/ 1 h 771"/>
                    <a:gd name="T48" fmla="*/ 0 w 553"/>
                    <a:gd name="T49" fmla="*/ 1 h 771"/>
                    <a:gd name="T50" fmla="*/ 1 w 553"/>
                    <a:gd name="T51" fmla="*/ 1 h 771"/>
                    <a:gd name="T52" fmla="*/ 1 w 553"/>
                    <a:gd name="T53" fmla="*/ 0 h 771"/>
                    <a:gd name="T54" fmla="*/ 1 w 553"/>
                    <a:gd name="T55" fmla="*/ 0 h 771"/>
                    <a:gd name="T56" fmla="*/ 1 w 553"/>
                    <a:gd name="T57" fmla="*/ 0 h 771"/>
                    <a:gd name="T58" fmla="*/ 0 w 553"/>
                    <a:gd name="T59" fmla="*/ 0 h 771"/>
                    <a:gd name="T60" fmla="*/ 0 w 553"/>
                    <a:gd name="T61" fmla="*/ 0 h 771"/>
                    <a:gd name="T62" fmla="*/ 0 w 553"/>
                    <a:gd name="T63" fmla="*/ 0 h 771"/>
                    <a:gd name="T64" fmla="*/ 0 w 553"/>
                    <a:gd name="T65" fmla="*/ 0 h 771"/>
                    <a:gd name="T66" fmla="*/ 0 w 553"/>
                    <a:gd name="T67" fmla="*/ 0 h 771"/>
                    <a:gd name="T68" fmla="*/ 0 w 553"/>
                    <a:gd name="T69" fmla="*/ 0 h 77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3"/>
                    <a:gd name="T106" fmla="*/ 0 h 771"/>
                    <a:gd name="T107" fmla="*/ 553 w 553"/>
                    <a:gd name="T108" fmla="*/ 771 h 77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3" h="771">
                      <a:moveTo>
                        <a:pt x="30" y="0"/>
                      </a:moveTo>
                      <a:lnTo>
                        <a:pt x="143" y="13"/>
                      </a:lnTo>
                      <a:lnTo>
                        <a:pt x="261" y="34"/>
                      </a:lnTo>
                      <a:lnTo>
                        <a:pt x="383" y="103"/>
                      </a:lnTo>
                      <a:lnTo>
                        <a:pt x="470" y="154"/>
                      </a:lnTo>
                      <a:lnTo>
                        <a:pt x="526" y="228"/>
                      </a:lnTo>
                      <a:lnTo>
                        <a:pt x="553" y="270"/>
                      </a:lnTo>
                      <a:lnTo>
                        <a:pt x="500" y="395"/>
                      </a:lnTo>
                      <a:lnTo>
                        <a:pt x="417" y="471"/>
                      </a:lnTo>
                      <a:lnTo>
                        <a:pt x="317" y="526"/>
                      </a:lnTo>
                      <a:lnTo>
                        <a:pt x="265" y="561"/>
                      </a:lnTo>
                      <a:lnTo>
                        <a:pt x="174" y="578"/>
                      </a:lnTo>
                      <a:lnTo>
                        <a:pt x="170" y="612"/>
                      </a:lnTo>
                      <a:lnTo>
                        <a:pt x="240" y="642"/>
                      </a:lnTo>
                      <a:lnTo>
                        <a:pt x="339" y="669"/>
                      </a:lnTo>
                      <a:lnTo>
                        <a:pt x="434" y="720"/>
                      </a:lnTo>
                      <a:lnTo>
                        <a:pt x="396" y="758"/>
                      </a:lnTo>
                      <a:lnTo>
                        <a:pt x="357" y="771"/>
                      </a:lnTo>
                      <a:lnTo>
                        <a:pt x="300" y="715"/>
                      </a:lnTo>
                      <a:lnTo>
                        <a:pt x="213" y="680"/>
                      </a:lnTo>
                      <a:lnTo>
                        <a:pt x="143" y="655"/>
                      </a:lnTo>
                      <a:lnTo>
                        <a:pt x="143" y="604"/>
                      </a:lnTo>
                      <a:lnTo>
                        <a:pt x="157" y="549"/>
                      </a:lnTo>
                      <a:lnTo>
                        <a:pt x="200" y="526"/>
                      </a:lnTo>
                      <a:lnTo>
                        <a:pt x="339" y="471"/>
                      </a:lnTo>
                      <a:lnTo>
                        <a:pt x="417" y="386"/>
                      </a:lnTo>
                      <a:lnTo>
                        <a:pt x="474" y="296"/>
                      </a:lnTo>
                      <a:lnTo>
                        <a:pt x="461" y="253"/>
                      </a:lnTo>
                      <a:lnTo>
                        <a:pt x="417" y="201"/>
                      </a:lnTo>
                      <a:lnTo>
                        <a:pt x="313" y="129"/>
                      </a:lnTo>
                      <a:lnTo>
                        <a:pt x="187" y="103"/>
                      </a:lnTo>
                      <a:lnTo>
                        <a:pt x="104" y="99"/>
                      </a:lnTo>
                      <a:lnTo>
                        <a:pt x="30" y="99"/>
                      </a:lnTo>
                      <a:lnTo>
                        <a:pt x="0" y="5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7" name="Freeform 89"/>
                <p:cNvSpPr>
                  <a:spLocks/>
                </p:cNvSpPr>
                <p:nvPr/>
              </p:nvSpPr>
              <p:spPr bwMode="auto">
                <a:xfrm>
                  <a:off x="1969" y="3706"/>
                  <a:ext cx="224" cy="415"/>
                </a:xfrm>
                <a:custGeom>
                  <a:avLst/>
                  <a:gdLst>
                    <a:gd name="T0" fmla="*/ 0 w 672"/>
                    <a:gd name="T1" fmla="*/ 0 h 1246"/>
                    <a:gd name="T2" fmla="*/ 0 w 672"/>
                    <a:gd name="T3" fmla="*/ 0 h 1246"/>
                    <a:gd name="T4" fmla="*/ 0 w 672"/>
                    <a:gd name="T5" fmla="*/ 0 h 1246"/>
                    <a:gd name="T6" fmla="*/ 0 w 672"/>
                    <a:gd name="T7" fmla="*/ 0 h 1246"/>
                    <a:gd name="T8" fmla="*/ 0 w 672"/>
                    <a:gd name="T9" fmla="*/ 0 h 1246"/>
                    <a:gd name="T10" fmla="*/ 0 w 672"/>
                    <a:gd name="T11" fmla="*/ 1 h 1246"/>
                    <a:gd name="T12" fmla="*/ 1 w 672"/>
                    <a:gd name="T13" fmla="*/ 1 h 1246"/>
                    <a:gd name="T14" fmla="*/ 1 w 672"/>
                    <a:gd name="T15" fmla="*/ 1 h 1246"/>
                    <a:gd name="T16" fmla="*/ 1 w 672"/>
                    <a:gd name="T17" fmla="*/ 1 h 1246"/>
                    <a:gd name="T18" fmla="*/ 0 w 672"/>
                    <a:gd name="T19" fmla="*/ 1 h 1246"/>
                    <a:gd name="T20" fmla="*/ 0 w 672"/>
                    <a:gd name="T21" fmla="*/ 1 h 1246"/>
                    <a:gd name="T22" fmla="*/ 0 w 672"/>
                    <a:gd name="T23" fmla="*/ 2 h 1246"/>
                    <a:gd name="T24" fmla="*/ 0 w 672"/>
                    <a:gd name="T25" fmla="*/ 2 h 1246"/>
                    <a:gd name="T26" fmla="*/ 0 w 672"/>
                    <a:gd name="T27" fmla="*/ 2 h 1246"/>
                    <a:gd name="T28" fmla="*/ 1 w 672"/>
                    <a:gd name="T29" fmla="*/ 2 h 1246"/>
                    <a:gd name="T30" fmla="*/ 1 w 672"/>
                    <a:gd name="T31" fmla="*/ 2 h 1246"/>
                    <a:gd name="T32" fmla="*/ 1 w 672"/>
                    <a:gd name="T33" fmla="*/ 2 h 1246"/>
                    <a:gd name="T34" fmla="*/ 1 w 672"/>
                    <a:gd name="T35" fmla="*/ 2 h 1246"/>
                    <a:gd name="T36" fmla="*/ 1 w 672"/>
                    <a:gd name="T37" fmla="*/ 2 h 1246"/>
                    <a:gd name="T38" fmla="*/ 1 w 672"/>
                    <a:gd name="T39" fmla="*/ 2 h 1246"/>
                    <a:gd name="T40" fmla="*/ 1 w 672"/>
                    <a:gd name="T41" fmla="*/ 2 h 1246"/>
                    <a:gd name="T42" fmla="*/ 1 w 672"/>
                    <a:gd name="T43" fmla="*/ 2 h 1246"/>
                    <a:gd name="T44" fmla="*/ 1 w 672"/>
                    <a:gd name="T45" fmla="*/ 2 h 1246"/>
                    <a:gd name="T46" fmla="*/ 0 w 672"/>
                    <a:gd name="T47" fmla="*/ 2 h 1246"/>
                    <a:gd name="T48" fmla="*/ 0 w 672"/>
                    <a:gd name="T49" fmla="*/ 2 h 1246"/>
                    <a:gd name="T50" fmla="*/ 1 w 672"/>
                    <a:gd name="T51" fmla="*/ 1 h 1246"/>
                    <a:gd name="T52" fmla="*/ 1 w 672"/>
                    <a:gd name="T53" fmla="*/ 1 h 1246"/>
                    <a:gd name="T54" fmla="*/ 1 w 672"/>
                    <a:gd name="T55" fmla="*/ 1 h 1246"/>
                    <a:gd name="T56" fmla="*/ 1 w 672"/>
                    <a:gd name="T57" fmla="*/ 1 h 1246"/>
                    <a:gd name="T58" fmla="*/ 1 w 672"/>
                    <a:gd name="T59" fmla="*/ 1 h 1246"/>
                    <a:gd name="T60" fmla="*/ 0 w 672"/>
                    <a:gd name="T61" fmla="*/ 0 h 1246"/>
                    <a:gd name="T62" fmla="*/ 0 w 672"/>
                    <a:gd name="T63" fmla="*/ 0 h 1246"/>
                    <a:gd name="T64" fmla="*/ 0 w 672"/>
                    <a:gd name="T65" fmla="*/ 0 h 1246"/>
                    <a:gd name="T66" fmla="*/ 0 w 672"/>
                    <a:gd name="T67" fmla="*/ 0 h 12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72"/>
                    <a:gd name="T103" fmla="*/ 0 h 1246"/>
                    <a:gd name="T104" fmla="*/ 672 w 672"/>
                    <a:gd name="T105" fmla="*/ 1246 h 12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72" h="1246">
                      <a:moveTo>
                        <a:pt x="77" y="0"/>
                      </a:moveTo>
                      <a:lnTo>
                        <a:pt x="17" y="0"/>
                      </a:lnTo>
                      <a:lnTo>
                        <a:pt x="0" y="89"/>
                      </a:lnTo>
                      <a:lnTo>
                        <a:pt x="43" y="142"/>
                      </a:lnTo>
                      <a:lnTo>
                        <a:pt x="182" y="266"/>
                      </a:lnTo>
                      <a:lnTo>
                        <a:pt x="305" y="424"/>
                      </a:lnTo>
                      <a:lnTo>
                        <a:pt x="384" y="587"/>
                      </a:lnTo>
                      <a:lnTo>
                        <a:pt x="395" y="693"/>
                      </a:lnTo>
                      <a:lnTo>
                        <a:pt x="392" y="771"/>
                      </a:lnTo>
                      <a:lnTo>
                        <a:pt x="357" y="946"/>
                      </a:lnTo>
                      <a:lnTo>
                        <a:pt x="313" y="1088"/>
                      </a:lnTo>
                      <a:lnTo>
                        <a:pt x="274" y="1170"/>
                      </a:lnTo>
                      <a:lnTo>
                        <a:pt x="265" y="1221"/>
                      </a:lnTo>
                      <a:lnTo>
                        <a:pt x="305" y="1221"/>
                      </a:lnTo>
                      <a:lnTo>
                        <a:pt x="365" y="1204"/>
                      </a:lnTo>
                      <a:lnTo>
                        <a:pt x="384" y="1208"/>
                      </a:lnTo>
                      <a:lnTo>
                        <a:pt x="510" y="1216"/>
                      </a:lnTo>
                      <a:lnTo>
                        <a:pt x="606" y="1246"/>
                      </a:lnTo>
                      <a:lnTo>
                        <a:pt x="640" y="1229"/>
                      </a:lnTo>
                      <a:lnTo>
                        <a:pt x="672" y="1164"/>
                      </a:lnTo>
                      <a:lnTo>
                        <a:pt x="640" y="1130"/>
                      </a:lnTo>
                      <a:lnTo>
                        <a:pt x="497" y="1126"/>
                      </a:lnTo>
                      <a:lnTo>
                        <a:pt x="395" y="1139"/>
                      </a:lnTo>
                      <a:lnTo>
                        <a:pt x="344" y="1164"/>
                      </a:lnTo>
                      <a:lnTo>
                        <a:pt x="352" y="1105"/>
                      </a:lnTo>
                      <a:lnTo>
                        <a:pt x="405" y="1014"/>
                      </a:lnTo>
                      <a:lnTo>
                        <a:pt x="448" y="874"/>
                      </a:lnTo>
                      <a:lnTo>
                        <a:pt x="484" y="754"/>
                      </a:lnTo>
                      <a:lnTo>
                        <a:pt x="457" y="617"/>
                      </a:lnTo>
                      <a:lnTo>
                        <a:pt x="418" y="471"/>
                      </a:lnTo>
                      <a:lnTo>
                        <a:pt x="339" y="304"/>
                      </a:lnTo>
                      <a:lnTo>
                        <a:pt x="226" y="150"/>
                      </a:lnTo>
                      <a:lnTo>
                        <a:pt x="130" y="3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8" name="Freeform 90"/>
                <p:cNvSpPr>
                  <a:spLocks/>
                </p:cNvSpPr>
                <p:nvPr/>
              </p:nvSpPr>
              <p:spPr bwMode="auto">
                <a:xfrm>
                  <a:off x="1828" y="3705"/>
                  <a:ext cx="151" cy="423"/>
                </a:xfrm>
                <a:custGeom>
                  <a:avLst/>
                  <a:gdLst>
                    <a:gd name="T0" fmla="*/ 0 w 453"/>
                    <a:gd name="T1" fmla="*/ 0 h 1270"/>
                    <a:gd name="T2" fmla="*/ 0 w 453"/>
                    <a:gd name="T3" fmla="*/ 0 h 1270"/>
                    <a:gd name="T4" fmla="*/ 0 w 453"/>
                    <a:gd name="T5" fmla="*/ 0 h 1270"/>
                    <a:gd name="T6" fmla="*/ 0 w 453"/>
                    <a:gd name="T7" fmla="*/ 1 h 1270"/>
                    <a:gd name="T8" fmla="*/ 0 w 453"/>
                    <a:gd name="T9" fmla="*/ 1 h 1270"/>
                    <a:gd name="T10" fmla="*/ 0 w 453"/>
                    <a:gd name="T11" fmla="*/ 1 h 1270"/>
                    <a:gd name="T12" fmla="*/ 0 w 453"/>
                    <a:gd name="T13" fmla="*/ 1 h 1270"/>
                    <a:gd name="T14" fmla="*/ 0 w 453"/>
                    <a:gd name="T15" fmla="*/ 1 h 1270"/>
                    <a:gd name="T16" fmla="*/ 0 w 453"/>
                    <a:gd name="T17" fmla="*/ 1 h 1270"/>
                    <a:gd name="T18" fmla="*/ 0 w 453"/>
                    <a:gd name="T19" fmla="*/ 2 h 1270"/>
                    <a:gd name="T20" fmla="*/ 0 w 453"/>
                    <a:gd name="T21" fmla="*/ 2 h 1270"/>
                    <a:gd name="T22" fmla="*/ 0 w 453"/>
                    <a:gd name="T23" fmla="*/ 2 h 1270"/>
                    <a:gd name="T24" fmla="*/ 0 w 453"/>
                    <a:gd name="T25" fmla="*/ 2 h 1270"/>
                    <a:gd name="T26" fmla="*/ 0 w 453"/>
                    <a:gd name="T27" fmla="*/ 2 h 1270"/>
                    <a:gd name="T28" fmla="*/ 0 w 453"/>
                    <a:gd name="T29" fmla="*/ 2 h 1270"/>
                    <a:gd name="T30" fmla="*/ 0 w 453"/>
                    <a:gd name="T31" fmla="*/ 2 h 1270"/>
                    <a:gd name="T32" fmla="*/ 0 w 453"/>
                    <a:gd name="T33" fmla="*/ 2 h 1270"/>
                    <a:gd name="T34" fmla="*/ 0 w 453"/>
                    <a:gd name="T35" fmla="*/ 2 h 1270"/>
                    <a:gd name="T36" fmla="*/ 1 w 453"/>
                    <a:gd name="T37" fmla="*/ 2 h 1270"/>
                    <a:gd name="T38" fmla="*/ 1 w 453"/>
                    <a:gd name="T39" fmla="*/ 2 h 1270"/>
                    <a:gd name="T40" fmla="*/ 1 w 453"/>
                    <a:gd name="T41" fmla="*/ 2 h 1270"/>
                    <a:gd name="T42" fmla="*/ 0 w 453"/>
                    <a:gd name="T43" fmla="*/ 1 h 1270"/>
                    <a:gd name="T44" fmla="*/ 0 w 453"/>
                    <a:gd name="T45" fmla="*/ 1 h 1270"/>
                    <a:gd name="T46" fmla="*/ 0 w 453"/>
                    <a:gd name="T47" fmla="*/ 1 h 1270"/>
                    <a:gd name="T48" fmla="*/ 0 w 453"/>
                    <a:gd name="T49" fmla="*/ 1 h 1270"/>
                    <a:gd name="T50" fmla="*/ 0 w 453"/>
                    <a:gd name="T51" fmla="*/ 1 h 1270"/>
                    <a:gd name="T52" fmla="*/ 0 w 453"/>
                    <a:gd name="T53" fmla="*/ 1 h 1270"/>
                    <a:gd name="T54" fmla="*/ 0 w 453"/>
                    <a:gd name="T55" fmla="*/ 0 h 1270"/>
                    <a:gd name="T56" fmla="*/ 1 w 453"/>
                    <a:gd name="T57" fmla="*/ 0 h 1270"/>
                    <a:gd name="T58" fmla="*/ 1 w 453"/>
                    <a:gd name="T59" fmla="*/ 0 h 1270"/>
                    <a:gd name="T60" fmla="*/ 0 w 453"/>
                    <a:gd name="T61" fmla="*/ 0 h 1270"/>
                    <a:gd name="T62" fmla="*/ 0 w 453"/>
                    <a:gd name="T63" fmla="*/ 0 h 127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3"/>
                    <a:gd name="T97" fmla="*/ 0 h 1270"/>
                    <a:gd name="T98" fmla="*/ 453 w 453"/>
                    <a:gd name="T99" fmla="*/ 1270 h 127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3" h="1270">
                      <a:moveTo>
                        <a:pt x="313" y="0"/>
                      </a:moveTo>
                      <a:lnTo>
                        <a:pt x="257" y="120"/>
                      </a:lnTo>
                      <a:lnTo>
                        <a:pt x="217" y="295"/>
                      </a:lnTo>
                      <a:lnTo>
                        <a:pt x="170" y="488"/>
                      </a:lnTo>
                      <a:lnTo>
                        <a:pt x="127" y="684"/>
                      </a:lnTo>
                      <a:lnTo>
                        <a:pt x="127" y="757"/>
                      </a:lnTo>
                      <a:lnTo>
                        <a:pt x="170" y="886"/>
                      </a:lnTo>
                      <a:lnTo>
                        <a:pt x="230" y="954"/>
                      </a:lnTo>
                      <a:lnTo>
                        <a:pt x="287" y="1040"/>
                      </a:lnTo>
                      <a:lnTo>
                        <a:pt x="327" y="1103"/>
                      </a:lnTo>
                      <a:lnTo>
                        <a:pt x="309" y="1133"/>
                      </a:lnTo>
                      <a:lnTo>
                        <a:pt x="209" y="1146"/>
                      </a:lnTo>
                      <a:lnTo>
                        <a:pt x="48" y="1171"/>
                      </a:lnTo>
                      <a:lnTo>
                        <a:pt x="0" y="1211"/>
                      </a:lnTo>
                      <a:lnTo>
                        <a:pt x="40" y="1245"/>
                      </a:lnTo>
                      <a:lnTo>
                        <a:pt x="131" y="1270"/>
                      </a:lnTo>
                      <a:lnTo>
                        <a:pt x="236" y="1219"/>
                      </a:lnTo>
                      <a:lnTo>
                        <a:pt x="313" y="1184"/>
                      </a:lnTo>
                      <a:lnTo>
                        <a:pt x="413" y="1171"/>
                      </a:lnTo>
                      <a:lnTo>
                        <a:pt x="453" y="1159"/>
                      </a:lnTo>
                      <a:lnTo>
                        <a:pt x="440" y="1116"/>
                      </a:lnTo>
                      <a:lnTo>
                        <a:pt x="327" y="1006"/>
                      </a:lnTo>
                      <a:lnTo>
                        <a:pt x="261" y="890"/>
                      </a:lnTo>
                      <a:lnTo>
                        <a:pt x="204" y="812"/>
                      </a:lnTo>
                      <a:lnTo>
                        <a:pt x="196" y="736"/>
                      </a:lnTo>
                      <a:lnTo>
                        <a:pt x="223" y="608"/>
                      </a:lnTo>
                      <a:lnTo>
                        <a:pt x="283" y="475"/>
                      </a:lnTo>
                      <a:lnTo>
                        <a:pt x="349" y="249"/>
                      </a:lnTo>
                      <a:lnTo>
                        <a:pt x="405" y="116"/>
                      </a:lnTo>
                      <a:lnTo>
                        <a:pt x="400" y="38"/>
                      </a:lnTo>
                      <a:lnTo>
                        <a:pt x="349" y="0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2530" name="Group 91"/>
              <p:cNvGrpSpPr>
                <a:grpSpLocks/>
              </p:cNvGrpSpPr>
              <p:nvPr/>
            </p:nvGrpSpPr>
            <p:grpSpPr bwMode="auto">
              <a:xfrm>
                <a:off x="1989" y="3025"/>
                <a:ext cx="93" cy="125"/>
                <a:chOff x="1989" y="3025"/>
                <a:chExt cx="93" cy="125"/>
              </a:xfrm>
            </p:grpSpPr>
            <p:sp>
              <p:nvSpPr>
                <p:cNvPr id="192531" name="Freeform 92"/>
                <p:cNvSpPr>
                  <a:spLocks/>
                </p:cNvSpPr>
                <p:nvPr/>
              </p:nvSpPr>
              <p:spPr bwMode="auto">
                <a:xfrm>
                  <a:off x="2007" y="3025"/>
                  <a:ext cx="75" cy="87"/>
                </a:xfrm>
                <a:custGeom>
                  <a:avLst/>
                  <a:gdLst>
                    <a:gd name="T0" fmla="*/ 0 w 224"/>
                    <a:gd name="T1" fmla="*/ 0 h 260"/>
                    <a:gd name="T2" fmla="*/ 0 w 224"/>
                    <a:gd name="T3" fmla="*/ 0 h 260"/>
                    <a:gd name="T4" fmla="*/ 0 w 224"/>
                    <a:gd name="T5" fmla="*/ 0 h 260"/>
                    <a:gd name="T6" fmla="*/ 0 w 224"/>
                    <a:gd name="T7" fmla="*/ 0 h 260"/>
                    <a:gd name="T8" fmla="*/ 0 w 224"/>
                    <a:gd name="T9" fmla="*/ 0 h 260"/>
                    <a:gd name="T10" fmla="*/ 0 w 224"/>
                    <a:gd name="T11" fmla="*/ 0 h 260"/>
                    <a:gd name="T12" fmla="*/ 0 w 224"/>
                    <a:gd name="T13" fmla="*/ 0 h 260"/>
                    <a:gd name="T14" fmla="*/ 0 w 224"/>
                    <a:gd name="T15" fmla="*/ 0 h 260"/>
                    <a:gd name="T16" fmla="*/ 0 w 224"/>
                    <a:gd name="T17" fmla="*/ 0 h 260"/>
                    <a:gd name="T18" fmla="*/ 0 w 224"/>
                    <a:gd name="T19" fmla="*/ 0 h 260"/>
                    <a:gd name="T20" fmla="*/ 0 w 224"/>
                    <a:gd name="T21" fmla="*/ 0 h 260"/>
                    <a:gd name="T22" fmla="*/ 0 w 224"/>
                    <a:gd name="T23" fmla="*/ 0 h 260"/>
                    <a:gd name="T24" fmla="*/ 0 w 224"/>
                    <a:gd name="T25" fmla="*/ 0 h 260"/>
                    <a:gd name="T26" fmla="*/ 0 w 224"/>
                    <a:gd name="T27" fmla="*/ 0 h 260"/>
                    <a:gd name="T28" fmla="*/ 0 w 224"/>
                    <a:gd name="T29" fmla="*/ 0 h 260"/>
                    <a:gd name="T30" fmla="*/ 0 w 224"/>
                    <a:gd name="T31" fmla="*/ 0 h 260"/>
                    <a:gd name="T32" fmla="*/ 0 w 224"/>
                    <a:gd name="T33" fmla="*/ 0 h 260"/>
                    <a:gd name="T34" fmla="*/ 0 w 224"/>
                    <a:gd name="T35" fmla="*/ 0 h 260"/>
                    <a:gd name="T36" fmla="*/ 0 w 224"/>
                    <a:gd name="T37" fmla="*/ 0 h 260"/>
                    <a:gd name="T38" fmla="*/ 0 w 224"/>
                    <a:gd name="T39" fmla="*/ 0 h 260"/>
                    <a:gd name="T40" fmla="*/ 0 w 224"/>
                    <a:gd name="T41" fmla="*/ 0 h 260"/>
                    <a:gd name="T42" fmla="*/ 0 w 224"/>
                    <a:gd name="T43" fmla="*/ 0 h 26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24"/>
                    <a:gd name="T67" fmla="*/ 0 h 260"/>
                    <a:gd name="T68" fmla="*/ 224 w 224"/>
                    <a:gd name="T69" fmla="*/ 260 h 26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24" h="260">
                      <a:moveTo>
                        <a:pt x="27" y="11"/>
                      </a:moveTo>
                      <a:lnTo>
                        <a:pt x="87" y="0"/>
                      </a:lnTo>
                      <a:lnTo>
                        <a:pt x="145" y="4"/>
                      </a:lnTo>
                      <a:lnTo>
                        <a:pt x="198" y="29"/>
                      </a:lnTo>
                      <a:lnTo>
                        <a:pt x="224" y="76"/>
                      </a:lnTo>
                      <a:lnTo>
                        <a:pt x="224" y="114"/>
                      </a:lnTo>
                      <a:lnTo>
                        <a:pt x="198" y="165"/>
                      </a:lnTo>
                      <a:lnTo>
                        <a:pt x="153" y="196"/>
                      </a:lnTo>
                      <a:lnTo>
                        <a:pt x="87" y="196"/>
                      </a:lnTo>
                      <a:lnTo>
                        <a:pt x="48" y="221"/>
                      </a:lnTo>
                      <a:lnTo>
                        <a:pt x="34" y="260"/>
                      </a:lnTo>
                      <a:lnTo>
                        <a:pt x="0" y="247"/>
                      </a:lnTo>
                      <a:lnTo>
                        <a:pt x="13" y="196"/>
                      </a:lnTo>
                      <a:lnTo>
                        <a:pt x="61" y="165"/>
                      </a:lnTo>
                      <a:lnTo>
                        <a:pt x="140" y="158"/>
                      </a:lnTo>
                      <a:lnTo>
                        <a:pt x="171" y="127"/>
                      </a:lnTo>
                      <a:lnTo>
                        <a:pt x="179" y="80"/>
                      </a:lnTo>
                      <a:lnTo>
                        <a:pt x="145" y="38"/>
                      </a:lnTo>
                      <a:lnTo>
                        <a:pt x="92" y="38"/>
                      </a:lnTo>
                      <a:lnTo>
                        <a:pt x="34" y="51"/>
                      </a:lnTo>
                      <a:lnTo>
                        <a:pt x="13" y="38"/>
                      </a:lnTo>
                      <a:lnTo>
                        <a:pt x="27" y="1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2532" name="Freeform 93"/>
                <p:cNvSpPr>
                  <a:spLocks/>
                </p:cNvSpPr>
                <p:nvPr/>
              </p:nvSpPr>
              <p:spPr bwMode="auto">
                <a:xfrm>
                  <a:off x="1989" y="3126"/>
                  <a:ext cx="23" cy="24"/>
                </a:xfrm>
                <a:custGeom>
                  <a:avLst/>
                  <a:gdLst>
                    <a:gd name="T0" fmla="*/ 0 w 70"/>
                    <a:gd name="T1" fmla="*/ 0 h 71"/>
                    <a:gd name="T2" fmla="*/ 0 w 70"/>
                    <a:gd name="T3" fmla="*/ 0 h 71"/>
                    <a:gd name="T4" fmla="*/ 0 w 70"/>
                    <a:gd name="T5" fmla="*/ 0 h 71"/>
                    <a:gd name="T6" fmla="*/ 0 w 70"/>
                    <a:gd name="T7" fmla="*/ 0 h 71"/>
                    <a:gd name="T8" fmla="*/ 0 w 70"/>
                    <a:gd name="T9" fmla="*/ 0 h 71"/>
                    <a:gd name="T10" fmla="*/ 0 w 70"/>
                    <a:gd name="T11" fmla="*/ 0 h 71"/>
                    <a:gd name="T12" fmla="*/ 0 w 70"/>
                    <a:gd name="T13" fmla="*/ 0 h 71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70"/>
                    <a:gd name="T22" fmla="*/ 0 h 71"/>
                    <a:gd name="T23" fmla="*/ 70 w 70"/>
                    <a:gd name="T24" fmla="*/ 71 h 71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70" h="71">
                      <a:moveTo>
                        <a:pt x="70" y="4"/>
                      </a:moveTo>
                      <a:lnTo>
                        <a:pt x="35" y="0"/>
                      </a:lnTo>
                      <a:lnTo>
                        <a:pt x="11" y="26"/>
                      </a:lnTo>
                      <a:lnTo>
                        <a:pt x="0" y="67"/>
                      </a:lnTo>
                      <a:lnTo>
                        <a:pt x="35" y="71"/>
                      </a:lnTo>
                      <a:lnTo>
                        <a:pt x="63" y="52"/>
                      </a:lnTo>
                      <a:lnTo>
                        <a:pt x="70" y="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92528" name="AutoShape 94"/>
            <p:cNvSpPr>
              <a:spLocks noChangeArrowheads="1"/>
            </p:cNvSpPr>
            <p:nvPr/>
          </p:nvSpPr>
          <p:spPr bwMode="auto">
            <a:xfrm>
              <a:off x="3888" y="2592"/>
              <a:ext cx="1488" cy="864"/>
            </a:xfrm>
            <a:prstGeom prst="cloudCallout">
              <a:avLst>
                <a:gd name="adj1" fmla="val -55778"/>
                <a:gd name="adj2" fmla="val 26505"/>
              </a:avLst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is further?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84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84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840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840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4056" grpId="0" autoUpdateAnimBg="0"/>
      <p:bldP spid="684057" grpId="0" autoUpdateAnimBg="0"/>
    </p:bld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8" name="Rectangle 3"/>
          <p:cNvSpPr>
            <a:spLocks noChangeArrowheads="1"/>
          </p:cNvSpPr>
          <p:nvPr/>
        </p:nvSpPr>
        <p:spPr bwMode="auto">
          <a:xfrm>
            <a:off x="762000" y="593725"/>
            <a:ext cx="20589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Basic Steps:</a:t>
            </a:r>
          </a:p>
        </p:txBody>
      </p:sp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307975" y="3251200"/>
            <a:ext cx="4770438" cy="1746250"/>
            <a:chOff x="2" y="1598"/>
            <a:chExt cx="3005" cy="1100"/>
          </a:xfrm>
        </p:grpSpPr>
        <p:sp>
          <p:nvSpPr>
            <p:cNvPr id="193562" name="Oval 5"/>
            <p:cNvSpPr>
              <a:spLocks noChangeArrowheads="1"/>
            </p:cNvSpPr>
            <p:nvPr/>
          </p:nvSpPr>
          <p:spPr bwMode="auto">
            <a:xfrm>
              <a:off x="2640" y="19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3563" name="Text Box 7"/>
            <p:cNvSpPr txBox="1">
              <a:spLocks noChangeArrowheads="1"/>
            </p:cNvSpPr>
            <p:nvPr/>
          </p:nvSpPr>
          <p:spPr bwMode="auto">
            <a:xfrm>
              <a:off x="2568" y="15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193564" name="Freeform 9"/>
            <p:cNvSpPr>
              <a:spLocks/>
            </p:cNvSpPr>
            <p:nvPr/>
          </p:nvSpPr>
          <p:spPr bwMode="auto">
            <a:xfrm>
              <a:off x="1392" y="1656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565" name="Rectangle 10"/>
            <p:cNvSpPr>
              <a:spLocks noChangeArrowheads="1"/>
            </p:cNvSpPr>
            <p:nvPr/>
          </p:nvSpPr>
          <p:spPr bwMode="auto">
            <a:xfrm>
              <a:off x="2" y="206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u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u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193540" name="Rectangle 1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3" name="Group 39"/>
          <p:cNvGrpSpPr>
            <a:grpSpLocks/>
          </p:cNvGrpSpPr>
          <p:nvPr/>
        </p:nvGrpSpPr>
        <p:grpSpPr bwMode="auto">
          <a:xfrm>
            <a:off x="4597400" y="3441700"/>
            <a:ext cx="3479800" cy="1555750"/>
            <a:chOff x="2704" y="2332"/>
            <a:chExt cx="2192" cy="980"/>
          </a:xfrm>
        </p:grpSpPr>
        <p:sp>
          <p:nvSpPr>
            <p:cNvPr id="193559" name="Freeform 12"/>
            <p:cNvSpPr>
              <a:spLocks/>
            </p:cNvSpPr>
            <p:nvPr/>
          </p:nvSpPr>
          <p:spPr bwMode="auto">
            <a:xfrm>
              <a:off x="2704" y="2342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560" name="Rectangle 15"/>
            <p:cNvSpPr>
              <a:spLocks noChangeArrowheads="1"/>
            </p:cNvSpPr>
            <p:nvPr/>
          </p:nvSpPr>
          <p:spPr bwMode="auto">
            <a:xfrm>
              <a:off x="2971" y="2678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  <p:sp>
          <p:nvSpPr>
            <p:cNvPr id="193561" name="Text Box 18"/>
            <p:cNvSpPr txBox="1">
              <a:spLocks noChangeArrowheads="1"/>
            </p:cNvSpPr>
            <p:nvPr/>
          </p:nvSpPr>
          <p:spPr bwMode="auto">
            <a:xfrm>
              <a:off x="2880" y="2332"/>
              <a:ext cx="64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1"/>
                  </a:solidFill>
                </a:rPr>
                <a:t>w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&gt;</a:t>
              </a: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2166938" y="2085975"/>
            <a:ext cx="5791200" cy="1524000"/>
            <a:chOff x="1365" y="1314"/>
            <a:chExt cx="3648" cy="960"/>
          </a:xfrm>
        </p:grpSpPr>
        <p:sp>
          <p:nvSpPr>
            <p:cNvPr id="193553" name="Oval 13"/>
            <p:cNvSpPr>
              <a:spLocks noChangeArrowheads="1"/>
            </p:cNvSpPr>
            <p:nvPr/>
          </p:nvSpPr>
          <p:spPr bwMode="auto">
            <a:xfrm>
              <a:off x="3268" y="21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3554" name="Text Box 14"/>
            <p:cNvSpPr txBox="1">
              <a:spLocks noChangeArrowheads="1"/>
            </p:cNvSpPr>
            <p:nvPr/>
          </p:nvSpPr>
          <p:spPr bwMode="auto">
            <a:xfrm>
              <a:off x="3316" y="192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193555" name="Oval 4"/>
            <p:cNvSpPr>
              <a:spLocks noChangeArrowheads="1"/>
            </p:cNvSpPr>
            <p:nvPr/>
          </p:nvSpPr>
          <p:spPr bwMode="auto">
            <a:xfrm>
              <a:off x="1540" y="205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193556" name="Text Box 6"/>
            <p:cNvSpPr txBox="1">
              <a:spLocks noChangeArrowheads="1"/>
            </p:cNvSpPr>
            <p:nvPr/>
          </p:nvSpPr>
          <p:spPr bwMode="auto">
            <a:xfrm>
              <a:off x="1365" y="1818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193557" name="Freeform 20"/>
            <p:cNvSpPr>
              <a:spLocks/>
            </p:cNvSpPr>
            <p:nvPr/>
          </p:nvSpPr>
          <p:spPr bwMode="auto">
            <a:xfrm>
              <a:off x="1592" y="1898"/>
              <a:ext cx="1632" cy="220"/>
            </a:xfrm>
            <a:custGeom>
              <a:avLst/>
              <a:gdLst>
                <a:gd name="T0" fmla="*/ 0 w 1632"/>
                <a:gd name="T1" fmla="*/ 208 h 220"/>
                <a:gd name="T2" fmla="*/ 520 w 1632"/>
                <a:gd name="T3" fmla="*/ 0 h 220"/>
                <a:gd name="T4" fmla="*/ 1024 w 1632"/>
                <a:gd name="T5" fmla="*/ 184 h 220"/>
                <a:gd name="T6" fmla="*/ 1632 w 1632"/>
                <a:gd name="T7" fmla="*/ 216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2"/>
                <a:gd name="T13" fmla="*/ 0 h 220"/>
                <a:gd name="T14" fmla="*/ 1632 w 163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2" h="220">
                  <a:moveTo>
                    <a:pt x="0" y="208"/>
                  </a:moveTo>
                  <a:cubicBezTo>
                    <a:pt x="87" y="173"/>
                    <a:pt x="349" y="4"/>
                    <a:pt x="520" y="0"/>
                  </a:cubicBezTo>
                  <a:cubicBezTo>
                    <a:pt x="646" y="51"/>
                    <a:pt x="839" y="148"/>
                    <a:pt x="1024" y="184"/>
                  </a:cubicBezTo>
                  <a:cubicBezTo>
                    <a:pt x="1209" y="220"/>
                    <a:pt x="1505" y="209"/>
                    <a:pt x="1632" y="216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558" name="Rectangle 21"/>
            <p:cNvSpPr>
              <a:spLocks noChangeArrowheads="1"/>
            </p:cNvSpPr>
            <p:nvPr/>
          </p:nvSpPr>
          <p:spPr bwMode="auto">
            <a:xfrm>
              <a:off x="2008" y="131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v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584728" name="Rectangle 24"/>
          <p:cNvSpPr>
            <a:spLocks noChangeArrowheads="1"/>
          </p:cNvSpPr>
          <p:nvPr/>
        </p:nvSpPr>
        <p:spPr bwMode="auto">
          <a:xfrm>
            <a:off x="1668463" y="5149850"/>
            <a:ext cx="63150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shortest </a:t>
            </a:r>
            <a:r>
              <a:rPr lang="en-US" altLang="en-US" sz="3000" b="1" u="sng"/>
              <a:t>known</a:t>
            </a:r>
            <a:r>
              <a:rPr lang="en-US" altLang="en-US" sz="3000"/>
              <a:t> path to </a:t>
            </a:r>
            <a:r>
              <a:rPr lang="en-US" altLang="en-US" sz="3000" i="1"/>
              <a:t>v</a:t>
            </a:r>
            <a:r>
              <a:rPr lang="en-US" altLang="en-US" sz="3000"/>
              <a:t> has length</a:t>
            </a:r>
          </a:p>
        </p:txBody>
      </p:sp>
      <p:sp>
        <p:nvSpPr>
          <p:cNvPr id="584729" name="Rectangle 25"/>
          <p:cNvSpPr>
            <a:spLocks noChangeArrowheads="1"/>
          </p:cNvSpPr>
          <p:nvPr/>
        </p:nvSpPr>
        <p:spPr bwMode="auto">
          <a:xfrm>
            <a:off x="2759075" y="5699125"/>
            <a:ext cx="3814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min(</a:t>
            </a:r>
            <a:r>
              <a:rPr lang="en-US" altLang="en-US" sz="3000" i="1"/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)+</a:t>
            </a:r>
            <a:r>
              <a:rPr lang="en-US" altLang="en-US" sz="3000" i="1">
                <a:solidFill>
                  <a:schemeClr val="accent1"/>
                </a:solidFill>
              </a:rPr>
              <a:t>w</a:t>
            </a:r>
            <a:r>
              <a:rPr lang="en-US" altLang="en-US" sz="3000" baseline="-25000">
                <a:solidFill>
                  <a:schemeClr val="accent1"/>
                </a:solidFill>
              </a:rPr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>
                <a:solidFill>
                  <a:schemeClr val="accent1"/>
                </a:solidFill>
              </a:rPr>
              <a:t>&gt;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/>
              <a:t>).</a:t>
            </a:r>
          </a:p>
        </p:txBody>
      </p:sp>
      <p:sp>
        <p:nvSpPr>
          <p:cNvPr id="584733" name="Rectangle 29"/>
          <p:cNvSpPr>
            <a:spLocks noChangeArrowheads="1"/>
          </p:cNvSpPr>
          <p:nvPr/>
        </p:nvSpPr>
        <p:spPr bwMode="auto">
          <a:xfrm>
            <a:off x="1547813" y="1035050"/>
            <a:ext cx="2524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Updating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rgbClr val="33CC33"/>
                </a:solidFill>
              </a:rPr>
              <a:t>).</a:t>
            </a:r>
            <a:r>
              <a:rPr lang="en-US" altLang="en-US" sz="3000"/>
              <a:t> </a:t>
            </a:r>
          </a:p>
        </p:txBody>
      </p:sp>
      <p:grpSp>
        <p:nvGrpSpPr>
          <p:cNvPr id="193546" name="Group 32"/>
          <p:cNvGrpSpPr>
            <a:grpSpLocks noChangeAspect="1"/>
          </p:cNvGrpSpPr>
          <p:nvPr/>
        </p:nvGrpSpPr>
        <p:grpSpPr bwMode="auto">
          <a:xfrm rot="2360341">
            <a:off x="838200" y="914400"/>
            <a:ext cx="668338" cy="836613"/>
            <a:chOff x="2227" y="1194"/>
            <a:chExt cx="1944" cy="2413"/>
          </a:xfrm>
        </p:grpSpPr>
        <p:sp>
          <p:nvSpPr>
            <p:cNvPr id="193547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48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49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0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1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3552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47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47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28" grpId="0" autoUpdateAnimBg="0"/>
      <p:bldP spid="584729" grpId="0" autoUpdateAnimBg="0"/>
      <p:bldP spid="584733" grpId="0" autoUpdateAnimBg="0"/>
    </p:bld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2394" name="Picture 42" descr="capture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886200"/>
            <a:ext cx="7115175" cy="302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4563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194564" name="Group 3"/>
          <p:cNvGrpSpPr>
            <a:grpSpLocks/>
          </p:cNvGrpSpPr>
          <p:nvPr/>
        </p:nvGrpSpPr>
        <p:grpSpPr bwMode="auto">
          <a:xfrm>
            <a:off x="228600" y="76200"/>
            <a:ext cx="1181100" cy="1066800"/>
            <a:chOff x="1224" y="2539"/>
            <a:chExt cx="2280" cy="1785"/>
          </a:xfrm>
        </p:grpSpPr>
        <p:sp>
          <p:nvSpPr>
            <p:cNvPr id="194588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589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4590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4595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6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7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8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9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600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4591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4592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3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4594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4565" name="Rectangle 18"/>
          <p:cNvSpPr>
            <a:spLocks noChangeArrowheads="1"/>
          </p:cNvSpPr>
          <p:nvPr/>
        </p:nvSpPr>
        <p:spPr bwMode="auto">
          <a:xfrm>
            <a:off x="409575" y="609600"/>
            <a:ext cx="39131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612371" name="Rectangle 19"/>
          <p:cNvSpPr>
            <a:spLocks noChangeArrowheads="1"/>
          </p:cNvSpPr>
          <p:nvPr/>
        </p:nvSpPr>
        <p:spPr bwMode="auto">
          <a:xfrm>
            <a:off x="1090613" y="2179638"/>
            <a:ext cx="5067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node with smallest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6" name="Group 20"/>
          <p:cNvGrpSpPr>
            <a:grpSpLocks noChangeAspect="1"/>
          </p:cNvGrpSpPr>
          <p:nvPr/>
        </p:nvGrpSpPr>
        <p:grpSpPr bwMode="auto">
          <a:xfrm rot="2360341">
            <a:off x="381000" y="2058988"/>
            <a:ext cx="668338" cy="836612"/>
            <a:chOff x="2227" y="1194"/>
            <a:chExt cx="1944" cy="2413"/>
          </a:xfrm>
        </p:grpSpPr>
        <p:sp>
          <p:nvSpPr>
            <p:cNvPr id="194582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3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4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5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6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4587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7" name="Group 27"/>
          <p:cNvGrpSpPr>
            <a:grpSpLocks noChangeAspect="1"/>
          </p:cNvGrpSpPr>
          <p:nvPr/>
        </p:nvGrpSpPr>
        <p:grpSpPr bwMode="auto">
          <a:xfrm rot="2360341">
            <a:off x="381000" y="2667000"/>
            <a:ext cx="1079500" cy="1079500"/>
            <a:chOff x="1224" y="1212"/>
            <a:chExt cx="3144" cy="3112"/>
          </a:xfrm>
        </p:grpSpPr>
        <p:sp>
          <p:nvSpPr>
            <p:cNvPr id="194573" name="Freeform 2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4574" name="Freeform 2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4575" name="Group 3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94576" name="Freeform 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77" name="Freeform 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78" name="Freeform 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79" name="Freeform 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80" name="Freeform 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4581" name="Freeform 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612389" name="Rectangle 37"/>
          <p:cNvSpPr>
            <a:spLocks noChangeArrowheads="1"/>
          </p:cNvSpPr>
          <p:nvPr/>
        </p:nvSpPr>
        <p:spPr bwMode="auto">
          <a:xfrm>
            <a:off x="1524000" y="2803525"/>
            <a:ext cx="51831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 shortest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sp>
        <p:nvSpPr>
          <p:cNvPr id="612391" name="Line 39"/>
          <p:cNvSpPr>
            <a:spLocks noChangeShapeType="1"/>
          </p:cNvSpPr>
          <p:nvPr/>
        </p:nvSpPr>
        <p:spPr bwMode="auto">
          <a:xfrm>
            <a:off x="2590800" y="1828800"/>
            <a:ext cx="304800" cy="1143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194571" name="Rectangle 40"/>
          <p:cNvSpPr>
            <a:spLocks noChangeArrowheads="1"/>
          </p:cNvSpPr>
          <p:nvPr/>
        </p:nvSpPr>
        <p:spPr bwMode="auto">
          <a:xfrm>
            <a:off x="4986338" y="609600"/>
            <a:ext cx="37433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 to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  <p:sp>
        <p:nvSpPr>
          <p:cNvPr id="612393" name="Rectangle 41"/>
          <p:cNvSpPr>
            <a:spLocks noChangeArrowheads="1"/>
          </p:cNvSpPr>
          <p:nvPr/>
        </p:nvSpPr>
        <p:spPr bwMode="auto">
          <a:xfrm>
            <a:off x="2895600" y="3886200"/>
            <a:ext cx="4114800" cy="304800"/>
          </a:xfrm>
          <a:prstGeom prst="rect">
            <a:avLst/>
          </a:pr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123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123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123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123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123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123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23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2371" grpId="0"/>
      <p:bldP spid="612389" grpId="0"/>
      <p:bldP spid="612391" grpId="0" animBg="1"/>
      <p:bldP spid="612391" grpId="1" animBg="1"/>
      <p:bldP spid="612393" grpId="0" animBg="1"/>
    </p:bld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6" name="Picture 43" descr="capture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886200"/>
            <a:ext cx="7115175" cy="302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5587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195588" name="Group 3"/>
          <p:cNvGrpSpPr>
            <a:grpSpLocks/>
          </p:cNvGrpSpPr>
          <p:nvPr/>
        </p:nvGrpSpPr>
        <p:grpSpPr bwMode="auto">
          <a:xfrm>
            <a:off x="228600" y="76200"/>
            <a:ext cx="1181100" cy="1066800"/>
            <a:chOff x="1224" y="2539"/>
            <a:chExt cx="2280" cy="1785"/>
          </a:xfrm>
        </p:grpSpPr>
        <p:sp>
          <p:nvSpPr>
            <p:cNvPr id="195613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614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5615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5620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1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2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3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4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25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5616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5617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18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5619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5589" name="Rectangle 17"/>
          <p:cNvSpPr>
            <a:spLocks noChangeArrowheads="1"/>
          </p:cNvSpPr>
          <p:nvPr/>
        </p:nvSpPr>
        <p:spPr bwMode="auto">
          <a:xfrm>
            <a:off x="409575" y="609600"/>
            <a:ext cx="39131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195590" name="Rectangle 18"/>
          <p:cNvSpPr>
            <a:spLocks noChangeArrowheads="1"/>
          </p:cNvSpPr>
          <p:nvPr/>
        </p:nvSpPr>
        <p:spPr bwMode="auto">
          <a:xfrm>
            <a:off x="1090613" y="2179638"/>
            <a:ext cx="5067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node with smallest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195591" name="Group 19"/>
          <p:cNvGrpSpPr>
            <a:grpSpLocks noChangeAspect="1"/>
          </p:cNvGrpSpPr>
          <p:nvPr/>
        </p:nvGrpSpPr>
        <p:grpSpPr bwMode="auto">
          <a:xfrm rot="2360341">
            <a:off x="381000" y="2058988"/>
            <a:ext cx="668338" cy="836612"/>
            <a:chOff x="2227" y="1194"/>
            <a:chExt cx="1944" cy="2413"/>
          </a:xfrm>
        </p:grpSpPr>
        <p:sp>
          <p:nvSpPr>
            <p:cNvPr id="195607" name="Freeform 2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8" name="Freeform 2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09" name="Freeform 2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0" name="Freeform 2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1" name="Freeform 2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5612" name="Freeform 2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5592" name="Group 26"/>
          <p:cNvGrpSpPr>
            <a:grpSpLocks noChangeAspect="1"/>
          </p:cNvGrpSpPr>
          <p:nvPr/>
        </p:nvGrpSpPr>
        <p:grpSpPr bwMode="auto">
          <a:xfrm rot="2360341">
            <a:off x="381000" y="2667000"/>
            <a:ext cx="1079500" cy="1079500"/>
            <a:chOff x="1224" y="1212"/>
            <a:chExt cx="3144" cy="3112"/>
          </a:xfrm>
        </p:grpSpPr>
        <p:sp>
          <p:nvSpPr>
            <p:cNvPr id="195598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5599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5600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95601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2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3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4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5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5606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5593" name="Rectangle 36"/>
          <p:cNvSpPr>
            <a:spLocks noChangeArrowheads="1"/>
          </p:cNvSpPr>
          <p:nvPr/>
        </p:nvSpPr>
        <p:spPr bwMode="auto">
          <a:xfrm>
            <a:off x="1524000" y="2803525"/>
            <a:ext cx="51831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 shortest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sp>
        <p:nvSpPr>
          <p:cNvPr id="195594" name="Rectangle 39"/>
          <p:cNvSpPr>
            <a:spLocks noChangeArrowheads="1"/>
          </p:cNvSpPr>
          <p:nvPr/>
        </p:nvSpPr>
        <p:spPr bwMode="auto">
          <a:xfrm>
            <a:off x="4986338" y="609600"/>
            <a:ext cx="37433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sp>
        <p:nvSpPr>
          <p:cNvPr id="195595" name="Rectangle 40"/>
          <p:cNvSpPr>
            <a:spLocks noChangeArrowheads="1"/>
          </p:cNvSpPr>
          <p:nvPr/>
        </p:nvSpPr>
        <p:spPr bwMode="auto">
          <a:xfrm>
            <a:off x="2895600" y="3886200"/>
            <a:ext cx="4114800" cy="304800"/>
          </a:xfrm>
          <a:prstGeom prst="rect">
            <a:avLst/>
          </a:pr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5596" name="Rectangle 41"/>
          <p:cNvSpPr>
            <a:spLocks noChangeArrowheads="1"/>
          </p:cNvSpPr>
          <p:nvPr/>
        </p:nvSpPr>
        <p:spPr bwMode="auto">
          <a:xfrm>
            <a:off x="2286000" y="3946525"/>
            <a:ext cx="819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>
                <a:solidFill>
                  <a:schemeClr val="bg2"/>
                </a:solidFill>
              </a:rPr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195597" name="Line 42"/>
          <p:cNvSpPr>
            <a:spLocks noChangeShapeType="1"/>
          </p:cNvSpPr>
          <p:nvPr/>
        </p:nvSpPr>
        <p:spPr bwMode="auto">
          <a:xfrm flipH="1">
            <a:off x="2743200" y="1828800"/>
            <a:ext cx="3200400" cy="23622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6610" name="Picture 47" descr="capture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886200"/>
            <a:ext cx="7115175" cy="302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6611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196612" name="Group 3"/>
          <p:cNvGrpSpPr>
            <a:grpSpLocks/>
          </p:cNvGrpSpPr>
          <p:nvPr/>
        </p:nvGrpSpPr>
        <p:grpSpPr bwMode="auto">
          <a:xfrm>
            <a:off x="228600" y="76200"/>
            <a:ext cx="1181100" cy="1066800"/>
            <a:chOff x="1224" y="2539"/>
            <a:chExt cx="2280" cy="1785"/>
          </a:xfrm>
        </p:grpSpPr>
        <p:sp>
          <p:nvSpPr>
            <p:cNvPr id="196640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6641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6642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6647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48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49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50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51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52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6643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6644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45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6646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6613" name="Rectangle 17"/>
          <p:cNvSpPr>
            <a:spLocks noChangeArrowheads="1"/>
          </p:cNvSpPr>
          <p:nvPr/>
        </p:nvSpPr>
        <p:spPr bwMode="auto">
          <a:xfrm>
            <a:off x="409575" y="609600"/>
            <a:ext cx="39131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196614" name="Rectangle 18"/>
          <p:cNvSpPr>
            <a:spLocks noChangeArrowheads="1"/>
          </p:cNvSpPr>
          <p:nvPr/>
        </p:nvSpPr>
        <p:spPr bwMode="auto">
          <a:xfrm>
            <a:off x="1090613" y="2179638"/>
            <a:ext cx="5067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node with smallest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196615" name="Group 19"/>
          <p:cNvGrpSpPr>
            <a:grpSpLocks noChangeAspect="1"/>
          </p:cNvGrpSpPr>
          <p:nvPr/>
        </p:nvGrpSpPr>
        <p:grpSpPr bwMode="auto">
          <a:xfrm rot="2360341">
            <a:off x="381000" y="2058988"/>
            <a:ext cx="668338" cy="836612"/>
            <a:chOff x="2227" y="1194"/>
            <a:chExt cx="1944" cy="2413"/>
          </a:xfrm>
        </p:grpSpPr>
        <p:sp>
          <p:nvSpPr>
            <p:cNvPr id="196634" name="Freeform 2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5" name="Freeform 2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6" name="Freeform 2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7" name="Freeform 2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8" name="Freeform 2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6639" name="Freeform 2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6616" name="Group 26"/>
          <p:cNvGrpSpPr>
            <a:grpSpLocks noChangeAspect="1"/>
          </p:cNvGrpSpPr>
          <p:nvPr/>
        </p:nvGrpSpPr>
        <p:grpSpPr bwMode="auto">
          <a:xfrm rot="2360341">
            <a:off x="381000" y="2667000"/>
            <a:ext cx="1079500" cy="1079500"/>
            <a:chOff x="1224" y="1212"/>
            <a:chExt cx="3144" cy="3112"/>
          </a:xfrm>
        </p:grpSpPr>
        <p:sp>
          <p:nvSpPr>
            <p:cNvPr id="196625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6626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6627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96628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29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0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1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2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6633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6617" name="Rectangle 36"/>
          <p:cNvSpPr>
            <a:spLocks noChangeArrowheads="1"/>
          </p:cNvSpPr>
          <p:nvPr/>
        </p:nvSpPr>
        <p:spPr bwMode="auto">
          <a:xfrm>
            <a:off x="1524000" y="2803525"/>
            <a:ext cx="51831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</a:t>
            </a:r>
            <a:r>
              <a:rPr lang="en-US" altLang="en-US" sz="3000"/>
              <a:t>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 </a:t>
            </a:r>
            <a:r>
              <a:rPr lang="en-US" altLang="en-US" sz="3000">
                <a:solidFill>
                  <a:schemeClr val="hlink"/>
                </a:solidFill>
              </a:rPr>
              <a:t>shortest</a:t>
            </a:r>
            <a:r>
              <a:rPr lang="en-US" altLang="en-US" sz="3000"/>
              <a:t>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sp>
        <p:nvSpPr>
          <p:cNvPr id="616488" name="Rectangle 40"/>
          <p:cNvSpPr>
            <a:spLocks noChangeArrowheads="1"/>
          </p:cNvSpPr>
          <p:nvPr/>
        </p:nvSpPr>
        <p:spPr bwMode="auto">
          <a:xfrm>
            <a:off x="2895600" y="3886200"/>
            <a:ext cx="4114800" cy="304800"/>
          </a:xfrm>
          <a:prstGeom prst="rect">
            <a:avLst/>
          </a:pr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196619" name="Rectangle 41"/>
          <p:cNvSpPr>
            <a:spLocks noChangeArrowheads="1"/>
          </p:cNvSpPr>
          <p:nvPr/>
        </p:nvSpPr>
        <p:spPr bwMode="auto">
          <a:xfrm>
            <a:off x="2286000" y="3946525"/>
            <a:ext cx="819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>
                <a:solidFill>
                  <a:schemeClr val="bg2"/>
                </a:solidFill>
              </a:rPr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196620" name="Rectangle 42"/>
          <p:cNvSpPr>
            <a:spLocks noChangeArrowheads="1"/>
          </p:cNvSpPr>
          <p:nvPr/>
        </p:nvSpPr>
        <p:spPr bwMode="auto">
          <a:xfrm>
            <a:off x="4986338" y="609600"/>
            <a:ext cx="37433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 to </a:t>
            </a:r>
            <a:r>
              <a:rPr lang="en-US" altLang="en-US" sz="3000" i="1"/>
              <a:t>u.</a:t>
            </a:r>
          </a:p>
        </p:txBody>
      </p:sp>
      <p:grpSp>
        <p:nvGrpSpPr>
          <p:cNvPr id="9" name="Group 43"/>
          <p:cNvGrpSpPr>
            <a:grpSpLocks/>
          </p:cNvGrpSpPr>
          <p:nvPr/>
        </p:nvGrpSpPr>
        <p:grpSpPr bwMode="auto">
          <a:xfrm>
            <a:off x="4572000" y="5529263"/>
            <a:ext cx="3533775" cy="1006475"/>
            <a:chOff x="2880" y="3483"/>
            <a:chExt cx="2226" cy="634"/>
          </a:xfrm>
        </p:grpSpPr>
        <p:sp>
          <p:nvSpPr>
            <p:cNvPr id="196623" name="Oval 44"/>
            <p:cNvSpPr>
              <a:spLocks noChangeArrowheads="1"/>
            </p:cNvSpPr>
            <p:nvPr/>
          </p:nvSpPr>
          <p:spPr bwMode="auto">
            <a:xfrm>
              <a:off x="2880" y="3696"/>
              <a:ext cx="288" cy="192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6624" name="Text Box 45"/>
            <p:cNvSpPr txBox="1">
              <a:spLocks noChangeArrowheads="1"/>
            </p:cNvSpPr>
            <p:nvPr/>
          </p:nvSpPr>
          <p:spPr bwMode="auto">
            <a:xfrm>
              <a:off x="3302" y="3483"/>
              <a:ext cx="1804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bg2"/>
                  </a:solidFill>
                </a:rPr>
                <a:t>First not handled </a:t>
              </a:r>
              <a:br>
                <a:rPr lang="en-US" altLang="en-US" sz="3000">
                  <a:solidFill>
                    <a:schemeClr val="bg2"/>
                  </a:solidFill>
                </a:rPr>
              </a:br>
              <a:r>
                <a:rPr lang="en-US" altLang="en-US" sz="3000">
                  <a:solidFill>
                    <a:schemeClr val="bg2"/>
                  </a:solidFill>
                </a:rPr>
                <a:t>node in path.</a:t>
              </a:r>
            </a:p>
          </p:txBody>
        </p:sp>
      </p:grpSp>
      <p:sp>
        <p:nvSpPr>
          <p:cNvPr id="616494" name="Rectangle 46"/>
          <p:cNvSpPr>
            <a:spLocks noChangeArrowheads="1"/>
          </p:cNvSpPr>
          <p:nvPr/>
        </p:nvSpPr>
        <p:spPr bwMode="auto">
          <a:xfrm>
            <a:off x="3733800" y="4318000"/>
            <a:ext cx="4114800" cy="304800"/>
          </a:xfrm>
          <a:prstGeom prst="rect">
            <a:avLst/>
          </a:pr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64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64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6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6488" grpId="0" animBg="1"/>
      <p:bldP spid="616494" grpId="0" animBg="1"/>
    </p:bld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7634" name="Picture 61" descr="capture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3886200"/>
            <a:ext cx="7115175" cy="302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7635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197636" name="Group 3"/>
          <p:cNvGrpSpPr>
            <a:grpSpLocks/>
          </p:cNvGrpSpPr>
          <p:nvPr/>
        </p:nvGrpSpPr>
        <p:grpSpPr bwMode="auto">
          <a:xfrm>
            <a:off x="228600" y="76200"/>
            <a:ext cx="1181100" cy="1066800"/>
            <a:chOff x="1224" y="2539"/>
            <a:chExt cx="2280" cy="1785"/>
          </a:xfrm>
        </p:grpSpPr>
        <p:sp>
          <p:nvSpPr>
            <p:cNvPr id="197670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7671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7672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7677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8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9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0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1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82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7673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7674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5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7676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7637" name="Rectangle 17"/>
          <p:cNvSpPr>
            <a:spLocks noChangeArrowheads="1"/>
          </p:cNvSpPr>
          <p:nvPr/>
        </p:nvSpPr>
        <p:spPr bwMode="auto">
          <a:xfrm>
            <a:off x="409575" y="609600"/>
            <a:ext cx="39131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197638" name="Rectangle 18"/>
          <p:cNvSpPr>
            <a:spLocks noChangeArrowheads="1"/>
          </p:cNvSpPr>
          <p:nvPr/>
        </p:nvSpPr>
        <p:spPr bwMode="auto">
          <a:xfrm>
            <a:off x="1090613" y="2179638"/>
            <a:ext cx="5067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node with smallest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197639" name="Group 19"/>
          <p:cNvGrpSpPr>
            <a:grpSpLocks noChangeAspect="1"/>
          </p:cNvGrpSpPr>
          <p:nvPr/>
        </p:nvGrpSpPr>
        <p:grpSpPr bwMode="auto">
          <a:xfrm rot="2360341">
            <a:off x="381000" y="2058988"/>
            <a:ext cx="668338" cy="836612"/>
            <a:chOff x="2227" y="1194"/>
            <a:chExt cx="1944" cy="2413"/>
          </a:xfrm>
        </p:grpSpPr>
        <p:sp>
          <p:nvSpPr>
            <p:cNvPr id="197664" name="Freeform 20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5" name="Freeform 21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6" name="Freeform 22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7" name="Freeform 23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8" name="Freeform 24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7669" name="Freeform 25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7640" name="Group 26"/>
          <p:cNvGrpSpPr>
            <a:grpSpLocks noChangeAspect="1"/>
          </p:cNvGrpSpPr>
          <p:nvPr/>
        </p:nvGrpSpPr>
        <p:grpSpPr bwMode="auto">
          <a:xfrm rot="2360341">
            <a:off x="381000" y="2667000"/>
            <a:ext cx="1079500" cy="1079500"/>
            <a:chOff x="1224" y="1212"/>
            <a:chExt cx="3144" cy="3112"/>
          </a:xfrm>
        </p:grpSpPr>
        <p:sp>
          <p:nvSpPr>
            <p:cNvPr id="197655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7656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7657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97658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59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0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1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2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7663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7641" name="Rectangle 36"/>
          <p:cNvSpPr>
            <a:spLocks noChangeArrowheads="1"/>
          </p:cNvSpPr>
          <p:nvPr/>
        </p:nvSpPr>
        <p:spPr bwMode="auto">
          <a:xfrm>
            <a:off x="1524000" y="2803525"/>
            <a:ext cx="51831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u,</a:t>
            </a:r>
            <a:r>
              <a:rPr lang="en-US" altLang="en-US" sz="3000"/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 </a:t>
            </a:r>
            <a:r>
              <a:rPr lang="en-US" altLang="en-US" sz="3000">
                <a:solidFill>
                  <a:schemeClr val="hlink"/>
                </a:solidFill>
              </a:rPr>
              <a:t>shortest</a:t>
            </a:r>
            <a:r>
              <a:rPr lang="en-US" altLang="en-US" sz="3000"/>
              <a:t>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sp>
        <p:nvSpPr>
          <p:cNvPr id="197642" name="Rectangle 39"/>
          <p:cNvSpPr>
            <a:spLocks noChangeArrowheads="1"/>
          </p:cNvSpPr>
          <p:nvPr/>
        </p:nvSpPr>
        <p:spPr bwMode="auto">
          <a:xfrm>
            <a:off x="2286000" y="3946525"/>
            <a:ext cx="819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>
                <a:solidFill>
                  <a:schemeClr val="bg2"/>
                </a:solidFill>
              </a:rPr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197643" name="Text Box 42"/>
          <p:cNvSpPr txBox="1">
            <a:spLocks noChangeArrowheads="1"/>
          </p:cNvSpPr>
          <p:nvPr/>
        </p:nvSpPr>
        <p:spPr bwMode="auto">
          <a:xfrm>
            <a:off x="5241925" y="5529263"/>
            <a:ext cx="286385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bg2"/>
                </a:solidFill>
              </a:rPr>
              <a:t>First not handled </a:t>
            </a:r>
            <a:br>
              <a:rPr lang="en-US" altLang="en-US" sz="3000">
                <a:solidFill>
                  <a:schemeClr val="bg2"/>
                </a:solidFill>
              </a:rPr>
            </a:br>
            <a:r>
              <a:rPr lang="en-US" altLang="en-US" sz="3000">
                <a:solidFill>
                  <a:schemeClr val="bg2"/>
                </a:solidFill>
              </a:rPr>
              <a:t>node in path.</a:t>
            </a:r>
          </a:p>
        </p:txBody>
      </p:sp>
      <p:sp>
        <p:nvSpPr>
          <p:cNvPr id="619570" name="Rectangle 50"/>
          <p:cNvSpPr>
            <a:spLocks noChangeArrowheads="1"/>
          </p:cNvSpPr>
          <p:nvPr/>
        </p:nvSpPr>
        <p:spPr bwMode="auto">
          <a:xfrm>
            <a:off x="4311650" y="6003925"/>
            <a:ext cx="946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>
                <a:solidFill>
                  <a:schemeClr val="bg2"/>
                </a:solidFill>
              </a:rPr>
              <a:t>u’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619571" name="Line 51"/>
          <p:cNvSpPr>
            <a:spLocks noChangeShapeType="1"/>
          </p:cNvSpPr>
          <p:nvPr/>
        </p:nvSpPr>
        <p:spPr bwMode="auto">
          <a:xfrm flipH="1">
            <a:off x="4953000" y="1981200"/>
            <a:ext cx="1524000" cy="41148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" name="Group 62"/>
          <p:cNvGrpSpPr>
            <a:grpSpLocks/>
          </p:cNvGrpSpPr>
          <p:nvPr/>
        </p:nvGrpSpPr>
        <p:grpSpPr bwMode="auto">
          <a:xfrm>
            <a:off x="4292600" y="2590800"/>
            <a:ext cx="1371600" cy="2819400"/>
            <a:chOff x="2704" y="1632"/>
            <a:chExt cx="864" cy="1776"/>
          </a:xfrm>
        </p:grpSpPr>
        <p:sp>
          <p:nvSpPr>
            <p:cNvPr id="197653" name="Oval 54"/>
            <p:cNvSpPr>
              <a:spLocks noChangeArrowheads="1"/>
            </p:cNvSpPr>
            <p:nvPr/>
          </p:nvSpPr>
          <p:spPr bwMode="auto">
            <a:xfrm>
              <a:off x="2704" y="3072"/>
              <a:ext cx="864" cy="336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7654" name="Line 55"/>
            <p:cNvSpPr>
              <a:spLocks noChangeShapeType="1"/>
            </p:cNvSpPr>
            <p:nvPr/>
          </p:nvSpPr>
          <p:spPr bwMode="auto">
            <a:xfrm>
              <a:off x="3072" y="1632"/>
              <a:ext cx="112" cy="144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>
              <a:spAutoFit/>
            </a:bodyPr>
            <a:lstStyle/>
            <a:p>
              <a:endParaRPr lang="en-US"/>
            </a:p>
          </p:txBody>
        </p:sp>
      </p:grpSp>
      <p:sp>
        <p:nvSpPr>
          <p:cNvPr id="197647" name="Rectangle 57"/>
          <p:cNvSpPr>
            <a:spLocks noChangeArrowheads="1"/>
          </p:cNvSpPr>
          <p:nvPr/>
        </p:nvSpPr>
        <p:spPr bwMode="auto">
          <a:xfrm>
            <a:off x="4689475" y="609600"/>
            <a:ext cx="433705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&amp;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u’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are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paths to </a:t>
            </a:r>
            <a:r>
              <a:rPr lang="en-US" altLang="en-US" sz="3000" i="1"/>
              <a:t>u and u’.</a:t>
            </a:r>
          </a:p>
        </p:txBody>
      </p:sp>
      <p:sp>
        <p:nvSpPr>
          <p:cNvPr id="619579" name="Oval 59"/>
          <p:cNvSpPr>
            <a:spLocks noChangeArrowheads="1"/>
          </p:cNvSpPr>
          <p:nvPr/>
        </p:nvSpPr>
        <p:spPr bwMode="auto">
          <a:xfrm>
            <a:off x="4953000" y="4876800"/>
            <a:ext cx="1371600" cy="5334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19580" name="Oval 60"/>
          <p:cNvSpPr>
            <a:spLocks noChangeArrowheads="1"/>
          </p:cNvSpPr>
          <p:nvPr/>
        </p:nvSpPr>
        <p:spPr bwMode="auto">
          <a:xfrm>
            <a:off x="5486400" y="4876800"/>
            <a:ext cx="1371600" cy="5334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grpSp>
        <p:nvGrpSpPr>
          <p:cNvPr id="10" name="Group 66"/>
          <p:cNvGrpSpPr>
            <a:grpSpLocks/>
          </p:cNvGrpSpPr>
          <p:nvPr/>
        </p:nvGrpSpPr>
        <p:grpSpPr bwMode="auto">
          <a:xfrm>
            <a:off x="3886200" y="3733800"/>
            <a:ext cx="3124200" cy="1752600"/>
            <a:chOff x="2448" y="2352"/>
            <a:chExt cx="1968" cy="1104"/>
          </a:xfrm>
        </p:grpSpPr>
        <p:sp>
          <p:nvSpPr>
            <p:cNvPr id="197651" name="Oval 64"/>
            <p:cNvSpPr>
              <a:spLocks noChangeArrowheads="1"/>
            </p:cNvSpPr>
            <p:nvPr/>
          </p:nvSpPr>
          <p:spPr bwMode="auto">
            <a:xfrm>
              <a:off x="2736" y="3072"/>
              <a:ext cx="1680" cy="384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197652" name="Line 65"/>
            <p:cNvSpPr>
              <a:spLocks noChangeShapeType="1"/>
            </p:cNvSpPr>
            <p:nvPr/>
          </p:nvSpPr>
          <p:spPr bwMode="auto">
            <a:xfrm flipH="1" flipV="1">
              <a:off x="2448" y="2352"/>
              <a:ext cx="624" cy="720"/>
            </a:xfrm>
            <a:prstGeom prst="lin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195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195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195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195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195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6195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6195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6195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95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9570" grpId="0"/>
      <p:bldP spid="619571" grpId="0" animBg="1"/>
      <p:bldP spid="619571" grpId="1" animBg="1"/>
      <p:bldP spid="619579" grpId="0" animBg="1"/>
      <p:bldP spid="619579" grpId="1" animBg="1"/>
      <p:bldP spid="619580" grpId="0" animBg="1"/>
      <p:bldP spid="619580" grpId="1" animBg="1"/>
    </p:bld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198659" name="Group 3"/>
          <p:cNvGrpSpPr>
            <a:grpSpLocks/>
          </p:cNvGrpSpPr>
          <p:nvPr/>
        </p:nvGrpSpPr>
        <p:grpSpPr bwMode="auto">
          <a:xfrm>
            <a:off x="228600" y="76200"/>
            <a:ext cx="1181100" cy="1066800"/>
            <a:chOff x="1224" y="2539"/>
            <a:chExt cx="2280" cy="1785"/>
          </a:xfrm>
        </p:grpSpPr>
        <p:sp>
          <p:nvSpPr>
            <p:cNvPr id="198689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8690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198691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198696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7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8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9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0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701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198692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198693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4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98695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198660" name="Rectangle 17"/>
          <p:cNvSpPr>
            <a:spLocks noChangeArrowheads="1"/>
          </p:cNvSpPr>
          <p:nvPr/>
        </p:nvSpPr>
        <p:spPr bwMode="auto">
          <a:xfrm>
            <a:off x="4986338" y="609600"/>
            <a:ext cx="37433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</a:t>
            </a:r>
            <a:br>
              <a:rPr lang="en-US" altLang="en-US" sz="3000"/>
            </a:br>
            <a:r>
              <a:rPr lang="en-US" altLang="en-US" sz="3000"/>
              <a:t>of the 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path to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  <p:sp>
        <p:nvSpPr>
          <p:cNvPr id="198661" name="Rectangle 18"/>
          <p:cNvSpPr>
            <a:spLocks noChangeArrowheads="1"/>
          </p:cNvSpPr>
          <p:nvPr/>
        </p:nvSpPr>
        <p:spPr bwMode="auto">
          <a:xfrm>
            <a:off x="409575" y="609600"/>
            <a:ext cx="39131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</a:t>
            </a:r>
            <a:r>
              <a:rPr lang="en-US" altLang="en-US" sz="3000" i="1"/>
              <a:t> w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w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w</a:t>
            </a:r>
            <a:r>
              <a:rPr lang="en-US" altLang="en-US" sz="3000"/>
              <a:t>.</a:t>
            </a:r>
          </a:p>
        </p:txBody>
      </p:sp>
      <p:sp>
        <p:nvSpPr>
          <p:cNvPr id="198662" name="Rectangle 19"/>
          <p:cNvSpPr>
            <a:spLocks noChangeArrowheads="1"/>
          </p:cNvSpPr>
          <p:nvPr/>
        </p:nvSpPr>
        <p:spPr bwMode="auto">
          <a:xfrm>
            <a:off x="1090613" y="2179638"/>
            <a:ext cx="50673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Handle node with smallest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.</a:t>
            </a:r>
          </a:p>
        </p:txBody>
      </p:sp>
      <p:grpSp>
        <p:nvGrpSpPr>
          <p:cNvPr id="198663" name="Group 20"/>
          <p:cNvGrpSpPr>
            <a:grpSpLocks noChangeAspect="1"/>
          </p:cNvGrpSpPr>
          <p:nvPr/>
        </p:nvGrpSpPr>
        <p:grpSpPr bwMode="auto">
          <a:xfrm rot="2360341">
            <a:off x="381000" y="2058988"/>
            <a:ext cx="668338" cy="836612"/>
            <a:chOff x="2227" y="1194"/>
            <a:chExt cx="1944" cy="2413"/>
          </a:xfrm>
        </p:grpSpPr>
        <p:sp>
          <p:nvSpPr>
            <p:cNvPr id="198683" name="Freeform 21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4" name="Freeform 22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5" name="Freeform 23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6" name="Freeform 24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7" name="Freeform 25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98688" name="Freeform 26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98664" name="Group 27"/>
          <p:cNvGrpSpPr>
            <a:grpSpLocks noChangeAspect="1"/>
          </p:cNvGrpSpPr>
          <p:nvPr/>
        </p:nvGrpSpPr>
        <p:grpSpPr bwMode="auto">
          <a:xfrm rot="2360341">
            <a:off x="381000" y="2667000"/>
            <a:ext cx="1079500" cy="1079500"/>
            <a:chOff x="1224" y="1212"/>
            <a:chExt cx="3144" cy="3112"/>
          </a:xfrm>
        </p:grpSpPr>
        <p:sp>
          <p:nvSpPr>
            <p:cNvPr id="198674" name="Freeform 28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98675" name="Freeform 29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198676" name="Group 30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198677" name="Freeform 31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8" name="Freeform 32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79" name="Freeform 33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0" name="Freeform 34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1" name="Freeform 35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98682" name="Freeform 36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198665" name="Rectangle 41"/>
          <p:cNvSpPr>
            <a:spLocks noChangeArrowheads="1"/>
          </p:cNvSpPr>
          <p:nvPr/>
        </p:nvSpPr>
        <p:spPr bwMode="auto">
          <a:xfrm>
            <a:off x="1524000" y="2727325"/>
            <a:ext cx="511016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shortest </a:t>
            </a:r>
            <a:br>
              <a:rPr lang="en-US" altLang="en-US" sz="3000"/>
            </a:b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 to </a:t>
            </a:r>
            <a:r>
              <a:rPr lang="en-US" altLang="en-US" sz="3000" i="1"/>
              <a:t>v.</a:t>
            </a:r>
          </a:p>
        </p:txBody>
      </p:sp>
      <p:sp>
        <p:nvSpPr>
          <p:cNvPr id="198666" name="Line 42"/>
          <p:cNvSpPr>
            <a:spLocks noChangeShapeType="1"/>
          </p:cNvSpPr>
          <p:nvPr/>
        </p:nvSpPr>
        <p:spPr bwMode="auto">
          <a:xfrm flipH="1">
            <a:off x="5029200" y="1905000"/>
            <a:ext cx="1066800" cy="914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grpSp>
        <p:nvGrpSpPr>
          <p:cNvPr id="9" name="Group 50"/>
          <p:cNvGrpSpPr>
            <a:grpSpLocks/>
          </p:cNvGrpSpPr>
          <p:nvPr/>
        </p:nvGrpSpPr>
        <p:grpSpPr bwMode="auto">
          <a:xfrm>
            <a:off x="914400" y="3657600"/>
            <a:ext cx="8091488" cy="3200400"/>
            <a:chOff x="576" y="2304"/>
            <a:chExt cx="5097" cy="2016"/>
          </a:xfrm>
        </p:grpSpPr>
        <p:pic>
          <p:nvPicPr>
            <p:cNvPr id="198668" name="Picture 40" descr="capture4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76" y="2404"/>
              <a:ext cx="3936" cy="19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98669" name="Rectangle 45"/>
            <p:cNvSpPr>
              <a:spLocks noChangeArrowheads="1"/>
            </p:cNvSpPr>
            <p:nvPr/>
          </p:nvSpPr>
          <p:spPr bwMode="auto">
            <a:xfrm>
              <a:off x="1536" y="2582"/>
              <a:ext cx="51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>
                  <a:solidFill>
                    <a:schemeClr val="bg2"/>
                  </a:solidFill>
                </a:rPr>
                <a:t>u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  <p:sp>
          <p:nvSpPr>
            <p:cNvPr id="198670" name="Rectangle 46"/>
            <p:cNvSpPr>
              <a:spLocks noChangeArrowheads="1"/>
            </p:cNvSpPr>
            <p:nvPr/>
          </p:nvSpPr>
          <p:spPr bwMode="auto">
            <a:xfrm>
              <a:off x="2400" y="3350"/>
              <a:ext cx="50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>
                  <a:solidFill>
                    <a:schemeClr val="bg2"/>
                  </a:solidFill>
                </a:rPr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  <p:sp>
          <p:nvSpPr>
            <p:cNvPr id="198671" name="Rectangle 47"/>
            <p:cNvSpPr>
              <a:spLocks noChangeArrowheads="1"/>
            </p:cNvSpPr>
            <p:nvPr/>
          </p:nvSpPr>
          <p:spPr bwMode="auto">
            <a:xfrm>
              <a:off x="2208" y="2688"/>
              <a:ext cx="6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1"/>
                  </a:solidFill>
                </a:rPr>
                <a:t>w</a:t>
              </a:r>
              <a:r>
                <a:rPr lang="en-US" altLang="en-US" sz="3000" i="1" baseline="-25000">
                  <a:solidFill>
                    <a:schemeClr val="accent1"/>
                  </a:solidFill>
                </a:rPr>
                <a:t>&lt;</a:t>
              </a:r>
              <a:r>
                <a:rPr lang="en-US" altLang="en-US" sz="3000" i="1" baseline="-25000">
                  <a:solidFill>
                    <a:schemeClr val="bg2"/>
                  </a:solidFill>
                </a:rPr>
                <a:t>u,v</a:t>
              </a:r>
              <a:r>
                <a:rPr lang="en-US" altLang="en-US" sz="3000" i="1" baseline="-25000">
                  <a:solidFill>
                    <a:schemeClr val="accent1"/>
                  </a:solidFill>
                </a:rPr>
                <a:t>&gt;</a:t>
              </a:r>
            </a:p>
          </p:txBody>
        </p:sp>
        <p:sp useBgFill="1">
          <p:nvSpPr>
            <p:cNvPr id="198672" name="Rectangle 48"/>
            <p:cNvSpPr>
              <a:spLocks noChangeArrowheads="1"/>
            </p:cNvSpPr>
            <p:nvPr/>
          </p:nvSpPr>
          <p:spPr bwMode="auto">
            <a:xfrm>
              <a:off x="2880" y="2304"/>
              <a:ext cx="1776" cy="2016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 useBgFill="1">
          <p:nvSpPr>
            <p:cNvPr id="198673" name="Rectangle 43"/>
            <p:cNvSpPr>
              <a:spLocks noChangeArrowheads="1"/>
            </p:cNvSpPr>
            <p:nvPr/>
          </p:nvSpPr>
          <p:spPr bwMode="auto">
            <a:xfrm>
              <a:off x="2592" y="3926"/>
              <a:ext cx="3081" cy="346"/>
            </a:xfrm>
            <a:prstGeom prst="rect">
              <a:avLst/>
            </a:prstGeom>
            <a:ln>
              <a:noFill/>
            </a:ln>
            <a:extLs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  <a:r>
                <a:rPr lang="en-US" altLang="en-US" sz="3000"/>
                <a:t> = min(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),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u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  <a:r>
                <a:rPr lang="en-US" altLang="en-US" sz="3000"/>
                <a:t>+</a:t>
              </a:r>
              <a:r>
                <a:rPr lang="en-US" altLang="en-US" sz="3000" i="1">
                  <a:solidFill>
                    <a:schemeClr val="accent1"/>
                  </a:solidFill>
                </a:rPr>
                <a:t>w</a:t>
              </a:r>
              <a:r>
                <a:rPr lang="en-US" altLang="en-US" sz="3000" i="1" baseline="-25000">
                  <a:solidFill>
                    <a:schemeClr val="accent1"/>
                  </a:solidFill>
                </a:rPr>
                <a:t>&lt;</a:t>
              </a:r>
              <a:r>
                <a:rPr lang="en-US" altLang="en-US" sz="3000" i="1" baseline="-25000"/>
                <a:t>u,v</a:t>
              </a:r>
              <a:r>
                <a:rPr lang="en-US" altLang="en-US" sz="3000" i="1" baseline="-25000">
                  <a:solidFill>
                    <a:schemeClr val="accent1"/>
                  </a:solidFill>
                </a:rPr>
                <a:t>&gt;</a:t>
              </a:r>
              <a:r>
                <a:rPr lang="en-US" altLang="en-US" sz="3000">
                  <a:solidFill>
                    <a:srgbClr val="33CC33"/>
                  </a:solidFill>
                </a:rPr>
                <a:t> </a:t>
              </a:r>
              <a:r>
                <a:rPr lang="en-US" altLang="en-US" sz="3000"/>
                <a:t>).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Graph</a:t>
            </a:r>
          </a:p>
        </p:txBody>
      </p:sp>
      <p:sp>
        <p:nvSpPr>
          <p:cNvPr id="3075" name="Oval 3"/>
          <p:cNvSpPr>
            <a:spLocks noChangeArrowheads="1"/>
          </p:cNvSpPr>
          <p:nvPr/>
        </p:nvSpPr>
        <p:spPr bwMode="auto">
          <a:xfrm>
            <a:off x="811213" y="1600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76" name="Oval 6"/>
          <p:cNvSpPr>
            <a:spLocks noChangeArrowheads="1"/>
          </p:cNvSpPr>
          <p:nvPr/>
        </p:nvSpPr>
        <p:spPr bwMode="auto">
          <a:xfrm>
            <a:off x="2640013" y="2057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77" name="Text Box 18"/>
          <p:cNvSpPr txBox="1">
            <a:spLocks noChangeArrowheads="1"/>
          </p:cNvSpPr>
          <p:nvPr/>
        </p:nvSpPr>
        <p:spPr bwMode="auto">
          <a:xfrm>
            <a:off x="533400" y="1219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078" name="Text Box 19"/>
          <p:cNvSpPr txBox="1">
            <a:spLocks noChangeArrowheads="1"/>
          </p:cNvSpPr>
          <p:nvPr/>
        </p:nvSpPr>
        <p:spPr bwMode="auto">
          <a:xfrm>
            <a:off x="2133600" y="37179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9" name="Text Box 28"/>
          <p:cNvSpPr txBox="1">
            <a:spLocks noChangeArrowheads="1"/>
          </p:cNvSpPr>
          <p:nvPr/>
        </p:nvSpPr>
        <p:spPr bwMode="auto">
          <a:xfrm>
            <a:off x="2716213" y="1774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80" name="Line 34"/>
          <p:cNvSpPr>
            <a:spLocks noChangeShapeType="1"/>
          </p:cNvSpPr>
          <p:nvPr/>
        </p:nvSpPr>
        <p:spPr bwMode="auto">
          <a:xfrm>
            <a:off x="887413" y="1676400"/>
            <a:ext cx="1219200" cy="2057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1" name="Line 35"/>
          <p:cNvSpPr>
            <a:spLocks noChangeShapeType="1"/>
          </p:cNvSpPr>
          <p:nvPr/>
        </p:nvSpPr>
        <p:spPr bwMode="auto">
          <a:xfrm>
            <a:off x="887413" y="16764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2" name="Line 36"/>
          <p:cNvSpPr>
            <a:spLocks noChangeShapeType="1"/>
          </p:cNvSpPr>
          <p:nvPr/>
        </p:nvSpPr>
        <p:spPr bwMode="auto">
          <a:xfrm flipH="1">
            <a:off x="2106613" y="21336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83" name="Oval 64"/>
          <p:cNvSpPr>
            <a:spLocks noChangeArrowheads="1"/>
          </p:cNvSpPr>
          <p:nvPr/>
        </p:nvSpPr>
        <p:spPr bwMode="auto">
          <a:xfrm>
            <a:off x="2030413" y="3657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3084" name="Text Box 66"/>
          <p:cNvSpPr txBox="1">
            <a:spLocks noChangeArrowheads="1"/>
          </p:cNvSpPr>
          <p:nvPr/>
        </p:nvSpPr>
        <p:spPr bwMode="auto">
          <a:xfrm>
            <a:off x="3124200" y="1812925"/>
            <a:ext cx="39290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Node ~ city or computer</a:t>
            </a:r>
          </a:p>
        </p:txBody>
      </p:sp>
      <p:sp>
        <p:nvSpPr>
          <p:cNvPr id="3085" name="Text Box 67"/>
          <p:cNvSpPr txBox="1">
            <a:spLocks noChangeArrowheads="1"/>
          </p:cNvSpPr>
          <p:nvPr/>
        </p:nvSpPr>
        <p:spPr bwMode="auto">
          <a:xfrm>
            <a:off x="2447925" y="2651125"/>
            <a:ext cx="380047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Edge ~ road or network</a:t>
            </a:r>
          </a:p>
        </p:txBody>
      </p:sp>
      <p:sp>
        <p:nvSpPr>
          <p:cNvPr id="3086" name="Text Box 68"/>
          <p:cNvSpPr txBox="1">
            <a:spLocks noChangeArrowheads="1"/>
          </p:cNvSpPr>
          <p:nvPr/>
        </p:nvSpPr>
        <p:spPr bwMode="auto">
          <a:xfrm>
            <a:off x="869950" y="4114800"/>
            <a:ext cx="3702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Undirected or Directed</a:t>
            </a:r>
          </a:p>
        </p:txBody>
      </p:sp>
      <p:sp>
        <p:nvSpPr>
          <p:cNvPr id="3087" name="Text Box 69"/>
          <p:cNvSpPr txBox="1">
            <a:spLocks noChangeArrowheads="1"/>
          </p:cNvSpPr>
          <p:nvPr/>
        </p:nvSpPr>
        <p:spPr bwMode="auto">
          <a:xfrm>
            <a:off x="1103313" y="5105400"/>
            <a:ext cx="6516687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 surprisingly large number of problems </a:t>
            </a:r>
            <a:br>
              <a:rPr lang="en-US" altLang="en-US" sz="3000"/>
            </a:br>
            <a:r>
              <a:rPr lang="en-US" altLang="en-US" sz="3000"/>
              <a:t>in computer science can be expressed </a:t>
            </a:r>
            <a:br>
              <a:rPr lang="en-US" altLang="en-US" sz="3000"/>
            </a:br>
            <a:r>
              <a:rPr lang="en-US" altLang="en-US" sz="3000"/>
              <a:t>as a graph theory problem. 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6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1507" name="Group 228"/>
          <p:cNvGrpSpPr>
            <a:grpSpLocks/>
          </p:cNvGrpSpPr>
          <p:nvPr/>
        </p:nvGrpSpPr>
        <p:grpSpPr bwMode="auto">
          <a:xfrm>
            <a:off x="533400" y="914400"/>
            <a:ext cx="1219200" cy="1066800"/>
            <a:chOff x="1584" y="3063"/>
            <a:chExt cx="768" cy="672"/>
          </a:xfrm>
        </p:grpSpPr>
        <p:sp>
          <p:nvSpPr>
            <p:cNvPr id="21544" name="AutoShape 229"/>
            <p:cNvSpPr>
              <a:spLocks noChangeArrowheads="1"/>
            </p:cNvSpPr>
            <p:nvPr/>
          </p:nvSpPr>
          <p:spPr bwMode="auto">
            <a:xfrm>
              <a:off x="1584" y="3063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buFontTx/>
                <a:buNone/>
              </a:pPr>
              <a:endParaRPr lang="en-US" altLang="en-US" sz="2400" baseline="-8000">
                <a:solidFill>
                  <a:schemeClr val="bg2"/>
                </a:solidFill>
              </a:endParaRPr>
            </a:p>
          </p:txBody>
        </p:sp>
        <p:sp>
          <p:nvSpPr>
            <p:cNvPr id="21545" name="Line 230"/>
            <p:cNvSpPr>
              <a:spLocks noChangeShapeType="1"/>
            </p:cNvSpPr>
            <p:nvPr/>
          </p:nvSpPr>
          <p:spPr bwMode="auto">
            <a:xfrm>
              <a:off x="1968" y="3591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21508" name="Text Box 231"/>
          <p:cNvSpPr txBox="1">
            <a:spLocks noChangeArrowheads="1"/>
          </p:cNvSpPr>
          <p:nvPr/>
        </p:nvSpPr>
        <p:spPr bwMode="auto">
          <a:xfrm>
            <a:off x="1905000" y="1066800"/>
            <a:ext cx="32734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# of </a:t>
            </a:r>
            <a:r>
              <a:rPr lang="en-US" altLang="en-US" sz="3000" b="1" u="sng"/>
              <a:t>handled</a:t>
            </a:r>
            <a:r>
              <a:rPr lang="en-US" altLang="en-US" sz="3000"/>
              <a:t> nodes.</a:t>
            </a:r>
          </a:p>
        </p:txBody>
      </p:sp>
      <p:grpSp>
        <p:nvGrpSpPr>
          <p:cNvPr id="21509" name="Group 243"/>
          <p:cNvGrpSpPr>
            <a:grpSpLocks/>
          </p:cNvGrpSpPr>
          <p:nvPr/>
        </p:nvGrpSpPr>
        <p:grpSpPr bwMode="auto">
          <a:xfrm>
            <a:off x="609600" y="1981200"/>
            <a:ext cx="6808788" cy="649288"/>
            <a:chOff x="511" y="3191"/>
            <a:chExt cx="4289" cy="409"/>
          </a:xfrm>
        </p:grpSpPr>
        <p:sp>
          <p:nvSpPr>
            <p:cNvPr id="21536" name="Text Box 233"/>
            <p:cNvSpPr txBox="1">
              <a:spLocks noChangeArrowheads="1"/>
            </p:cNvSpPr>
            <p:nvPr/>
          </p:nvSpPr>
          <p:spPr bwMode="auto">
            <a:xfrm>
              <a:off x="1102" y="3254"/>
              <a:ext cx="369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Handle some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</a:t>
              </a:r>
            </a:p>
          </p:txBody>
        </p:sp>
        <p:grpSp>
          <p:nvGrpSpPr>
            <p:cNvPr id="21537" name="Group 242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1538" name="Freeform 236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39" name="Freeform 237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0" name="Freeform 238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1" name="Freeform 239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2" name="Freeform 240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1543" name="Freeform 241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1510" name="Text Box 244"/>
          <p:cNvSpPr txBox="1">
            <a:spLocks noChangeArrowheads="1"/>
          </p:cNvSpPr>
          <p:nvPr/>
        </p:nvSpPr>
        <p:spPr bwMode="auto">
          <a:xfrm>
            <a:off x="593725" y="2938463"/>
            <a:ext cx="13001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</a:t>
            </a:r>
          </a:p>
        </p:txBody>
      </p:sp>
      <p:sp>
        <p:nvSpPr>
          <p:cNvPr id="549109" name="Text Box 245"/>
          <p:cNvSpPr txBox="1">
            <a:spLocks noChangeArrowheads="1"/>
          </p:cNvSpPr>
          <p:nvPr/>
        </p:nvSpPr>
        <p:spPr bwMode="auto">
          <a:xfrm>
            <a:off x="1905000" y="2943225"/>
            <a:ext cx="9032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n</a:t>
            </a:r>
            <a:r>
              <a:rPr lang="en-US" altLang="en-US" sz="3000"/>
              <a:t>)</a:t>
            </a:r>
          </a:p>
        </p:txBody>
      </p:sp>
      <p:grpSp>
        <p:nvGrpSpPr>
          <p:cNvPr id="5" name="Group 276"/>
          <p:cNvGrpSpPr>
            <a:grpSpLocks/>
          </p:cNvGrpSpPr>
          <p:nvPr/>
        </p:nvGrpSpPr>
        <p:grpSpPr bwMode="auto">
          <a:xfrm>
            <a:off x="1981200" y="2862263"/>
            <a:ext cx="7102475" cy="2243137"/>
            <a:chOff x="1248" y="1803"/>
            <a:chExt cx="4474" cy="1413"/>
          </a:xfrm>
        </p:grpSpPr>
        <p:grpSp>
          <p:nvGrpSpPr>
            <p:cNvPr id="21523" name="Group 275"/>
            <p:cNvGrpSpPr>
              <a:grpSpLocks/>
            </p:cNvGrpSpPr>
            <p:nvPr/>
          </p:nvGrpSpPr>
          <p:grpSpPr bwMode="auto">
            <a:xfrm>
              <a:off x="2688" y="2396"/>
              <a:ext cx="700" cy="820"/>
              <a:chOff x="2688" y="2396"/>
              <a:chExt cx="700" cy="820"/>
            </a:xfrm>
          </p:grpSpPr>
          <p:sp>
            <p:nvSpPr>
              <p:cNvPr id="21527" name="Freeform 250"/>
              <p:cNvSpPr>
                <a:spLocks/>
              </p:cNvSpPr>
              <p:nvPr/>
            </p:nvSpPr>
            <p:spPr bwMode="auto">
              <a:xfrm>
                <a:off x="2696" y="2646"/>
                <a:ext cx="408" cy="248"/>
              </a:xfrm>
              <a:custGeom>
                <a:avLst/>
                <a:gdLst>
                  <a:gd name="T0" fmla="*/ 0 w 408"/>
                  <a:gd name="T1" fmla="*/ 248 h 248"/>
                  <a:gd name="T2" fmla="*/ 408 w 408"/>
                  <a:gd name="T3" fmla="*/ 0 h 248"/>
                  <a:gd name="T4" fmla="*/ 0 60000 65536"/>
                  <a:gd name="T5" fmla="*/ 0 60000 65536"/>
                  <a:gd name="T6" fmla="*/ 0 w 408"/>
                  <a:gd name="T7" fmla="*/ 0 h 248"/>
                  <a:gd name="T8" fmla="*/ 408 w 408"/>
                  <a:gd name="T9" fmla="*/ 248 h 24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8" h="248">
                    <a:moveTo>
                      <a:pt x="0" y="248"/>
                    </a:moveTo>
                    <a:lnTo>
                      <a:pt x="408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28" name="Oval 251"/>
              <p:cNvSpPr>
                <a:spLocks noChangeArrowheads="1"/>
              </p:cNvSpPr>
              <p:nvPr/>
            </p:nvSpPr>
            <p:spPr bwMode="auto">
              <a:xfrm>
                <a:off x="3108" y="2574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29" name="Text Box 252"/>
              <p:cNvSpPr txBox="1">
                <a:spLocks noChangeArrowheads="1"/>
              </p:cNvSpPr>
              <p:nvPr/>
            </p:nvSpPr>
            <p:spPr bwMode="auto">
              <a:xfrm>
                <a:off x="3156" y="2396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f</a:t>
                </a:r>
              </a:p>
            </p:txBody>
          </p:sp>
          <p:sp>
            <p:nvSpPr>
              <p:cNvPr id="21530" name="Freeform 254"/>
              <p:cNvSpPr>
                <a:spLocks/>
              </p:cNvSpPr>
              <p:nvPr/>
            </p:nvSpPr>
            <p:spPr bwMode="auto">
              <a:xfrm>
                <a:off x="2688" y="2862"/>
                <a:ext cx="412" cy="32"/>
              </a:xfrm>
              <a:custGeom>
                <a:avLst/>
                <a:gdLst>
                  <a:gd name="T0" fmla="*/ 0 w 412"/>
                  <a:gd name="T1" fmla="*/ 32 h 32"/>
                  <a:gd name="T2" fmla="*/ 412 w 412"/>
                  <a:gd name="T3" fmla="*/ 0 h 32"/>
                  <a:gd name="T4" fmla="*/ 0 60000 65536"/>
                  <a:gd name="T5" fmla="*/ 0 60000 65536"/>
                  <a:gd name="T6" fmla="*/ 0 w 412"/>
                  <a:gd name="T7" fmla="*/ 0 h 32"/>
                  <a:gd name="T8" fmla="*/ 412 w 412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2" h="32">
                    <a:moveTo>
                      <a:pt x="0" y="32"/>
                    </a:moveTo>
                    <a:lnTo>
                      <a:pt x="412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31" name="Oval 255"/>
              <p:cNvSpPr>
                <a:spLocks noChangeArrowheads="1"/>
              </p:cNvSpPr>
              <p:nvPr/>
            </p:nvSpPr>
            <p:spPr bwMode="auto">
              <a:xfrm>
                <a:off x="3104" y="2790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32" name="Text Box 256"/>
              <p:cNvSpPr txBox="1">
                <a:spLocks noChangeArrowheads="1"/>
              </p:cNvSpPr>
              <p:nvPr/>
            </p:nvSpPr>
            <p:spPr bwMode="auto">
              <a:xfrm>
                <a:off x="3152" y="2668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u</a:t>
                </a:r>
              </a:p>
            </p:txBody>
          </p:sp>
          <p:sp>
            <p:nvSpPr>
              <p:cNvPr id="21533" name="Freeform 257"/>
              <p:cNvSpPr>
                <a:spLocks/>
              </p:cNvSpPr>
              <p:nvPr/>
            </p:nvSpPr>
            <p:spPr bwMode="auto">
              <a:xfrm>
                <a:off x="2696" y="2894"/>
                <a:ext cx="400" cy="184"/>
              </a:xfrm>
              <a:custGeom>
                <a:avLst/>
                <a:gdLst>
                  <a:gd name="T0" fmla="*/ 0 w 400"/>
                  <a:gd name="T1" fmla="*/ 0 h 184"/>
                  <a:gd name="T2" fmla="*/ 400 w 400"/>
                  <a:gd name="T3" fmla="*/ 184 h 184"/>
                  <a:gd name="T4" fmla="*/ 0 60000 65536"/>
                  <a:gd name="T5" fmla="*/ 0 60000 65536"/>
                  <a:gd name="T6" fmla="*/ 0 w 400"/>
                  <a:gd name="T7" fmla="*/ 0 h 184"/>
                  <a:gd name="T8" fmla="*/ 400 w 400"/>
                  <a:gd name="T9" fmla="*/ 184 h 18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0" h="184">
                    <a:moveTo>
                      <a:pt x="0" y="0"/>
                    </a:moveTo>
                    <a:lnTo>
                      <a:pt x="400" y="184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21534" name="Oval 258"/>
              <p:cNvSpPr>
                <a:spLocks noChangeArrowheads="1"/>
              </p:cNvSpPr>
              <p:nvPr/>
            </p:nvSpPr>
            <p:spPr bwMode="auto">
              <a:xfrm>
                <a:off x="3100" y="3006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21535" name="Text Box 259"/>
              <p:cNvSpPr txBox="1">
                <a:spLocks noChangeArrowheads="1"/>
              </p:cNvSpPr>
              <p:nvPr/>
            </p:nvSpPr>
            <p:spPr bwMode="auto">
              <a:xfrm>
                <a:off x="3148" y="2870"/>
                <a:ext cx="18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j</a:t>
                </a:r>
              </a:p>
            </p:txBody>
          </p:sp>
        </p:grpSp>
        <p:grpSp>
          <p:nvGrpSpPr>
            <p:cNvPr id="21524" name="Group 274"/>
            <p:cNvGrpSpPr>
              <a:grpSpLocks/>
            </p:cNvGrpSpPr>
            <p:nvPr/>
          </p:nvGrpSpPr>
          <p:grpSpPr bwMode="auto">
            <a:xfrm>
              <a:off x="1248" y="1803"/>
              <a:ext cx="4474" cy="634"/>
              <a:chOff x="1248" y="1803"/>
              <a:chExt cx="4474" cy="634"/>
            </a:xfrm>
          </p:grpSpPr>
          <p:sp>
            <p:nvSpPr>
              <p:cNvPr id="21525" name="Text Box 260"/>
              <p:cNvSpPr txBox="1">
                <a:spLocks noChangeArrowheads="1"/>
              </p:cNvSpPr>
              <p:nvPr/>
            </p:nvSpPr>
            <p:spPr bwMode="auto">
              <a:xfrm>
                <a:off x="2342" y="1803"/>
                <a:ext cx="3380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/>
                  <a:t>O(</a:t>
                </a:r>
                <a:r>
                  <a:rPr lang="en-US" altLang="en-US" sz="3000" i="1"/>
                  <a:t>n</a:t>
                </a:r>
                <a:r>
                  <a:rPr lang="en-US" altLang="en-US" sz="3000"/>
                  <a:t>) iterations, </a:t>
                </a:r>
                <a:br>
                  <a:rPr lang="en-US" altLang="en-US" sz="3000"/>
                </a:br>
                <a:r>
                  <a:rPr lang="en-US" altLang="en-US" sz="3000"/>
                  <a:t>but iteration takes more than O(1)</a:t>
                </a:r>
              </a:p>
            </p:txBody>
          </p:sp>
          <p:sp>
            <p:nvSpPr>
              <p:cNvPr id="21526" name="Line 261"/>
              <p:cNvSpPr>
                <a:spLocks noChangeShapeType="1"/>
              </p:cNvSpPr>
              <p:nvPr/>
            </p:nvSpPr>
            <p:spPr bwMode="auto">
              <a:xfrm flipV="1">
                <a:off x="1248" y="1872"/>
                <a:ext cx="384" cy="384"/>
              </a:xfrm>
              <a:prstGeom prst="line">
                <a:avLst/>
              </a:prstGeom>
              <a:noFill/>
              <a:ln w="381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>
                <a:spAutoFit/>
              </a:bodyPr>
              <a:lstStyle/>
              <a:p>
                <a:endParaRPr lang="en-US"/>
              </a:p>
            </p:txBody>
          </p:sp>
        </p:grpSp>
      </p:grpSp>
      <p:sp>
        <p:nvSpPr>
          <p:cNvPr id="549127" name="Text Box 263"/>
          <p:cNvSpPr txBox="1">
            <a:spLocks noChangeArrowheads="1"/>
          </p:cNvSpPr>
          <p:nvPr/>
        </p:nvSpPr>
        <p:spPr bwMode="auto">
          <a:xfrm>
            <a:off x="5851525" y="4005263"/>
            <a:ext cx="25019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n</a:t>
            </a:r>
            <a:r>
              <a:rPr lang="en-US" altLang="en-US" sz="3000"/>
              <a:t>) neighbors</a:t>
            </a:r>
          </a:p>
        </p:txBody>
      </p:sp>
      <p:sp>
        <p:nvSpPr>
          <p:cNvPr id="549128" name="Text Box 264"/>
          <p:cNvSpPr txBox="1">
            <a:spLocks noChangeArrowheads="1"/>
          </p:cNvSpPr>
          <p:nvPr/>
        </p:nvSpPr>
        <p:spPr bwMode="auto">
          <a:xfrm>
            <a:off x="1524000" y="4175125"/>
            <a:ext cx="13398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O(</a:t>
            </a:r>
            <a:r>
              <a:rPr lang="en-US" altLang="en-US" sz="3000" i="1"/>
              <a:t>n</a:t>
            </a:r>
            <a:r>
              <a:rPr lang="en-US" altLang="en-US" sz="3000" baseline="30000"/>
              <a:t>2</a:t>
            </a:r>
            <a:r>
              <a:rPr lang="en-US" altLang="en-US" sz="3000"/>
              <a:t>)</a:t>
            </a:r>
          </a:p>
        </p:txBody>
      </p:sp>
      <p:sp>
        <p:nvSpPr>
          <p:cNvPr id="549129" name="Text Box 265"/>
          <p:cNvSpPr txBox="1">
            <a:spLocks noChangeArrowheads="1"/>
          </p:cNvSpPr>
          <p:nvPr/>
        </p:nvSpPr>
        <p:spPr bwMode="auto">
          <a:xfrm>
            <a:off x="5867400" y="4479925"/>
            <a:ext cx="270510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Could be fewer?</a:t>
            </a:r>
          </a:p>
        </p:txBody>
      </p:sp>
      <p:sp>
        <p:nvSpPr>
          <p:cNvPr id="549130" name="Text Box 266"/>
          <p:cNvSpPr txBox="1">
            <a:spLocks noChangeArrowheads="1"/>
          </p:cNvSpPr>
          <p:nvPr/>
        </p:nvSpPr>
        <p:spPr bwMode="auto">
          <a:xfrm>
            <a:off x="4297363" y="5241925"/>
            <a:ext cx="42433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Each edge visited,   </a:t>
            </a:r>
            <a:r>
              <a:rPr lang="en-US" altLang="en-US" sz="3000" baseline="-25000"/>
              <a:t> </a:t>
            </a:r>
            <a:r>
              <a:rPr lang="en-US" altLang="en-US" sz="3000"/>
              <a:t>times.</a:t>
            </a:r>
          </a:p>
        </p:txBody>
      </p:sp>
      <p:sp>
        <p:nvSpPr>
          <p:cNvPr id="549131" name="Text Box 267"/>
          <p:cNvSpPr txBox="1">
            <a:spLocks noChangeArrowheads="1"/>
          </p:cNvSpPr>
          <p:nvPr/>
        </p:nvSpPr>
        <p:spPr bwMode="auto">
          <a:xfrm>
            <a:off x="7169150" y="5241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</a:t>
            </a:r>
          </a:p>
        </p:txBody>
      </p:sp>
      <p:sp>
        <p:nvSpPr>
          <p:cNvPr id="549132" name="Text Box 268"/>
          <p:cNvSpPr txBox="1">
            <a:spLocks noChangeArrowheads="1"/>
          </p:cNvSpPr>
          <p:nvPr/>
        </p:nvSpPr>
        <p:spPr bwMode="auto">
          <a:xfrm>
            <a:off x="1555750" y="5546725"/>
            <a:ext cx="12557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= 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549133" name="Text Box 269"/>
          <p:cNvSpPr txBox="1">
            <a:spLocks noChangeArrowheads="1"/>
          </p:cNvSpPr>
          <p:nvPr/>
        </p:nvSpPr>
        <p:spPr bwMode="auto">
          <a:xfrm>
            <a:off x="811213" y="6003925"/>
            <a:ext cx="11509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Size =</a:t>
            </a:r>
          </a:p>
        </p:txBody>
      </p:sp>
      <p:sp>
        <p:nvSpPr>
          <p:cNvPr id="549135" name="Text Box 271"/>
          <p:cNvSpPr txBox="1">
            <a:spLocks noChangeArrowheads="1"/>
          </p:cNvSpPr>
          <p:nvPr/>
        </p:nvSpPr>
        <p:spPr bwMode="auto">
          <a:xfrm>
            <a:off x="1905000" y="6003925"/>
            <a:ext cx="9461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549136" name="Text Box 272"/>
          <p:cNvSpPr txBox="1">
            <a:spLocks noChangeArrowheads="1"/>
          </p:cNvSpPr>
          <p:nvPr/>
        </p:nvSpPr>
        <p:spPr bwMode="auto">
          <a:xfrm>
            <a:off x="3321050" y="5791200"/>
            <a:ext cx="20510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Linear time.</a:t>
            </a:r>
          </a:p>
        </p:txBody>
      </p:sp>
      <p:sp>
        <p:nvSpPr>
          <p:cNvPr id="549137" name="Line 273"/>
          <p:cNvSpPr>
            <a:spLocks noChangeShapeType="1"/>
          </p:cNvSpPr>
          <p:nvPr/>
        </p:nvSpPr>
        <p:spPr bwMode="auto">
          <a:xfrm flipV="1">
            <a:off x="1981200" y="4191000"/>
            <a:ext cx="762000" cy="5334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9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49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491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491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491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491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91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91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91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491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109" grpId="0" autoUpdateAnimBg="0"/>
      <p:bldP spid="549127" grpId="0" autoUpdateAnimBg="0"/>
      <p:bldP spid="549128" grpId="0" autoUpdateAnimBg="0"/>
      <p:bldP spid="549129" grpId="0" autoUpdateAnimBg="0"/>
      <p:bldP spid="549130" grpId="0" autoUpdateAnimBg="0"/>
      <p:bldP spid="549131" grpId="0" autoUpdateAnimBg="0"/>
      <p:bldP spid="549132" grpId="0" autoUpdateAnimBg="0"/>
      <p:bldP spid="549133" grpId="0" autoUpdateAnimBg="0"/>
      <p:bldP spid="549135" grpId="0" autoUpdateAnimBg="0"/>
      <p:bldP spid="549136" grpId="0" autoUpdateAnimBg="0"/>
      <p:bldP spid="549137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2531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22536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22537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2538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39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0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49931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228600" y="1011238"/>
            <a:ext cx="5181600" cy="2493962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14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25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993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4993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4993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549931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993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54993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49931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549931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549931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500" fill="hold"/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500" fill="hold"/>
                                        <p:tgtEl>
                                          <p:spTgt spid="549931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500" fill="hold"/>
                                        <p:tgtEl>
                                          <p:spTgt spid="549931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49931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500" fill="hold"/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500" fill="hold"/>
                                        <p:tgtEl>
                                          <p:spTgt spid="549931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9" fill="hold" nodeType="clickPar">
                      <p:stCondLst>
                        <p:cond delay="indefinite"/>
                      </p:stCondLst>
                      <p:childTnLst>
                        <p:par>
                          <p:cTn id="9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23555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23573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23574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23575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6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7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8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79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3580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23556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2124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</p:txBody>
      </p:sp>
      <p:pic>
        <p:nvPicPr>
          <p:cNvPr id="23557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7" name="Group 9"/>
          <p:cNvGrpSpPr>
            <a:grpSpLocks/>
          </p:cNvGrpSpPr>
          <p:nvPr/>
        </p:nvGrpSpPr>
        <p:grpSpPr bwMode="auto">
          <a:xfrm>
            <a:off x="609600" y="3489325"/>
            <a:ext cx="1181100" cy="1066800"/>
            <a:chOff x="1224" y="2539"/>
            <a:chExt cx="2280" cy="1785"/>
          </a:xfrm>
        </p:grpSpPr>
        <p:sp>
          <p:nvSpPr>
            <p:cNvPr id="23560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4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23561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23562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23567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8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9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0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1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72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23563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23564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5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23566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31" name="Rectangle 26"/>
          <p:cNvSpPr>
            <a:spLocks noChangeArrowheads="1"/>
          </p:cNvSpPr>
          <p:nvPr/>
        </p:nvSpPr>
        <p:spPr bwMode="auto">
          <a:xfrm>
            <a:off x="1905000" y="3489325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4579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0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1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2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3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4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5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6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7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8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89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0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1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2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4593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4594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4595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4596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4597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4598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4599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4600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4601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4602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4603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4604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4605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4606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4607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8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09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0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1" name="Line 3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2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3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4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5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6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7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8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19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0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1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2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3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4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5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6" name="Line 5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7" name="Line 5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8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29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0" name="Line 5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1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2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3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4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5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6" name="Line 6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7" name="Line 6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4638" name="Text Box 6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5603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4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5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6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7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8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09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0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1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2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3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4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5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16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5617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5618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5619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5620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5621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5622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5623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5624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5625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5626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5627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5628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5629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5630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1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2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3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4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5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6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7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8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39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0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1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2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3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4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5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6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7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8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49" name="Line 4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0" name="Line 5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1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2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3" name="Line 5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4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5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6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7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8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59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0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1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5662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5663" name="Text Box 64"/>
          <p:cNvSpPr txBox="1">
            <a:spLocks noChangeArrowheads="1"/>
          </p:cNvSpPr>
          <p:nvPr/>
        </p:nvSpPr>
        <p:spPr bwMode="auto">
          <a:xfrm>
            <a:off x="7486650" y="2057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5664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5665" name="Text Box 66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5666" name="Line 67"/>
          <p:cNvSpPr>
            <a:spLocks noChangeShapeType="1"/>
          </p:cNvSpPr>
          <p:nvPr/>
        </p:nvSpPr>
        <p:spPr bwMode="auto">
          <a:xfrm>
            <a:off x="7239000" y="2590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5667" name="Text Box 69"/>
          <p:cNvSpPr txBox="1">
            <a:spLocks noChangeArrowheads="1"/>
          </p:cNvSpPr>
          <p:nvPr/>
        </p:nvSpPr>
        <p:spPr bwMode="auto">
          <a:xfrm>
            <a:off x="7924800" y="20574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6627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8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29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6630" name="Line 67"/>
          <p:cNvSpPr>
            <a:spLocks noChangeShapeType="1"/>
          </p:cNvSpPr>
          <p:nvPr/>
        </p:nvSpPr>
        <p:spPr bwMode="auto">
          <a:xfrm>
            <a:off x="7239000" y="2590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6631" name="Text Box 68"/>
          <p:cNvSpPr txBox="1">
            <a:spLocks noChangeArrowheads="1"/>
          </p:cNvSpPr>
          <p:nvPr/>
        </p:nvSpPr>
        <p:spPr bwMode="auto">
          <a:xfrm>
            <a:off x="7924800" y="20574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6632" name="Text Box 69"/>
          <p:cNvSpPr txBox="1">
            <a:spLocks noChangeArrowheads="1"/>
          </p:cNvSpPr>
          <p:nvPr/>
        </p:nvSpPr>
        <p:spPr bwMode="auto">
          <a:xfrm>
            <a:off x="7494588" y="2422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6633" name="Text Box 70"/>
          <p:cNvSpPr txBox="1">
            <a:spLocks noChangeArrowheads="1"/>
          </p:cNvSpPr>
          <p:nvPr/>
        </p:nvSpPr>
        <p:spPr bwMode="auto">
          <a:xfrm>
            <a:off x="7502525" y="3717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6634" name="Text Box 71"/>
          <p:cNvSpPr txBox="1">
            <a:spLocks noChangeArrowheads="1"/>
          </p:cNvSpPr>
          <p:nvPr/>
        </p:nvSpPr>
        <p:spPr bwMode="auto">
          <a:xfrm>
            <a:off x="7486650" y="32067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6635" name="Text Box 72"/>
          <p:cNvSpPr txBox="1">
            <a:spLocks noChangeArrowheads="1"/>
          </p:cNvSpPr>
          <p:nvPr/>
        </p:nvSpPr>
        <p:spPr bwMode="auto">
          <a:xfrm>
            <a:off x="7496175" y="28352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593994" name="Line 74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6637" name="Text Box 75"/>
          <p:cNvSpPr txBox="1">
            <a:spLocks noChangeArrowheads="1"/>
          </p:cNvSpPr>
          <p:nvPr/>
        </p:nvSpPr>
        <p:spPr bwMode="auto">
          <a:xfrm>
            <a:off x="7924800" y="24987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6638" name="Oval 7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39" name="Oval 7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0" name="Oval 7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1" name="Oval 8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2" name="Oval 8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3" name="Oval 8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4" name="Oval 8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5" name="Oval 8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6" name="Oval 8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47" name="Text Box 8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6648" name="Text Box 8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6649" name="Text Box 8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6650" name="Text Box 8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6651" name="Text Box 9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6652" name="Text Box 9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6653" name="Text Box 9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6654" name="Text Box 9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6655" name="Text Box 9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6656" name="Text Box 9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6657" name="Text Box 9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6658" name="Text Box 9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6659" name="Text Box 9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6660" name="Text Box 9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6661" name="Line 10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2" name="Line 10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3" name="Line 10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4" name="Line 10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5" name="Line 10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6" name="Line 10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7" name="Line 10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8" name="Line 10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69" name="Line 10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0" name="Line 10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1" name="Line 11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2" name="Line 11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3" name="Line 11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4" name="Line 11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5" name="Line 11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6" name="Line 11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7" name="Line 11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8" name="Line 11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79" name="Line 11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0" name="Line 11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1" name="Line 12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2" name="Line 12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3" name="Line 12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4" name="Line 12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5" name="Line 12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6" name="Line 12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7" name="Line 12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8" name="Line 12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89" name="Line 12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0" name="Oval 12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1" name="Oval 13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2" name="Oval 132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3" name="Oval 13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4" name="Oval 13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6695" name="Freeform 13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6" name="Freeform 13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6697" name="Text Box 137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6698" name="Text Box 138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39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40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3994" grpId="0" animBg="1"/>
      <p:bldP spid="59405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7651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2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3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4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5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6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7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8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59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660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7661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7662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7663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7664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7665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7666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7667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7668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7669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7670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7671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7672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7673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7674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5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6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7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8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79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0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1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2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3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4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5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6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7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8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89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0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1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2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3" name="Line 45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4" name="Line 46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5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6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7" name="Line 49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8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699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0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1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2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3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4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05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7706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07" name="Text Box 60"/>
          <p:cNvSpPr txBox="1">
            <a:spLocks noChangeArrowheads="1"/>
          </p:cNvSpPr>
          <p:nvPr/>
        </p:nvSpPr>
        <p:spPr bwMode="auto">
          <a:xfrm>
            <a:off x="7494588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7708" name="Text Box 61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7709" name="Text Box 62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7710" name="Text Box 63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7711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2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3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4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7715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6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7717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7718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7719" name="Line 72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7720" name="Line 73"/>
          <p:cNvSpPr>
            <a:spLocks noChangeShapeType="1"/>
          </p:cNvSpPr>
          <p:nvPr/>
        </p:nvSpPr>
        <p:spPr bwMode="auto">
          <a:xfrm>
            <a:off x="7239000" y="3810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7721" name="Text Box 74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8675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6" name="Oval 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7" name="Oval 5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8" name="Oval 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79" name="Oval 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0" name="Oval 8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1" name="Oval 9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2" name="Oval 10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683" name="Text Box 11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8684" name="Text Box 12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8685" name="Text Box 13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8686" name="Text Box 14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8687" name="Text Box 15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8688" name="Text Box 16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8689" name="Text Box 17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8690" name="Text Box 18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8691" name="Text Box 19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8692" name="Text Box 20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8693" name="Text Box 21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8694" name="Text Box 22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8695" name="Text Box 23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8696" name="Text Box 24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8697" name="Line 2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8" name="Line 26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699" name="Line 27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0" name="Line 2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1" name="Line 29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2" name="Line 30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3" name="Line 31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4" name="Line 32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5" name="Line 33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6" name="Line 34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7" name="Line 35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8" name="Line 36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09" name="Line 37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0" name="Line 38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1" name="Line 39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2" name="Line 40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3" name="Line 41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4" name="Line 42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5" name="Line 43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6" name="Line 44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7" name="Line 45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8" name="Line 46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19" name="Line 47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0" name="Line 48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1" name="Line 49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2" name="Line 50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3" name="Line 51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4" name="Line 52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5" name="Line 53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6" name="Line 54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7" name="Line 55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28" name="Text Box 56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8729" name="Oval 5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0" name="Text Box 59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8731" name="Text Box 60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8732" name="Text Box 61"/>
          <p:cNvSpPr txBox="1">
            <a:spLocks noChangeArrowheads="1"/>
          </p:cNvSpPr>
          <p:nvPr/>
        </p:nvSpPr>
        <p:spPr bwMode="auto">
          <a:xfrm>
            <a:off x="7496175" y="23780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8733" name="Oval 62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4" name="Oval 63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5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6" name="Oval 6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7" name="Oval 6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8738" name="Text Box 67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8739" name="Text Box 68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8740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41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8742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8743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8744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28745" name="Line 75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746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8747" name="Text Box 7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8748" name="Text Box 8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29699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0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1" name="Oval 5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2" name="Oval 6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3" name="Oval 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4" name="Oval 8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05" name="Text Box 9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29706" name="Text Box 10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29707" name="Text Box 11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9708" name="Text Box 12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29709" name="Text Box 13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29710" name="Text Box 14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9711" name="Text Box 15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29712" name="Text Box 16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29713" name="Text Box 17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9714" name="Text Box 18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29715" name="Text Box 19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9716" name="Text Box 20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9717" name="Text Box 21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9718" name="Text Box 22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29719" name="Line 23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0" name="Line 24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1" name="Line 25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2" name="Line 26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3" name="Line 2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4" name="Line 28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5" name="Line 29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6" name="Line 30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7" name="Line 31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8" name="Line 32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29" name="Line 33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0" name="Line 34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1" name="Line 35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2" name="Line 36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3" name="Line 37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4" name="Line 38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5" name="Line 39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6" name="Line 40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7" name="Line 41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8" name="Line 42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39" name="Line 43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0" name="Line 44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1" name="Line 45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2" name="Line 46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3" name="Line 47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4" name="Line 48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5" name="Line 49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6" name="Line 50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7" name="Line 51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8" name="Line 52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49" name="Line 53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50" name="Text Box 54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29751" name="Oval 55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2" name="Text Box 57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29753" name="Text Box 58"/>
          <p:cNvSpPr txBox="1">
            <a:spLocks noChangeArrowheads="1"/>
          </p:cNvSpPr>
          <p:nvPr/>
        </p:nvSpPr>
        <p:spPr bwMode="auto">
          <a:xfrm>
            <a:off x="7486650" y="27495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29754" name="Oval 59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5" name="Oval 60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6" name="Oval 6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7" name="Oval 62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8" name="Oval 6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59" name="Text Box 64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29760" name="Text Box 65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29761" name="Oval 66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62" name="Oval 67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29763" name="Text Box 68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29764" name="Text Box 69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29765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6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29767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29768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9769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29770" name="Line 76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9771" name="Line 7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29772" name="Text Box 7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29773" name="Text Box 8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0723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4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5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6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7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28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0729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0730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31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0732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0733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0734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0735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0736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0737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0738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0739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740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0741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0742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3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4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5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6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7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8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49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0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1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2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3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4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5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6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7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8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59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0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1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2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3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4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5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6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7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8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69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0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71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0772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3" name="Oval 57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4" name="Oval 58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5" name="Oval 59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6" name="Oval 60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7" name="Oval 61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8" name="Oval 64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79" name="Oval 65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80" name="Oval 68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0781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2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3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0784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0785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0786" name="Line 77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7" name="Line 78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0788" name="Text Box 79"/>
          <p:cNvSpPr txBox="1">
            <a:spLocks noChangeArrowheads="1"/>
          </p:cNvSpPr>
          <p:nvPr/>
        </p:nvSpPr>
        <p:spPr bwMode="auto">
          <a:xfrm>
            <a:off x="7502525" y="32607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0789" name="Text Box 80"/>
          <p:cNvSpPr txBox="1">
            <a:spLocks noChangeArrowheads="1"/>
          </p:cNvSpPr>
          <p:nvPr/>
        </p:nvSpPr>
        <p:spPr bwMode="auto">
          <a:xfrm>
            <a:off x="7486650" y="5089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0790" name="Text Box 81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0791" name="Text Box 82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0792" name="Text Box 83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0793" name="Text Box 84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0794" name="Line 86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0795" name="Line 8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0796" name="Text Box 89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0797" name="Text Box 90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dirty="0"/>
              <a:t>Graph Search</a:t>
            </a:r>
          </a:p>
        </p:txBody>
      </p:sp>
      <p:sp>
        <p:nvSpPr>
          <p:cNvPr id="441348" name="Text Box 4"/>
          <p:cNvSpPr txBox="1">
            <a:spLocks noChangeArrowheads="1"/>
          </p:cNvSpPr>
          <p:nvPr/>
        </p:nvSpPr>
        <p:spPr bwMode="auto">
          <a:xfrm>
            <a:off x="304800" y="1358900"/>
            <a:ext cx="9372600" cy="3900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dirty="0"/>
              <a:t>Specification: </a:t>
            </a:r>
            <a:r>
              <a:rPr lang="en-US" altLang="en-US" sz="3000" dirty="0"/>
              <a:t>Reachability-from-single-source </a:t>
            </a:r>
            <a:r>
              <a:rPr lang="en-US" altLang="en-US" sz="3000" i="1" dirty="0"/>
              <a:t>s</a:t>
            </a:r>
            <a:endParaRPr lang="en-US" altLang="en-US" i="1" dirty="0"/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&lt;</a:t>
            </a:r>
            <a:r>
              <a:rPr lang="en-US" altLang="en-US" sz="3200" dirty="0" err="1"/>
              <a:t>preCond</a:t>
            </a:r>
            <a:r>
              <a:rPr lang="en-US" altLang="en-US" sz="3200" dirty="0"/>
              <a:t>&gt;: </a:t>
            </a:r>
            <a:br>
              <a:rPr lang="en-US" altLang="en-US" sz="3200" dirty="0"/>
            </a:br>
            <a:r>
              <a:rPr lang="en-US" altLang="en-US" sz="3200" dirty="0"/>
              <a:t>    </a:t>
            </a:r>
            <a:r>
              <a:rPr lang="en-US" altLang="en-US" sz="3000" dirty="0"/>
              <a:t>The input is a graph </a:t>
            </a:r>
            <a:r>
              <a:rPr lang="en-US" altLang="en-US" sz="3000" i="1" dirty="0"/>
              <a:t>G</a:t>
            </a:r>
            <a:r>
              <a:rPr lang="en-US" altLang="en-US" sz="3000" dirty="0"/>
              <a:t> </a:t>
            </a:r>
            <a:br>
              <a:rPr lang="en-US" altLang="en-US" sz="3000" dirty="0"/>
            </a:br>
            <a:r>
              <a:rPr lang="en-US" altLang="en-US" sz="3000" dirty="0"/>
              <a:t>(either directed or undirected) </a:t>
            </a:r>
            <a:br>
              <a:rPr lang="en-US" altLang="en-US" sz="3000" dirty="0"/>
            </a:br>
            <a:r>
              <a:rPr lang="en-US" altLang="en-US" sz="3000" dirty="0"/>
              <a:t>         and a source node </a:t>
            </a:r>
            <a:r>
              <a:rPr lang="en-US" altLang="en-US" sz="3000" i="1" dirty="0"/>
              <a:t>s</a:t>
            </a:r>
            <a:r>
              <a:rPr lang="en-US" altLang="en-US" sz="3000" dirty="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 dirty="0"/>
              <a:t>&lt;</a:t>
            </a:r>
            <a:r>
              <a:rPr lang="en-US" altLang="en-US" sz="3200" dirty="0" err="1"/>
              <a:t>postCond</a:t>
            </a:r>
            <a:r>
              <a:rPr lang="en-US" altLang="en-US" sz="3200" dirty="0"/>
              <a:t>&gt;: </a:t>
            </a:r>
            <a:br>
              <a:rPr lang="en-US" altLang="en-US" sz="3200" dirty="0"/>
            </a:br>
            <a:r>
              <a:rPr lang="en-US" altLang="en-US" sz="3200" dirty="0"/>
              <a:t>  </a:t>
            </a:r>
            <a:r>
              <a:rPr lang="en-US" altLang="en-US" sz="3000" dirty="0"/>
              <a:t>Output all the nodes </a:t>
            </a:r>
            <a:r>
              <a:rPr lang="en-US" altLang="en-US" sz="3000" i="1" dirty="0"/>
              <a:t>u</a:t>
            </a:r>
            <a:r>
              <a:rPr lang="en-US" altLang="en-US" sz="3000" dirty="0"/>
              <a:t> that are </a:t>
            </a:r>
            <a:br>
              <a:rPr lang="en-US" altLang="en-US" sz="3000" dirty="0"/>
            </a:br>
            <a:r>
              <a:rPr lang="en-US" altLang="en-US" sz="3000" dirty="0"/>
              <a:t>  reachable by a path in </a:t>
            </a:r>
            <a:r>
              <a:rPr lang="en-US" altLang="en-US" sz="3000" i="1" dirty="0"/>
              <a:t>G</a:t>
            </a:r>
            <a:r>
              <a:rPr lang="en-US" altLang="en-US" sz="3000" dirty="0"/>
              <a:t> from </a:t>
            </a:r>
            <a:r>
              <a:rPr lang="en-US" altLang="en-US" sz="3000" i="1" dirty="0"/>
              <a:t>s</a:t>
            </a:r>
            <a:r>
              <a:rPr lang="en-US" altLang="en-US" sz="3000" dirty="0"/>
              <a:t>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413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413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413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98" grpId="0"/>
      <p:bldP spid="441348" grpId="0" build="p" bldLvl="2" autoUpdateAnimBg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1747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48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49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0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1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52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1753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1754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1755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1756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1757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1758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1759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1760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1761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1762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1763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1764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1765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1766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7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8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9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0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1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2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3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4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5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6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7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8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79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0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1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2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3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4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5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6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7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8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89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0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1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2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3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4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95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1796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7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8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799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0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1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2" name="Oval 5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3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4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1805" name="Freeform 62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6" name="Freeform 63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07" name="Text Box 64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1808" name="Text Box 65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1809" name="Text Box 66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1810" name="Line 67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11" name="Line 68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812" name="Text Box 70"/>
          <p:cNvSpPr txBox="1">
            <a:spLocks noChangeArrowheads="1"/>
          </p:cNvSpPr>
          <p:nvPr/>
        </p:nvSpPr>
        <p:spPr bwMode="auto">
          <a:xfrm>
            <a:off x="7486650" y="5089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1813" name="Text Box 71"/>
          <p:cNvSpPr txBox="1">
            <a:spLocks noChangeArrowheads="1"/>
          </p:cNvSpPr>
          <p:nvPr/>
        </p:nvSpPr>
        <p:spPr bwMode="auto">
          <a:xfrm>
            <a:off x="7507288" y="3644900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1814" name="Text Box 72"/>
          <p:cNvSpPr txBox="1">
            <a:spLocks noChangeArrowheads="1"/>
          </p:cNvSpPr>
          <p:nvPr/>
        </p:nvSpPr>
        <p:spPr bwMode="auto">
          <a:xfrm>
            <a:off x="7512050" y="40989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1815" name="Text Box 73"/>
          <p:cNvSpPr txBox="1">
            <a:spLocks noChangeArrowheads="1"/>
          </p:cNvSpPr>
          <p:nvPr/>
        </p:nvSpPr>
        <p:spPr bwMode="auto">
          <a:xfrm>
            <a:off x="7456488" y="44196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1816" name="Text Box 74"/>
          <p:cNvSpPr txBox="1">
            <a:spLocks noChangeArrowheads="1"/>
          </p:cNvSpPr>
          <p:nvPr/>
        </p:nvSpPr>
        <p:spPr bwMode="auto">
          <a:xfrm>
            <a:off x="7493000" y="47847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1817" name="Line 75"/>
          <p:cNvSpPr>
            <a:spLocks noChangeShapeType="1"/>
          </p:cNvSpPr>
          <p:nvPr/>
        </p:nvSpPr>
        <p:spPr bwMode="auto">
          <a:xfrm>
            <a:off x="7239000" y="378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818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819" name="Text Box 77"/>
          <p:cNvSpPr txBox="1">
            <a:spLocks noChangeArrowheads="1"/>
          </p:cNvSpPr>
          <p:nvPr/>
        </p:nvSpPr>
        <p:spPr bwMode="auto">
          <a:xfrm>
            <a:off x="7924800" y="20415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1820" name="Text Box 78"/>
          <p:cNvSpPr txBox="1">
            <a:spLocks noChangeArrowheads="1"/>
          </p:cNvSpPr>
          <p:nvPr/>
        </p:nvSpPr>
        <p:spPr bwMode="auto">
          <a:xfrm>
            <a:off x="7924800" y="3657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590927" name="Line 79"/>
          <p:cNvSpPr>
            <a:spLocks noChangeShapeType="1"/>
          </p:cNvSpPr>
          <p:nvPr/>
        </p:nvSpPr>
        <p:spPr bwMode="auto">
          <a:xfrm>
            <a:off x="7302500" y="5638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0928" name="Freeform 8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09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09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0927" grpId="0" animBg="1"/>
      <p:bldP spid="590928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2771" name="Oval 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2" name="Oval 4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3" name="Oval 5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4" name="Oval 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5" name="Oval 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776" name="Text Box 8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2777" name="Text Box 9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2778" name="Text Box 10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2779" name="Text Box 11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2780" name="Text Box 12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2781" name="Text Box 13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2782" name="Text Box 14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2783" name="Text Box 15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2784" name="Text Box 16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2785" name="Text Box 17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2786" name="Text Box 18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2787" name="Text Box 19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2788" name="Text Box 20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2789" name="Text Box 21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2790" name="Line 22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1" name="Line 2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2" name="Line 2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3" name="Line 2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4" name="Line 2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5" name="Line 2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6" name="Line 2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7" name="Line 2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8" name="Line 3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799" name="Line 3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0" name="Line 3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1" name="Line 3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2" name="Line 3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3" name="Line 3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4" name="Line 3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5" name="Line 3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6" name="Line 3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7" name="Line 3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8" name="Line 4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09" name="Line 41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0" name="Line 42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1" name="Line 4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2" name="Line 4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3" name="Line 45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4" name="Line 4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5" name="Line 4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6" name="Line 4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7" name="Line 4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8" name="Line 5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19" name="Line 5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0" name="Line 5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21" name="Text Box 5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2822" name="Oval 54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3" name="Oval 5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4" name="Oval 57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5" name="Oval 58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6" name="Oval 5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7" name="Oval 60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28" name="Text Box 61"/>
          <p:cNvSpPr txBox="1">
            <a:spLocks noChangeArrowheads="1"/>
          </p:cNvSpPr>
          <p:nvPr/>
        </p:nvSpPr>
        <p:spPr bwMode="auto">
          <a:xfrm>
            <a:off x="7507288" y="213677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2829" name="Text Box 62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2830" name="Oval 63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1" name="Oval 64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2" name="Text Box 65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2833" name="Text Box 66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2834" name="Oval 67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2835" name="Text Box 68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2836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7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8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2839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2840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2841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2842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843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2844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379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6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7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798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3799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3800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3801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3802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3803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3804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3805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3806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3807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3808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3809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3810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3811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3812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3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4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5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6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7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8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19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0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1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2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3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4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5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6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7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8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29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0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1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2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3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4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5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6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7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8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39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0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1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2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43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3844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5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6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7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8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49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0" name="Text Box 59"/>
          <p:cNvSpPr txBox="1">
            <a:spLocks noChangeArrowheads="1"/>
          </p:cNvSpPr>
          <p:nvPr/>
        </p:nvSpPr>
        <p:spPr bwMode="auto">
          <a:xfrm>
            <a:off x="7512050" y="2590800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3851" name="Oval 6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2" name="Oval 61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3" name="Text Box 62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3854" name="Text Box 63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3855" name="Oval 64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6" name="Text Box 65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3857" name="Oval 66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8" name="Oval 6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3859" name="Text Box 68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3860" name="Text Box 69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3861" name="Freeform 70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2" name="Freeform 71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3" name="Freeform 72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3864" name="Text Box 73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3865" name="Text Box 74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3866" name="Text Box 75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3867" name="Text Box 76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3868" name="Line 77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69" name="Line 78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70" name="Text Box 79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3871" name="Text Box 80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481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0" name="Oval 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1" name="Oval 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22" name="Text Box 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4823" name="Text Box 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4824" name="Text Box 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4825" name="Text Box 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4826" name="Text Box 1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4827" name="Text Box 1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4828" name="Text Box 1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4829" name="Text Box 1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4830" name="Text Box 1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4831" name="Text Box 1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4832" name="Text Box 1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4833" name="Text Box 1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4834" name="Text Box 1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4835" name="Text Box 1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4836" name="Line 2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7" name="Line 2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8" name="Line 2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39" name="Line 2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0" name="Line 2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1" name="Line 2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2" name="Line 2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3" name="Line 2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4" name="Line 2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5" name="Line 2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6" name="Line 3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7" name="Line 3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8" name="Line 3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49" name="Line 3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0" name="Line 3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1" name="Line 3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2" name="Line 3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3" name="Line 3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4" name="Line 3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5" name="Line 39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6" name="Line 40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7" name="Line 4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8" name="Line 4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59" name="Line 43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0" name="Line 4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1" name="Line 4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2" name="Line 4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3" name="Line 4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4" name="Line 4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5" name="Line 4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6" name="Line 5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67" name="Text Box 5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4868" name="Oval 5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69" name="Oval 5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0" name="Oval 5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1" name="Oval 5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2" name="Oval 57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3" name="Oval 58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4" name="Oval 59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5" name="Oval 6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6" name="Text Box 61"/>
          <p:cNvSpPr txBox="1">
            <a:spLocks noChangeArrowheads="1"/>
          </p:cNvSpPr>
          <p:nvPr/>
        </p:nvSpPr>
        <p:spPr bwMode="auto">
          <a:xfrm>
            <a:off x="7456488" y="29114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4877" name="Text Box 62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4878" name="Oval 6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79" name="Text Box 64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4880" name="Oval 65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81" name="Oval 66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4882" name="Text Box 67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4883" name="Text Box 68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4884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5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6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4887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4888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4889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4890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4891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92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4893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4894" name="Text Box 79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584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44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45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5846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5847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5848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5849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5850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5851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5852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5853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5854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5855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5856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5857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5858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5859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0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1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2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3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4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5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6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7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8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69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0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1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2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3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4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5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6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7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8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79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0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1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2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8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89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890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5891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2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3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4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5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6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7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8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899" name="Text Box 60"/>
          <p:cNvSpPr txBox="1">
            <a:spLocks noChangeArrowheads="1"/>
          </p:cNvSpPr>
          <p:nvPr/>
        </p:nvSpPr>
        <p:spPr bwMode="auto">
          <a:xfrm>
            <a:off x="7493000" y="3276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5900" name="Oval 61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1" name="Text Box 62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5902" name="Oval 63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3" name="Oval 6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4" name="Text Box 65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5905" name="Text Box 66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5906" name="Oval 67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5907" name="Text Box 68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5908" name="Freeform 69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09" name="Freeform 70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10" name="Freeform 71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5911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5912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5913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5914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5915" name="Line 76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5916" name="Line 77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5917" name="Text Box 78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5918" name="Text Box 79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686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86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86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687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687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687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687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687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687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687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687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687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687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688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688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688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688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8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89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0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1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691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1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4" name="Text Box 61"/>
          <p:cNvSpPr txBox="1">
            <a:spLocks noChangeArrowheads="1"/>
          </p:cNvSpPr>
          <p:nvPr/>
        </p:nvSpPr>
        <p:spPr bwMode="auto">
          <a:xfrm>
            <a:off x="7558088" y="36576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6925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6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27" name="Text Box 64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6928" name="Text Box 65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6929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6930" name="Text Box 67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6931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2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3" name="Freeform 7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6934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6935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6936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6937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6938" name="Line 75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939" name="Line 76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6940" name="Text Box 77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6941" name="Text Box 78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7891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892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893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7894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7895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7896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7897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7898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7899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7900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7901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7902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7903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7904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7905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7906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7907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8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09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0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1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2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3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4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5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6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7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8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19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0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1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2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3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4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5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6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7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8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29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0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6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7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38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7939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0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1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2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3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4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5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6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7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8" name="Oval 6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49" name="Oval 63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50" name="Text Box 64"/>
          <p:cNvSpPr txBox="1">
            <a:spLocks noChangeArrowheads="1"/>
          </p:cNvSpPr>
          <p:nvPr/>
        </p:nvSpPr>
        <p:spPr bwMode="auto">
          <a:xfrm>
            <a:off x="7486650" y="414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7951" name="Text Box 65"/>
          <p:cNvSpPr txBox="1">
            <a:spLocks noChangeArrowheads="1"/>
          </p:cNvSpPr>
          <p:nvPr/>
        </p:nvSpPr>
        <p:spPr bwMode="auto">
          <a:xfrm>
            <a:off x="7532688" y="47085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7952" name="Oval 66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7953" name="Text Box 67"/>
          <p:cNvSpPr txBox="1">
            <a:spLocks noChangeArrowheads="1"/>
          </p:cNvSpPr>
          <p:nvPr/>
        </p:nvSpPr>
        <p:spPr bwMode="auto">
          <a:xfrm>
            <a:off x="7545388" y="51308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7954" name="Freeform 68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5" name="Freeform 69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6" name="Freeform 70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7957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7958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7959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7960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7961" name="Line 75"/>
          <p:cNvSpPr>
            <a:spLocks noChangeShapeType="1"/>
          </p:cNvSpPr>
          <p:nvPr/>
        </p:nvSpPr>
        <p:spPr bwMode="auto">
          <a:xfrm>
            <a:off x="7239000" y="2286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962" name="Line 76"/>
          <p:cNvSpPr>
            <a:spLocks noChangeShapeType="1"/>
          </p:cNvSpPr>
          <p:nvPr/>
        </p:nvSpPr>
        <p:spPr bwMode="auto">
          <a:xfrm>
            <a:off x="7239000" y="42672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7963" name="Text Box 77"/>
          <p:cNvSpPr txBox="1">
            <a:spLocks noChangeArrowheads="1"/>
          </p:cNvSpPr>
          <p:nvPr/>
        </p:nvSpPr>
        <p:spPr bwMode="auto">
          <a:xfrm>
            <a:off x="7924800" y="21336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7964" name="Text Box 78"/>
          <p:cNvSpPr txBox="1">
            <a:spLocks noChangeArrowheads="1"/>
          </p:cNvSpPr>
          <p:nvPr/>
        </p:nvSpPr>
        <p:spPr bwMode="auto">
          <a:xfrm>
            <a:off x="7924800" y="41751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591951" name="Line 79"/>
          <p:cNvSpPr>
            <a:spLocks noChangeShapeType="1"/>
          </p:cNvSpPr>
          <p:nvPr/>
        </p:nvSpPr>
        <p:spPr bwMode="auto">
          <a:xfrm>
            <a:off x="7302500" y="56388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591952" name="Freeform 8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19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919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1951" grpId="0" animBg="1"/>
      <p:bldP spid="591952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891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1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1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891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891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892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892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892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892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892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892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892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892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892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892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893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893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3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4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5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6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896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6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2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3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4" name="Text Box 63"/>
          <p:cNvSpPr txBox="1">
            <a:spLocks noChangeArrowheads="1"/>
          </p:cNvSpPr>
          <p:nvPr/>
        </p:nvSpPr>
        <p:spPr bwMode="auto">
          <a:xfrm>
            <a:off x="7486650" y="19653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8975" name="Oval 6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8976" name="Freeform 67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7" name="Freeform 68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8" name="Freeform 69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79" name="Freeform 7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8980" name="Text Box 72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38981" name="Text Box 73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38982" name="Text Box 74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38983" name="Text Box 75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38984" name="Line 76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8985" name="Line 77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8986" name="Text Box 78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8987" name="Text Box 79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8988" name="Text Box 81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39939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40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41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39942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39943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39944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39945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39946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39947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9948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39949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39950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39951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39952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39953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39954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39955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6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7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8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59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0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1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2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3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4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5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6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7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8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69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0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1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2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3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4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5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6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7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8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79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0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1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2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3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4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5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9986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39987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88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89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0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1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2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3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4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5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6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7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39998" name="Text Box 63"/>
          <p:cNvSpPr txBox="1">
            <a:spLocks noChangeArrowheads="1"/>
          </p:cNvSpPr>
          <p:nvPr/>
        </p:nvSpPr>
        <p:spPr bwMode="auto">
          <a:xfrm>
            <a:off x="7532688" y="23622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39999" name="Oval 6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000" name="Text Box 65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0001" name="Text Box 66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0002" name="Freeform 67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3" name="Freeform 68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4" name="Freeform 69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5" name="Freeform 70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006" name="Text Box 71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0007" name="Text Box 72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0008" name="Text Box 73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0009" name="Text Box 74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0010" name="Text Box 76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0011" name="Line 77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0012" name="Line 78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0013" name="Text Box 79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0014" name="Text Box 80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0963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964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0965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0966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0967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0968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0969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0970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0971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0972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0973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0974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0975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0976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0977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0978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0979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0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1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2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3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4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5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6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7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8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89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0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1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2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3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4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5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6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7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8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0999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0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1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2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3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4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5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6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7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8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09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10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1011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2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3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4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5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6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7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8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19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0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1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2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023" name="Text Box 64"/>
          <p:cNvSpPr txBox="1">
            <a:spLocks noChangeArrowheads="1"/>
          </p:cNvSpPr>
          <p:nvPr/>
        </p:nvSpPr>
        <p:spPr bwMode="auto">
          <a:xfrm>
            <a:off x="7545388" y="27844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1024" name="Text Box 65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1025" name="Freeform 66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6" name="Freeform 67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7" name="Freeform 68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8" name="Freeform 69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1029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1030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1031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1032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1033" name="Text Box 75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1034" name="Line 76"/>
          <p:cNvSpPr>
            <a:spLocks noChangeShapeType="1"/>
          </p:cNvSpPr>
          <p:nvPr/>
        </p:nvSpPr>
        <p:spPr bwMode="auto">
          <a:xfrm>
            <a:off x="7239000" y="20574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1035" name="Line 77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1036" name="Text Box 78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1037" name="Text Box 79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Rectangle 4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5123" name="Rectangle 6"/>
          <p:cNvSpPr>
            <a:spLocks noChangeArrowheads="1"/>
          </p:cNvSpPr>
          <p:nvPr/>
        </p:nvSpPr>
        <p:spPr bwMode="auto">
          <a:xfrm>
            <a:off x="762000" y="1295400"/>
            <a:ext cx="20589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Basic Steps:</a:t>
            </a:r>
          </a:p>
        </p:txBody>
      </p:sp>
      <p:sp>
        <p:nvSpPr>
          <p:cNvPr id="5124" name="Oval 7"/>
          <p:cNvSpPr>
            <a:spLocks noChangeArrowheads="1"/>
          </p:cNvSpPr>
          <p:nvPr/>
        </p:nvSpPr>
        <p:spPr bwMode="auto">
          <a:xfrm>
            <a:off x="2139950" y="25527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125" name="Oval 8"/>
          <p:cNvSpPr>
            <a:spLocks noChangeArrowheads="1"/>
          </p:cNvSpPr>
          <p:nvPr/>
        </p:nvSpPr>
        <p:spPr bwMode="auto">
          <a:xfrm>
            <a:off x="4191000" y="302577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5126" name="Text Box 9"/>
          <p:cNvSpPr txBox="1">
            <a:spLocks noChangeArrowheads="1"/>
          </p:cNvSpPr>
          <p:nvPr/>
        </p:nvSpPr>
        <p:spPr bwMode="auto">
          <a:xfrm>
            <a:off x="1862138" y="21717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5127" name="Text Box 10"/>
          <p:cNvSpPr txBox="1">
            <a:spLocks noChangeArrowheads="1"/>
          </p:cNvSpPr>
          <p:nvPr/>
        </p:nvSpPr>
        <p:spPr bwMode="auto">
          <a:xfrm>
            <a:off x="4076700" y="25368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5128" name="Freeform 15"/>
          <p:cNvSpPr>
            <a:spLocks/>
          </p:cNvSpPr>
          <p:nvPr/>
        </p:nvSpPr>
        <p:spPr bwMode="auto">
          <a:xfrm>
            <a:off x="2209800" y="2628900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29" name="Rectangle 16"/>
          <p:cNvSpPr>
            <a:spLocks noChangeArrowheads="1"/>
          </p:cNvSpPr>
          <p:nvPr/>
        </p:nvSpPr>
        <p:spPr bwMode="auto">
          <a:xfrm>
            <a:off x="457200" y="3276600"/>
            <a:ext cx="3846513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Suppose you know that </a:t>
            </a:r>
            <a:br>
              <a:rPr lang="en-US" altLang="en-US" sz="3000"/>
            </a:br>
            <a:r>
              <a:rPr lang="en-US" altLang="en-US" sz="3000" i="1"/>
              <a:t>u</a:t>
            </a:r>
            <a:r>
              <a:rPr lang="en-US" altLang="en-US" sz="3000"/>
              <a:t> is reachable from </a:t>
            </a:r>
            <a:r>
              <a:rPr lang="en-US" altLang="en-US" sz="3000" i="1"/>
              <a:t>s</a:t>
            </a:r>
          </a:p>
        </p:txBody>
      </p:sp>
      <p:grpSp>
        <p:nvGrpSpPr>
          <p:cNvPr id="2" name="Group 19"/>
          <p:cNvGrpSpPr>
            <a:grpSpLocks/>
          </p:cNvGrpSpPr>
          <p:nvPr/>
        </p:nvGrpSpPr>
        <p:grpSpPr bwMode="auto">
          <a:xfrm>
            <a:off x="4292600" y="2346325"/>
            <a:ext cx="3479800" cy="1936750"/>
            <a:chOff x="2704" y="1478"/>
            <a:chExt cx="2192" cy="1220"/>
          </a:xfrm>
        </p:grpSpPr>
        <p:sp>
          <p:nvSpPr>
            <p:cNvPr id="5133" name="Freeform 12"/>
            <p:cNvSpPr>
              <a:spLocks/>
            </p:cNvSpPr>
            <p:nvPr/>
          </p:nvSpPr>
          <p:spPr bwMode="auto">
            <a:xfrm>
              <a:off x="2704" y="1728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34" name="Oval 13"/>
            <p:cNvSpPr>
              <a:spLocks noChangeArrowheads="1"/>
            </p:cNvSpPr>
            <p:nvPr/>
          </p:nvSpPr>
          <p:spPr bwMode="auto">
            <a:xfrm>
              <a:off x="3076" y="165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5135" name="Text Box 14"/>
            <p:cNvSpPr txBox="1">
              <a:spLocks noChangeArrowheads="1"/>
            </p:cNvSpPr>
            <p:nvPr/>
          </p:nvSpPr>
          <p:spPr bwMode="auto">
            <a:xfrm>
              <a:off x="3124" y="147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5136" name="Rectangle 17"/>
            <p:cNvSpPr>
              <a:spLocks noChangeArrowheads="1"/>
            </p:cNvSpPr>
            <p:nvPr/>
          </p:nvSpPr>
          <p:spPr bwMode="auto">
            <a:xfrm>
              <a:off x="2971" y="2064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</p:grpSp>
      <p:sp>
        <p:nvSpPr>
          <p:cNvPr id="526354" name="Rectangle 18"/>
          <p:cNvSpPr>
            <a:spLocks noChangeArrowheads="1"/>
          </p:cNvSpPr>
          <p:nvPr/>
        </p:nvSpPr>
        <p:spPr bwMode="auto">
          <a:xfrm>
            <a:off x="2640013" y="4708525"/>
            <a:ext cx="3341687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You know that </a:t>
            </a:r>
            <a:br>
              <a:rPr lang="en-US" altLang="en-US" sz="3000"/>
            </a:br>
            <a:r>
              <a:rPr lang="en-US" altLang="en-US" sz="3000" i="1"/>
              <a:t>v</a:t>
            </a:r>
            <a:r>
              <a:rPr lang="en-US" altLang="en-US" sz="3000"/>
              <a:t> is reachable from </a:t>
            </a:r>
            <a:r>
              <a:rPr lang="en-US" altLang="en-US" sz="3000" i="1"/>
              <a:t>s</a:t>
            </a:r>
          </a:p>
        </p:txBody>
      </p:sp>
      <p:sp>
        <p:nvSpPr>
          <p:cNvPr id="526356" name="Rectangle 20"/>
          <p:cNvSpPr>
            <a:spLocks noChangeArrowheads="1"/>
          </p:cNvSpPr>
          <p:nvPr/>
        </p:nvSpPr>
        <p:spPr bwMode="auto">
          <a:xfrm>
            <a:off x="1828800" y="5943600"/>
            <a:ext cx="5343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20000"/>
              </a:spcBef>
              <a:buFontTx/>
              <a:buNone/>
            </a:pPr>
            <a:r>
              <a:rPr lang="en-US" altLang="en-US" sz="3000"/>
              <a:t>Build up a set of reachable nodes.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263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63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6354" grpId="0"/>
      <p:bldP spid="526356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1987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988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1989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1990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1991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1992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1993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1994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1995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1996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1997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1998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1999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2000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2001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2002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2003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4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5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6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7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8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09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0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1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2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3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4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5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6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7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8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19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0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1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2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3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4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5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6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7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8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29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0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1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2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3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34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2035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6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7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8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39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0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1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2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3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4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5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6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2047" name="Text Box 64"/>
          <p:cNvSpPr txBox="1">
            <a:spLocks noChangeArrowheads="1"/>
          </p:cNvSpPr>
          <p:nvPr/>
        </p:nvSpPr>
        <p:spPr bwMode="auto">
          <a:xfrm>
            <a:off x="7512050" y="3152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2048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49" name="Freeform 6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0" name="Freeform 67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1" name="Freeform 68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1461" name="Freeform 69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2053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2054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2055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2056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2057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571467" name="Line 75"/>
          <p:cNvSpPr>
            <a:spLocks noChangeShapeType="1"/>
          </p:cNvSpPr>
          <p:nvPr/>
        </p:nvSpPr>
        <p:spPr bwMode="auto">
          <a:xfrm>
            <a:off x="7239000" y="3657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2059" name="Line 76"/>
          <p:cNvSpPr>
            <a:spLocks noChangeShapeType="1"/>
          </p:cNvSpPr>
          <p:nvPr/>
        </p:nvSpPr>
        <p:spPr bwMode="auto">
          <a:xfrm>
            <a:off x="7239000" y="3276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2060" name="Text Box 77"/>
          <p:cNvSpPr txBox="1">
            <a:spLocks noChangeArrowheads="1"/>
          </p:cNvSpPr>
          <p:nvPr/>
        </p:nvSpPr>
        <p:spPr bwMode="auto">
          <a:xfrm>
            <a:off x="7924800" y="19558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2061" name="Text Box 78"/>
          <p:cNvSpPr txBox="1">
            <a:spLocks noChangeArrowheads="1"/>
          </p:cNvSpPr>
          <p:nvPr/>
        </p:nvSpPr>
        <p:spPr bwMode="auto">
          <a:xfrm>
            <a:off x="7937500" y="3124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1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1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1461" grpId="0" animBg="1"/>
      <p:bldP spid="571467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3011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12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13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3014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3015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3016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3017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3018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3019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3020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3021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3022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3023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3024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3025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3026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3027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8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29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0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1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2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3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4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5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6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7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8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39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0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1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2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3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4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5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6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7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8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49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0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1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2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3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4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5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6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7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58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3059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0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1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2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3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4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5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6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7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8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69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70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3071" name="Text Box 64"/>
          <p:cNvSpPr txBox="1">
            <a:spLocks noChangeArrowheads="1"/>
          </p:cNvSpPr>
          <p:nvPr/>
        </p:nvSpPr>
        <p:spPr bwMode="auto">
          <a:xfrm>
            <a:off x="7512050" y="200977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3072" name="Freeform 65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3" name="Freeform 66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4" name="Freeform 67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5" name="Freeform 68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6" name="Freeform 69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3077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3078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3079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3080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3081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3082" name="Line 75"/>
          <p:cNvSpPr>
            <a:spLocks noChangeShapeType="1"/>
          </p:cNvSpPr>
          <p:nvPr/>
        </p:nvSpPr>
        <p:spPr bwMode="auto">
          <a:xfrm>
            <a:off x="7239000" y="251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83" name="Line 76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84" name="Text Box 78"/>
          <p:cNvSpPr txBox="1">
            <a:spLocks noChangeArrowheads="1"/>
          </p:cNvSpPr>
          <p:nvPr/>
        </p:nvSpPr>
        <p:spPr bwMode="auto">
          <a:xfrm>
            <a:off x="7937500" y="1981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44035" name="Oval 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36" name="Oval 4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37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44038" name="Text Box 6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44039" name="Text Box 7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44040" name="Text Box 8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44041" name="Text Box 9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44042" name="Text Box 10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44043" name="Text Box 11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44044" name="Text Box 12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44045" name="Text Box 13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44046" name="Text Box 14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44047" name="Text Box 15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44048" name="Text Box 1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44049" name="Text Box 17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44050" name="Text Box 18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44051" name="Line 19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2" name="Line 20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3" name="Line 21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4" name="Line 2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5" name="Line 23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6" name="Line 24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7" name="Line 25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8" name="Line 26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59" name="Line 27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0" name="Line 28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1" name="Line 29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2" name="Line 30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3" name="Line 31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4" name="Line 32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5" name="Line 33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6" name="Line 34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7" name="Line 35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8" name="Line 36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69" name="Line 37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0" name="Line 38"/>
          <p:cNvSpPr>
            <a:spLocks noChangeShapeType="1"/>
          </p:cNvSpPr>
          <p:nvPr/>
        </p:nvSpPr>
        <p:spPr bwMode="auto">
          <a:xfrm flipV="1">
            <a:off x="6019800" y="4495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1" name="Line 39"/>
          <p:cNvSpPr>
            <a:spLocks noChangeShapeType="1"/>
          </p:cNvSpPr>
          <p:nvPr/>
        </p:nvSpPr>
        <p:spPr bwMode="auto">
          <a:xfrm flipH="1" flipV="1">
            <a:off x="4876800" y="3657600"/>
            <a:ext cx="15240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2" name="Line 40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3" name="Line 41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4" name="Line 42"/>
          <p:cNvSpPr>
            <a:spLocks noChangeShapeType="1"/>
          </p:cNvSpPr>
          <p:nvPr/>
        </p:nvSpPr>
        <p:spPr bwMode="auto">
          <a:xfrm flipV="1">
            <a:off x="4648200" y="3733800"/>
            <a:ext cx="152400" cy="2667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5" name="Line 43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6" name="Line 44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7" name="Line 45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8" name="Line 46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79" name="Line 47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0" name="Line 48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1" name="Line 49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82" name="Text Box 50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Queue</a:t>
            </a:r>
          </a:p>
        </p:txBody>
      </p:sp>
      <p:sp>
        <p:nvSpPr>
          <p:cNvPr id="44083" name="Oval 5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4" name="Oval 5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5" name="Oval 5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6" name="Oval 5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7" name="Oval 56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8" name="Oval 5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89" name="Oval 58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0" name="Oval 5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1" name="Oval 60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2" name="Oval 6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3" name="Oval 62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4" name="Oval 63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44095" name="Freeform 64"/>
          <p:cNvSpPr>
            <a:spLocks/>
          </p:cNvSpPr>
          <p:nvPr/>
        </p:nvSpPr>
        <p:spPr bwMode="auto">
          <a:xfrm>
            <a:off x="2209800" y="1219200"/>
            <a:ext cx="2895600" cy="876300"/>
          </a:xfrm>
          <a:custGeom>
            <a:avLst/>
            <a:gdLst>
              <a:gd name="T0" fmla="*/ 0 w 1824"/>
              <a:gd name="T1" fmla="*/ 2147483647 h 552"/>
              <a:gd name="T2" fmla="*/ 2147483647 w 1824"/>
              <a:gd name="T3" fmla="*/ 2147483647 h 552"/>
              <a:gd name="T4" fmla="*/ 2147483647 w 1824"/>
              <a:gd name="T5" fmla="*/ 0 h 552"/>
              <a:gd name="T6" fmla="*/ 0 60000 65536"/>
              <a:gd name="T7" fmla="*/ 0 60000 65536"/>
              <a:gd name="T8" fmla="*/ 0 60000 65536"/>
              <a:gd name="T9" fmla="*/ 0 w 1824"/>
              <a:gd name="T10" fmla="*/ 0 h 552"/>
              <a:gd name="T11" fmla="*/ 1824 w 1824"/>
              <a:gd name="T12" fmla="*/ 552 h 55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824" h="552">
                <a:moveTo>
                  <a:pt x="0" y="144"/>
                </a:moveTo>
                <a:cubicBezTo>
                  <a:pt x="328" y="348"/>
                  <a:pt x="656" y="552"/>
                  <a:pt x="960" y="528"/>
                </a:cubicBezTo>
                <a:cubicBezTo>
                  <a:pt x="1264" y="504"/>
                  <a:pt x="1544" y="252"/>
                  <a:pt x="1824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6" name="Freeform 65"/>
          <p:cNvSpPr>
            <a:spLocks/>
          </p:cNvSpPr>
          <p:nvPr/>
        </p:nvSpPr>
        <p:spPr bwMode="auto">
          <a:xfrm>
            <a:off x="762000" y="1943100"/>
            <a:ext cx="5448300" cy="2179638"/>
          </a:xfrm>
          <a:custGeom>
            <a:avLst/>
            <a:gdLst>
              <a:gd name="T0" fmla="*/ 0 w 3432"/>
              <a:gd name="T1" fmla="*/ 2147483647 h 1373"/>
              <a:gd name="T2" fmla="*/ 2147483647 w 3432"/>
              <a:gd name="T3" fmla="*/ 2147483647 h 1373"/>
              <a:gd name="T4" fmla="*/ 2147483647 w 3432"/>
              <a:gd name="T5" fmla="*/ 0 h 1373"/>
              <a:gd name="T6" fmla="*/ 0 60000 65536"/>
              <a:gd name="T7" fmla="*/ 0 60000 65536"/>
              <a:gd name="T8" fmla="*/ 0 60000 65536"/>
              <a:gd name="T9" fmla="*/ 0 w 3432"/>
              <a:gd name="T10" fmla="*/ 0 h 1373"/>
              <a:gd name="T11" fmla="*/ 3432 w 3432"/>
              <a:gd name="T12" fmla="*/ 1373 h 1373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432" h="1373">
                <a:moveTo>
                  <a:pt x="0" y="272"/>
                </a:moveTo>
                <a:cubicBezTo>
                  <a:pt x="448" y="448"/>
                  <a:pt x="2116" y="1373"/>
                  <a:pt x="2688" y="1328"/>
                </a:cubicBezTo>
                <a:cubicBezTo>
                  <a:pt x="3260" y="1283"/>
                  <a:pt x="3308" y="221"/>
                  <a:pt x="3432" y="0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7" name="Freeform 66"/>
          <p:cNvSpPr>
            <a:spLocks/>
          </p:cNvSpPr>
          <p:nvPr/>
        </p:nvSpPr>
        <p:spPr bwMode="auto">
          <a:xfrm>
            <a:off x="241300" y="4127500"/>
            <a:ext cx="5842000" cy="2387600"/>
          </a:xfrm>
          <a:custGeom>
            <a:avLst/>
            <a:gdLst>
              <a:gd name="T0" fmla="*/ 0 w 3680"/>
              <a:gd name="T1" fmla="*/ 0 h 1504"/>
              <a:gd name="T2" fmla="*/ 2147483647 w 3680"/>
              <a:gd name="T3" fmla="*/ 2147483647 h 1504"/>
              <a:gd name="T4" fmla="*/ 2147483647 w 3680"/>
              <a:gd name="T5" fmla="*/ 2147483647 h 1504"/>
              <a:gd name="T6" fmla="*/ 0 60000 65536"/>
              <a:gd name="T7" fmla="*/ 0 60000 65536"/>
              <a:gd name="T8" fmla="*/ 0 60000 65536"/>
              <a:gd name="T9" fmla="*/ 0 w 3680"/>
              <a:gd name="T10" fmla="*/ 0 h 1504"/>
              <a:gd name="T11" fmla="*/ 3680 w 3680"/>
              <a:gd name="T12" fmla="*/ 1504 h 150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680" h="1504">
                <a:moveTo>
                  <a:pt x="0" y="0"/>
                </a:moveTo>
                <a:cubicBezTo>
                  <a:pt x="440" y="59"/>
                  <a:pt x="2027" y="101"/>
                  <a:pt x="2640" y="352"/>
                </a:cubicBezTo>
                <a:cubicBezTo>
                  <a:pt x="3253" y="603"/>
                  <a:pt x="3463" y="1264"/>
                  <a:pt x="3680" y="1504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8" name="Freeform 67"/>
          <p:cNvSpPr>
            <a:spLocks/>
          </p:cNvSpPr>
          <p:nvPr/>
        </p:nvSpPr>
        <p:spPr bwMode="auto">
          <a:xfrm>
            <a:off x="1231900" y="5684838"/>
            <a:ext cx="2641600" cy="1046162"/>
          </a:xfrm>
          <a:custGeom>
            <a:avLst/>
            <a:gdLst>
              <a:gd name="T0" fmla="*/ 0 w 1664"/>
              <a:gd name="T1" fmla="*/ 2147483647 h 659"/>
              <a:gd name="T2" fmla="*/ 2147483647 w 1664"/>
              <a:gd name="T3" fmla="*/ 2147483647 h 659"/>
              <a:gd name="T4" fmla="*/ 2147483647 w 1664"/>
              <a:gd name="T5" fmla="*/ 2147483647 h 659"/>
              <a:gd name="T6" fmla="*/ 0 60000 65536"/>
              <a:gd name="T7" fmla="*/ 0 60000 65536"/>
              <a:gd name="T8" fmla="*/ 0 60000 65536"/>
              <a:gd name="T9" fmla="*/ 0 w 1664"/>
              <a:gd name="T10" fmla="*/ 0 h 659"/>
              <a:gd name="T11" fmla="*/ 1664 w 1664"/>
              <a:gd name="T12" fmla="*/ 659 h 659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664" h="659">
                <a:moveTo>
                  <a:pt x="0" y="203"/>
                </a:moveTo>
                <a:cubicBezTo>
                  <a:pt x="175" y="182"/>
                  <a:pt x="779" y="0"/>
                  <a:pt x="1056" y="76"/>
                </a:cubicBezTo>
                <a:cubicBezTo>
                  <a:pt x="1333" y="152"/>
                  <a:pt x="1537" y="538"/>
                  <a:pt x="1664" y="659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099" name="Freeform 68"/>
          <p:cNvSpPr>
            <a:spLocks/>
          </p:cNvSpPr>
          <p:nvPr/>
        </p:nvSpPr>
        <p:spPr bwMode="auto">
          <a:xfrm>
            <a:off x="2032000" y="6375400"/>
            <a:ext cx="1384300" cy="368300"/>
          </a:xfrm>
          <a:custGeom>
            <a:avLst/>
            <a:gdLst>
              <a:gd name="T0" fmla="*/ 0 w 872"/>
              <a:gd name="T1" fmla="*/ 0 h 232"/>
              <a:gd name="T2" fmla="*/ 2147483647 w 872"/>
              <a:gd name="T3" fmla="*/ 2147483647 h 232"/>
              <a:gd name="T4" fmla="*/ 0 60000 65536"/>
              <a:gd name="T5" fmla="*/ 0 60000 65536"/>
              <a:gd name="T6" fmla="*/ 0 w 872"/>
              <a:gd name="T7" fmla="*/ 0 h 232"/>
              <a:gd name="T8" fmla="*/ 872 w 872"/>
              <a:gd name="T9" fmla="*/ 232 h 2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872" h="232">
                <a:moveTo>
                  <a:pt x="0" y="0"/>
                </a:moveTo>
                <a:cubicBezTo>
                  <a:pt x="147" y="39"/>
                  <a:pt x="690" y="184"/>
                  <a:pt x="872" y="232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2485" name="Freeform 69"/>
          <p:cNvSpPr>
            <a:spLocks/>
          </p:cNvSpPr>
          <p:nvPr/>
        </p:nvSpPr>
        <p:spPr bwMode="auto">
          <a:xfrm>
            <a:off x="2209800" y="6616700"/>
            <a:ext cx="838200" cy="203200"/>
          </a:xfrm>
          <a:custGeom>
            <a:avLst/>
            <a:gdLst>
              <a:gd name="T0" fmla="*/ 0 w 528"/>
              <a:gd name="T1" fmla="*/ 0 h 128"/>
              <a:gd name="T2" fmla="*/ 2147483647 w 528"/>
              <a:gd name="T3" fmla="*/ 2147483647 h 128"/>
              <a:gd name="T4" fmla="*/ 0 60000 65536"/>
              <a:gd name="T5" fmla="*/ 0 60000 65536"/>
              <a:gd name="T6" fmla="*/ 0 w 528"/>
              <a:gd name="T7" fmla="*/ 0 h 128"/>
              <a:gd name="T8" fmla="*/ 528 w 528"/>
              <a:gd name="T9" fmla="*/ 128 h 12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28" h="128">
                <a:moveTo>
                  <a:pt x="0" y="0"/>
                </a:moveTo>
                <a:cubicBezTo>
                  <a:pt x="88" y="21"/>
                  <a:pt x="418" y="101"/>
                  <a:pt x="528" y="128"/>
                </a:cubicBezTo>
              </a:path>
            </a:pathLst>
          </a:custGeom>
          <a:noFill/>
          <a:ln w="38100" cap="flat" cmpd="sng">
            <a:solidFill>
              <a:srgbClr val="00FF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4101" name="Text Box 70"/>
          <p:cNvSpPr txBox="1">
            <a:spLocks noChangeArrowheads="1"/>
          </p:cNvSpPr>
          <p:nvPr/>
        </p:nvSpPr>
        <p:spPr bwMode="auto">
          <a:xfrm>
            <a:off x="4022725" y="804863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=0</a:t>
            </a:r>
          </a:p>
        </p:txBody>
      </p:sp>
      <p:sp>
        <p:nvSpPr>
          <p:cNvPr id="44102" name="Text Box 71"/>
          <p:cNvSpPr txBox="1">
            <a:spLocks noChangeArrowheads="1"/>
          </p:cNvSpPr>
          <p:nvPr/>
        </p:nvSpPr>
        <p:spPr bwMode="auto">
          <a:xfrm>
            <a:off x="5486400" y="11430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=1</a:t>
            </a:r>
          </a:p>
        </p:txBody>
      </p:sp>
      <p:sp>
        <p:nvSpPr>
          <p:cNvPr id="44103" name="Text Box 72"/>
          <p:cNvSpPr txBox="1">
            <a:spLocks noChangeArrowheads="1"/>
          </p:cNvSpPr>
          <p:nvPr/>
        </p:nvSpPr>
        <p:spPr bwMode="auto">
          <a:xfrm>
            <a:off x="6688138" y="42513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=2</a:t>
            </a:r>
          </a:p>
        </p:txBody>
      </p:sp>
      <p:sp>
        <p:nvSpPr>
          <p:cNvPr id="44104" name="Text Box 73"/>
          <p:cNvSpPr txBox="1">
            <a:spLocks noChangeArrowheads="1"/>
          </p:cNvSpPr>
          <p:nvPr/>
        </p:nvSpPr>
        <p:spPr bwMode="auto">
          <a:xfrm>
            <a:off x="5029200" y="60039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=3</a:t>
            </a:r>
          </a:p>
        </p:txBody>
      </p:sp>
      <p:sp>
        <p:nvSpPr>
          <p:cNvPr id="44105" name="Text Box 74"/>
          <p:cNvSpPr txBox="1">
            <a:spLocks noChangeArrowheads="1"/>
          </p:cNvSpPr>
          <p:nvPr/>
        </p:nvSpPr>
        <p:spPr bwMode="auto">
          <a:xfrm>
            <a:off x="2878138" y="6232525"/>
            <a:ext cx="7794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4106" name="Line 76"/>
          <p:cNvSpPr>
            <a:spLocks noChangeShapeType="1"/>
          </p:cNvSpPr>
          <p:nvPr/>
        </p:nvSpPr>
        <p:spPr bwMode="auto">
          <a:xfrm>
            <a:off x="7239000" y="2514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4107" name="Line 77"/>
          <p:cNvSpPr>
            <a:spLocks noChangeShapeType="1"/>
          </p:cNvSpPr>
          <p:nvPr/>
        </p:nvSpPr>
        <p:spPr bwMode="auto">
          <a:xfrm>
            <a:off x="7239000" y="21336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4108" name="Text Box 78"/>
          <p:cNvSpPr txBox="1">
            <a:spLocks noChangeArrowheads="1"/>
          </p:cNvSpPr>
          <p:nvPr/>
        </p:nvSpPr>
        <p:spPr bwMode="auto">
          <a:xfrm>
            <a:off x="7937500" y="1981200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=4</a:t>
            </a:r>
          </a:p>
        </p:txBody>
      </p:sp>
      <p:sp>
        <p:nvSpPr>
          <p:cNvPr id="44109" name="Text Box 79"/>
          <p:cNvSpPr txBox="1">
            <a:spLocks noChangeArrowheads="1"/>
          </p:cNvSpPr>
          <p:nvPr/>
        </p:nvSpPr>
        <p:spPr bwMode="auto">
          <a:xfrm>
            <a:off x="7937500" y="2498725"/>
            <a:ext cx="7794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=5</a:t>
            </a:r>
          </a:p>
        </p:txBody>
      </p:sp>
      <p:sp>
        <p:nvSpPr>
          <p:cNvPr id="572496" name="Line 80"/>
          <p:cNvSpPr>
            <a:spLocks noChangeShapeType="1"/>
          </p:cNvSpPr>
          <p:nvPr/>
        </p:nvSpPr>
        <p:spPr bwMode="auto">
          <a:xfrm>
            <a:off x="7239000" y="3048000"/>
            <a:ext cx="762000" cy="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724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72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2485" grpId="0" animBg="1"/>
      <p:bldP spid="572496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grpSp>
        <p:nvGrpSpPr>
          <p:cNvPr id="45059" name="Group 9"/>
          <p:cNvGrpSpPr>
            <a:grpSpLocks/>
          </p:cNvGrpSpPr>
          <p:nvPr/>
        </p:nvGrpSpPr>
        <p:grpSpPr bwMode="auto">
          <a:xfrm>
            <a:off x="609600" y="1111250"/>
            <a:ext cx="1181100" cy="1066800"/>
            <a:chOff x="1224" y="2539"/>
            <a:chExt cx="2280" cy="1785"/>
          </a:xfrm>
        </p:grpSpPr>
        <p:sp>
          <p:nvSpPr>
            <p:cNvPr id="45062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5063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5064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5069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0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1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2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3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74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5065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5066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7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5068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556058" name="Rectangle 26"/>
          <p:cNvSpPr>
            <a:spLocks noChangeArrowheads="1"/>
          </p:cNvSpPr>
          <p:nvPr/>
        </p:nvSpPr>
        <p:spPr bwMode="auto">
          <a:xfrm>
            <a:off x="2286000" y="10668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pic>
        <p:nvPicPr>
          <p:cNvPr id="556059" name="Picture 27" descr="treeB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5888" y="2590800"/>
            <a:ext cx="8951912" cy="3584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60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560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56058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Rectangle 4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grpSp>
        <p:nvGrpSpPr>
          <p:cNvPr id="46083" name="Group 9"/>
          <p:cNvGrpSpPr>
            <a:grpSpLocks/>
          </p:cNvGrpSpPr>
          <p:nvPr/>
        </p:nvGrpSpPr>
        <p:grpSpPr bwMode="auto">
          <a:xfrm>
            <a:off x="609600" y="1111250"/>
            <a:ext cx="1181100" cy="1066800"/>
            <a:chOff x="1224" y="2539"/>
            <a:chExt cx="2280" cy="1785"/>
          </a:xfrm>
        </p:grpSpPr>
        <p:sp>
          <p:nvSpPr>
            <p:cNvPr id="46090" name="Freeform 10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46091" name="Group 11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46092" name="Group 12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46097" name="Freeform 13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8" name="Freeform 14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9" name="Freeform 15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0" name="Freeform 16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1" name="Freeform 17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102" name="Freeform 18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46093" name="Group 19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46094" name="Freeform 20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5" name="Freeform 21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46096" name="Freeform 22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46084" name="Rectangle 26"/>
          <p:cNvSpPr>
            <a:spLocks noChangeArrowheads="1"/>
          </p:cNvSpPr>
          <p:nvPr/>
        </p:nvSpPr>
        <p:spPr bwMode="auto">
          <a:xfrm>
            <a:off x="2286000" y="1066800"/>
            <a:ext cx="525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So far, the nodes have been </a:t>
            </a:r>
            <a:r>
              <a:rPr lang="en-US" altLang="en-US" sz="3000" b="1" u="sng"/>
              <a:t>found</a:t>
            </a:r>
            <a:r>
              <a:rPr lang="en-US" altLang="en-US" sz="3000"/>
              <a:t> in order of length from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</p:txBody>
      </p:sp>
      <p:sp>
        <p:nvSpPr>
          <p:cNvPr id="19" name="Text Box 20"/>
          <p:cNvSpPr txBox="1">
            <a:spLocks noChangeArrowheads="1"/>
          </p:cNvSpPr>
          <p:nvPr/>
        </p:nvSpPr>
        <p:spPr bwMode="auto">
          <a:xfrm>
            <a:off x="533400" y="2606675"/>
            <a:ext cx="21796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&lt;postCond&gt;:</a:t>
            </a:r>
          </a:p>
        </p:txBody>
      </p:sp>
      <p:sp>
        <p:nvSpPr>
          <p:cNvPr id="20" name="Text Box 22"/>
          <p:cNvSpPr txBox="1">
            <a:spLocks noChangeArrowheads="1"/>
          </p:cNvSpPr>
          <p:nvPr/>
        </p:nvSpPr>
        <p:spPr bwMode="auto">
          <a:xfrm>
            <a:off x="3489325" y="2514600"/>
            <a:ext cx="462438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Finds a shortest path from </a:t>
            </a:r>
            <a:r>
              <a:rPr lang="en-US" altLang="en-US" sz="3000" i="1"/>
              <a:t>s</a:t>
            </a:r>
            <a:br>
              <a:rPr lang="en-US" altLang="en-US" sz="3000"/>
            </a:br>
            <a:r>
              <a:rPr lang="en-US" altLang="en-US" sz="3000"/>
              <a:t>to each node </a:t>
            </a:r>
            <a:r>
              <a:rPr lang="en-US" altLang="en-US" sz="3000" i="1"/>
              <a:t>v</a:t>
            </a:r>
            <a:r>
              <a:rPr lang="en-US" altLang="en-US" sz="3000"/>
              <a:t> and its length.</a:t>
            </a:r>
          </a:p>
        </p:txBody>
      </p:sp>
      <p:sp>
        <p:nvSpPr>
          <p:cNvPr id="21" name="AutoShape 21"/>
          <p:cNvSpPr>
            <a:spLocks noChangeArrowheads="1"/>
          </p:cNvSpPr>
          <p:nvPr/>
        </p:nvSpPr>
        <p:spPr bwMode="auto">
          <a:xfrm rot="5400000">
            <a:off x="782637" y="2189163"/>
            <a:ext cx="720725" cy="457200"/>
          </a:xfrm>
          <a:custGeom>
            <a:avLst/>
            <a:gdLst>
              <a:gd name="T0" fmla="*/ 2147483647 w 21600"/>
              <a:gd name="T1" fmla="*/ 0 h 21600"/>
              <a:gd name="T2" fmla="*/ 0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11796480 60000 65536"/>
              <a:gd name="T10" fmla="*/ 5898240 60000 65536"/>
              <a:gd name="T11" fmla="*/ 0 60000 65536"/>
              <a:gd name="T12" fmla="*/ 3375 w 21600"/>
              <a:gd name="T13" fmla="*/ 5400 h 21600"/>
              <a:gd name="T14" fmla="*/ 18900 w 21600"/>
              <a:gd name="T15" fmla="*/ 16200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16200" y="0"/>
                </a:moveTo>
                <a:lnTo>
                  <a:pt x="16200" y="5400"/>
                </a:lnTo>
                <a:lnTo>
                  <a:pt x="3375" y="5400"/>
                </a:lnTo>
                <a:lnTo>
                  <a:pt x="3375" y="16200"/>
                </a:lnTo>
                <a:lnTo>
                  <a:pt x="16200" y="16200"/>
                </a:lnTo>
                <a:lnTo>
                  <a:pt x="16200" y="21600"/>
                </a:lnTo>
                <a:lnTo>
                  <a:pt x="21600" y="10800"/>
                </a:lnTo>
                <a:lnTo>
                  <a:pt x="16200" y="0"/>
                </a:lnTo>
                <a:close/>
              </a:path>
              <a:path w="21600" h="21600">
                <a:moveTo>
                  <a:pt x="1350" y="5400"/>
                </a:moveTo>
                <a:lnTo>
                  <a:pt x="1350" y="16200"/>
                </a:lnTo>
                <a:lnTo>
                  <a:pt x="2700" y="16200"/>
                </a:lnTo>
                <a:lnTo>
                  <a:pt x="2700" y="5400"/>
                </a:lnTo>
                <a:lnTo>
                  <a:pt x="1350" y="5400"/>
                </a:lnTo>
                <a:close/>
              </a:path>
              <a:path w="21600" h="21600">
                <a:moveTo>
                  <a:pt x="0" y="5400"/>
                </a:moveTo>
                <a:lnTo>
                  <a:pt x="0" y="16200"/>
                </a:lnTo>
                <a:lnTo>
                  <a:pt x="675" y="16200"/>
                </a:lnTo>
                <a:lnTo>
                  <a:pt x="675" y="5400"/>
                </a:lnTo>
                <a:lnTo>
                  <a:pt x="0" y="5400"/>
                </a:lnTo>
                <a:close/>
              </a:path>
            </a:pathLst>
          </a:custGeom>
          <a:noFill/>
          <a:ln w="38100" algn="ctr">
            <a:solidFill>
              <a:schemeClr val="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2" name="Rectangle 27"/>
          <p:cNvSpPr>
            <a:spLocks noChangeArrowheads="1"/>
          </p:cNvSpPr>
          <p:nvPr/>
        </p:nvSpPr>
        <p:spPr bwMode="auto">
          <a:xfrm>
            <a:off x="990600" y="3886200"/>
            <a:ext cx="9067800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When we find </a:t>
            </a:r>
            <a:r>
              <a:rPr lang="en-US" altLang="en-US" sz="3000" i="1"/>
              <a:t>v</a:t>
            </a:r>
            <a:r>
              <a:rPr lang="en-US" altLang="en-US" sz="3000"/>
              <a:t>, we know </a:t>
            </a:r>
            <a:br>
              <a:rPr lang="en-US" altLang="en-US" sz="3000"/>
            </a:br>
            <a:r>
              <a:rPr lang="en-US" altLang="en-US" sz="3000"/>
              <a:t>there isn't a shorter path to it because ?</a:t>
            </a:r>
          </a:p>
        </p:txBody>
      </p:sp>
      <p:sp>
        <p:nvSpPr>
          <p:cNvPr id="23" name="Rectangle 32"/>
          <p:cNvSpPr>
            <a:spLocks noChangeArrowheads="1"/>
          </p:cNvSpPr>
          <p:nvPr/>
        </p:nvSpPr>
        <p:spPr bwMode="auto">
          <a:xfrm>
            <a:off x="990600" y="4876800"/>
            <a:ext cx="68564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Otherwise, we would have found it already.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 animBg="1"/>
      <p:bldP spid="22" grpId="0"/>
      <p:bldP spid="23" grpId="0"/>
    </p:bld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3" descr="treeP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0" y="1722438"/>
            <a:ext cx="4908550" cy="5059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07" name="Rectangle 5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BFS</a:t>
            </a:r>
          </a:p>
        </p:txBody>
      </p:sp>
      <p:sp>
        <p:nvSpPr>
          <p:cNvPr id="65540" name="Text Box 8"/>
          <p:cNvSpPr txBox="1">
            <a:spLocks noChangeArrowheads="1"/>
          </p:cNvSpPr>
          <p:nvPr/>
        </p:nvSpPr>
        <p:spPr bwMode="auto">
          <a:xfrm>
            <a:off x="898525" y="593725"/>
            <a:ext cx="724535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 sz="3000"/>
              <a:t>Data structure for storing a path to each node: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   For each node </a:t>
            </a:r>
            <a:r>
              <a:rPr lang="en-US" altLang="en-US" sz="3000" i="1"/>
              <a:t>v</a:t>
            </a:r>
            <a:r>
              <a:rPr lang="en-US" altLang="en-US" sz="3000"/>
              <a:t>, store </a:t>
            </a:r>
            <a:r>
              <a:rPr lang="en-US" altLang="en-US" sz="3000">
                <a:sym typeface="Symbol" pitchFamily="18" charset="2"/>
              </a:rPr>
              <a:t></a:t>
            </a:r>
            <a:r>
              <a:rPr lang="en-US" altLang="en-US" sz="3000"/>
              <a:t>(</a:t>
            </a:r>
            <a:r>
              <a:rPr lang="en-US" altLang="en-US" sz="3000" i="1"/>
              <a:t>v</a:t>
            </a:r>
            <a:r>
              <a:rPr lang="en-US" altLang="en-US" sz="3000"/>
              <a:t>) to be parent of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55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5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5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5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642938" y="1295400"/>
            <a:ext cx="3808412" cy="2987675"/>
            <a:chOff x="642938" y="1295400"/>
            <a:chExt cx="3808412" cy="2987675"/>
          </a:xfrm>
        </p:grpSpPr>
        <p:sp>
          <p:nvSpPr>
            <p:cNvPr id="48140" name="Rectangle 3"/>
            <p:cNvSpPr>
              <a:spLocks noChangeArrowheads="1"/>
            </p:cNvSpPr>
            <p:nvPr/>
          </p:nvSpPr>
          <p:spPr bwMode="auto">
            <a:xfrm>
              <a:off x="762000" y="1295400"/>
              <a:ext cx="2058988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Basic Steps:</a:t>
              </a:r>
            </a:p>
          </p:txBody>
        </p:sp>
        <p:sp>
          <p:nvSpPr>
            <p:cNvPr id="48141" name="Oval 4"/>
            <p:cNvSpPr>
              <a:spLocks noChangeArrowheads="1"/>
            </p:cNvSpPr>
            <p:nvPr/>
          </p:nvSpPr>
          <p:spPr bwMode="auto">
            <a:xfrm>
              <a:off x="2139950" y="2552700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142" name="Oval 5"/>
            <p:cNvSpPr>
              <a:spLocks noChangeArrowheads="1"/>
            </p:cNvSpPr>
            <p:nvPr/>
          </p:nvSpPr>
          <p:spPr bwMode="auto">
            <a:xfrm>
              <a:off x="4191000" y="3025775"/>
              <a:ext cx="152400" cy="152400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 i="1"/>
            </a:p>
          </p:txBody>
        </p:sp>
        <p:sp>
          <p:nvSpPr>
            <p:cNvPr id="48143" name="Text Box 6"/>
            <p:cNvSpPr txBox="1">
              <a:spLocks noChangeArrowheads="1"/>
            </p:cNvSpPr>
            <p:nvPr/>
          </p:nvSpPr>
          <p:spPr bwMode="auto">
            <a:xfrm>
              <a:off x="1862138" y="2171700"/>
              <a:ext cx="331787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48144" name="Text Box 7"/>
            <p:cNvSpPr txBox="1">
              <a:spLocks noChangeArrowheads="1"/>
            </p:cNvSpPr>
            <p:nvPr/>
          </p:nvSpPr>
          <p:spPr bwMode="auto">
            <a:xfrm>
              <a:off x="4076700" y="2536825"/>
              <a:ext cx="374650" cy="549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48145" name="Freeform 9"/>
            <p:cNvSpPr>
              <a:spLocks/>
            </p:cNvSpPr>
            <p:nvPr/>
          </p:nvSpPr>
          <p:spPr bwMode="auto">
            <a:xfrm>
              <a:off x="2209800" y="2628900"/>
              <a:ext cx="1981200" cy="538163"/>
            </a:xfrm>
            <a:custGeom>
              <a:avLst/>
              <a:gdLst>
                <a:gd name="T0" fmla="*/ 0 w 1248"/>
                <a:gd name="T1" fmla="*/ 0 h 339"/>
                <a:gd name="T2" fmla="*/ 2147483647 w 1248"/>
                <a:gd name="T3" fmla="*/ 2147483647 h 339"/>
                <a:gd name="T4" fmla="*/ 2147483647 w 1248"/>
                <a:gd name="T5" fmla="*/ 2147483647 h 339"/>
                <a:gd name="T6" fmla="*/ 2147483647 w 1248"/>
                <a:gd name="T7" fmla="*/ 2147483647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46" name="Rectangle 10"/>
            <p:cNvSpPr>
              <a:spLocks noChangeArrowheads="1"/>
            </p:cNvSpPr>
            <p:nvPr/>
          </p:nvSpPr>
          <p:spPr bwMode="auto">
            <a:xfrm>
              <a:off x="642938" y="3276600"/>
              <a:ext cx="3489325" cy="10064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path to </a:t>
              </a:r>
              <a:r>
                <a:rPr lang="en-US" altLang="en-US" sz="3000" i="1"/>
                <a:t>u</a:t>
              </a:r>
              <a:br>
                <a:rPr lang="en-US" altLang="en-US" sz="3000"/>
              </a:br>
              <a:r>
                <a:rPr lang="en-US" altLang="en-US" sz="3000"/>
                <a:t>has length</a:t>
              </a:r>
              <a:r>
                <a:rPr lang="en-US" altLang="en-US" sz="3000" i="1"/>
                <a:t>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</a:p>
          </p:txBody>
        </p:sp>
      </p:grpSp>
      <p:grpSp>
        <p:nvGrpSpPr>
          <p:cNvPr id="2" name="Group 11"/>
          <p:cNvGrpSpPr>
            <a:grpSpLocks/>
          </p:cNvGrpSpPr>
          <p:nvPr/>
        </p:nvGrpSpPr>
        <p:grpSpPr bwMode="auto">
          <a:xfrm>
            <a:off x="4292600" y="2346325"/>
            <a:ext cx="3479800" cy="1936750"/>
            <a:chOff x="2704" y="1478"/>
            <a:chExt cx="2192" cy="1220"/>
          </a:xfrm>
        </p:grpSpPr>
        <p:sp>
          <p:nvSpPr>
            <p:cNvPr id="48136" name="Freeform 12"/>
            <p:cNvSpPr>
              <a:spLocks/>
            </p:cNvSpPr>
            <p:nvPr/>
          </p:nvSpPr>
          <p:spPr bwMode="auto">
            <a:xfrm>
              <a:off x="2704" y="1728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8137" name="Oval 13"/>
            <p:cNvSpPr>
              <a:spLocks noChangeArrowheads="1"/>
            </p:cNvSpPr>
            <p:nvPr/>
          </p:nvSpPr>
          <p:spPr bwMode="auto">
            <a:xfrm>
              <a:off x="3076" y="165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48138" name="Text Box 14"/>
            <p:cNvSpPr txBox="1">
              <a:spLocks noChangeArrowheads="1"/>
            </p:cNvSpPr>
            <p:nvPr/>
          </p:nvSpPr>
          <p:spPr bwMode="auto">
            <a:xfrm>
              <a:off x="3124" y="147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48139" name="Rectangle 15"/>
            <p:cNvSpPr>
              <a:spLocks noChangeArrowheads="1"/>
            </p:cNvSpPr>
            <p:nvPr/>
          </p:nvSpPr>
          <p:spPr bwMode="auto">
            <a:xfrm>
              <a:off x="2971" y="2064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</p:grpSp>
      <p:sp>
        <p:nvSpPr>
          <p:cNvPr id="578576" name="Rectangle 16"/>
          <p:cNvSpPr>
            <a:spLocks noChangeArrowheads="1"/>
          </p:cNvSpPr>
          <p:nvPr/>
        </p:nvSpPr>
        <p:spPr bwMode="auto">
          <a:xfrm>
            <a:off x="1468438" y="4708525"/>
            <a:ext cx="570706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There is a path to </a:t>
            </a:r>
            <a:r>
              <a:rPr lang="en-US" altLang="en-US" sz="3000" i="1"/>
              <a:t>v</a:t>
            </a:r>
            <a:r>
              <a:rPr lang="en-US" altLang="en-US" sz="3000"/>
              <a:t> with length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/>
              <a:t>+1.</a:t>
            </a:r>
          </a:p>
        </p:txBody>
      </p:sp>
      <p:sp>
        <p:nvSpPr>
          <p:cNvPr id="48133" name="Rectangle 18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BFS</a:t>
            </a:r>
          </a:p>
        </p:txBody>
      </p:sp>
      <p:sp>
        <p:nvSpPr>
          <p:cNvPr id="17" name="Text Box 17"/>
          <p:cNvSpPr txBox="1">
            <a:spLocks noChangeArrowheads="1"/>
          </p:cNvSpPr>
          <p:nvPr/>
        </p:nvSpPr>
        <p:spPr bwMode="auto">
          <a:xfrm>
            <a:off x="1524000" y="5318125"/>
            <a:ext cx="21859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Parent of </a:t>
            </a:r>
            <a:r>
              <a:rPr lang="en-US" altLang="en-US" sz="3000" i="1"/>
              <a:t>v </a:t>
            </a:r>
            <a:r>
              <a:rPr lang="en-US" altLang="en-US" sz="3000"/>
              <a:t>is</a:t>
            </a:r>
          </a:p>
        </p:txBody>
      </p:sp>
      <p:sp>
        <p:nvSpPr>
          <p:cNvPr id="18" name="Rectangle 19"/>
          <p:cNvSpPr>
            <a:spLocks noChangeArrowheads="1"/>
          </p:cNvSpPr>
          <p:nvPr/>
        </p:nvSpPr>
        <p:spPr bwMode="auto">
          <a:xfrm>
            <a:off x="3810000" y="5311775"/>
            <a:ext cx="1508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ym typeface="Symbol" pitchFamily="18" charset="2"/>
              </a:rPr>
              <a:t></a:t>
            </a:r>
            <a:r>
              <a:rPr lang="en-US" altLang="en-US" sz="3000"/>
              <a:t>(</a:t>
            </a:r>
            <a:r>
              <a:rPr lang="en-US" altLang="en-US" sz="3000" i="1"/>
              <a:t>v</a:t>
            </a:r>
            <a:r>
              <a:rPr lang="en-US" altLang="en-US" sz="3000"/>
              <a:t>) =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785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8576" grpId="0"/>
      <p:bldP spid="17" grpId="0"/>
      <p:bldP spid="18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capture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3263" y="46038"/>
            <a:ext cx="7737475" cy="676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50179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50184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50185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50186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7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8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89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0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50191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50180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228600" y="2819400"/>
            <a:ext cx="9220200" cy="22860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50182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3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581635" name="Text Box 3"/>
          <p:cNvSpPr txBox="1">
            <a:spLocks noChangeArrowheads="1"/>
          </p:cNvSpPr>
          <p:nvPr/>
        </p:nvSpPr>
        <p:spPr bwMode="auto">
          <a:xfrm>
            <a:off x="304800" y="1358900"/>
            <a:ext cx="9372600" cy="4814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en-US"/>
              <a:t>Specification: </a:t>
            </a:r>
            <a:r>
              <a:rPr lang="en-US" altLang="en-US" sz="3000"/>
              <a:t>Dijkstra's Shortest-Weighted Paths                   </a:t>
            </a:r>
          </a:p>
          <a:p>
            <a:pPr eaLnBrk="1" hangingPunct="1">
              <a:buFontTx/>
              <a:buNone/>
            </a:pPr>
            <a:r>
              <a:rPr lang="en-US" altLang="en-US" sz="3000"/>
              <a:t>                         Reachability-from-single-source </a:t>
            </a:r>
            <a:r>
              <a:rPr lang="en-US" altLang="en-US" sz="3000" i="1"/>
              <a:t>s</a:t>
            </a:r>
            <a:endParaRPr lang="en-US" altLang="en-US" i="1"/>
          </a:p>
          <a:p>
            <a:pPr lvl="1" eaLnBrk="1" hangingPunct="1">
              <a:buFontTx/>
              <a:buChar char="•"/>
            </a:pPr>
            <a:r>
              <a:rPr lang="en-US" altLang="en-US" sz="3200"/>
              <a:t>&lt;preCond&gt;: </a:t>
            </a:r>
            <a:br>
              <a:rPr lang="en-US" altLang="en-US" sz="3200"/>
            </a:br>
            <a:r>
              <a:rPr lang="en-US" altLang="en-US" sz="3200"/>
              <a:t>    </a:t>
            </a:r>
            <a:r>
              <a:rPr lang="en-US" altLang="en-US" sz="3000"/>
              <a:t>The input is a graph </a:t>
            </a:r>
            <a:r>
              <a:rPr lang="en-US" altLang="en-US" sz="3000" i="1"/>
              <a:t>G</a:t>
            </a:r>
            <a:r>
              <a:rPr lang="en-US" altLang="en-US" sz="3000"/>
              <a:t> </a:t>
            </a:r>
            <a:br>
              <a:rPr lang="en-US" altLang="en-US" sz="3000"/>
            </a:br>
            <a:r>
              <a:rPr lang="en-US" altLang="en-US" sz="3000"/>
              <a:t>(either directed or undirected) </a:t>
            </a:r>
            <a:br>
              <a:rPr lang="en-US" altLang="en-US" sz="3000"/>
            </a:br>
            <a:r>
              <a:rPr lang="en-US" altLang="en-US" sz="3000"/>
              <a:t>    with positive edge weights</a:t>
            </a:r>
            <a:br>
              <a:rPr lang="en-US" altLang="en-US" sz="3000"/>
            </a:br>
            <a:r>
              <a:rPr lang="en-US" altLang="en-US" sz="3000"/>
              <a:t>     and a source node </a:t>
            </a:r>
            <a:r>
              <a:rPr lang="en-US" altLang="en-US" sz="3000" i="1"/>
              <a:t>s</a:t>
            </a:r>
            <a:r>
              <a:rPr lang="en-US" altLang="en-US" sz="3000"/>
              <a:t>. </a:t>
            </a:r>
          </a:p>
          <a:p>
            <a:pPr lvl="1" eaLnBrk="1" hangingPunct="1">
              <a:buFontTx/>
              <a:buChar char="•"/>
            </a:pPr>
            <a:r>
              <a:rPr lang="en-US" altLang="en-US" sz="3200"/>
              <a:t>&lt;postCond&gt;: </a:t>
            </a:r>
            <a:br>
              <a:rPr lang="en-US" altLang="en-US" sz="3200"/>
            </a:br>
            <a:r>
              <a:rPr lang="en-US" altLang="en-US" sz="3200"/>
              <a:t>  </a:t>
            </a:r>
            <a:r>
              <a:rPr lang="en-US" altLang="en-US" sz="3000"/>
              <a:t>Finds a shortest </a:t>
            </a:r>
            <a:r>
              <a:rPr lang="en-US" altLang="en-US" sz="3000" b="1" u="sng"/>
              <a:t>weighted</a:t>
            </a:r>
            <a:r>
              <a:rPr lang="en-US" altLang="en-US" sz="3000"/>
              <a:t> path from </a:t>
            </a:r>
            <a:r>
              <a:rPr lang="en-US" altLang="en-US" sz="3000" i="1"/>
              <a:t>s</a:t>
            </a:r>
            <a:br>
              <a:rPr lang="en-US" altLang="en-US" sz="3000"/>
            </a:br>
            <a:r>
              <a:rPr lang="en-US" altLang="en-US" sz="3000"/>
              <a:t>  to each node </a:t>
            </a:r>
            <a:r>
              <a:rPr lang="en-US" altLang="en-US" sz="3000" i="1"/>
              <a:t>v</a:t>
            </a:r>
            <a:r>
              <a:rPr lang="en-US" altLang="en-US" sz="3000"/>
              <a:t> and its length.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816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816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8163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8163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1635" grpId="0" build="p" bldLvl="2" autoUpdateAnimBg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6147" name="Oval 4"/>
          <p:cNvSpPr>
            <a:spLocks noChangeArrowheads="1"/>
          </p:cNvSpPr>
          <p:nvPr/>
        </p:nvSpPr>
        <p:spPr bwMode="auto">
          <a:xfrm>
            <a:off x="1390650" y="33750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6148" name="Text Box 6"/>
          <p:cNvSpPr txBox="1">
            <a:spLocks noChangeArrowheads="1"/>
          </p:cNvSpPr>
          <p:nvPr/>
        </p:nvSpPr>
        <p:spPr bwMode="auto">
          <a:xfrm>
            <a:off x="1112838" y="2994025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grpSp>
        <p:nvGrpSpPr>
          <p:cNvPr id="2" name="Group 180"/>
          <p:cNvGrpSpPr>
            <a:grpSpLocks/>
          </p:cNvGrpSpPr>
          <p:nvPr/>
        </p:nvGrpSpPr>
        <p:grpSpPr bwMode="auto">
          <a:xfrm>
            <a:off x="1460500" y="2660650"/>
            <a:ext cx="1981200" cy="1835150"/>
            <a:chOff x="920" y="1676"/>
            <a:chExt cx="1248" cy="1156"/>
          </a:xfrm>
        </p:grpSpPr>
        <p:sp>
          <p:nvSpPr>
            <p:cNvPr id="6211" name="Text Box 7"/>
            <p:cNvSpPr txBox="1">
              <a:spLocks noChangeArrowheads="1"/>
            </p:cNvSpPr>
            <p:nvPr/>
          </p:nvSpPr>
          <p:spPr bwMode="auto">
            <a:xfrm>
              <a:off x="1130" y="2486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212" name="Freeform 12"/>
            <p:cNvSpPr>
              <a:spLocks/>
            </p:cNvSpPr>
            <p:nvPr/>
          </p:nvSpPr>
          <p:spPr bwMode="auto">
            <a:xfrm>
              <a:off x="928" y="1926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3" name="Oval 13"/>
            <p:cNvSpPr>
              <a:spLocks noChangeArrowheads="1"/>
            </p:cNvSpPr>
            <p:nvPr/>
          </p:nvSpPr>
          <p:spPr bwMode="auto">
            <a:xfrm>
              <a:off x="1340" y="185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14" name="Text Box 14"/>
            <p:cNvSpPr txBox="1">
              <a:spLocks noChangeArrowheads="1"/>
            </p:cNvSpPr>
            <p:nvPr/>
          </p:nvSpPr>
          <p:spPr bwMode="auto">
            <a:xfrm>
              <a:off x="1388" y="1676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f</a:t>
              </a:r>
            </a:p>
          </p:txBody>
        </p:sp>
        <p:sp>
          <p:nvSpPr>
            <p:cNvPr id="6215" name="Freeform 19"/>
            <p:cNvSpPr>
              <a:spLocks/>
            </p:cNvSpPr>
            <p:nvPr/>
          </p:nvSpPr>
          <p:spPr bwMode="auto">
            <a:xfrm>
              <a:off x="920" y="2142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6" name="Oval 20"/>
            <p:cNvSpPr>
              <a:spLocks noChangeArrowheads="1"/>
            </p:cNvSpPr>
            <p:nvPr/>
          </p:nvSpPr>
          <p:spPr bwMode="auto">
            <a:xfrm>
              <a:off x="1336" y="207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17" name="Text Box 21"/>
            <p:cNvSpPr txBox="1">
              <a:spLocks noChangeArrowheads="1"/>
            </p:cNvSpPr>
            <p:nvPr/>
          </p:nvSpPr>
          <p:spPr bwMode="auto">
            <a:xfrm>
              <a:off x="1384" y="194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6218" name="Freeform 23"/>
            <p:cNvSpPr>
              <a:spLocks/>
            </p:cNvSpPr>
            <p:nvPr/>
          </p:nvSpPr>
          <p:spPr bwMode="auto">
            <a:xfrm>
              <a:off x="928" y="2174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19" name="Oval 24"/>
            <p:cNvSpPr>
              <a:spLocks noChangeArrowheads="1"/>
            </p:cNvSpPr>
            <p:nvPr/>
          </p:nvSpPr>
          <p:spPr bwMode="auto">
            <a:xfrm>
              <a:off x="1332" y="228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220" name="Text Box 25"/>
            <p:cNvSpPr txBox="1">
              <a:spLocks noChangeArrowheads="1"/>
            </p:cNvSpPr>
            <p:nvPr/>
          </p:nvSpPr>
          <p:spPr bwMode="auto">
            <a:xfrm>
              <a:off x="1380" y="2150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j</a:t>
              </a:r>
            </a:p>
          </p:txBody>
        </p:sp>
      </p:grpSp>
      <p:grpSp>
        <p:nvGrpSpPr>
          <p:cNvPr id="3" name="Group 173"/>
          <p:cNvGrpSpPr>
            <a:grpSpLocks/>
          </p:cNvGrpSpPr>
          <p:nvPr/>
        </p:nvGrpSpPr>
        <p:grpSpPr bwMode="auto">
          <a:xfrm>
            <a:off x="2209800" y="2209800"/>
            <a:ext cx="2209800" cy="1803400"/>
            <a:chOff x="2064" y="816"/>
            <a:chExt cx="1392" cy="1136"/>
          </a:xfrm>
        </p:grpSpPr>
        <p:sp>
          <p:nvSpPr>
            <p:cNvPr id="6200" name="Text Box 43"/>
            <p:cNvSpPr txBox="1">
              <a:spLocks noChangeArrowheads="1"/>
            </p:cNvSpPr>
            <p:nvPr/>
          </p:nvSpPr>
          <p:spPr bwMode="auto">
            <a:xfrm>
              <a:off x="2418" y="1606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grpSp>
          <p:nvGrpSpPr>
            <p:cNvPr id="6201" name="Group 172"/>
            <p:cNvGrpSpPr>
              <a:grpSpLocks/>
            </p:cNvGrpSpPr>
            <p:nvPr/>
          </p:nvGrpSpPr>
          <p:grpSpPr bwMode="auto">
            <a:xfrm>
              <a:off x="2064" y="816"/>
              <a:ext cx="736" cy="820"/>
              <a:chOff x="2064" y="816"/>
              <a:chExt cx="736" cy="820"/>
            </a:xfrm>
          </p:grpSpPr>
          <p:sp>
            <p:nvSpPr>
              <p:cNvPr id="6202" name="Freeform 46"/>
              <p:cNvSpPr>
                <a:spLocks/>
              </p:cNvSpPr>
              <p:nvPr/>
            </p:nvSpPr>
            <p:spPr bwMode="auto">
              <a:xfrm>
                <a:off x="2072" y="1066"/>
                <a:ext cx="408" cy="248"/>
              </a:xfrm>
              <a:custGeom>
                <a:avLst/>
                <a:gdLst>
                  <a:gd name="T0" fmla="*/ 0 w 408"/>
                  <a:gd name="T1" fmla="*/ 248 h 248"/>
                  <a:gd name="T2" fmla="*/ 408 w 408"/>
                  <a:gd name="T3" fmla="*/ 0 h 248"/>
                  <a:gd name="T4" fmla="*/ 0 60000 65536"/>
                  <a:gd name="T5" fmla="*/ 0 60000 65536"/>
                  <a:gd name="T6" fmla="*/ 0 w 408"/>
                  <a:gd name="T7" fmla="*/ 0 h 248"/>
                  <a:gd name="T8" fmla="*/ 408 w 408"/>
                  <a:gd name="T9" fmla="*/ 248 h 24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8" h="248">
                    <a:moveTo>
                      <a:pt x="0" y="248"/>
                    </a:moveTo>
                    <a:lnTo>
                      <a:pt x="408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3" name="Oval 47"/>
              <p:cNvSpPr>
                <a:spLocks noChangeArrowheads="1"/>
              </p:cNvSpPr>
              <p:nvPr/>
            </p:nvSpPr>
            <p:spPr bwMode="auto">
              <a:xfrm>
                <a:off x="2484" y="994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04" name="Text Box 48"/>
              <p:cNvSpPr txBox="1">
                <a:spLocks noChangeArrowheads="1"/>
              </p:cNvSpPr>
              <p:nvPr/>
            </p:nvSpPr>
            <p:spPr bwMode="auto">
              <a:xfrm>
                <a:off x="2532" y="816"/>
                <a:ext cx="23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d</a:t>
                </a:r>
              </a:p>
            </p:txBody>
          </p:sp>
          <p:sp>
            <p:nvSpPr>
              <p:cNvPr id="6205" name="Freeform 50"/>
              <p:cNvSpPr>
                <a:spLocks/>
              </p:cNvSpPr>
              <p:nvPr/>
            </p:nvSpPr>
            <p:spPr bwMode="auto">
              <a:xfrm>
                <a:off x="2064" y="1282"/>
                <a:ext cx="412" cy="32"/>
              </a:xfrm>
              <a:custGeom>
                <a:avLst/>
                <a:gdLst>
                  <a:gd name="T0" fmla="*/ 0 w 412"/>
                  <a:gd name="T1" fmla="*/ 32 h 32"/>
                  <a:gd name="T2" fmla="*/ 412 w 412"/>
                  <a:gd name="T3" fmla="*/ 0 h 32"/>
                  <a:gd name="T4" fmla="*/ 0 60000 65536"/>
                  <a:gd name="T5" fmla="*/ 0 60000 65536"/>
                  <a:gd name="T6" fmla="*/ 0 w 412"/>
                  <a:gd name="T7" fmla="*/ 0 h 32"/>
                  <a:gd name="T8" fmla="*/ 412 w 412"/>
                  <a:gd name="T9" fmla="*/ 32 h 3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12" h="32">
                    <a:moveTo>
                      <a:pt x="0" y="32"/>
                    </a:moveTo>
                    <a:lnTo>
                      <a:pt x="412" y="0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6" name="Oval 51"/>
              <p:cNvSpPr>
                <a:spLocks noChangeArrowheads="1"/>
              </p:cNvSpPr>
              <p:nvPr/>
            </p:nvSpPr>
            <p:spPr bwMode="auto">
              <a:xfrm>
                <a:off x="2480" y="1210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07" name="Text Box 52"/>
              <p:cNvSpPr txBox="1">
                <a:spLocks noChangeArrowheads="1"/>
              </p:cNvSpPr>
              <p:nvPr/>
            </p:nvSpPr>
            <p:spPr bwMode="auto">
              <a:xfrm>
                <a:off x="2528" y="1088"/>
                <a:ext cx="223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v</a:t>
                </a:r>
              </a:p>
            </p:txBody>
          </p:sp>
          <p:sp>
            <p:nvSpPr>
              <p:cNvPr id="6208" name="Freeform 53"/>
              <p:cNvSpPr>
                <a:spLocks/>
              </p:cNvSpPr>
              <p:nvPr/>
            </p:nvSpPr>
            <p:spPr bwMode="auto">
              <a:xfrm>
                <a:off x="2072" y="1314"/>
                <a:ext cx="400" cy="184"/>
              </a:xfrm>
              <a:custGeom>
                <a:avLst/>
                <a:gdLst>
                  <a:gd name="T0" fmla="*/ 0 w 400"/>
                  <a:gd name="T1" fmla="*/ 0 h 184"/>
                  <a:gd name="T2" fmla="*/ 400 w 400"/>
                  <a:gd name="T3" fmla="*/ 184 h 184"/>
                  <a:gd name="T4" fmla="*/ 0 60000 65536"/>
                  <a:gd name="T5" fmla="*/ 0 60000 65536"/>
                  <a:gd name="T6" fmla="*/ 0 w 400"/>
                  <a:gd name="T7" fmla="*/ 0 h 184"/>
                  <a:gd name="T8" fmla="*/ 400 w 400"/>
                  <a:gd name="T9" fmla="*/ 184 h 184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00" h="184">
                    <a:moveTo>
                      <a:pt x="0" y="0"/>
                    </a:moveTo>
                    <a:lnTo>
                      <a:pt x="400" y="184"/>
                    </a:lnTo>
                  </a:path>
                </a:pathLst>
              </a:custGeom>
              <a:noFill/>
              <a:ln w="38100">
                <a:solidFill>
                  <a:schemeClr val="tx2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209" name="Oval 54"/>
              <p:cNvSpPr>
                <a:spLocks noChangeArrowheads="1"/>
              </p:cNvSpPr>
              <p:nvPr/>
            </p:nvSpPr>
            <p:spPr bwMode="auto">
              <a:xfrm>
                <a:off x="2476" y="1426"/>
                <a:ext cx="96" cy="96"/>
              </a:xfrm>
              <a:prstGeom prst="ellipse">
                <a:avLst/>
              </a:pr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210" name="Text Box 55"/>
              <p:cNvSpPr txBox="1">
                <a:spLocks noChangeArrowheads="1"/>
              </p:cNvSpPr>
              <p:nvPr/>
            </p:nvSpPr>
            <p:spPr bwMode="auto">
              <a:xfrm>
                <a:off x="2524" y="1290"/>
                <a:ext cx="276" cy="34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/>
                  <a:t>w</a:t>
                </a:r>
              </a:p>
            </p:txBody>
          </p:sp>
        </p:grpSp>
      </p:grpSp>
      <p:grpSp>
        <p:nvGrpSpPr>
          <p:cNvPr id="5" name="Group 183"/>
          <p:cNvGrpSpPr>
            <a:grpSpLocks/>
          </p:cNvGrpSpPr>
          <p:nvPr/>
        </p:nvGrpSpPr>
        <p:grpSpPr bwMode="auto">
          <a:xfrm>
            <a:off x="2971800" y="1752600"/>
            <a:ext cx="2193925" cy="1784350"/>
            <a:chOff x="3352" y="1382"/>
            <a:chExt cx="1382" cy="1124"/>
          </a:xfrm>
        </p:grpSpPr>
        <p:sp>
          <p:nvSpPr>
            <p:cNvPr id="6190" name="Text Box 58"/>
            <p:cNvSpPr txBox="1">
              <a:spLocks noChangeArrowheads="1"/>
            </p:cNvSpPr>
            <p:nvPr/>
          </p:nvSpPr>
          <p:spPr bwMode="auto">
            <a:xfrm>
              <a:off x="3696" y="2160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191" name="Freeform 61"/>
            <p:cNvSpPr>
              <a:spLocks/>
            </p:cNvSpPr>
            <p:nvPr/>
          </p:nvSpPr>
          <p:spPr bwMode="auto">
            <a:xfrm>
              <a:off x="3360" y="1632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2" name="Oval 62"/>
            <p:cNvSpPr>
              <a:spLocks noChangeArrowheads="1"/>
            </p:cNvSpPr>
            <p:nvPr/>
          </p:nvSpPr>
          <p:spPr bwMode="auto">
            <a:xfrm>
              <a:off x="3772" y="156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3" name="Text Box 63"/>
            <p:cNvSpPr txBox="1">
              <a:spLocks noChangeArrowheads="1"/>
            </p:cNvSpPr>
            <p:nvPr/>
          </p:nvSpPr>
          <p:spPr bwMode="auto">
            <a:xfrm>
              <a:off x="3820" y="1382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e</a:t>
              </a:r>
            </a:p>
          </p:txBody>
        </p:sp>
        <p:sp>
          <p:nvSpPr>
            <p:cNvPr id="6194" name="Freeform 65"/>
            <p:cNvSpPr>
              <a:spLocks/>
            </p:cNvSpPr>
            <p:nvPr/>
          </p:nvSpPr>
          <p:spPr bwMode="auto">
            <a:xfrm>
              <a:off x="3352" y="1848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5" name="Oval 66"/>
            <p:cNvSpPr>
              <a:spLocks noChangeArrowheads="1"/>
            </p:cNvSpPr>
            <p:nvPr/>
          </p:nvSpPr>
          <p:spPr bwMode="auto">
            <a:xfrm>
              <a:off x="3768" y="177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6" name="Text Box 67"/>
            <p:cNvSpPr txBox="1">
              <a:spLocks noChangeArrowheads="1"/>
            </p:cNvSpPr>
            <p:nvPr/>
          </p:nvSpPr>
          <p:spPr bwMode="auto">
            <a:xfrm>
              <a:off x="3816" y="1654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h</a:t>
              </a:r>
            </a:p>
          </p:txBody>
        </p:sp>
        <p:sp>
          <p:nvSpPr>
            <p:cNvPr id="6197" name="Freeform 68"/>
            <p:cNvSpPr>
              <a:spLocks/>
            </p:cNvSpPr>
            <p:nvPr/>
          </p:nvSpPr>
          <p:spPr bwMode="auto">
            <a:xfrm>
              <a:off x="3360" y="1880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98" name="Oval 69"/>
            <p:cNvSpPr>
              <a:spLocks noChangeArrowheads="1"/>
            </p:cNvSpPr>
            <p:nvPr/>
          </p:nvSpPr>
          <p:spPr bwMode="auto">
            <a:xfrm>
              <a:off x="3744" y="201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99" name="Text Box 70"/>
            <p:cNvSpPr txBox="1">
              <a:spLocks noChangeArrowheads="1"/>
            </p:cNvSpPr>
            <p:nvPr/>
          </p:nvSpPr>
          <p:spPr bwMode="auto">
            <a:xfrm>
              <a:off x="3812" y="185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</p:grpSp>
      <p:grpSp>
        <p:nvGrpSpPr>
          <p:cNvPr id="6" name="Group 185"/>
          <p:cNvGrpSpPr>
            <a:grpSpLocks/>
          </p:cNvGrpSpPr>
          <p:nvPr/>
        </p:nvGrpSpPr>
        <p:grpSpPr bwMode="auto">
          <a:xfrm>
            <a:off x="2133600" y="1676400"/>
            <a:ext cx="3733800" cy="1395413"/>
            <a:chOff x="3408" y="-240"/>
            <a:chExt cx="2352" cy="879"/>
          </a:xfrm>
        </p:grpSpPr>
        <p:sp>
          <p:nvSpPr>
            <p:cNvPr id="6182" name="Text Box 73"/>
            <p:cNvSpPr txBox="1">
              <a:spLocks noChangeArrowheads="1"/>
            </p:cNvSpPr>
            <p:nvPr/>
          </p:nvSpPr>
          <p:spPr bwMode="auto">
            <a:xfrm>
              <a:off x="4722" y="293"/>
              <a:ext cx="103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reachable</a:t>
              </a:r>
            </a:p>
          </p:txBody>
        </p:sp>
        <p:sp>
          <p:nvSpPr>
            <p:cNvPr id="6183" name="Freeform 76"/>
            <p:cNvSpPr>
              <a:spLocks/>
            </p:cNvSpPr>
            <p:nvPr/>
          </p:nvSpPr>
          <p:spPr bwMode="auto">
            <a:xfrm>
              <a:off x="3408" y="-240"/>
              <a:ext cx="1128" cy="711"/>
            </a:xfrm>
            <a:custGeom>
              <a:avLst/>
              <a:gdLst>
                <a:gd name="T0" fmla="*/ 968 w 1128"/>
                <a:gd name="T1" fmla="*/ 249 h 711"/>
                <a:gd name="T2" fmla="*/ 1016 w 1128"/>
                <a:gd name="T3" fmla="*/ 15 h 711"/>
                <a:gd name="T4" fmla="*/ 296 w 1128"/>
                <a:gd name="T5" fmla="*/ 159 h 711"/>
                <a:gd name="T6" fmla="*/ 0 w 1128"/>
                <a:gd name="T7" fmla="*/ 711 h 7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8"/>
                <a:gd name="T13" fmla="*/ 0 h 711"/>
                <a:gd name="T14" fmla="*/ 1128 w 1128"/>
                <a:gd name="T15" fmla="*/ 711 h 7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8" h="711">
                  <a:moveTo>
                    <a:pt x="968" y="249"/>
                  </a:moveTo>
                  <a:cubicBezTo>
                    <a:pt x="976" y="210"/>
                    <a:pt x="1128" y="30"/>
                    <a:pt x="1016" y="15"/>
                  </a:cubicBezTo>
                  <a:cubicBezTo>
                    <a:pt x="904" y="0"/>
                    <a:pt x="465" y="43"/>
                    <a:pt x="296" y="159"/>
                  </a:cubicBezTo>
                  <a:cubicBezTo>
                    <a:pt x="127" y="275"/>
                    <a:pt x="62" y="596"/>
                    <a:pt x="0" y="711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4" name="Freeform 80"/>
            <p:cNvSpPr>
              <a:spLocks/>
            </p:cNvSpPr>
            <p:nvPr/>
          </p:nvSpPr>
          <p:spPr bwMode="auto">
            <a:xfrm>
              <a:off x="4368" y="-31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5" name="Oval 81"/>
            <p:cNvSpPr>
              <a:spLocks noChangeArrowheads="1"/>
            </p:cNvSpPr>
            <p:nvPr/>
          </p:nvSpPr>
          <p:spPr bwMode="auto">
            <a:xfrm>
              <a:off x="4784" y="-10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6" name="Text Box 82"/>
            <p:cNvSpPr txBox="1">
              <a:spLocks noChangeArrowheads="1"/>
            </p:cNvSpPr>
            <p:nvPr/>
          </p:nvSpPr>
          <p:spPr bwMode="auto">
            <a:xfrm>
              <a:off x="4832" y="-225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b</a:t>
              </a:r>
            </a:p>
          </p:txBody>
        </p:sp>
        <p:sp>
          <p:nvSpPr>
            <p:cNvPr id="6187" name="Freeform 83"/>
            <p:cNvSpPr>
              <a:spLocks/>
            </p:cNvSpPr>
            <p:nvPr/>
          </p:nvSpPr>
          <p:spPr bwMode="auto">
            <a:xfrm>
              <a:off x="4376" y="1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8" name="Oval 84"/>
            <p:cNvSpPr>
              <a:spLocks noChangeArrowheads="1"/>
            </p:cNvSpPr>
            <p:nvPr/>
          </p:nvSpPr>
          <p:spPr bwMode="auto">
            <a:xfrm>
              <a:off x="4780" y="11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9" name="Text Box 85"/>
            <p:cNvSpPr txBox="1">
              <a:spLocks noChangeArrowheads="1"/>
            </p:cNvSpPr>
            <p:nvPr/>
          </p:nvSpPr>
          <p:spPr bwMode="auto">
            <a:xfrm>
              <a:off x="4828" y="-23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grpSp>
        <p:nvGrpSpPr>
          <p:cNvPr id="7" name="Group 186"/>
          <p:cNvGrpSpPr>
            <a:grpSpLocks/>
          </p:cNvGrpSpPr>
          <p:nvPr/>
        </p:nvGrpSpPr>
        <p:grpSpPr bwMode="auto">
          <a:xfrm>
            <a:off x="2286000" y="2209800"/>
            <a:ext cx="1168400" cy="1301750"/>
            <a:chOff x="1440" y="1392"/>
            <a:chExt cx="736" cy="820"/>
          </a:xfrm>
        </p:grpSpPr>
        <p:sp>
          <p:nvSpPr>
            <p:cNvPr id="6173" name="Freeform 134"/>
            <p:cNvSpPr>
              <a:spLocks/>
            </p:cNvSpPr>
            <p:nvPr/>
          </p:nvSpPr>
          <p:spPr bwMode="auto">
            <a:xfrm>
              <a:off x="1448" y="1642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4" name="Oval 135"/>
            <p:cNvSpPr>
              <a:spLocks noChangeArrowheads="1"/>
            </p:cNvSpPr>
            <p:nvPr/>
          </p:nvSpPr>
          <p:spPr bwMode="auto">
            <a:xfrm>
              <a:off x="1860" y="1570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5" name="Text Box 136"/>
            <p:cNvSpPr txBox="1">
              <a:spLocks noChangeArrowheads="1"/>
            </p:cNvSpPr>
            <p:nvPr/>
          </p:nvSpPr>
          <p:spPr bwMode="auto">
            <a:xfrm>
              <a:off x="1908" y="1392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  <p:sp>
          <p:nvSpPr>
            <p:cNvPr id="6176" name="Freeform 138"/>
            <p:cNvSpPr>
              <a:spLocks/>
            </p:cNvSpPr>
            <p:nvPr/>
          </p:nvSpPr>
          <p:spPr bwMode="auto">
            <a:xfrm>
              <a:off x="1440" y="1858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7" name="Oval 139"/>
            <p:cNvSpPr>
              <a:spLocks noChangeArrowheads="1"/>
            </p:cNvSpPr>
            <p:nvPr/>
          </p:nvSpPr>
          <p:spPr bwMode="auto">
            <a:xfrm>
              <a:off x="1856" y="178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8" name="Text Box 140"/>
            <p:cNvSpPr txBox="1">
              <a:spLocks noChangeArrowheads="1"/>
            </p:cNvSpPr>
            <p:nvPr/>
          </p:nvSpPr>
          <p:spPr bwMode="auto">
            <a:xfrm>
              <a:off x="1904" y="166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6179" name="Freeform 141"/>
            <p:cNvSpPr>
              <a:spLocks/>
            </p:cNvSpPr>
            <p:nvPr/>
          </p:nvSpPr>
          <p:spPr bwMode="auto">
            <a:xfrm>
              <a:off x="1448" y="1890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80" name="Oval 142"/>
            <p:cNvSpPr>
              <a:spLocks noChangeArrowheads="1"/>
            </p:cNvSpPr>
            <p:nvPr/>
          </p:nvSpPr>
          <p:spPr bwMode="auto">
            <a:xfrm>
              <a:off x="1852" y="200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81" name="Text Box 143"/>
            <p:cNvSpPr txBox="1">
              <a:spLocks noChangeArrowheads="1"/>
            </p:cNvSpPr>
            <p:nvPr/>
          </p:nvSpPr>
          <p:spPr bwMode="auto">
            <a:xfrm>
              <a:off x="1900" y="1866"/>
              <a:ext cx="27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w</a:t>
              </a:r>
            </a:p>
          </p:txBody>
        </p:sp>
      </p:grpSp>
      <p:grpSp>
        <p:nvGrpSpPr>
          <p:cNvPr id="8" name="Group 187"/>
          <p:cNvGrpSpPr>
            <a:grpSpLocks/>
          </p:cNvGrpSpPr>
          <p:nvPr/>
        </p:nvGrpSpPr>
        <p:grpSpPr bwMode="auto">
          <a:xfrm>
            <a:off x="3048000" y="1752600"/>
            <a:ext cx="1111250" cy="1301750"/>
            <a:chOff x="1920" y="1104"/>
            <a:chExt cx="700" cy="820"/>
          </a:xfrm>
        </p:grpSpPr>
        <p:sp>
          <p:nvSpPr>
            <p:cNvPr id="6164" name="Text Box 150"/>
            <p:cNvSpPr txBox="1">
              <a:spLocks noChangeArrowheads="1"/>
            </p:cNvSpPr>
            <p:nvPr/>
          </p:nvSpPr>
          <p:spPr bwMode="auto">
            <a:xfrm>
              <a:off x="2388" y="1104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e</a:t>
              </a:r>
            </a:p>
          </p:txBody>
        </p:sp>
        <p:sp>
          <p:nvSpPr>
            <p:cNvPr id="6165" name="Freeform 148"/>
            <p:cNvSpPr>
              <a:spLocks/>
            </p:cNvSpPr>
            <p:nvPr/>
          </p:nvSpPr>
          <p:spPr bwMode="auto">
            <a:xfrm>
              <a:off x="1928" y="1354"/>
              <a:ext cx="408" cy="248"/>
            </a:xfrm>
            <a:custGeom>
              <a:avLst/>
              <a:gdLst>
                <a:gd name="T0" fmla="*/ 0 w 408"/>
                <a:gd name="T1" fmla="*/ 248 h 248"/>
                <a:gd name="T2" fmla="*/ 408 w 408"/>
                <a:gd name="T3" fmla="*/ 0 h 248"/>
                <a:gd name="T4" fmla="*/ 0 60000 65536"/>
                <a:gd name="T5" fmla="*/ 0 60000 65536"/>
                <a:gd name="T6" fmla="*/ 0 w 408"/>
                <a:gd name="T7" fmla="*/ 0 h 248"/>
                <a:gd name="T8" fmla="*/ 408 w 408"/>
                <a:gd name="T9" fmla="*/ 248 h 248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8" h="248">
                  <a:moveTo>
                    <a:pt x="0" y="248"/>
                  </a:moveTo>
                  <a:lnTo>
                    <a:pt x="40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6" name="Oval 149"/>
            <p:cNvSpPr>
              <a:spLocks noChangeArrowheads="1"/>
            </p:cNvSpPr>
            <p:nvPr/>
          </p:nvSpPr>
          <p:spPr bwMode="auto">
            <a:xfrm>
              <a:off x="2340" y="1282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7" name="Freeform 152"/>
            <p:cNvSpPr>
              <a:spLocks/>
            </p:cNvSpPr>
            <p:nvPr/>
          </p:nvSpPr>
          <p:spPr bwMode="auto">
            <a:xfrm>
              <a:off x="1920" y="1570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8" name="Oval 153"/>
            <p:cNvSpPr>
              <a:spLocks noChangeArrowheads="1"/>
            </p:cNvSpPr>
            <p:nvPr/>
          </p:nvSpPr>
          <p:spPr bwMode="auto">
            <a:xfrm>
              <a:off x="2336" y="149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9" name="Text Box 154"/>
            <p:cNvSpPr txBox="1">
              <a:spLocks noChangeArrowheads="1"/>
            </p:cNvSpPr>
            <p:nvPr/>
          </p:nvSpPr>
          <p:spPr bwMode="auto">
            <a:xfrm>
              <a:off x="2384" y="1376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h</a:t>
              </a:r>
            </a:p>
          </p:txBody>
        </p:sp>
        <p:sp>
          <p:nvSpPr>
            <p:cNvPr id="6170" name="Freeform 155"/>
            <p:cNvSpPr>
              <a:spLocks/>
            </p:cNvSpPr>
            <p:nvPr/>
          </p:nvSpPr>
          <p:spPr bwMode="auto">
            <a:xfrm>
              <a:off x="1928" y="1602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71" name="Oval 156"/>
            <p:cNvSpPr>
              <a:spLocks noChangeArrowheads="1"/>
            </p:cNvSpPr>
            <p:nvPr/>
          </p:nvSpPr>
          <p:spPr bwMode="auto">
            <a:xfrm>
              <a:off x="2304" y="172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72" name="Text Box 157"/>
            <p:cNvSpPr txBox="1">
              <a:spLocks noChangeArrowheads="1"/>
            </p:cNvSpPr>
            <p:nvPr/>
          </p:nvSpPr>
          <p:spPr bwMode="auto">
            <a:xfrm>
              <a:off x="2380" y="157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d</a:t>
              </a:r>
            </a:p>
          </p:txBody>
        </p:sp>
      </p:grpSp>
      <p:grpSp>
        <p:nvGrpSpPr>
          <p:cNvPr id="9" name="Group 188"/>
          <p:cNvGrpSpPr>
            <a:grpSpLocks/>
          </p:cNvGrpSpPr>
          <p:nvPr/>
        </p:nvGrpSpPr>
        <p:grpSpPr bwMode="auto">
          <a:xfrm>
            <a:off x="2209800" y="1676400"/>
            <a:ext cx="2635250" cy="1128713"/>
            <a:chOff x="1392" y="1056"/>
            <a:chExt cx="1660" cy="711"/>
          </a:xfrm>
        </p:grpSpPr>
        <p:sp>
          <p:nvSpPr>
            <p:cNvPr id="6157" name="Freeform 162"/>
            <p:cNvSpPr>
              <a:spLocks/>
            </p:cNvSpPr>
            <p:nvPr/>
          </p:nvSpPr>
          <p:spPr bwMode="auto">
            <a:xfrm>
              <a:off x="1392" y="1056"/>
              <a:ext cx="1128" cy="711"/>
            </a:xfrm>
            <a:custGeom>
              <a:avLst/>
              <a:gdLst>
                <a:gd name="T0" fmla="*/ 968 w 1128"/>
                <a:gd name="T1" fmla="*/ 249 h 711"/>
                <a:gd name="T2" fmla="*/ 1016 w 1128"/>
                <a:gd name="T3" fmla="*/ 15 h 711"/>
                <a:gd name="T4" fmla="*/ 296 w 1128"/>
                <a:gd name="T5" fmla="*/ 159 h 711"/>
                <a:gd name="T6" fmla="*/ 0 w 1128"/>
                <a:gd name="T7" fmla="*/ 711 h 71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128"/>
                <a:gd name="T13" fmla="*/ 0 h 711"/>
                <a:gd name="T14" fmla="*/ 1128 w 1128"/>
                <a:gd name="T15" fmla="*/ 711 h 71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128" h="711">
                  <a:moveTo>
                    <a:pt x="968" y="249"/>
                  </a:moveTo>
                  <a:cubicBezTo>
                    <a:pt x="976" y="210"/>
                    <a:pt x="1128" y="30"/>
                    <a:pt x="1016" y="15"/>
                  </a:cubicBezTo>
                  <a:cubicBezTo>
                    <a:pt x="904" y="0"/>
                    <a:pt x="465" y="43"/>
                    <a:pt x="296" y="159"/>
                  </a:cubicBezTo>
                  <a:cubicBezTo>
                    <a:pt x="127" y="275"/>
                    <a:pt x="62" y="596"/>
                    <a:pt x="0" y="711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8" name="Freeform 164"/>
            <p:cNvSpPr>
              <a:spLocks/>
            </p:cNvSpPr>
            <p:nvPr/>
          </p:nvSpPr>
          <p:spPr bwMode="auto">
            <a:xfrm>
              <a:off x="2352" y="1265"/>
              <a:ext cx="412" cy="32"/>
            </a:xfrm>
            <a:custGeom>
              <a:avLst/>
              <a:gdLst>
                <a:gd name="T0" fmla="*/ 0 w 412"/>
                <a:gd name="T1" fmla="*/ 32 h 32"/>
                <a:gd name="T2" fmla="*/ 412 w 412"/>
                <a:gd name="T3" fmla="*/ 0 h 32"/>
                <a:gd name="T4" fmla="*/ 0 60000 65536"/>
                <a:gd name="T5" fmla="*/ 0 60000 65536"/>
                <a:gd name="T6" fmla="*/ 0 w 412"/>
                <a:gd name="T7" fmla="*/ 0 h 32"/>
                <a:gd name="T8" fmla="*/ 412 w 412"/>
                <a:gd name="T9" fmla="*/ 32 h 32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12" h="32">
                  <a:moveTo>
                    <a:pt x="0" y="32"/>
                  </a:moveTo>
                  <a:lnTo>
                    <a:pt x="412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59" name="Oval 165"/>
            <p:cNvSpPr>
              <a:spLocks noChangeArrowheads="1"/>
            </p:cNvSpPr>
            <p:nvPr/>
          </p:nvSpPr>
          <p:spPr bwMode="auto">
            <a:xfrm>
              <a:off x="2768" y="1193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0" name="Text Box 166"/>
            <p:cNvSpPr txBox="1">
              <a:spLocks noChangeArrowheads="1"/>
            </p:cNvSpPr>
            <p:nvPr/>
          </p:nvSpPr>
          <p:spPr bwMode="auto">
            <a:xfrm>
              <a:off x="2816" y="1071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b</a:t>
              </a:r>
            </a:p>
          </p:txBody>
        </p:sp>
        <p:sp>
          <p:nvSpPr>
            <p:cNvPr id="6161" name="Freeform 167"/>
            <p:cNvSpPr>
              <a:spLocks/>
            </p:cNvSpPr>
            <p:nvPr/>
          </p:nvSpPr>
          <p:spPr bwMode="auto">
            <a:xfrm>
              <a:off x="2360" y="1297"/>
              <a:ext cx="400" cy="184"/>
            </a:xfrm>
            <a:custGeom>
              <a:avLst/>
              <a:gdLst>
                <a:gd name="T0" fmla="*/ 0 w 400"/>
                <a:gd name="T1" fmla="*/ 0 h 184"/>
                <a:gd name="T2" fmla="*/ 400 w 400"/>
                <a:gd name="T3" fmla="*/ 184 h 184"/>
                <a:gd name="T4" fmla="*/ 0 60000 65536"/>
                <a:gd name="T5" fmla="*/ 0 60000 65536"/>
                <a:gd name="T6" fmla="*/ 0 w 400"/>
                <a:gd name="T7" fmla="*/ 0 h 184"/>
                <a:gd name="T8" fmla="*/ 400 w 400"/>
                <a:gd name="T9" fmla="*/ 184 h 18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400" h="184">
                  <a:moveTo>
                    <a:pt x="0" y="0"/>
                  </a:moveTo>
                  <a:lnTo>
                    <a:pt x="400" y="184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62" name="Oval 168"/>
            <p:cNvSpPr>
              <a:spLocks noChangeArrowheads="1"/>
            </p:cNvSpPr>
            <p:nvPr/>
          </p:nvSpPr>
          <p:spPr bwMode="auto">
            <a:xfrm>
              <a:off x="2764" y="1409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6163" name="Text Box 169"/>
            <p:cNvSpPr txBox="1">
              <a:spLocks noChangeArrowheads="1"/>
            </p:cNvSpPr>
            <p:nvPr/>
          </p:nvSpPr>
          <p:spPr bwMode="auto">
            <a:xfrm>
              <a:off x="2812" y="1273"/>
              <a:ext cx="18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t</a:t>
              </a:r>
            </a:p>
          </p:txBody>
        </p:sp>
      </p:grpSp>
      <p:sp>
        <p:nvSpPr>
          <p:cNvPr id="527530" name="Text Box 170"/>
          <p:cNvSpPr txBox="1">
            <a:spLocks noChangeArrowheads="1"/>
          </p:cNvSpPr>
          <p:nvPr/>
        </p:nvSpPr>
        <p:spPr bwMode="auto">
          <a:xfrm>
            <a:off x="3421063" y="4632325"/>
            <a:ext cx="4405312" cy="169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How do we keep track of </a:t>
            </a:r>
            <a:br>
              <a:rPr lang="en-US" altLang="en-US" sz="3000"/>
            </a:br>
            <a:r>
              <a:rPr lang="en-US" altLang="en-US" sz="3000"/>
              <a:t>all of this information?</a:t>
            </a:r>
          </a:p>
          <a:p>
            <a:pPr eaLnBrk="1" hangingPunct="1">
              <a:spcBef>
                <a:spcPct val="50000"/>
              </a:spcBef>
            </a:pPr>
            <a:r>
              <a:rPr lang="en-US" altLang="en-US" sz="3000"/>
              <a:t>How do we avoid cycling?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2753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2753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7530" grpId="0" build="p" autoUpdateAnimBg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226" name="Picture 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1728788"/>
            <a:ext cx="3908425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227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29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0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1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2232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2233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4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638800" y="762000"/>
            <a:ext cx="3352800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dirty="0"/>
              <a:t>The king wanted to know the shortest path from his castle </a:t>
            </a:r>
            <a:r>
              <a:rPr lang="en-US" altLang="en-US" sz="3000" i="1" dirty="0"/>
              <a:t>s</a:t>
            </a:r>
            <a:r>
              <a:rPr lang="en-US" altLang="en-US" sz="3000" dirty="0"/>
              <a:t> to each node (home) </a:t>
            </a:r>
            <a:r>
              <a:rPr lang="en-US" altLang="en-US" sz="3000" i="1" dirty="0"/>
              <a:t>v</a:t>
            </a:r>
            <a:r>
              <a:rPr lang="en-US" altLang="en-US" sz="3000" dirty="0"/>
              <a:t>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So that people could come and go quickly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and so that he could guard these home and paths.</a:t>
            </a:r>
          </a:p>
        </p:txBody>
      </p:sp>
      <p:cxnSp>
        <p:nvCxnSpPr>
          <p:cNvPr id="52236" name="Straight Connector 10"/>
          <p:cNvCxnSpPr>
            <a:cxnSpLocks noChangeShapeType="1"/>
          </p:cNvCxnSpPr>
          <p:nvPr/>
        </p:nvCxnSpPr>
        <p:spPr bwMode="auto">
          <a:xfrm flipV="1">
            <a:off x="995363" y="3838575"/>
            <a:ext cx="1062037" cy="1295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37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223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2239" name="Straight Connector 50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0" name="Straight Connector 64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1" name="Straight Connector 65"/>
          <p:cNvCxnSpPr>
            <a:cxnSpLocks noChangeShapeType="1"/>
          </p:cNvCxnSpPr>
          <p:nvPr/>
        </p:nvCxnSpPr>
        <p:spPr bwMode="auto">
          <a:xfrm>
            <a:off x="4848225" y="3581400"/>
            <a:ext cx="150813" cy="20193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2242" name="Straight Connector 66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2243" name="Rectangle 39940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grpSp>
        <p:nvGrpSpPr>
          <p:cNvPr id="399402" name="Group 399401"/>
          <p:cNvGrpSpPr>
            <a:grpSpLocks/>
          </p:cNvGrpSpPr>
          <p:nvPr/>
        </p:nvGrpSpPr>
        <p:grpSpPr bwMode="auto">
          <a:xfrm>
            <a:off x="-23813" y="5791200"/>
            <a:ext cx="4367213" cy="565150"/>
            <a:chOff x="-152400" y="5867400"/>
            <a:chExt cx="4367212" cy="564620"/>
          </a:xfrm>
        </p:grpSpPr>
        <p:sp>
          <p:nvSpPr>
            <p:cNvPr id="52254" name="Text Box 34"/>
            <p:cNvSpPr txBox="1">
              <a:spLocks noChangeArrowheads="1"/>
            </p:cNvSpPr>
            <p:nvPr/>
          </p:nvSpPr>
          <p:spPr bwMode="auto">
            <a:xfrm>
              <a:off x="-152400" y="5867400"/>
              <a:ext cx="4367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 </a:t>
              </a:r>
              <a:r>
                <a:rPr lang="en-US" altLang="en-US" sz="3000"/>
                <a:t>= length = 8. </a:t>
              </a:r>
            </a:p>
          </p:txBody>
        </p:sp>
        <p:pic>
          <p:nvPicPr>
            <p:cNvPr id="5225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484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77" name="Freeform 76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399404" name="Group 399403"/>
          <p:cNvGrpSpPr>
            <a:grpSpLocks/>
          </p:cNvGrpSpPr>
          <p:nvPr/>
        </p:nvGrpSpPr>
        <p:grpSpPr bwMode="auto">
          <a:xfrm>
            <a:off x="1447800" y="2295525"/>
            <a:ext cx="1430338" cy="2733675"/>
            <a:chOff x="1447800" y="2296180"/>
            <a:chExt cx="1431003" cy="2733020"/>
          </a:xfrm>
        </p:grpSpPr>
        <p:sp>
          <p:nvSpPr>
            <p:cNvPr id="52252" name="Rectangle 78"/>
            <p:cNvSpPr>
              <a:spLocks noChangeArrowheads="1"/>
            </p:cNvSpPr>
            <p:nvPr/>
          </p:nvSpPr>
          <p:spPr bwMode="auto">
            <a:xfrm>
              <a:off x="1447800" y="4505980"/>
              <a:ext cx="3642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tx2"/>
                  </a:solidFill>
                </a:rPr>
                <a:t>5</a:t>
              </a:r>
              <a:endParaRPr lang="en-CA" altLang="en-US" sz="2800">
                <a:solidFill>
                  <a:schemeClr val="tx2"/>
                </a:solidFill>
              </a:endParaRPr>
            </a:p>
          </p:txBody>
        </p:sp>
        <p:sp>
          <p:nvSpPr>
            <p:cNvPr id="52253" name="Rectangle 79"/>
            <p:cNvSpPr>
              <a:spLocks noChangeArrowheads="1"/>
            </p:cNvSpPr>
            <p:nvPr/>
          </p:nvSpPr>
          <p:spPr bwMode="auto">
            <a:xfrm>
              <a:off x="2514600" y="2296180"/>
              <a:ext cx="364203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 i="1">
                  <a:solidFill>
                    <a:schemeClr val="tx2"/>
                  </a:solidFill>
                </a:rPr>
                <a:t>3</a:t>
              </a:r>
              <a:endParaRPr lang="en-CA" altLang="en-US" sz="2800">
                <a:solidFill>
                  <a:schemeClr val="tx2"/>
                </a:solidFill>
              </a:endParaRPr>
            </a:p>
          </p:txBody>
        </p:sp>
      </p:grpSp>
      <p:grpSp>
        <p:nvGrpSpPr>
          <p:cNvPr id="13" name="Group 12"/>
          <p:cNvGrpSpPr>
            <a:grpSpLocks/>
          </p:cNvGrpSpPr>
          <p:nvPr/>
        </p:nvGrpSpPr>
        <p:grpSpPr bwMode="auto">
          <a:xfrm>
            <a:off x="-23813" y="4591050"/>
            <a:ext cx="5891213" cy="2338388"/>
            <a:chOff x="-23812" y="4591169"/>
            <a:chExt cx="5891212" cy="2338566"/>
          </a:xfrm>
        </p:grpSpPr>
        <p:cxnSp>
          <p:nvCxnSpPr>
            <p:cNvPr id="52249" name="Straight Arrow Connector 82"/>
            <p:cNvCxnSpPr>
              <a:cxnSpLocks noChangeShapeType="1"/>
            </p:cNvCxnSpPr>
            <p:nvPr/>
          </p:nvCxnSpPr>
          <p:spPr bwMode="auto">
            <a:xfrm flipV="1">
              <a:off x="914400" y="4591169"/>
              <a:ext cx="242844" cy="295469"/>
            </a:xfrm>
            <a:prstGeom prst="straightConnector1">
              <a:avLst/>
            </a:prstGeom>
            <a:noFill/>
            <a:ln w="38100" algn="ctr">
              <a:solidFill>
                <a:srgbClr val="CC00CC"/>
              </a:solidFill>
              <a:round/>
              <a:headEnd/>
              <a:tailEnd type="arrow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0" name="Text Box 34"/>
            <p:cNvSpPr txBox="1">
              <a:spLocks noChangeArrowheads="1"/>
            </p:cNvSpPr>
            <p:nvPr/>
          </p:nvSpPr>
          <p:spPr bwMode="auto">
            <a:xfrm>
              <a:off x="-23812" y="6160294"/>
              <a:ext cx="5891212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4400">
                  <a:solidFill>
                    <a:srgbClr val="CC00CC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rgbClr val="CC00CC"/>
                  </a:solidFill>
                </a:rPr>
                <a:t>(      ) </a:t>
              </a:r>
              <a:r>
                <a:rPr lang="en-US" altLang="en-US" sz="3000"/>
                <a:t>= previous node in path </a:t>
              </a:r>
            </a:p>
          </p:txBody>
        </p:sp>
        <p:pic>
          <p:nvPicPr>
            <p:cNvPr id="5225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6072" y="6388894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42" name="Straight Arrow Connector 41"/>
          <p:cNvCxnSpPr>
            <a:cxnSpLocks noChangeShapeType="1"/>
          </p:cNvCxnSpPr>
          <p:nvPr/>
        </p:nvCxnSpPr>
        <p:spPr bwMode="auto">
          <a:xfrm flipV="1">
            <a:off x="2514600" y="2600325"/>
            <a:ext cx="46038" cy="447675"/>
          </a:xfrm>
          <a:prstGeom prst="straightConnector1">
            <a:avLst/>
          </a:prstGeom>
          <a:noFill/>
          <a:ln w="38100" algn="ctr">
            <a:solidFill>
              <a:srgbClr val="CC00CC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3994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3994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" grpId="0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3250" name="Straight Connector 32"/>
          <p:cNvCxnSpPr>
            <a:cxnSpLocks noChangeShapeType="1"/>
          </p:cNvCxnSpPr>
          <p:nvPr/>
        </p:nvCxnSpPr>
        <p:spPr bwMode="auto">
          <a:xfrm>
            <a:off x="4848225" y="3581400"/>
            <a:ext cx="150813" cy="20193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51" name="Straight Connector 10"/>
          <p:cNvCxnSpPr>
            <a:cxnSpLocks noChangeShapeType="1"/>
          </p:cNvCxnSpPr>
          <p:nvPr/>
        </p:nvCxnSpPr>
        <p:spPr bwMode="auto">
          <a:xfrm flipV="1">
            <a:off x="995363" y="3838575"/>
            <a:ext cx="1062037" cy="1295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3252" name="Picture 3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0" y="1728788"/>
            <a:ext cx="3908425" cy="2109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5" name="Group 14"/>
          <p:cNvGrpSpPr>
            <a:grpSpLocks/>
          </p:cNvGrpSpPr>
          <p:nvPr/>
        </p:nvGrpSpPr>
        <p:grpSpPr bwMode="auto">
          <a:xfrm>
            <a:off x="76200" y="741363"/>
            <a:ext cx="5486400" cy="4830762"/>
            <a:chOff x="76200" y="740842"/>
            <a:chExt cx="5486400" cy="4831125"/>
          </a:xfrm>
        </p:grpSpPr>
        <p:pic>
          <p:nvPicPr>
            <p:cNvPr id="53269" name="Picture 2" descr="http://www.easyvectors.com/assets/images/vectors/afbig/646740991b06ba506fc5fea7aee60c44-city-clip-art.jp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740842"/>
              <a:ext cx="5486400" cy="444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3270" name="Straight Connector 34"/>
            <p:cNvCxnSpPr>
              <a:cxnSpLocks noChangeShapeType="1"/>
            </p:cNvCxnSpPr>
            <p:nvPr/>
          </p:nvCxnSpPr>
          <p:spPr bwMode="auto">
            <a:xfrm>
              <a:off x="4923632" y="4419600"/>
              <a:ext cx="103980" cy="1152367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53271" name="Picture 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222697" flipH="1">
              <a:off x="1143000" y="3844828"/>
              <a:ext cx="704850" cy="125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3272" name="Straight Connector 38"/>
            <p:cNvCxnSpPr>
              <a:cxnSpLocks noChangeShapeType="1"/>
            </p:cNvCxnSpPr>
            <p:nvPr/>
          </p:nvCxnSpPr>
          <p:spPr bwMode="auto">
            <a:xfrm flipV="1">
              <a:off x="990600" y="4591169"/>
              <a:ext cx="504825" cy="514232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5325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325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326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6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638800" y="762000"/>
            <a:ext cx="3352800" cy="470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Rome was not built in a day.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 decided to </a:t>
            </a:r>
            <a:r>
              <a:rPr lang="en-US" altLang="en-US" sz="3000" i="1">
                <a:solidFill>
                  <a:schemeClr val="tx2"/>
                </a:solidFill>
              </a:rPr>
              <a:t>handle</a:t>
            </a:r>
            <a:r>
              <a:rPr lang="en-US" altLang="en-US" sz="3000">
                <a:solidFill>
                  <a:schemeClr val="tx2"/>
                </a:solidFill>
              </a:rPr>
              <a:t> </a:t>
            </a:r>
            <a:r>
              <a:rPr lang="en-US" altLang="en-US" sz="3000"/>
              <a:t>the nodes in terms of their distance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 put a wall around these </a:t>
            </a:r>
            <a:r>
              <a:rPr lang="en-US" altLang="en-US" sz="3000" i="1">
                <a:solidFill>
                  <a:schemeClr val="tx2"/>
                </a:solidFill>
              </a:rPr>
              <a:t>handle</a:t>
            </a:r>
            <a:r>
              <a:rPr lang="en-US" altLang="en-US" sz="3000">
                <a:solidFill>
                  <a:schemeClr val="tx2"/>
                </a:solidFill>
              </a:rPr>
              <a:t>d </a:t>
            </a:r>
            <a:r>
              <a:rPr lang="en-US" altLang="en-US" sz="3000"/>
              <a:t>nodes. </a:t>
            </a:r>
          </a:p>
        </p:txBody>
      </p:sp>
      <p:cxnSp>
        <p:nvCxnSpPr>
          <p:cNvPr id="53263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326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326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6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3267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53268" name="Rectangle 41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Group 14"/>
          <p:cNvGrpSpPr>
            <a:grpSpLocks/>
          </p:cNvGrpSpPr>
          <p:nvPr/>
        </p:nvGrpSpPr>
        <p:grpSpPr bwMode="auto">
          <a:xfrm>
            <a:off x="76200" y="741363"/>
            <a:ext cx="5486400" cy="4830762"/>
            <a:chOff x="76200" y="740842"/>
            <a:chExt cx="5486400" cy="4831125"/>
          </a:xfrm>
        </p:grpSpPr>
        <p:pic>
          <p:nvPicPr>
            <p:cNvPr id="54321" name="Picture 2" descr="http://www.easyvectors.com/assets/images/vectors/afbig/646740991b06ba506fc5fea7aee60c44-city-clip-art.jpg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" y="740842"/>
              <a:ext cx="5486400" cy="44407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4322" name="Straight Connector 34"/>
            <p:cNvCxnSpPr>
              <a:cxnSpLocks noChangeShapeType="1"/>
            </p:cNvCxnSpPr>
            <p:nvPr/>
          </p:nvCxnSpPr>
          <p:spPr bwMode="auto">
            <a:xfrm>
              <a:off x="4923632" y="4419600"/>
              <a:ext cx="103980" cy="1152367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pic>
          <p:nvPicPr>
            <p:cNvPr id="54323" name="Picture 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21222697" flipH="1">
              <a:off x="1143000" y="3844828"/>
              <a:ext cx="704850" cy="12546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4324" name="Straight Connector 38"/>
            <p:cNvCxnSpPr>
              <a:cxnSpLocks noChangeShapeType="1"/>
            </p:cNvCxnSpPr>
            <p:nvPr/>
          </p:nvCxnSpPr>
          <p:spPr bwMode="auto">
            <a:xfrm flipV="1">
              <a:off x="990600" y="4591169"/>
              <a:ext cx="504825" cy="514232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pic>
        <p:nvPicPr>
          <p:cNvPr id="54275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7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8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79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4280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4281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82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cxnSp>
        <p:nvCxnSpPr>
          <p:cNvPr id="54283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428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428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6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4287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7" name="Text Box 34"/>
          <p:cNvSpPr txBox="1">
            <a:spLocks noChangeArrowheads="1"/>
          </p:cNvSpPr>
          <p:nvPr/>
        </p:nvSpPr>
        <p:spPr bwMode="auto">
          <a:xfrm>
            <a:off x="5791200" y="2133600"/>
            <a:ext cx="3352800" cy="286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the answer for </a:t>
            </a:r>
            <a:r>
              <a:rPr lang="en-US" altLang="en-US" sz="3000" i="1">
                <a:solidFill>
                  <a:schemeClr val="tx2"/>
                </a:solidFill>
              </a:rPr>
              <a:t>handled </a:t>
            </a:r>
            <a:r>
              <a:rPr lang="en-US" altLang="en-US" sz="3000"/>
              <a:t>nodes</a:t>
            </a:r>
            <a:br>
              <a:rPr lang="en-US" altLang="en-US" sz="3000"/>
            </a:br>
            <a:r>
              <a:rPr lang="en-US" altLang="en-US" sz="3000"/>
              <a:t>(i.e. closest)</a:t>
            </a:r>
            <a:br>
              <a:rPr lang="en-US" altLang="en-US" sz="3000"/>
            </a:br>
            <a:r>
              <a:rPr lang="en-US" altLang="en-US" sz="3000"/>
              <a:t> i.e. </a:t>
            </a:r>
            <a:r>
              <a:rPr lang="en-US" altLang="en-US" sz="3000" i="1">
                <a:solidFill>
                  <a:srgbClr val="CC00CC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and  </a:t>
            </a:r>
            <a:r>
              <a:rPr lang="en-US" altLang="en-US" sz="3000">
                <a:solidFill>
                  <a:srgbClr val="CC00CC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rgbClr val="CC00CC"/>
                </a:solidFill>
              </a:rPr>
              <a:t>(</a:t>
            </a:r>
            <a:r>
              <a:rPr lang="en-US" altLang="en-US" sz="3000" i="1">
                <a:solidFill>
                  <a:srgbClr val="CC00CC"/>
                </a:solidFill>
              </a:rPr>
              <a:t>u</a:t>
            </a:r>
            <a:r>
              <a:rPr lang="en-US" altLang="en-US" sz="3000">
                <a:solidFill>
                  <a:srgbClr val="CC00CC"/>
                </a:solidFill>
              </a:rPr>
              <a:t>)</a:t>
            </a:r>
            <a:br>
              <a:rPr lang="en-US" altLang="en-US" sz="3000"/>
            </a:br>
            <a:r>
              <a:rPr lang="en-US" altLang="en-US" sz="3000"/>
              <a:t>give shortest path from </a:t>
            </a:r>
            <a:r>
              <a:rPr lang="en-US" altLang="en-US" sz="3000" i="1"/>
              <a:t>s </a:t>
            </a:r>
            <a:r>
              <a:rPr lang="en-US" altLang="en-US" sz="3000"/>
              <a:t>to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  <p:grpSp>
        <p:nvGrpSpPr>
          <p:cNvPr id="29" name="Group 3"/>
          <p:cNvGrpSpPr>
            <a:grpSpLocks/>
          </p:cNvGrpSpPr>
          <p:nvPr/>
        </p:nvGrpSpPr>
        <p:grpSpPr bwMode="auto">
          <a:xfrm>
            <a:off x="8242300" y="990600"/>
            <a:ext cx="1181100" cy="1066800"/>
            <a:chOff x="1224" y="2539"/>
            <a:chExt cx="2280" cy="1785"/>
          </a:xfrm>
        </p:grpSpPr>
        <p:sp>
          <p:nvSpPr>
            <p:cNvPr id="54308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4309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4310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4315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6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7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8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9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20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4311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4312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3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14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1" name="Group 50"/>
          <p:cNvGrpSpPr>
            <a:grpSpLocks/>
          </p:cNvGrpSpPr>
          <p:nvPr/>
        </p:nvGrpSpPr>
        <p:grpSpPr bwMode="auto">
          <a:xfrm>
            <a:off x="5486400" y="5903913"/>
            <a:ext cx="4730750" cy="954087"/>
            <a:chOff x="5784850" y="5827693"/>
            <a:chExt cx="4730750" cy="954107"/>
          </a:xfrm>
        </p:grpSpPr>
        <p:grpSp>
          <p:nvGrpSpPr>
            <p:cNvPr id="54293" name="Group 198"/>
            <p:cNvGrpSpPr>
              <a:grpSpLocks noChangeAspect="1"/>
            </p:cNvGrpSpPr>
            <p:nvPr/>
          </p:nvGrpSpPr>
          <p:grpSpPr bwMode="auto">
            <a:xfrm>
              <a:off x="5784850" y="5989458"/>
              <a:ext cx="612425" cy="639942"/>
              <a:chOff x="4641" y="2352"/>
              <a:chExt cx="735" cy="768"/>
            </a:xfrm>
          </p:grpSpPr>
          <p:sp>
            <p:nvSpPr>
              <p:cNvPr id="54295" name="Freeform 199" descr="Green marble"/>
              <p:cNvSpPr>
                <a:spLocks noChangeAspect="1"/>
              </p:cNvSpPr>
              <p:nvPr/>
            </p:nvSpPr>
            <p:spPr bwMode="auto">
              <a:xfrm rot="2360341">
                <a:off x="4656" y="2619"/>
                <a:ext cx="390" cy="309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7"/>
                <a:srcRect/>
                <a:tile tx="0" ty="0" sx="100000" sy="100000" flip="none" algn="tl"/>
              </a:blip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54296" name="Group 200"/>
              <p:cNvGrpSpPr>
                <a:grpSpLocks noChangeAspect="1"/>
              </p:cNvGrpSpPr>
              <p:nvPr/>
            </p:nvGrpSpPr>
            <p:grpSpPr bwMode="auto">
              <a:xfrm>
                <a:off x="4703" y="2655"/>
                <a:ext cx="208" cy="170"/>
                <a:chOff x="1728" y="2064"/>
                <a:chExt cx="768" cy="672"/>
              </a:xfrm>
            </p:grpSpPr>
            <p:sp>
              <p:nvSpPr>
                <p:cNvPr id="54306" name="AutoShape 201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24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24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54307" name="Line 202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54297" name="Oval 203"/>
              <p:cNvSpPr>
                <a:spLocks noChangeAspect="1" noChangeArrowheads="1"/>
              </p:cNvSpPr>
              <p:nvPr/>
            </p:nvSpPr>
            <p:spPr bwMode="auto">
              <a:xfrm>
                <a:off x="4641" y="2384"/>
                <a:ext cx="735" cy="736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3000"/>
              </a:p>
            </p:txBody>
          </p:sp>
          <p:pic>
            <p:nvPicPr>
              <p:cNvPr id="54298" name="Picture 204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52" y="2540"/>
                <a:ext cx="389" cy="3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4299" name="Group 205"/>
              <p:cNvGrpSpPr>
                <a:grpSpLocks noChangeAspect="1"/>
              </p:cNvGrpSpPr>
              <p:nvPr/>
            </p:nvGrpSpPr>
            <p:grpSpPr bwMode="auto">
              <a:xfrm rot="2360341">
                <a:off x="4794" y="2352"/>
                <a:ext cx="342" cy="428"/>
                <a:chOff x="2227" y="1194"/>
                <a:chExt cx="1944" cy="2413"/>
              </a:xfrm>
            </p:grpSpPr>
            <p:sp>
              <p:nvSpPr>
                <p:cNvPr id="54300" name="Freeform 206"/>
                <p:cNvSpPr>
                  <a:spLocks noChangeAspect="1"/>
                </p:cNvSpPr>
                <p:nvPr/>
              </p:nvSpPr>
              <p:spPr bwMode="auto">
                <a:xfrm rot="-2705309">
                  <a:off x="2708" y="1513"/>
                  <a:ext cx="406" cy="340"/>
                </a:xfrm>
                <a:custGeom>
                  <a:avLst/>
                  <a:gdLst>
                    <a:gd name="T0" fmla="*/ 1 w 600"/>
                    <a:gd name="T1" fmla="*/ 1 h 608"/>
                    <a:gd name="T2" fmla="*/ 1 w 600"/>
                    <a:gd name="T3" fmla="*/ 1 h 608"/>
                    <a:gd name="T4" fmla="*/ 1 w 600"/>
                    <a:gd name="T5" fmla="*/ 1 h 608"/>
                    <a:gd name="T6" fmla="*/ 1 w 600"/>
                    <a:gd name="T7" fmla="*/ 1 h 608"/>
                    <a:gd name="T8" fmla="*/ 1 w 600"/>
                    <a:gd name="T9" fmla="*/ 0 h 608"/>
                    <a:gd name="T10" fmla="*/ 1 w 600"/>
                    <a:gd name="T11" fmla="*/ 1 h 608"/>
                    <a:gd name="T12" fmla="*/ 1 w 600"/>
                    <a:gd name="T13" fmla="*/ 1 h 608"/>
                    <a:gd name="T14" fmla="*/ 0 w 600"/>
                    <a:gd name="T15" fmla="*/ 1 h 608"/>
                    <a:gd name="T16" fmla="*/ 1 w 600"/>
                    <a:gd name="T17" fmla="*/ 1 h 608"/>
                    <a:gd name="T18" fmla="*/ 1 w 600"/>
                    <a:gd name="T19" fmla="*/ 1 h 608"/>
                    <a:gd name="T20" fmla="*/ 1 w 600"/>
                    <a:gd name="T21" fmla="*/ 1 h 608"/>
                    <a:gd name="T22" fmla="*/ 1 w 600"/>
                    <a:gd name="T23" fmla="*/ 1 h 608"/>
                    <a:gd name="T24" fmla="*/ 1 w 600"/>
                    <a:gd name="T25" fmla="*/ 1 h 608"/>
                    <a:gd name="T26" fmla="*/ 1 w 600"/>
                    <a:gd name="T27" fmla="*/ 1 h 608"/>
                    <a:gd name="T28" fmla="*/ 1 w 600"/>
                    <a:gd name="T29" fmla="*/ 1 h 608"/>
                    <a:gd name="T30" fmla="*/ 1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1 h 608"/>
                    <a:gd name="T36" fmla="*/ 1 w 600"/>
                    <a:gd name="T37" fmla="*/ 1 h 608"/>
                    <a:gd name="T38" fmla="*/ 1 w 600"/>
                    <a:gd name="T39" fmla="*/ 1 h 608"/>
                    <a:gd name="T40" fmla="*/ 1 w 600"/>
                    <a:gd name="T41" fmla="*/ 1 h 608"/>
                    <a:gd name="T42" fmla="*/ 1 w 600"/>
                    <a:gd name="T43" fmla="*/ 1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1" name="Freeform 207"/>
                <p:cNvSpPr>
                  <a:spLocks noChangeAspect="1"/>
                </p:cNvSpPr>
                <p:nvPr/>
              </p:nvSpPr>
              <p:spPr bwMode="auto">
                <a:xfrm rot="-2705309">
                  <a:off x="2999" y="1873"/>
                  <a:ext cx="418" cy="758"/>
                </a:xfrm>
                <a:custGeom>
                  <a:avLst/>
                  <a:gdLst>
                    <a:gd name="T0" fmla="*/ 1 w 619"/>
                    <a:gd name="T1" fmla="*/ 1 h 1085"/>
                    <a:gd name="T2" fmla="*/ 1 w 619"/>
                    <a:gd name="T3" fmla="*/ 1 h 1085"/>
                    <a:gd name="T4" fmla="*/ 1 w 619"/>
                    <a:gd name="T5" fmla="*/ 1 h 1085"/>
                    <a:gd name="T6" fmla="*/ 1 w 619"/>
                    <a:gd name="T7" fmla="*/ 0 h 1085"/>
                    <a:gd name="T8" fmla="*/ 1 w 619"/>
                    <a:gd name="T9" fmla="*/ 1 h 1085"/>
                    <a:gd name="T10" fmla="*/ 1 w 619"/>
                    <a:gd name="T11" fmla="*/ 1 h 1085"/>
                    <a:gd name="T12" fmla="*/ 1 w 619"/>
                    <a:gd name="T13" fmla="*/ 1 h 1085"/>
                    <a:gd name="T14" fmla="*/ 1 w 619"/>
                    <a:gd name="T15" fmla="*/ 1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1 w 619"/>
                    <a:gd name="T31" fmla="*/ 1 h 1085"/>
                    <a:gd name="T32" fmla="*/ 1 w 619"/>
                    <a:gd name="T33" fmla="*/ 1 h 1085"/>
                    <a:gd name="T34" fmla="*/ 1 w 619"/>
                    <a:gd name="T35" fmla="*/ 1 h 1085"/>
                    <a:gd name="T36" fmla="*/ 1 w 619"/>
                    <a:gd name="T37" fmla="*/ 1 h 1085"/>
                    <a:gd name="T38" fmla="*/ 1 w 619"/>
                    <a:gd name="T39" fmla="*/ 1 h 1085"/>
                    <a:gd name="T40" fmla="*/ 0 w 619"/>
                    <a:gd name="T41" fmla="*/ 1 h 1085"/>
                    <a:gd name="T42" fmla="*/ 1 w 619"/>
                    <a:gd name="T43" fmla="*/ 1 h 1085"/>
                    <a:gd name="T44" fmla="*/ 1 w 619"/>
                    <a:gd name="T45" fmla="*/ 1 h 1085"/>
                    <a:gd name="T46" fmla="*/ 1 w 619"/>
                    <a:gd name="T47" fmla="*/ 1 h 1085"/>
                    <a:gd name="T48" fmla="*/ 1 w 619"/>
                    <a:gd name="T49" fmla="*/ 1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2" name="Freeform 208"/>
                <p:cNvSpPr>
                  <a:spLocks noChangeAspect="1"/>
                </p:cNvSpPr>
                <p:nvPr/>
              </p:nvSpPr>
              <p:spPr bwMode="auto">
                <a:xfrm rot="-2705309">
                  <a:off x="3504" y="2064"/>
                  <a:ext cx="812" cy="523"/>
                </a:xfrm>
                <a:custGeom>
                  <a:avLst/>
                  <a:gdLst>
                    <a:gd name="T0" fmla="*/ 0 w 782"/>
                    <a:gd name="T1" fmla="*/ 1 h 808"/>
                    <a:gd name="T2" fmla="*/ 152 w 782"/>
                    <a:gd name="T3" fmla="*/ 0 h 808"/>
                    <a:gd name="T4" fmla="*/ 372 w 782"/>
                    <a:gd name="T5" fmla="*/ 0 h 808"/>
                    <a:gd name="T6" fmla="*/ 784 w 782"/>
                    <a:gd name="T7" fmla="*/ 1 h 808"/>
                    <a:gd name="T8" fmla="*/ 1271 w 782"/>
                    <a:gd name="T9" fmla="*/ 1 h 808"/>
                    <a:gd name="T10" fmla="*/ 1452 w 782"/>
                    <a:gd name="T11" fmla="*/ 1 h 808"/>
                    <a:gd name="T12" fmla="*/ 1536 w 782"/>
                    <a:gd name="T13" fmla="*/ 1 h 808"/>
                    <a:gd name="T14" fmla="*/ 1549 w 782"/>
                    <a:gd name="T15" fmla="*/ 1 h 808"/>
                    <a:gd name="T16" fmla="*/ 1495 w 782"/>
                    <a:gd name="T17" fmla="*/ 1 h 808"/>
                    <a:gd name="T18" fmla="*/ 1345 w 782"/>
                    <a:gd name="T19" fmla="*/ 1 h 808"/>
                    <a:gd name="T20" fmla="*/ 1151 w 782"/>
                    <a:gd name="T21" fmla="*/ 1 h 808"/>
                    <a:gd name="T22" fmla="*/ 1009 w 782"/>
                    <a:gd name="T23" fmla="*/ 1 h 808"/>
                    <a:gd name="T24" fmla="*/ 944 w 782"/>
                    <a:gd name="T25" fmla="*/ 1 h 808"/>
                    <a:gd name="T26" fmla="*/ 903 w 782"/>
                    <a:gd name="T27" fmla="*/ 1 h 808"/>
                    <a:gd name="T28" fmla="*/ 916 w 782"/>
                    <a:gd name="T29" fmla="*/ 1 h 808"/>
                    <a:gd name="T30" fmla="*/ 926 w 782"/>
                    <a:gd name="T31" fmla="*/ 1 h 808"/>
                    <a:gd name="T32" fmla="*/ 1101 w 782"/>
                    <a:gd name="T33" fmla="*/ 1 h 808"/>
                    <a:gd name="T34" fmla="*/ 1377 w 782"/>
                    <a:gd name="T35" fmla="*/ 1 h 808"/>
                    <a:gd name="T36" fmla="*/ 1549 w 782"/>
                    <a:gd name="T37" fmla="*/ 1 h 808"/>
                    <a:gd name="T38" fmla="*/ 1733 w 782"/>
                    <a:gd name="T39" fmla="*/ 1 h 808"/>
                    <a:gd name="T40" fmla="*/ 1791 w 782"/>
                    <a:gd name="T41" fmla="*/ 1 h 808"/>
                    <a:gd name="T42" fmla="*/ 1733 w 782"/>
                    <a:gd name="T43" fmla="*/ 1 h 808"/>
                    <a:gd name="T44" fmla="*/ 1660 w 782"/>
                    <a:gd name="T45" fmla="*/ 1 h 808"/>
                    <a:gd name="T46" fmla="*/ 1536 w 782"/>
                    <a:gd name="T47" fmla="*/ 1 h 808"/>
                    <a:gd name="T48" fmla="*/ 1370 w 782"/>
                    <a:gd name="T49" fmla="*/ 1 h 808"/>
                    <a:gd name="T50" fmla="*/ 1190 w 782"/>
                    <a:gd name="T51" fmla="*/ 1 h 808"/>
                    <a:gd name="T52" fmla="*/ 903 w 782"/>
                    <a:gd name="T53" fmla="*/ 1 h 808"/>
                    <a:gd name="T54" fmla="*/ 813 w 782"/>
                    <a:gd name="T55" fmla="*/ 1 h 808"/>
                    <a:gd name="T56" fmla="*/ 764 w 782"/>
                    <a:gd name="T57" fmla="*/ 1 h 808"/>
                    <a:gd name="T58" fmla="*/ 764 w 782"/>
                    <a:gd name="T59" fmla="*/ 1 h 808"/>
                    <a:gd name="T60" fmla="*/ 764 w 782"/>
                    <a:gd name="T61" fmla="*/ 1 h 808"/>
                    <a:gd name="T62" fmla="*/ 888 w 782"/>
                    <a:gd name="T63" fmla="*/ 1 h 808"/>
                    <a:gd name="T64" fmla="*/ 1073 w 782"/>
                    <a:gd name="T65" fmla="*/ 1 h 808"/>
                    <a:gd name="T66" fmla="*/ 1236 w 782"/>
                    <a:gd name="T67" fmla="*/ 1 h 808"/>
                    <a:gd name="T68" fmla="*/ 1338 w 782"/>
                    <a:gd name="T69" fmla="*/ 1 h 808"/>
                    <a:gd name="T70" fmla="*/ 1390 w 782"/>
                    <a:gd name="T71" fmla="*/ 1 h 808"/>
                    <a:gd name="T72" fmla="*/ 1370 w 782"/>
                    <a:gd name="T73" fmla="*/ 1 h 808"/>
                    <a:gd name="T74" fmla="*/ 1294 w 782"/>
                    <a:gd name="T75" fmla="*/ 1 h 808"/>
                    <a:gd name="T76" fmla="*/ 1190 w 782"/>
                    <a:gd name="T77" fmla="*/ 1 h 808"/>
                    <a:gd name="T78" fmla="*/ 1073 w 782"/>
                    <a:gd name="T79" fmla="*/ 1 h 808"/>
                    <a:gd name="T80" fmla="*/ 819 w 782"/>
                    <a:gd name="T81" fmla="*/ 1 h 808"/>
                    <a:gd name="T82" fmla="*/ 443 w 782"/>
                    <a:gd name="T83" fmla="*/ 1 h 808"/>
                    <a:gd name="T84" fmla="*/ 160 w 782"/>
                    <a:gd name="T85" fmla="*/ 1 h 808"/>
                    <a:gd name="T86" fmla="*/ 44 w 782"/>
                    <a:gd name="T87" fmla="*/ 1 h 808"/>
                    <a:gd name="T88" fmla="*/ 0 w 782"/>
                    <a:gd name="T89" fmla="*/ 1 h 808"/>
                    <a:gd name="T90" fmla="*/ 0 w 782"/>
                    <a:gd name="T91" fmla="*/ 1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3" name="Freeform 209"/>
                <p:cNvSpPr>
                  <a:spLocks noChangeAspect="1"/>
                </p:cNvSpPr>
                <p:nvPr/>
              </p:nvSpPr>
              <p:spPr bwMode="auto">
                <a:xfrm rot="-4121048">
                  <a:off x="2675" y="2797"/>
                  <a:ext cx="1159" cy="461"/>
                </a:xfrm>
                <a:custGeom>
                  <a:avLst/>
                  <a:gdLst>
                    <a:gd name="T0" fmla="*/ 24777 w 992"/>
                    <a:gd name="T1" fmla="*/ 1 h 770"/>
                    <a:gd name="T2" fmla="*/ 25244 w 992"/>
                    <a:gd name="T3" fmla="*/ 1 h 770"/>
                    <a:gd name="T4" fmla="*/ 26978 w 992"/>
                    <a:gd name="T5" fmla="*/ 1 h 770"/>
                    <a:gd name="T6" fmla="*/ 29128 w 992"/>
                    <a:gd name="T7" fmla="*/ 1 h 770"/>
                    <a:gd name="T8" fmla="*/ 30402 w 992"/>
                    <a:gd name="T9" fmla="*/ 1 h 770"/>
                    <a:gd name="T10" fmla="*/ 29844 w 992"/>
                    <a:gd name="T11" fmla="*/ 1 h 770"/>
                    <a:gd name="T12" fmla="*/ 28658 w 992"/>
                    <a:gd name="T13" fmla="*/ 1 h 770"/>
                    <a:gd name="T14" fmla="*/ 26278 w 992"/>
                    <a:gd name="T15" fmla="*/ 1 h 770"/>
                    <a:gd name="T16" fmla="*/ 23342 w 992"/>
                    <a:gd name="T17" fmla="*/ 1 h 770"/>
                    <a:gd name="T18" fmla="*/ 20896 w 992"/>
                    <a:gd name="T19" fmla="*/ 1 h 770"/>
                    <a:gd name="T20" fmla="*/ 18151 w 992"/>
                    <a:gd name="T21" fmla="*/ 1 h 770"/>
                    <a:gd name="T22" fmla="*/ 15536 w 992"/>
                    <a:gd name="T23" fmla="*/ 1 h 770"/>
                    <a:gd name="T24" fmla="*/ 13550 w 992"/>
                    <a:gd name="T25" fmla="*/ 1 h 770"/>
                    <a:gd name="T26" fmla="*/ 12827 w 992"/>
                    <a:gd name="T27" fmla="*/ 1 h 770"/>
                    <a:gd name="T28" fmla="*/ 12022 w 992"/>
                    <a:gd name="T29" fmla="*/ 1 h 770"/>
                    <a:gd name="T30" fmla="*/ 11074 w 992"/>
                    <a:gd name="T31" fmla="*/ 1 h 770"/>
                    <a:gd name="T32" fmla="*/ 10368 w 992"/>
                    <a:gd name="T33" fmla="*/ 1 h 770"/>
                    <a:gd name="T34" fmla="*/ 10368 w 992"/>
                    <a:gd name="T35" fmla="*/ 1 h 770"/>
                    <a:gd name="T36" fmla="*/ 9880 w 992"/>
                    <a:gd name="T37" fmla="*/ 1 h 770"/>
                    <a:gd name="T38" fmla="*/ 8523 w 992"/>
                    <a:gd name="T39" fmla="*/ 1 h 770"/>
                    <a:gd name="T40" fmla="*/ 6850 w 992"/>
                    <a:gd name="T41" fmla="*/ 1 h 770"/>
                    <a:gd name="T42" fmla="*/ 5294 w 992"/>
                    <a:gd name="T43" fmla="*/ 1 h 770"/>
                    <a:gd name="T44" fmla="*/ 3512 w 992"/>
                    <a:gd name="T45" fmla="*/ 1 h 770"/>
                    <a:gd name="T46" fmla="*/ 812 w 992"/>
                    <a:gd name="T47" fmla="*/ 1 h 770"/>
                    <a:gd name="T48" fmla="*/ 0 w 992"/>
                    <a:gd name="T49" fmla="*/ 1 h 770"/>
                    <a:gd name="T50" fmla="*/ 0 w 992"/>
                    <a:gd name="T51" fmla="*/ 1 h 770"/>
                    <a:gd name="T52" fmla="*/ 1210 w 992"/>
                    <a:gd name="T53" fmla="*/ 1 h 770"/>
                    <a:gd name="T54" fmla="*/ 2508 w 992"/>
                    <a:gd name="T55" fmla="*/ 1 h 770"/>
                    <a:gd name="T56" fmla="*/ 3630 w 992"/>
                    <a:gd name="T57" fmla="*/ 1 h 770"/>
                    <a:gd name="T58" fmla="*/ 5789 w 992"/>
                    <a:gd name="T59" fmla="*/ 1 h 770"/>
                    <a:gd name="T60" fmla="*/ 7884 w 992"/>
                    <a:gd name="T61" fmla="*/ 1 h 770"/>
                    <a:gd name="T62" fmla="*/ 9880 w 992"/>
                    <a:gd name="T63" fmla="*/ 1 h 770"/>
                    <a:gd name="T64" fmla="*/ 12724 w 992"/>
                    <a:gd name="T65" fmla="*/ 0 h 770"/>
                    <a:gd name="T66" fmla="*/ 12827 w 992"/>
                    <a:gd name="T67" fmla="*/ 1 h 770"/>
                    <a:gd name="T68" fmla="*/ 12182 w 992"/>
                    <a:gd name="T69" fmla="*/ 1 h 770"/>
                    <a:gd name="T70" fmla="*/ 12022 w 992"/>
                    <a:gd name="T71" fmla="*/ 1 h 770"/>
                    <a:gd name="T72" fmla="*/ 12827 w 992"/>
                    <a:gd name="T73" fmla="*/ 1 h 770"/>
                    <a:gd name="T74" fmla="*/ 14169 w 992"/>
                    <a:gd name="T75" fmla="*/ 1 h 770"/>
                    <a:gd name="T76" fmla="*/ 15308 w 992"/>
                    <a:gd name="T77" fmla="*/ 1 h 770"/>
                    <a:gd name="T78" fmla="*/ 17109 w 992"/>
                    <a:gd name="T79" fmla="*/ 1 h 770"/>
                    <a:gd name="T80" fmla="*/ 18852 w 992"/>
                    <a:gd name="T81" fmla="*/ 1 h 770"/>
                    <a:gd name="T82" fmla="*/ 20634 w 992"/>
                    <a:gd name="T83" fmla="*/ 1 h 770"/>
                    <a:gd name="T84" fmla="*/ 22980 w 992"/>
                    <a:gd name="T85" fmla="*/ 1 h 770"/>
                    <a:gd name="T86" fmla="*/ 24529 w 992"/>
                    <a:gd name="T87" fmla="*/ 1 h 770"/>
                    <a:gd name="T88" fmla="*/ 24777 w 992"/>
                    <a:gd name="T89" fmla="*/ 1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4" name="Freeform 210"/>
                <p:cNvSpPr>
                  <a:spLocks noChangeAspect="1"/>
                </p:cNvSpPr>
                <p:nvPr/>
              </p:nvSpPr>
              <p:spPr bwMode="auto">
                <a:xfrm rot="-2705309">
                  <a:off x="2414" y="1540"/>
                  <a:ext cx="474" cy="848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1 h 1216"/>
                    <a:gd name="T10" fmla="*/ 1 w 699"/>
                    <a:gd name="T11" fmla="*/ 1 h 1216"/>
                    <a:gd name="T12" fmla="*/ 1 w 699"/>
                    <a:gd name="T13" fmla="*/ 1 h 1216"/>
                    <a:gd name="T14" fmla="*/ 1 w 699"/>
                    <a:gd name="T15" fmla="*/ 1 h 1216"/>
                    <a:gd name="T16" fmla="*/ 1 w 699"/>
                    <a:gd name="T17" fmla="*/ 1 h 1216"/>
                    <a:gd name="T18" fmla="*/ 1 w 699"/>
                    <a:gd name="T19" fmla="*/ 1 h 1216"/>
                    <a:gd name="T20" fmla="*/ 1 w 699"/>
                    <a:gd name="T21" fmla="*/ 1 h 1216"/>
                    <a:gd name="T22" fmla="*/ 1 w 699"/>
                    <a:gd name="T23" fmla="*/ 1 h 1216"/>
                    <a:gd name="T24" fmla="*/ 1 w 699"/>
                    <a:gd name="T25" fmla="*/ 1 h 1216"/>
                    <a:gd name="T26" fmla="*/ 1 w 699"/>
                    <a:gd name="T27" fmla="*/ 1 h 1216"/>
                    <a:gd name="T28" fmla="*/ 1 w 699"/>
                    <a:gd name="T29" fmla="*/ 1 h 1216"/>
                    <a:gd name="T30" fmla="*/ 1 w 699"/>
                    <a:gd name="T31" fmla="*/ 1 h 1216"/>
                    <a:gd name="T32" fmla="*/ 0 w 699"/>
                    <a:gd name="T33" fmla="*/ 1 h 1216"/>
                    <a:gd name="T34" fmla="*/ 1 w 699"/>
                    <a:gd name="T35" fmla="*/ 1 h 1216"/>
                    <a:gd name="T36" fmla="*/ 1 w 699"/>
                    <a:gd name="T37" fmla="*/ 1 h 1216"/>
                    <a:gd name="T38" fmla="*/ 1 w 699"/>
                    <a:gd name="T39" fmla="*/ 1 h 1216"/>
                    <a:gd name="T40" fmla="*/ 1 w 699"/>
                    <a:gd name="T41" fmla="*/ 1 h 1216"/>
                    <a:gd name="T42" fmla="*/ 1 w 699"/>
                    <a:gd name="T43" fmla="*/ 1 h 1216"/>
                    <a:gd name="T44" fmla="*/ 1 w 699"/>
                    <a:gd name="T45" fmla="*/ 1 h 1216"/>
                    <a:gd name="T46" fmla="*/ 1 w 699"/>
                    <a:gd name="T47" fmla="*/ 1 h 1216"/>
                    <a:gd name="T48" fmla="*/ 1 w 699"/>
                    <a:gd name="T49" fmla="*/ 1 h 1216"/>
                    <a:gd name="T50" fmla="*/ 1 w 699"/>
                    <a:gd name="T51" fmla="*/ 1 h 1216"/>
                    <a:gd name="T52" fmla="*/ 1 w 699"/>
                    <a:gd name="T53" fmla="*/ 0 h 1216"/>
                    <a:gd name="T54" fmla="*/ 1 w 699"/>
                    <a:gd name="T55" fmla="*/ 1 h 1216"/>
                    <a:gd name="T56" fmla="*/ 1 w 699"/>
                    <a:gd name="T57" fmla="*/ 1 h 1216"/>
                    <a:gd name="T58" fmla="*/ 1 w 699"/>
                    <a:gd name="T59" fmla="*/ 1 h 1216"/>
                    <a:gd name="T60" fmla="*/ 1 w 699"/>
                    <a:gd name="T61" fmla="*/ 1 h 1216"/>
                    <a:gd name="T62" fmla="*/ 1 w 699"/>
                    <a:gd name="T63" fmla="*/ 1 h 1216"/>
                    <a:gd name="T64" fmla="*/ 1 w 699"/>
                    <a:gd name="T65" fmla="*/ 1 h 1216"/>
                    <a:gd name="T66" fmla="*/ 1 w 699"/>
                    <a:gd name="T67" fmla="*/ 1 h 1216"/>
                    <a:gd name="T68" fmla="*/ 1 w 699"/>
                    <a:gd name="T69" fmla="*/ 1 h 1216"/>
                    <a:gd name="T70" fmla="*/ 1 w 699"/>
                    <a:gd name="T71" fmla="*/ 1 h 1216"/>
                    <a:gd name="T72" fmla="*/ 1 w 699"/>
                    <a:gd name="T73" fmla="*/ 1 h 1216"/>
                    <a:gd name="T74" fmla="*/ 1 w 699"/>
                    <a:gd name="T75" fmla="*/ 1 h 1216"/>
                    <a:gd name="T76" fmla="*/ 1 w 699"/>
                    <a:gd name="T77" fmla="*/ 1 h 1216"/>
                    <a:gd name="T78" fmla="*/ 1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4305" name="Freeform 211"/>
                <p:cNvSpPr>
                  <a:spLocks noChangeAspect="1"/>
                </p:cNvSpPr>
                <p:nvPr/>
              </p:nvSpPr>
              <p:spPr bwMode="auto">
                <a:xfrm rot="-2705309">
                  <a:off x="2793" y="1150"/>
                  <a:ext cx="620" cy="708"/>
                </a:xfrm>
                <a:custGeom>
                  <a:avLst/>
                  <a:gdLst>
                    <a:gd name="T0" fmla="*/ 1 w 915"/>
                    <a:gd name="T1" fmla="*/ 1 h 1139"/>
                    <a:gd name="T2" fmla="*/ 0 w 915"/>
                    <a:gd name="T3" fmla="*/ 1 h 1139"/>
                    <a:gd name="T4" fmla="*/ 1 w 915"/>
                    <a:gd name="T5" fmla="*/ 1 h 1139"/>
                    <a:gd name="T6" fmla="*/ 1 w 915"/>
                    <a:gd name="T7" fmla="*/ 1 h 1139"/>
                    <a:gd name="T8" fmla="*/ 1 w 915"/>
                    <a:gd name="T9" fmla="*/ 1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1 h 1139"/>
                    <a:gd name="T22" fmla="*/ 1 w 915"/>
                    <a:gd name="T23" fmla="*/ 1 h 1139"/>
                    <a:gd name="T24" fmla="*/ 1 w 915"/>
                    <a:gd name="T25" fmla="*/ 1 h 1139"/>
                    <a:gd name="T26" fmla="*/ 1 w 915"/>
                    <a:gd name="T27" fmla="*/ 1 h 1139"/>
                    <a:gd name="T28" fmla="*/ 1 w 915"/>
                    <a:gd name="T29" fmla="*/ 1 h 1139"/>
                    <a:gd name="T30" fmla="*/ 1 w 915"/>
                    <a:gd name="T31" fmla="*/ 1 h 1139"/>
                    <a:gd name="T32" fmla="*/ 1 w 915"/>
                    <a:gd name="T33" fmla="*/ 1 h 1139"/>
                    <a:gd name="T34" fmla="*/ 1 w 915"/>
                    <a:gd name="T35" fmla="*/ 1 h 1139"/>
                    <a:gd name="T36" fmla="*/ 1 w 915"/>
                    <a:gd name="T37" fmla="*/ 1 h 1139"/>
                    <a:gd name="T38" fmla="*/ 1 w 915"/>
                    <a:gd name="T39" fmla="*/ 1 h 1139"/>
                    <a:gd name="T40" fmla="*/ 1 w 915"/>
                    <a:gd name="T41" fmla="*/ 1 h 1139"/>
                    <a:gd name="T42" fmla="*/ 1 w 915"/>
                    <a:gd name="T43" fmla="*/ 1 h 1139"/>
                    <a:gd name="T44" fmla="*/ 1 w 915"/>
                    <a:gd name="T45" fmla="*/ 1 h 1139"/>
                    <a:gd name="T46" fmla="*/ 1 w 915"/>
                    <a:gd name="T47" fmla="*/ 0 h 1139"/>
                    <a:gd name="T48" fmla="*/ 1 w 915"/>
                    <a:gd name="T49" fmla="*/ 1 h 1139"/>
                    <a:gd name="T50" fmla="*/ 1 w 915"/>
                    <a:gd name="T51" fmla="*/ 1 h 1139"/>
                    <a:gd name="T52" fmla="*/ 1 w 915"/>
                    <a:gd name="T53" fmla="*/ 1 h 1139"/>
                    <a:gd name="T54" fmla="*/ 1 w 915"/>
                    <a:gd name="T55" fmla="*/ 1 h 1139"/>
                    <a:gd name="T56" fmla="*/ 1 w 915"/>
                    <a:gd name="T57" fmla="*/ 1 h 1139"/>
                    <a:gd name="T58" fmla="*/ 1 w 915"/>
                    <a:gd name="T59" fmla="*/ 1 h 1139"/>
                    <a:gd name="T60" fmla="*/ 1 w 915"/>
                    <a:gd name="T61" fmla="*/ 1 h 1139"/>
                    <a:gd name="T62" fmla="*/ 1 w 915"/>
                    <a:gd name="T63" fmla="*/ 1 h 1139"/>
                    <a:gd name="T64" fmla="*/ 1 w 915"/>
                    <a:gd name="T65" fmla="*/ 1 h 1139"/>
                    <a:gd name="T66" fmla="*/ 1 w 915"/>
                    <a:gd name="T67" fmla="*/ 1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1 w 915"/>
                    <a:gd name="T81" fmla="*/ 1 h 1139"/>
                    <a:gd name="T82" fmla="*/ 1 w 915"/>
                    <a:gd name="T83" fmla="*/ 1 h 1139"/>
                    <a:gd name="T84" fmla="*/ 1 w 915"/>
                    <a:gd name="T85" fmla="*/ 1 h 1139"/>
                    <a:gd name="T86" fmla="*/ 1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54294" name="Rectangle 52"/>
            <p:cNvSpPr>
              <a:spLocks noChangeArrowheads="1"/>
            </p:cNvSpPr>
            <p:nvPr/>
          </p:nvSpPr>
          <p:spPr bwMode="auto">
            <a:xfrm>
              <a:off x="5943600" y="5827693"/>
              <a:ext cx="4572000" cy="954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marL="457200" indent="-457200"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/>
                <a:t>     When all the nodes </a:t>
              </a:r>
              <a:br>
                <a:rPr lang="en-US" altLang="en-US" sz="2800"/>
              </a:br>
              <a:r>
                <a:rPr lang="en-US" altLang="en-US" sz="2800"/>
                <a:t>are handled, </a:t>
              </a:r>
              <a:r>
                <a:rPr lang="en-US" altLang="en-US" sz="2800">
                  <a:solidFill>
                    <a:srgbClr val="FFFF00"/>
                  </a:solidFill>
                </a:rPr>
                <a:t>done</a:t>
              </a:r>
              <a:r>
                <a:rPr lang="en-US" altLang="en-US" sz="2800"/>
                <a:t>!</a:t>
              </a:r>
            </a:p>
          </p:txBody>
        </p:sp>
      </p:grpSp>
      <p:sp>
        <p:nvSpPr>
          <p:cNvPr id="54291" name="Rectangle 66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99" name="Freeform 98"/>
          <p:cNvSpPr>
            <a:spLocks/>
          </p:cNvSpPr>
          <p:nvPr/>
        </p:nvSpPr>
        <p:spPr bwMode="auto">
          <a:xfrm>
            <a:off x="2576513" y="2133600"/>
            <a:ext cx="2343150" cy="1936750"/>
          </a:xfrm>
          <a:custGeom>
            <a:avLst/>
            <a:gdLst>
              <a:gd name="T0" fmla="*/ 176335 w 2608256"/>
              <a:gd name="T1" fmla="*/ 0 h 1937106"/>
              <a:gd name="T2" fmla="*/ 419888 w 2608256"/>
              <a:gd name="T3" fmla="*/ 248854 h 1937106"/>
              <a:gd name="T4" fmla="*/ 0 w 2608256"/>
              <a:gd name="T5" fmla="*/ 1222817 h 1937106"/>
              <a:gd name="T6" fmla="*/ 1283475 w 2608256"/>
              <a:gd name="T7" fmla="*/ 1935056 h 1937106"/>
              <a:gd name="T8" fmla="*/ 1696781 w 2608256"/>
              <a:gd name="T9" fmla="*/ 1300047 h 19371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608256" h="1937106">
                <a:moveTo>
                  <a:pt x="270652" y="0"/>
                </a:moveTo>
                <a:cubicBezTo>
                  <a:pt x="268462" y="7155"/>
                  <a:pt x="668083" y="70835"/>
                  <a:pt x="644472" y="248992"/>
                </a:cubicBezTo>
                <a:lnTo>
                  <a:pt x="0" y="1223492"/>
                </a:lnTo>
                <a:lnTo>
                  <a:pt x="1969967" y="1936124"/>
                </a:lnTo>
                <a:cubicBezTo>
                  <a:pt x="1800395" y="1966175"/>
                  <a:pt x="2673562" y="1297187"/>
                  <a:pt x="2604338" y="1300764"/>
                </a:cubicBez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" grpId="0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29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530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530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530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530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531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5311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4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486400" y="685800"/>
            <a:ext cx="3784600" cy="6081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dirty="0"/>
              <a:t>When a node has</a:t>
            </a:r>
            <a:br>
              <a:rPr lang="en-US" altLang="en-US" sz="3000" dirty="0"/>
            </a:br>
            <a:r>
              <a:rPr lang="en-US" altLang="en-US" sz="3000" dirty="0"/>
              <a:t>been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: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He put a knight on each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node to guard all edges (roads) leading out of the node.</a:t>
            </a:r>
          </a:p>
          <a:p>
            <a:pPr marL="457200" indent="-457200" eaLnBrk="1" hangingPunct="1">
              <a:spcBef>
                <a:spcPts val="1700"/>
              </a:spcBef>
              <a:defRPr/>
            </a:pPr>
            <a:r>
              <a:rPr lang="en-US" altLang="en-US" sz="3000" dirty="0"/>
              <a:t>An edge is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dirty="0">
                <a:solidFill>
                  <a:schemeClr val="accent1"/>
                </a:solidFill>
              </a:rPr>
              <a:t> </a:t>
            </a:r>
            <a:r>
              <a:rPr lang="en-US" altLang="en-US" sz="3000" dirty="0"/>
              <a:t>if it comes out of a </a:t>
            </a:r>
            <a:r>
              <a:rPr lang="en-US" altLang="en-US" sz="3000" i="1" dirty="0">
                <a:solidFill>
                  <a:schemeClr val="accent1"/>
                </a:solidFill>
              </a:rPr>
              <a:t>handled</a:t>
            </a:r>
            <a:r>
              <a:rPr lang="en-US" altLang="en-US" sz="3000" i="1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node.</a:t>
            </a: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3000" dirty="0"/>
              <a:t>     i.e. all edges in </a:t>
            </a:r>
          </a:p>
          <a:p>
            <a:pPr eaLnBrk="1" hangingPunct="1">
              <a:spcBef>
                <a:spcPts val="0"/>
              </a:spcBef>
              <a:buFontTx/>
              <a:buNone/>
              <a:defRPr/>
            </a:pPr>
            <a:r>
              <a:rPr lang="en-US" altLang="en-US" sz="3000" dirty="0"/>
              <a:t>     and leaving city.</a:t>
            </a:r>
          </a:p>
        </p:txBody>
      </p: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5318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531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317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3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3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4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7" presetClass="emph" presetSubtype="2" fill="hold" nodeType="withEffect">
                                  <p:stCondLst>
                                    <p:cond delay="100"/>
                                  </p:stCondLst>
                                  <p:childTnLst>
                                    <p:animClr clrSpc="rgb" dir="cw">
                                      <p:cBhvr>
                                        <p:cTn id="48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4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32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632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632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632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2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2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3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633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633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3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algn="l"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633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5" name="Straight Connector 24"/>
          <p:cNvCxnSpPr>
            <a:cxnSpLocks noChangeShapeType="1"/>
          </p:cNvCxnSpPr>
          <p:nvPr/>
        </p:nvCxnSpPr>
        <p:spPr bwMode="auto">
          <a:xfrm>
            <a:off x="1190625" y="5367338"/>
            <a:ext cx="3656013" cy="423862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633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6" name="Text Box 34"/>
          <p:cNvSpPr txBox="1">
            <a:spLocks noChangeArrowheads="1"/>
          </p:cNvSpPr>
          <p:nvPr/>
        </p:nvSpPr>
        <p:spPr bwMode="auto">
          <a:xfrm>
            <a:off x="5562600" y="685800"/>
            <a:ext cx="4038600" cy="558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endParaRPr lang="en-US" altLang="en-US" sz="3000"/>
          </a:p>
          <a:p>
            <a:pPr eaLnBrk="1" hangingPunct="1">
              <a:spcBef>
                <a:spcPts val="1700"/>
              </a:spcBef>
            </a:pPr>
            <a:r>
              <a:rPr lang="en-US" altLang="en-US" sz="3000" i="1">
                <a:solidFill>
                  <a:srgbClr val="FF0000"/>
                </a:solidFill>
              </a:rPr>
              <a:t>Unhandled </a:t>
            </a:r>
            <a:r>
              <a:rPr lang="en-US" altLang="en-US" sz="3000"/>
              <a:t>edges </a:t>
            </a:r>
            <a:br>
              <a:rPr lang="en-US" altLang="en-US" sz="3000"/>
            </a:br>
            <a:r>
              <a:rPr lang="en-US" altLang="en-US" sz="3000"/>
              <a:t>are unguarded, so </a:t>
            </a:r>
            <a:br>
              <a:rPr lang="en-US" altLang="en-US" sz="3000"/>
            </a:br>
            <a:r>
              <a:rPr lang="en-US" altLang="en-US" sz="3000"/>
              <a:t>we don’t want to travel along them,</a:t>
            </a:r>
            <a:br>
              <a:rPr lang="en-US" altLang="en-US" sz="3000"/>
            </a:br>
            <a:r>
              <a:rPr lang="en-US" altLang="en-US" sz="3000"/>
              <a:t>even if they make a shorter path.</a:t>
            </a:r>
          </a:p>
        </p:txBody>
      </p:sp>
      <p:grpSp>
        <p:nvGrpSpPr>
          <p:cNvPr id="56340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6343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4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400386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42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003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7" presetClass="emph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hlink"/>
                                      </p:to>
                                    </p:animClr>
                                    <p:set>
                                      <p:cBhvr>
                                        <p:cTn id="1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47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734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4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7350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1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2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3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4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7355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7356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735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7359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1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7362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5795" name="Group 3"/>
          <p:cNvGrpSpPr>
            <a:grpSpLocks/>
          </p:cNvGrpSpPr>
          <p:nvPr/>
        </p:nvGrpSpPr>
        <p:grpSpPr bwMode="auto">
          <a:xfrm>
            <a:off x="8242300" y="3810000"/>
            <a:ext cx="1181100" cy="1066800"/>
            <a:chOff x="1224" y="2539"/>
            <a:chExt cx="2280" cy="1785"/>
          </a:xfrm>
        </p:grpSpPr>
        <p:sp>
          <p:nvSpPr>
            <p:cNvPr id="57386" name="Freeform 4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7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57387" name="Group 5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57388" name="Group 6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57393" name="Freeform 7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4" name="Freeform 8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5" name="Freeform 9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6" name="Freeform 10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7" name="Freeform 11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8" name="Freeform 12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57389" name="Group 13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57390" name="Freeform 14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1" name="Freeform 15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57392" name="Freeform 16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57364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738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738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7365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66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52" name="Text Box 34"/>
          <p:cNvSpPr txBox="1">
            <a:spLocks noChangeArrowheads="1"/>
          </p:cNvSpPr>
          <p:nvPr/>
        </p:nvSpPr>
        <p:spPr bwMode="auto">
          <a:xfrm>
            <a:off x="5486400" y="768350"/>
            <a:ext cx="3937000" cy="563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A path is </a:t>
            </a:r>
            <a:r>
              <a:rPr lang="en-US" altLang="en-US" sz="3000" i="1">
                <a:solidFill>
                  <a:schemeClr val="accent2"/>
                </a:solidFill>
              </a:rPr>
              <a:t>handled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if has </a:t>
            </a:r>
            <a:r>
              <a:rPr lang="en-US" altLang="en-US" sz="3000" i="1">
                <a:solidFill>
                  <a:schemeClr val="accent1"/>
                </a:solidFill>
              </a:rPr>
              <a:t>handled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edges.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i.e. path travels from s</a:t>
            </a:r>
            <a:br>
              <a:rPr lang="en-US" altLang="en-US" sz="3000"/>
            </a:br>
            <a:r>
              <a:rPr lang="en-US" altLang="en-US" sz="3000"/>
              <a:t>between the handled nodes within the walls and then one last edge out at gate. </a:t>
            </a:r>
          </a:p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nodes,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chemeClr val="accent2"/>
                </a:solidFill>
              </a:rPr>
              <a:t>(</a:t>
            </a:r>
            <a:r>
              <a:rPr lang="en-US" altLang="en-US" sz="3000" i="1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) </a:t>
            </a:r>
            <a:r>
              <a:rPr lang="en-US" altLang="en-US" sz="3000"/>
              <a:t>and </a:t>
            </a:r>
            <a:r>
              <a:rPr lang="en-US" altLang="en-US" sz="3000" i="1">
                <a:solidFill>
                  <a:schemeClr val="accent2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 </a:t>
            </a:r>
            <a:r>
              <a:rPr lang="en-US" altLang="en-US" sz="3000"/>
              <a:t>values give the shortest </a:t>
            </a:r>
            <a:br>
              <a:rPr lang="en-US" altLang="en-US" sz="3000"/>
            </a:br>
            <a:r>
              <a:rPr lang="en-US" altLang="en-US" sz="3000" i="1">
                <a:solidFill>
                  <a:schemeClr val="accent1"/>
                </a:solidFill>
              </a:rPr>
              <a:t>handled </a:t>
            </a:r>
            <a:r>
              <a:rPr lang="en-US" altLang="en-US" sz="3000"/>
              <a:t>path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sp>
        <p:nvSpPr>
          <p:cNvPr id="72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7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57382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)=8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7383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" name="Group 68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7380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7381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1" name="Group 70"/>
          <p:cNvGrpSpPr>
            <a:grpSpLocks/>
          </p:cNvGrpSpPr>
          <p:nvPr/>
        </p:nvGrpSpPr>
        <p:grpSpPr bwMode="auto">
          <a:xfrm>
            <a:off x="615950" y="5591175"/>
            <a:ext cx="4383088" cy="1201738"/>
            <a:chOff x="615878" y="5591902"/>
            <a:chExt cx="4383160" cy="1201374"/>
          </a:xfrm>
        </p:grpSpPr>
        <p:pic>
          <p:nvPicPr>
            <p:cNvPr id="57374" name="Picture 19" descr="http://www.odorhalt.com/files/1689515/uploaded/Mad%2520house%2520clip%2520art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84499" y="6239373"/>
              <a:ext cx="889001" cy="5334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57375" name="Straight Connector 23"/>
            <p:cNvCxnSpPr>
              <a:cxnSpLocks noChangeShapeType="1"/>
            </p:cNvCxnSpPr>
            <p:nvPr/>
          </p:nvCxnSpPr>
          <p:spPr bwMode="auto">
            <a:xfrm>
              <a:off x="615878" y="5591902"/>
              <a:ext cx="2355834" cy="939451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7376" name="Straight Connector 29"/>
            <p:cNvCxnSpPr>
              <a:cxnSpLocks noChangeShapeType="1"/>
            </p:cNvCxnSpPr>
            <p:nvPr/>
          </p:nvCxnSpPr>
          <p:spPr bwMode="auto">
            <a:xfrm flipV="1">
              <a:off x="3725023" y="6109695"/>
              <a:ext cx="1274015" cy="443505"/>
            </a:xfrm>
            <a:prstGeom prst="line">
              <a:avLst/>
            </a:prstGeom>
            <a:noFill/>
            <a:ln w="127000" algn="ctr">
              <a:solidFill>
                <a:schemeClr val="tx2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57377" name="Group 69"/>
            <p:cNvGrpSpPr>
              <a:grpSpLocks/>
            </p:cNvGrpSpPr>
            <p:nvPr/>
          </p:nvGrpSpPr>
          <p:grpSpPr bwMode="auto">
            <a:xfrm>
              <a:off x="1066406" y="6239373"/>
              <a:ext cx="2275622" cy="553903"/>
              <a:chOff x="1066406" y="6239373"/>
              <a:chExt cx="2275622" cy="553903"/>
            </a:xfrm>
          </p:grpSpPr>
          <p:sp>
            <p:nvSpPr>
              <p:cNvPr id="57378" name="Text Box 34"/>
              <p:cNvSpPr txBox="1">
                <a:spLocks noChangeArrowheads="1"/>
              </p:cNvSpPr>
              <p:nvPr/>
            </p:nvSpPr>
            <p:spPr bwMode="auto">
              <a:xfrm>
                <a:off x="1066406" y="6239373"/>
                <a:ext cx="2275622" cy="5539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381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3000" i="1">
                    <a:solidFill>
                      <a:schemeClr val="accent2"/>
                    </a:solidFill>
                  </a:rPr>
                  <a:t>d(      )=</a:t>
                </a:r>
                <a:endParaRPr lang="en-US" altLang="en-US" sz="3000">
                  <a:solidFill>
                    <a:schemeClr val="accent2"/>
                  </a:solidFill>
                </a:endParaRPr>
              </a:p>
            </p:txBody>
          </p:sp>
          <p:pic>
            <p:nvPicPr>
              <p:cNvPr id="57379" name="Picture 81" descr="http://www.odorhalt.com/files/1689515/uploaded/Mad%2520house%2520clip%2520art.jpg"/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513025" y="6449377"/>
                <a:ext cx="554039" cy="3324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83" name="Text Box 34"/>
          <p:cNvSpPr txBox="1">
            <a:spLocks noChangeArrowheads="1"/>
          </p:cNvSpPr>
          <p:nvPr/>
        </p:nvSpPr>
        <p:spPr bwMode="auto">
          <a:xfrm>
            <a:off x="2362200" y="6215063"/>
            <a:ext cx="862013" cy="55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chemeClr val="accent2"/>
                </a:solidFill>
                <a:sym typeface="Symbol" pitchFamily="18" charset="2"/>
              </a:rPr>
              <a:t></a:t>
            </a:r>
            <a:endParaRPr lang="en-US" altLang="en-US" sz="3000">
              <a:solidFill>
                <a:schemeClr val="accent2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757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757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2" grpId="0" animBg="1"/>
      <p:bldP spid="73" grpId="0" animBg="1"/>
      <p:bldP spid="8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70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71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837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73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837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837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838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8382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8383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4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5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8386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8387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840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1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8388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89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58390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8391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8392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5840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)=8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840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8394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58403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5840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0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840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58401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5840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5740400" y="3475038"/>
            <a:ext cx="3784600" cy="1477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and </a:t>
            </a:r>
            <a:br>
              <a:rPr lang="en-US" altLang="en-US" sz="3000"/>
            </a:br>
            <a:r>
              <a:rPr lang="en-US" altLang="en-US" sz="3000"/>
              <a:t>hence unguarded.</a:t>
            </a:r>
          </a:p>
        </p:txBody>
      </p:sp>
      <p:grpSp>
        <p:nvGrpSpPr>
          <p:cNvPr id="58398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8399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840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68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39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939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397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59398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399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0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1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2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59403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59404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59406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59407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08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09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59410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9411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59431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9432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9412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3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77846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59415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60" name="Text Box 34"/>
          <p:cNvSpPr txBox="1">
            <a:spLocks noChangeArrowheads="1"/>
          </p:cNvSpPr>
          <p:nvPr/>
        </p:nvSpPr>
        <p:spPr bwMode="auto">
          <a:xfrm>
            <a:off x="-36513" y="5791200"/>
            <a:ext cx="20812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chemeClr val="accent2"/>
                </a:solidFill>
              </a:rPr>
              <a:t>d(      )=8</a:t>
            </a:r>
            <a:r>
              <a:rPr lang="en-US" altLang="en-US" sz="3000">
                <a:solidFill>
                  <a:schemeClr val="accent2"/>
                </a:solidFill>
              </a:rPr>
              <a:t>. </a:t>
            </a:r>
          </a:p>
        </p:txBody>
      </p:sp>
      <p:pic>
        <p:nvPicPr>
          <p:cNvPr id="59417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5867400"/>
            <a:ext cx="604838" cy="488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18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11" name="Group 10"/>
          <p:cNvGrpSpPr>
            <a:grpSpLocks/>
          </p:cNvGrpSpPr>
          <p:nvPr/>
        </p:nvGrpSpPr>
        <p:grpSpPr bwMode="auto">
          <a:xfrm>
            <a:off x="5553075" y="812800"/>
            <a:ext cx="3784600" cy="1939925"/>
            <a:chOff x="5553335" y="813137"/>
            <a:chExt cx="3783870" cy="1938992"/>
          </a:xfrm>
        </p:grpSpPr>
        <p:sp>
          <p:nvSpPr>
            <p:cNvPr id="59429" name="Text Box 34"/>
            <p:cNvSpPr txBox="1">
              <a:spLocks noChangeArrowheads="1"/>
            </p:cNvSpPr>
            <p:nvPr/>
          </p:nvSpPr>
          <p:spPr bwMode="auto">
            <a:xfrm>
              <a:off x="5553335" y="813137"/>
              <a:ext cx="378387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Theorem: If        has the smallest </a:t>
              </a:r>
              <a:r>
                <a:rPr lang="en-US" altLang="en-US" sz="3000" i="1">
                  <a:solidFill>
                    <a:schemeClr val="accent2"/>
                  </a:solidFill>
                </a:rPr>
                <a:t>d</a:t>
              </a:r>
              <a:r>
                <a:rPr lang="en-US" altLang="en-US" sz="3000"/>
                <a:t> value, then its shortest path from </a:t>
              </a:r>
              <a:r>
                <a:rPr lang="en-US" altLang="en-US" sz="3000" i="1"/>
                <a:t>s</a:t>
              </a:r>
              <a:r>
                <a:rPr lang="en-US" altLang="en-US" sz="3000"/>
                <a:t> is </a:t>
              </a:r>
              <a:r>
                <a:rPr lang="en-US" altLang="en-US" sz="3000">
                  <a:solidFill>
                    <a:schemeClr val="accent2"/>
                  </a:solidFill>
                </a:rPr>
                <a:t>handled</a:t>
              </a:r>
              <a:r>
                <a:rPr lang="en-US" altLang="en-US" sz="3000"/>
                <a:t>. </a:t>
              </a:r>
            </a:p>
          </p:txBody>
        </p:sp>
        <p:pic>
          <p:nvPicPr>
            <p:cNvPr id="5943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48921" y="878715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" name="Group 9"/>
          <p:cNvGrpSpPr>
            <a:grpSpLocks/>
          </p:cNvGrpSpPr>
          <p:nvPr/>
        </p:nvGrpSpPr>
        <p:grpSpPr bwMode="auto">
          <a:xfrm>
            <a:off x="5588000" y="2819400"/>
            <a:ext cx="3784600" cy="2400300"/>
            <a:chOff x="5741130" y="3475672"/>
            <a:chExt cx="3783870" cy="2400657"/>
          </a:xfrm>
        </p:grpSpPr>
        <p:sp>
          <p:nvSpPr>
            <p:cNvPr id="59427" name="Text Box 34"/>
            <p:cNvSpPr txBox="1">
              <a:spLocks noChangeArrowheads="1"/>
            </p:cNvSpPr>
            <p:nvPr/>
          </p:nvSpPr>
          <p:spPr bwMode="auto">
            <a:xfrm>
              <a:off x="5741130" y="3475672"/>
              <a:ext cx="3783870" cy="24006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Proof: Any unhandled</a:t>
              </a:r>
              <a:br>
                <a:rPr lang="en-US" altLang="en-US" sz="3000"/>
              </a:br>
              <a:r>
                <a:rPr lang="en-US" altLang="en-US" sz="3000"/>
                <a:t>path must leave at a different gate, and hence already has gone further than </a:t>
              </a:r>
              <a:r>
                <a:rPr lang="en-US" altLang="en-US" sz="3000">
                  <a:solidFill>
                    <a:schemeClr val="accent2"/>
                  </a:solidFill>
                </a:rPr>
                <a:t>d(       ).</a:t>
              </a:r>
            </a:p>
          </p:txBody>
        </p:sp>
        <p:pic>
          <p:nvPicPr>
            <p:cNvPr id="5942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069442" y="537898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86" name="Freeform 85"/>
          <p:cNvSpPr>
            <a:spLocks/>
          </p:cNvSpPr>
          <p:nvPr/>
        </p:nvSpPr>
        <p:spPr bwMode="auto">
          <a:xfrm>
            <a:off x="1171575" y="2047875"/>
            <a:ext cx="4160838" cy="3708400"/>
          </a:xfrm>
          <a:custGeom>
            <a:avLst/>
            <a:gdLst>
              <a:gd name="T0" fmla="*/ 2008942 w 4160950"/>
              <a:gd name="T1" fmla="*/ 0 h 3709115"/>
              <a:gd name="T2" fmla="*/ 1648366 w 4160950"/>
              <a:gd name="T3" fmla="*/ 1390114 h 3709115"/>
              <a:gd name="T4" fmla="*/ 3296724 w 4160950"/>
              <a:gd name="T5" fmla="*/ 1814872 h 3709115"/>
              <a:gd name="T6" fmla="*/ 3850471 w 4160950"/>
              <a:gd name="T7" fmla="*/ 1338629 h 3709115"/>
              <a:gd name="T8" fmla="*/ 4160614 w 4160950"/>
              <a:gd name="T9" fmla="*/ 3706970 h 3709115"/>
              <a:gd name="T10" fmla="*/ 0 w 4160950"/>
              <a:gd name="T11" fmla="*/ 3359442 h 370911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0" t="0" r="r" b="b"/>
            <a:pathLst>
              <a:path w="4160950" h="3709115">
                <a:moveTo>
                  <a:pt x="2009104" y="0"/>
                </a:moveTo>
                <a:lnTo>
                  <a:pt x="1648498" y="1390918"/>
                </a:lnTo>
                <a:cubicBezTo>
                  <a:pt x="2197996" y="1532586"/>
                  <a:pt x="2929944" y="1824508"/>
                  <a:pt x="3296991" y="1815922"/>
                </a:cubicBezTo>
                <a:lnTo>
                  <a:pt x="3850783" y="1339403"/>
                </a:lnTo>
                <a:lnTo>
                  <a:pt x="4160950" y="3709115"/>
                </a:lnTo>
                <a:lnTo>
                  <a:pt x="0" y="3361386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59422" name="Group 39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5942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5942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" name="Rectangle 1"/>
          <p:cNvSpPr>
            <a:spLocks noChangeArrowheads="1"/>
          </p:cNvSpPr>
          <p:nvPr/>
        </p:nvSpPr>
        <p:spPr bwMode="auto">
          <a:xfrm>
            <a:off x="17463" y="6283325"/>
            <a:ext cx="442912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CC00CC"/>
                </a:solidFill>
              </a:rPr>
              <a:t>D</a:t>
            </a:r>
            <a:endParaRPr lang="en-CA" altLang="en-US" sz="2800">
              <a:solidFill>
                <a:srgbClr val="CC00CC"/>
              </a:solidFill>
            </a:endParaRPr>
          </a:p>
        </p:txBody>
      </p:sp>
      <p:cxnSp>
        <p:nvCxnSpPr>
          <p:cNvPr id="4" name="Straight Connector 3"/>
          <p:cNvCxnSpPr>
            <a:cxnSpLocks noChangeShapeType="1"/>
          </p:cNvCxnSpPr>
          <p:nvPr/>
        </p:nvCxnSpPr>
        <p:spPr bwMode="auto">
          <a:xfrm flipV="1">
            <a:off x="0" y="5867400"/>
            <a:ext cx="381000" cy="436563"/>
          </a:xfrm>
          <a:prstGeom prst="lin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2" dur="1000" fill="hold"/>
                                        <p:tgtEl>
                                          <p:spTgt spid="7784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  <p:set>
                                      <p:cBhvr>
                                        <p:cTn id="23" dur="1000" fill="hold"/>
                                        <p:tgtEl>
                                          <p:spTgt spid="77846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3" presetClass="emph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25" dur="1000" fill="hold"/>
                                        <p:tgtEl>
                                          <p:spTgt spid="77860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rgbClr val="CC00CC"/>
                                      </p:to>
                                    </p:animClr>
                                  </p:childTnLst>
                                </p:cTn>
                              </p:par>
                              <p:par>
                                <p:cTn id="26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7860" grpId="0"/>
      <p:bldP spid="86" grpId="0" animBg="1"/>
    </p:bld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041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19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042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21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042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042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042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043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0431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2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3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043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0435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045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6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0436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37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0438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0439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0440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045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045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0441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43" name="Group 32"/>
          <p:cNvGrpSpPr>
            <a:grpSpLocks noChangeAspect="1"/>
          </p:cNvGrpSpPr>
          <p:nvPr/>
        </p:nvGrpSpPr>
        <p:grpSpPr bwMode="auto">
          <a:xfrm rot="2360341">
            <a:off x="5619750" y="876300"/>
            <a:ext cx="668338" cy="836613"/>
            <a:chOff x="2227" y="1194"/>
            <a:chExt cx="1944" cy="2413"/>
          </a:xfrm>
        </p:grpSpPr>
        <p:sp>
          <p:nvSpPr>
            <p:cNvPr id="60451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2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3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4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5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0456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" name="Group 2"/>
          <p:cNvGrpSpPr>
            <a:grpSpLocks/>
          </p:cNvGrpSpPr>
          <p:nvPr/>
        </p:nvGrpSpPr>
        <p:grpSpPr bwMode="auto">
          <a:xfrm>
            <a:off x="5664200" y="990600"/>
            <a:ext cx="3784600" cy="1938338"/>
            <a:chOff x="5664200" y="990600"/>
            <a:chExt cx="3784600" cy="1938992"/>
          </a:xfrm>
        </p:grpSpPr>
        <p:sp>
          <p:nvSpPr>
            <p:cNvPr id="60448" name="Text Box 34"/>
            <p:cNvSpPr txBox="1">
              <a:spLocks noChangeArrowheads="1"/>
            </p:cNvSpPr>
            <p:nvPr/>
          </p:nvSpPr>
          <p:spPr bwMode="auto">
            <a:xfrm>
              <a:off x="56642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    Consider the unhandled node   </a:t>
              </a:r>
              <a:br>
                <a:rPr lang="en-US" altLang="en-US" sz="3000" i="1">
                  <a:solidFill>
                    <a:srgbClr val="92D050"/>
                  </a:solidFill>
                </a:rPr>
              </a:br>
              <a:r>
                <a:rPr lang="en-US" altLang="en-US" sz="3000"/>
                <a:t>with the smallest </a:t>
              </a:r>
              <a:br>
                <a:rPr lang="en-US" altLang="en-US" sz="3000"/>
              </a:br>
              <a:r>
                <a:rPr lang="en-US" altLang="en-US" sz="3000" i="1">
                  <a:solidFill>
                    <a:schemeClr val="accent2"/>
                  </a:solidFill>
                </a:rPr>
                <a:t>d(      )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044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7121" y="1492322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045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440714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0444" name="Group 55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0446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0447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2" name="Rectangle 12"/>
          <p:cNvSpPr>
            <a:spLocks noChangeArrowheads="1"/>
          </p:cNvSpPr>
          <p:nvPr/>
        </p:nvSpPr>
        <p:spPr bwMode="auto">
          <a:xfrm>
            <a:off x="5562600" y="3352800"/>
            <a:ext cx="8001000" cy="2400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3000"/>
              <a:t> Priority Queue</a:t>
            </a:r>
            <a:br>
              <a:rPr lang="en-US" altLang="en-US" sz="3000"/>
            </a:br>
            <a:r>
              <a:rPr lang="en-US" altLang="en-US" sz="3000"/>
              <a:t>  (FoundNotHandled):</a:t>
            </a:r>
            <a:br>
              <a:rPr lang="en-US" altLang="en-US" sz="3000"/>
            </a:br>
            <a:r>
              <a:rPr lang="en-US" altLang="en-US" sz="3000"/>
              <a:t>    Handle node that </a:t>
            </a:r>
            <a:br>
              <a:rPr lang="en-US" altLang="en-US" sz="3000"/>
            </a:br>
            <a:r>
              <a:rPr lang="en-US" altLang="en-US" sz="3000"/>
              <a:t>    seems to be closest </a:t>
            </a:r>
            <a:br>
              <a:rPr lang="en-US" altLang="en-US" sz="3000"/>
            </a:br>
            <a:r>
              <a:rPr lang="en-US" altLang="en-US" sz="3000"/>
              <a:t>   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</p:bld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44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44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144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144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144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4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4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5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145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145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5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145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6815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tx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145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1459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149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91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76820" name="Picture 2" descr="http://sr.photos2.fotosearch.com/bthumb/CSP/CSP449/k4498660.jpg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78113" y="5329238"/>
            <a:ext cx="809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61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1462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146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146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1488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148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1465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1466" name="Group 32"/>
          <p:cNvGrpSpPr>
            <a:grpSpLocks noChangeAspect="1"/>
          </p:cNvGrpSpPr>
          <p:nvPr/>
        </p:nvGrpSpPr>
        <p:grpSpPr bwMode="auto">
          <a:xfrm rot="2360341">
            <a:off x="5619750" y="876300"/>
            <a:ext cx="668338" cy="836613"/>
            <a:chOff x="2227" y="1194"/>
            <a:chExt cx="1944" cy="2413"/>
          </a:xfrm>
        </p:grpSpPr>
        <p:sp>
          <p:nvSpPr>
            <p:cNvPr id="61482" name="Freeform 33"/>
            <p:cNvSpPr>
              <a:spLocks noChangeAspect="1"/>
            </p:cNvSpPr>
            <p:nvPr/>
          </p:nvSpPr>
          <p:spPr bwMode="auto">
            <a:xfrm rot="-2705309">
              <a:off x="2708" y="1513"/>
              <a:ext cx="406" cy="340"/>
            </a:xfrm>
            <a:custGeom>
              <a:avLst/>
              <a:gdLst>
                <a:gd name="T0" fmla="*/ 37 w 600"/>
                <a:gd name="T1" fmla="*/ 9 h 608"/>
                <a:gd name="T2" fmla="*/ 36 w 600"/>
                <a:gd name="T3" fmla="*/ 6 h 608"/>
                <a:gd name="T4" fmla="*/ 33 w 600"/>
                <a:gd name="T5" fmla="*/ 2 h 608"/>
                <a:gd name="T6" fmla="*/ 28 w 600"/>
                <a:gd name="T7" fmla="*/ 1 h 608"/>
                <a:gd name="T8" fmla="*/ 18 w 600"/>
                <a:gd name="T9" fmla="*/ 0 h 608"/>
                <a:gd name="T10" fmla="*/ 9 w 600"/>
                <a:gd name="T11" fmla="*/ 1 h 608"/>
                <a:gd name="T12" fmla="*/ 2 w 600"/>
                <a:gd name="T13" fmla="*/ 4 h 608"/>
                <a:gd name="T14" fmla="*/ 0 w 600"/>
                <a:gd name="T15" fmla="*/ 7 h 608"/>
                <a:gd name="T16" fmla="*/ 2 w 600"/>
                <a:gd name="T17" fmla="*/ 11 h 608"/>
                <a:gd name="T18" fmla="*/ 5 w 600"/>
                <a:gd name="T19" fmla="*/ 14 h 608"/>
                <a:gd name="T20" fmla="*/ 9 w 600"/>
                <a:gd name="T21" fmla="*/ 16 h 608"/>
                <a:gd name="T22" fmla="*/ 13 w 600"/>
                <a:gd name="T23" fmla="*/ 18 h 608"/>
                <a:gd name="T24" fmla="*/ 17 w 600"/>
                <a:gd name="T25" fmla="*/ 18 h 608"/>
                <a:gd name="T26" fmla="*/ 24 w 600"/>
                <a:gd name="T27" fmla="*/ 18 h 608"/>
                <a:gd name="T28" fmla="*/ 29 w 600"/>
                <a:gd name="T29" fmla="*/ 16 h 608"/>
                <a:gd name="T30" fmla="*/ 33 w 600"/>
                <a:gd name="T31" fmla="*/ 14 h 608"/>
                <a:gd name="T32" fmla="*/ 37 w 600"/>
                <a:gd name="T33" fmla="*/ 12 h 608"/>
                <a:gd name="T34" fmla="*/ 39 w 600"/>
                <a:gd name="T35" fmla="*/ 11 h 608"/>
                <a:gd name="T36" fmla="*/ 54 w 600"/>
                <a:gd name="T37" fmla="*/ 9 h 608"/>
                <a:gd name="T38" fmla="*/ 58 w 600"/>
                <a:gd name="T39" fmla="*/ 8 h 608"/>
                <a:gd name="T40" fmla="*/ 55 w 600"/>
                <a:gd name="T41" fmla="*/ 7 h 608"/>
                <a:gd name="T42" fmla="*/ 37 w 600"/>
                <a:gd name="T43" fmla="*/ 9 h 60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00"/>
                <a:gd name="T67" fmla="*/ 0 h 608"/>
                <a:gd name="T68" fmla="*/ 600 w 600"/>
                <a:gd name="T69" fmla="*/ 608 h 60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00" h="608">
                  <a:moveTo>
                    <a:pt x="388" y="289"/>
                  </a:moveTo>
                  <a:lnTo>
                    <a:pt x="372" y="177"/>
                  </a:lnTo>
                  <a:lnTo>
                    <a:pt x="341" y="78"/>
                  </a:lnTo>
                  <a:lnTo>
                    <a:pt x="284" y="24"/>
                  </a:lnTo>
                  <a:lnTo>
                    <a:pt x="185" y="0"/>
                  </a:lnTo>
                  <a:lnTo>
                    <a:pt x="100" y="24"/>
                  </a:lnTo>
                  <a:lnTo>
                    <a:pt x="19" y="123"/>
                  </a:lnTo>
                  <a:lnTo>
                    <a:pt x="0" y="243"/>
                  </a:lnTo>
                  <a:lnTo>
                    <a:pt x="19" y="370"/>
                  </a:lnTo>
                  <a:lnTo>
                    <a:pt x="50" y="447"/>
                  </a:lnTo>
                  <a:lnTo>
                    <a:pt x="88" y="528"/>
                  </a:lnTo>
                  <a:lnTo>
                    <a:pt x="130" y="582"/>
                  </a:lnTo>
                  <a:lnTo>
                    <a:pt x="177" y="608"/>
                  </a:lnTo>
                  <a:lnTo>
                    <a:pt x="242" y="585"/>
                  </a:lnTo>
                  <a:lnTo>
                    <a:pt x="307" y="531"/>
                  </a:lnTo>
                  <a:lnTo>
                    <a:pt x="349" y="455"/>
                  </a:lnTo>
                  <a:lnTo>
                    <a:pt x="388" y="390"/>
                  </a:lnTo>
                  <a:lnTo>
                    <a:pt x="400" y="351"/>
                  </a:lnTo>
                  <a:lnTo>
                    <a:pt x="565" y="293"/>
                  </a:lnTo>
                  <a:lnTo>
                    <a:pt x="600" y="270"/>
                  </a:lnTo>
                  <a:lnTo>
                    <a:pt x="580" y="235"/>
                  </a:lnTo>
                  <a:lnTo>
                    <a:pt x="388" y="289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3" name="Freeform 34"/>
            <p:cNvSpPr>
              <a:spLocks noChangeAspect="1"/>
            </p:cNvSpPr>
            <p:nvPr/>
          </p:nvSpPr>
          <p:spPr bwMode="auto">
            <a:xfrm rot="-2705309">
              <a:off x="2999" y="1873"/>
              <a:ext cx="418" cy="758"/>
            </a:xfrm>
            <a:custGeom>
              <a:avLst/>
              <a:gdLst>
                <a:gd name="T0" fmla="*/ 20 w 619"/>
                <a:gd name="T1" fmla="*/ 19 h 1085"/>
                <a:gd name="T2" fmla="*/ 27 w 619"/>
                <a:gd name="T3" fmla="*/ 9 h 1085"/>
                <a:gd name="T4" fmla="*/ 39 w 619"/>
                <a:gd name="T5" fmla="*/ 1 h 1085"/>
                <a:gd name="T6" fmla="*/ 45 w 619"/>
                <a:gd name="T7" fmla="*/ 0 h 1085"/>
                <a:gd name="T8" fmla="*/ 54 w 619"/>
                <a:gd name="T9" fmla="*/ 4 h 1085"/>
                <a:gd name="T10" fmla="*/ 58 w 619"/>
                <a:gd name="T11" fmla="*/ 10 h 1085"/>
                <a:gd name="T12" fmla="*/ 58 w 619"/>
                <a:gd name="T13" fmla="*/ 19 h 1085"/>
                <a:gd name="T14" fmla="*/ 51 w 619"/>
                <a:gd name="T15" fmla="*/ 35 h 1085"/>
                <a:gd name="T16" fmla="*/ 43 w 619"/>
                <a:gd name="T17" fmla="*/ 48 h 1085"/>
                <a:gd name="T18" fmla="*/ 40 w 619"/>
                <a:gd name="T19" fmla="*/ 59 h 1085"/>
                <a:gd name="T20" fmla="*/ 38 w 619"/>
                <a:gd name="T21" fmla="*/ 72 h 1085"/>
                <a:gd name="T22" fmla="*/ 40 w 619"/>
                <a:gd name="T23" fmla="*/ 83 h 1085"/>
                <a:gd name="T24" fmla="*/ 43 w 619"/>
                <a:gd name="T25" fmla="*/ 95 h 1085"/>
                <a:gd name="T26" fmla="*/ 43 w 619"/>
                <a:gd name="T27" fmla="*/ 109 h 1085"/>
                <a:gd name="T28" fmla="*/ 39 w 619"/>
                <a:gd name="T29" fmla="*/ 117 h 1085"/>
                <a:gd name="T30" fmla="*/ 32 w 619"/>
                <a:gd name="T31" fmla="*/ 122 h 1085"/>
                <a:gd name="T32" fmla="*/ 23 w 619"/>
                <a:gd name="T33" fmla="*/ 126 h 1085"/>
                <a:gd name="T34" fmla="*/ 15 w 619"/>
                <a:gd name="T35" fmla="*/ 126 h 1085"/>
                <a:gd name="T36" fmla="*/ 9 w 619"/>
                <a:gd name="T37" fmla="*/ 122 h 1085"/>
                <a:gd name="T38" fmla="*/ 2 w 619"/>
                <a:gd name="T39" fmla="*/ 108 h 1085"/>
                <a:gd name="T40" fmla="*/ 0 w 619"/>
                <a:gd name="T41" fmla="*/ 93 h 1085"/>
                <a:gd name="T42" fmla="*/ 1 w 619"/>
                <a:gd name="T43" fmla="*/ 73 h 1085"/>
                <a:gd name="T44" fmla="*/ 6 w 619"/>
                <a:gd name="T45" fmla="*/ 48 h 1085"/>
                <a:gd name="T46" fmla="*/ 12 w 619"/>
                <a:gd name="T47" fmla="*/ 32 h 1085"/>
                <a:gd name="T48" fmla="*/ 20 w 619"/>
                <a:gd name="T49" fmla="*/ 19 h 1085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9"/>
                <a:gd name="T76" fmla="*/ 0 h 1085"/>
                <a:gd name="T77" fmla="*/ 619 w 619"/>
                <a:gd name="T78" fmla="*/ 1085 h 1085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9" h="1085">
                  <a:moveTo>
                    <a:pt x="208" y="161"/>
                  </a:moveTo>
                  <a:lnTo>
                    <a:pt x="284" y="80"/>
                  </a:lnTo>
                  <a:lnTo>
                    <a:pt x="411" y="3"/>
                  </a:lnTo>
                  <a:lnTo>
                    <a:pt x="469" y="0"/>
                  </a:lnTo>
                  <a:lnTo>
                    <a:pt x="573" y="34"/>
                  </a:lnTo>
                  <a:lnTo>
                    <a:pt x="619" y="85"/>
                  </a:lnTo>
                  <a:lnTo>
                    <a:pt x="619" y="161"/>
                  </a:lnTo>
                  <a:lnTo>
                    <a:pt x="542" y="304"/>
                  </a:lnTo>
                  <a:lnTo>
                    <a:pt x="458" y="415"/>
                  </a:lnTo>
                  <a:lnTo>
                    <a:pt x="422" y="508"/>
                  </a:lnTo>
                  <a:lnTo>
                    <a:pt x="399" y="615"/>
                  </a:lnTo>
                  <a:lnTo>
                    <a:pt x="422" y="719"/>
                  </a:lnTo>
                  <a:lnTo>
                    <a:pt x="445" y="820"/>
                  </a:lnTo>
                  <a:lnTo>
                    <a:pt x="445" y="935"/>
                  </a:lnTo>
                  <a:lnTo>
                    <a:pt x="411" y="1005"/>
                  </a:lnTo>
                  <a:lnTo>
                    <a:pt x="334" y="1043"/>
                  </a:lnTo>
                  <a:lnTo>
                    <a:pt x="242" y="1085"/>
                  </a:lnTo>
                  <a:lnTo>
                    <a:pt x="157" y="1085"/>
                  </a:lnTo>
                  <a:lnTo>
                    <a:pt x="100" y="1054"/>
                  </a:lnTo>
                  <a:lnTo>
                    <a:pt x="23" y="927"/>
                  </a:lnTo>
                  <a:lnTo>
                    <a:pt x="0" y="797"/>
                  </a:lnTo>
                  <a:lnTo>
                    <a:pt x="8" y="628"/>
                  </a:lnTo>
                  <a:lnTo>
                    <a:pt x="65" y="415"/>
                  </a:lnTo>
                  <a:lnTo>
                    <a:pt x="123" y="277"/>
                  </a:lnTo>
                  <a:lnTo>
                    <a:pt x="208" y="161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4" name="Freeform 35"/>
            <p:cNvSpPr>
              <a:spLocks noChangeAspect="1"/>
            </p:cNvSpPr>
            <p:nvPr/>
          </p:nvSpPr>
          <p:spPr bwMode="auto">
            <a:xfrm rot="-2705309">
              <a:off x="3504" y="2064"/>
              <a:ext cx="812" cy="523"/>
            </a:xfrm>
            <a:custGeom>
              <a:avLst/>
              <a:gdLst>
                <a:gd name="T0" fmla="*/ 0 w 782"/>
                <a:gd name="T1" fmla="*/ 6 h 808"/>
                <a:gd name="T2" fmla="*/ 84 w 782"/>
                <a:gd name="T3" fmla="*/ 0 h 808"/>
                <a:gd name="T4" fmla="*/ 204 w 782"/>
                <a:gd name="T5" fmla="*/ 0 h 808"/>
                <a:gd name="T6" fmla="*/ 430 w 782"/>
                <a:gd name="T7" fmla="*/ 1 h 808"/>
                <a:gd name="T8" fmla="*/ 696 w 782"/>
                <a:gd name="T9" fmla="*/ 2 h 808"/>
                <a:gd name="T10" fmla="*/ 795 w 782"/>
                <a:gd name="T11" fmla="*/ 5 h 808"/>
                <a:gd name="T12" fmla="*/ 841 w 782"/>
                <a:gd name="T13" fmla="*/ 8 h 808"/>
                <a:gd name="T14" fmla="*/ 849 w 782"/>
                <a:gd name="T15" fmla="*/ 14 h 808"/>
                <a:gd name="T16" fmla="*/ 819 w 782"/>
                <a:gd name="T17" fmla="*/ 19 h 808"/>
                <a:gd name="T18" fmla="*/ 737 w 782"/>
                <a:gd name="T19" fmla="*/ 27 h 808"/>
                <a:gd name="T20" fmla="*/ 631 w 782"/>
                <a:gd name="T21" fmla="*/ 34 h 808"/>
                <a:gd name="T22" fmla="*/ 550 w 782"/>
                <a:gd name="T23" fmla="*/ 39 h 808"/>
                <a:gd name="T24" fmla="*/ 516 w 782"/>
                <a:gd name="T25" fmla="*/ 45 h 808"/>
                <a:gd name="T26" fmla="*/ 493 w 782"/>
                <a:gd name="T27" fmla="*/ 48 h 808"/>
                <a:gd name="T28" fmla="*/ 502 w 782"/>
                <a:gd name="T29" fmla="*/ 50 h 808"/>
                <a:gd name="T30" fmla="*/ 508 w 782"/>
                <a:gd name="T31" fmla="*/ 52 h 808"/>
                <a:gd name="T32" fmla="*/ 603 w 782"/>
                <a:gd name="T33" fmla="*/ 52 h 808"/>
                <a:gd name="T34" fmla="*/ 754 w 782"/>
                <a:gd name="T35" fmla="*/ 51 h 808"/>
                <a:gd name="T36" fmla="*/ 849 w 782"/>
                <a:gd name="T37" fmla="*/ 51 h 808"/>
                <a:gd name="T38" fmla="*/ 950 w 782"/>
                <a:gd name="T39" fmla="*/ 53 h 808"/>
                <a:gd name="T40" fmla="*/ 980 w 782"/>
                <a:gd name="T41" fmla="*/ 56 h 808"/>
                <a:gd name="T42" fmla="*/ 950 w 782"/>
                <a:gd name="T43" fmla="*/ 59 h 808"/>
                <a:gd name="T44" fmla="*/ 908 w 782"/>
                <a:gd name="T45" fmla="*/ 60 h 808"/>
                <a:gd name="T46" fmla="*/ 841 w 782"/>
                <a:gd name="T47" fmla="*/ 58 h 808"/>
                <a:gd name="T48" fmla="*/ 750 w 782"/>
                <a:gd name="T49" fmla="*/ 55 h 808"/>
                <a:gd name="T50" fmla="*/ 652 w 782"/>
                <a:gd name="T51" fmla="*/ 56 h 808"/>
                <a:gd name="T52" fmla="*/ 493 w 782"/>
                <a:gd name="T53" fmla="*/ 58 h 808"/>
                <a:gd name="T54" fmla="*/ 445 w 782"/>
                <a:gd name="T55" fmla="*/ 57 h 808"/>
                <a:gd name="T56" fmla="*/ 419 w 782"/>
                <a:gd name="T57" fmla="*/ 55 h 808"/>
                <a:gd name="T58" fmla="*/ 419 w 782"/>
                <a:gd name="T59" fmla="*/ 50 h 808"/>
                <a:gd name="T60" fmla="*/ 419 w 782"/>
                <a:gd name="T61" fmla="*/ 43 h 808"/>
                <a:gd name="T62" fmla="*/ 487 w 782"/>
                <a:gd name="T63" fmla="*/ 38 h 808"/>
                <a:gd name="T64" fmla="*/ 589 w 782"/>
                <a:gd name="T65" fmla="*/ 30 h 808"/>
                <a:gd name="T66" fmla="*/ 677 w 782"/>
                <a:gd name="T67" fmla="*/ 23 h 808"/>
                <a:gd name="T68" fmla="*/ 733 w 782"/>
                <a:gd name="T69" fmla="*/ 19 h 808"/>
                <a:gd name="T70" fmla="*/ 762 w 782"/>
                <a:gd name="T71" fmla="*/ 14 h 808"/>
                <a:gd name="T72" fmla="*/ 750 w 782"/>
                <a:gd name="T73" fmla="*/ 12 h 808"/>
                <a:gd name="T74" fmla="*/ 709 w 782"/>
                <a:gd name="T75" fmla="*/ 8 h 808"/>
                <a:gd name="T76" fmla="*/ 652 w 782"/>
                <a:gd name="T77" fmla="*/ 8 h 808"/>
                <a:gd name="T78" fmla="*/ 589 w 782"/>
                <a:gd name="T79" fmla="*/ 8 h 808"/>
                <a:gd name="T80" fmla="*/ 449 w 782"/>
                <a:gd name="T81" fmla="*/ 8 h 808"/>
                <a:gd name="T82" fmla="*/ 242 w 782"/>
                <a:gd name="T83" fmla="*/ 10 h 808"/>
                <a:gd name="T84" fmla="*/ 88 w 782"/>
                <a:gd name="T85" fmla="*/ 10 h 808"/>
                <a:gd name="T86" fmla="*/ 26 w 782"/>
                <a:gd name="T87" fmla="*/ 10 h 808"/>
                <a:gd name="T88" fmla="*/ 0 w 782"/>
                <a:gd name="T89" fmla="*/ 8 h 808"/>
                <a:gd name="T90" fmla="*/ 0 w 782"/>
                <a:gd name="T91" fmla="*/ 6 h 8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782"/>
                <a:gd name="T139" fmla="*/ 0 h 808"/>
                <a:gd name="T140" fmla="*/ 782 w 782"/>
                <a:gd name="T141" fmla="*/ 808 h 8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782" h="808">
                  <a:moveTo>
                    <a:pt x="0" y="76"/>
                  </a:moveTo>
                  <a:lnTo>
                    <a:pt x="66" y="0"/>
                  </a:lnTo>
                  <a:lnTo>
                    <a:pt x="163" y="0"/>
                  </a:lnTo>
                  <a:lnTo>
                    <a:pt x="343" y="19"/>
                  </a:lnTo>
                  <a:lnTo>
                    <a:pt x="555" y="30"/>
                  </a:lnTo>
                  <a:lnTo>
                    <a:pt x="636" y="65"/>
                  </a:lnTo>
                  <a:lnTo>
                    <a:pt x="670" y="110"/>
                  </a:lnTo>
                  <a:lnTo>
                    <a:pt x="678" y="180"/>
                  </a:lnTo>
                  <a:lnTo>
                    <a:pt x="654" y="253"/>
                  </a:lnTo>
                  <a:lnTo>
                    <a:pt x="589" y="365"/>
                  </a:lnTo>
                  <a:lnTo>
                    <a:pt x="504" y="457"/>
                  </a:lnTo>
                  <a:lnTo>
                    <a:pt x="439" y="541"/>
                  </a:lnTo>
                  <a:lnTo>
                    <a:pt x="412" y="607"/>
                  </a:lnTo>
                  <a:lnTo>
                    <a:pt x="393" y="653"/>
                  </a:lnTo>
                  <a:lnTo>
                    <a:pt x="400" y="689"/>
                  </a:lnTo>
                  <a:lnTo>
                    <a:pt x="405" y="711"/>
                  </a:lnTo>
                  <a:lnTo>
                    <a:pt x="482" y="711"/>
                  </a:lnTo>
                  <a:lnTo>
                    <a:pt x="601" y="692"/>
                  </a:lnTo>
                  <a:lnTo>
                    <a:pt x="678" y="692"/>
                  </a:lnTo>
                  <a:lnTo>
                    <a:pt x="758" y="723"/>
                  </a:lnTo>
                  <a:lnTo>
                    <a:pt x="782" y="761"/>
                  </a:lnTo>
                  <a:lnTo>
                    <a:pt x="758" y="796"/>
                  </a:lnTo>
                  <a:lnTo>
                    <a:pt x="724" y="808"/>
                  </a:lnTo>
                  <a:lnTo>
                    <a:pt x="670" y="792"/>
                  </a:lnTo>
                  <a:lnTo>
                    <a:pt x="597" y="749"/>
                  </a:lnTo>
                  <a:lnTo>
                    <a:pt x="520" y="757"/>
                  </a:lnTo>
                  <a:lnTo>
                    <a:pt x="393" y="780"/>
                  </a:lnTo>
                  <a:lnTo>
                    <a:pt x="355" y="773"/>
                  </a:lnTo>
                  <a:lnTo>
                    <a:pt x="335" y="746"/>
                  </a:lnTo>
                  <a:lnTo>
                    <a:pt x="335" y="681"/>
                  </a:lnTo>
                  <a:lnTo>
                    <a:pt x="335" y="588"/>
                  </a:lnTo>
                  <a:lnTo>
                    <a:pt x="389" y="518"/>
                  </a:lnTo>
                  <a:lnTo>
                    <a:pt x="470" y="414"/>
                  </a:lnTo>
                  <a:lnTo>
                    <a:pt x="540" y="323"/>
                  </a:lnTo>
                  <a:lnTo>
                    <a:pt x="586" y="253"/>
                  </a:lnTo>
                  <a:lnTo>
                    <a:pt x="609" y="192"/>
                  </a:lnTo>
                  <a:lnTo>
                    <a:pt x="597" y="157"/>
                  </a:lnTo>
                  <a:lnTo>
                    <a:pt x="566" y="115"/>
                  </a:lnTo>
                  <a:lnTo>
                    <a:pt x="520" y="103"/>
                  </a:lnTo>
                  <a:lnTo>
                    <a:pt x="470" y="103"/>
                  </a:lnTo>
                  <a:lnTo>
                    <a:pt x="358" y="103"/>
                  </a:lnTo>
                  <a:lnTo>
                    <a:pt x="193" y="134"/>
                  </a:lnTo>
                  <a:lnTo>
                    <a:pt x="70" y="146"/>
                  </a:lnTo>
                  <a:lnTo>
                    <a:pt x="20" y="134"/>
                  </a:lnTo>
                  <a:lnTo>
                    <a:pt x="0" y="115"/>
                  </a:lnTo>
                  <a:lnTo>
                    <a:pt x="0" y="76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5" name="Freeform 36"/>
            <p:cNvSpPr>
              <a:spLocks noChangeAspect="1"/>
            </p:cNvSpPr>
            <p:nvPr/>
          </p:nvSpPr>
          <p:spPr bwMode="auto">
            <a:xfrm rot="-4121048">
              <a:off x="2675" y="2797"/>
              <a:ext cx="1159" cy="461"/>
            </a:xfrm>
            <a:custGeom>
              <a:avLst/>
              <a:gdLst>
                <a:gd name="T0" fmla="*/ 2056 w 992"/>
                <a:gd name="T1" fmla="*/ 15 h 770"/>
                <a:gd name="T2" fmla="*/ 2094 w 992"/>
                <a:gd name="T3" fmla="*/ 10 h 770"/>
                <a:gd name="T4" fmla="*/ 2239 w 992"/>
                <a:gd name="T5" fmla="*/ 8 h 770"/>
                <a:gd name="T6" fmla="*/ 2416 w 992"/>
                <a:gd name="T7" fmla="*/ 8 h 770"/>
                <a:gd name="T8" fmla="*/ 2522 w 992"/>
                <a:gd name="T9" fmla="*/ 10 h 770"/>
                <a:gd name="T10" fmla="*/ 2475 w 992"/>
                <a:gd name="T11" fmla="*/ 14 h 770"/>
                <a:gd name="T12" fmla="*/ 2378 w 992"/>
                <a:gd name="T13" fmla="*/ 20 h 770"/>
                <a:gd name="T14" fmla="*/ 2180 w 992"/>
                <a:gd name="T15" fmla="*/ 26 h 770"/>
                <a:gd name="T16" fmla="*/ 1936 w 992"/>
                <a:gd name="T17" fmla="*/ 31 h 770"/>
                <a:gd name="T18" fmla="*/ 1734 w 992"/>
                <a:gd name="T19" fmla="*/ 34 h 770"/>
                <a:gd name="T20" fmla="*/ 1506 w 992"/>
                <a:gd name="T21" fmla="*/ 35 h 770"/>
                <a:gd name="T22" fmla="*/ 1289 w 992"/>
                <a:gd name="T23" fmla="*/ 35 h 770"/>
                <a:gd name="T24" fmla="*/ 1125 w 992"/>
                <a:gd name="T25" fmla="*/ 34 h 770"/>
                <a:gd name="T26" fmla="*/ 1064 w 992"/>
                <a:gd name="T27" fmla="*/ 31 h 770"/>
                <a:gd name="T28" fmla="*/ 997 w 992"/>
                <a:gd name="T29" fmla="*/ 26 h 770"/>
                <a:gd name="T30" fmla="*/ 918 w 992"/>
                <a:gd name="T31" fmla="*/ 17 h 770"/>
                <a:gd name="T32" fmla="*/ 860 w 992"/>
                <a:gd name="T33" fmla="*/ 11 h 770"/>
                <a:gd name="T34" fmla="*/ 860 w 992"/>
                <a:gd name="T35" fmla="*/ 5 h 770"/>
                <a:gd name="T36" fmla="*/ 820 w 992"/>
                <a:gd name="T37" fmla="*/ 4 h 770"/>
                <a:gd name="T38" fmla="*/ 707 w 992"/>
                <a:gd name="T39" fmla="*/ 3 h 770"/>
                <a:gd name="T40" fmla="*/ 568 w 992"/>
                <a:gd name="T41" fmla="*/ 5 h 770"/>
                <a:gd name="T42" fmla="*/ 439 w 992"/>
                <a:gd name="T43" fmla="*/ 8 h 770"/>
                <a:gd name="T44" fmla="*/ 292 w 992"/>
                <a:gd name="T45" fmla="*/ 10 h 770"/>
                <a:gd name="T46" fmla="*/ 68 w 992"/>
                <a:gd name="T47" fmla="*/ 10 h 770"/>
                <a:gd name="T48" fmla="*/ 0 w 992"/>
                <a:gd name="T49" fmla="*/ 9 h 770"/>
                <a:gd name="T50" fmla="*/ 0 w 992"/>
                <a:gd name="T51" fmla="*/ 7 h 770"/>
                <a:gd name="T52" fmla="*/ 100 w 992"/>
                <a:gd name="T53" fmla="*/ 6 h 770"/>
                <a:gd name="T54" fmla="*/ 208 w 992"/>
                <a:gd name="T55" fmla="*/ 6 h 770"/>
                <a:gd name="T56" fmla="*/ 301 w 992"/>
                <a:gd name="T57" fmla="*/ 6 h 770"/>
                <a:gd name="T58" fmla="*/ 480 w 992"/>
                <a:gd name="T59" fmla="*/ 4 h 770"/>
                <a:gd name="T60" fmla="*/ 654 w 992"/>
                <a:gd name="T61" fmla="*/ 1 h 770"/>
                <a:gd name="T62" fmla="*/ 820 w 992"/>
                <a:gd name="T63" fmla="*/ 1 h 770"/>
                <a:gd name="T64" fmla="*/ 1055 w 992"/>
                <a:gd name="T65" fmla="*/ 0 h 770"/>
                <a:gd name="T66" fmla="*/ 1064 w 992"/>
                <a:gd name="T67" fmla="*/ 2 h 770"/>
                <a:gd name="T68" fmla="*/ 1011 w 992"/>
                <a:gd name="T69" fmla="*/ 4 h 770"/>
                <a:gd name="T70" fmla="*/ 997 w 992"/>
                <a:gd name="T71" fmla="*/ 10 h 770"/>
                <a:gd name="T72" fmla="*/ 1064 w 992"/>
                <a:gd name="T73" fmla="*/ 17 h 770"/>
                <a:gd name="T74" fmla="*/ 1175 w 992"/>
                <a:gd name="T75" fmla="*/ 24 h 770"/>
                <a:gd name="T76" fmla="*/ 1270 w 992"/>
                <a:gd name="T77" fmla="*/ 28 h 770"/>
                <a:gd name="T78" fmla="*/ 1420 w 992"/>
                <a:gd name="T79" fmla="*/ 30 h 770"/>
                <a:gd name="T80" fmla="*/ 1564 w 992"/>
                <a:gd name="T81" fmla="*/ 30 h 770"/>
                <a:gd name="T82" fmla="*/ 1712 w 992"/>
                <a:gd name="T83" fmla="*/ 28 h 770"/>
                <a:gd name="T84" fmla="*/ 1906 w 992"/>
                <a:gd name="T85" fmla="*/ 24 h 770"/>
                <a:gd name="T86" fmla="*/ 2035 w 992"/>
                <a:gd name="T87" fmla="*/ 17 h 770"/>
                <a:gd name="T88" fmla="*/ 2056 w 992"/>
                <a:gd name="T89" fmla="*/ 15 h 770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992"/>
                <a:gd name="T136" fmla="*/ 0 h 770"/>
                <a:gd name="T137" fmla="*/ 992 w 992"/>
                <a:gd name="T138" fmla="*/ 770 h 770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992" h="770">
                  <a:moveTo>
                    <a:pt x="808" y="320"/>
                  </a:moveTo>
                  <a:lnTo>
                    <a:pt x="823" y="219"/>
                  </a:lnTo>
                  <a:lnTo>
                    <a:pt x="881" y="181"/>
                  </a:lnTo>
                  <a:lnTo>
                    <a:pt x="950" y="174"/>
                  </a:lnTo>
                  <a:lnTo>
                    <a:pt x="992" y="219"/>
                  </a:lnTo>
                  <a:lnTo>
                    <a:pt x="973" y="308"/>
                  </a:lnTo>
                  <a:lnTo>
                    <a:pt x="935" y="427"/>
                  </a:lnTo>
                  <a:lnTo>
                    <a:pt x="857" y="562"/>
                  </a:lnTo>
                  <a:lnTo>
                    <a:pt x="761" y="677"/>
                  </a:lnTo>
                  <a:lnTo>
                    <a:pt x="681" y="739"/>
                  </a:lnTo>
                  <a:lnTo>
                    <a:pt x="592" y="770"/>
                  </a:lnTo>
                  <a:lnTo>
                    <a:pt x="507" y="759"/>
                  </a:lnTo>
                  <a:lnTo>
                    <a:pt x="442" y="723"/>
                  </a:lnTo>
                  <a:lnTo>
                    <a:pt x="419" y="666"/>
                  </a:lnTo>
                  <a:lnTo>
                    <a:pt x="392" y="566"/>
                  </a:lnTo>
                  <a:lnTo>
                    <a:pt x="361" y="382"/>
                  </a:lnTo>
                  <a:lnTo>
                    <a:pt x="338" y="254"/>
                  </a:lnTo>
                  <a:lnTo>
                    <a:pt x="338" y="104"/>
                  </a:lnTo>
                  <a:lnTo>
                    <a:pt x="323" y="78"/>
                  </a:lnTo>
                  <a:lnTo>
                    <a:pt x="277" y="70"/>
                  </a:lnTo>
                  <a:lnTo>
                    <a:pt x="223" y="112"/>
                  </a:lnTo>
                  <a:lnTo>
                    <a:pt x="173" y="181"/>
                  </a:lnTo>
                  <a:lnTo>
                    <a:pt x="115" y="219"/>
                  </a:lnTo>
                  <a:lnTo>
                    <a:pt x="27" y="219"/>
                  </a:lnTo>
                  <a:lnTo>
                    <a:pt x="0" y="196"/>
                  </a:lnTo>
                  <a:lnTo>
                    <a:pt x="0" y="158"/>
                  </a:lnTo>
                  <a:lnTo>
                    <a:pt x="39" y="123"/>
                  </a:lnTo>
                  <a:lnTo>
                    <a:pt x="81" y="135"/>
                  </a:lnTo>
                  <a:lnTo>
                    <a:pt x="119" y="127"/>
                  </a:lnTo>
                  <a:lnTo>
                    <a:pt x="189" y="78"/>
                  </a:lnTo>
                  <a:lnTo>
                    <a:pt x="257" y="23"/>
                  </a:lnTo>
                  <a:lnTo>
                    <a:pt x="323" y="8"/>
                  </a:lnTo>
                  <a:lnTo>
                    <a:pt x="415" y="0"/>
                  </a:lnTo>
                  <a:lnTo>
                    <a:pt x="419" y="42"/>
                  </a:lnTo>
                  <a:lnTo>
                    <a:pt x="397" y="89"/>
                  </a:lnTo>
                  <a:lnTo>
                    <a:pt x="392" y="208"/>
                  </a:lnTo>
                  <a:lnTo>
                    <a:pt x="419" y="366"/>
                  </a:lnTo>
                  <a:lnTo>
                    <a:pt x="462" y="520"/>
                  </a:lnTo>
                  <a:lnTo>
                    <a:pt x="499" y="612"/>
                  </a:lnTo>
                  <a:lnTo>
                    <a:pt x="558" y="655"/>
                  </a:lnTo>
                  <a:lnTo>
                    <a:pt x="615" y="655"/>
                  </a:lnTo>
                  <a:lnTo>
                    <a:pt x="673" y="612"/>
                  </a:lnTo>
                  <a:lnTo>
                    <a:pt x="750" y="515"/>
                  </a:lnTo>
                  <a:lnTo>
                    <a:pt x="800" y="377"/>
                  </a:lnTo>
                  <a:lnTo>
                    <a:pt x="808" y="320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6" name="Freeform 37"/>
            <p:cNvSpPr>
              <a:spLocks noChangeAspect="1"/>
            </p:cNvSpPr>
            <p:nvPr/>
          </p:nvSpPr>
          <p:spPr bwMode="auto">
            <a:xfrm rot="-2705309">
              <a:off x="2414" y="1540"/>
              <a:ext cx="474" cy="848"/>
            </a:xfrm>
            <a:custGeom>
              <a:avLst/>
              <a:gdLst>
                <a:gd name="T0" fmla="*/ 43 w 699"/>
                <a:gd name="T1" fmla="*/ 106 h 1216"/>
                <a:gd name="T2" fmla="*/ 55 w 699"/>
                <a:gd name="T3" fmla="*/ 120 h 1216"/>
                <a:gd name="T4" fmla="*/ 59 w 699"/>
                <a:gd name="T5" fmla="*/ 120 h 1216"/>
                <a:gd name="T6" fmla="*/ 66 w 699"/>
                <a:gd name="T7" fmla="*/ 125 h 1216"/>
                <a:gd name="T8" fmla="*/ 68 w 699"/>
                <a:gd name="T9" fmla="*/ 131 h 1216"/>
                <a:gd name="T10" fmla="*/ 66 w 699"/>
                <a:gd name="T11" fmla="*/ 139 h 1216"/>
                <a:gd name="T12" fmla="*/ 60 w 699"/>
                <a:gd name="T13" fmla="*/ 139 h 1216"/>
                <a:gd name="T14" fmla="*/ 52 w 699"/>
                <a:gd name="T15" fmla="*/ 134 h 1216"/>
                <a:gd name="T16" fmla="*/ 37 w 699"/>
                <a:gd name="T17" fmla="*/ 117 h 1216"/>
                <a:gd name="T18" fmla="*/ 28 w 699"/>
                <a:gd name="T19" fmla="*/ 101 h 1216"/>
                <a:gd name="T20" fmla="*/ 23 w 699"/>
                <a:gd name="T21" fmla="*/ 89 h 1216"/>
                <a:gd name="T22" fmla="*/ 20 w 699"/>
                <a:gd name="T23" fmla="*/ 68 h 1216"/>
                <a:gd name="T24" fmla="*/ 20 w 699"/>
                <a:gd name="T25" fmla="*/ 40 h 1216"/>
                <a:gd name="T26" fmla="*/ 19 w 699"/>
                <a:gd name="T27" fmla="*/ 33 h 1216"/>
                <a:gd name="T28" fmla="*/ 15 w 699"/>
                <a:gd name="T29" fmla="*/ 27 h 1216"/>
                <a:gd name="T30" fmla="*/ 2 w 699"/>
                <a:gd name="T31" fmla="*/ 29 h 1216"/>
                <a:gd name="T32" fmla="*/ 0 w 699"/>
                <a:gd name="T33" fmla="*/ 26 h 1216"/>
                <a:gd name="T34" fmla="*/ 3 w 699"/>
                <a:gd name="T35" fmla="*/ 24 h 1216"/>
                <a:gd name="T36" fmla="*/ 12 w 699"/>
                <a:gd name="T37" fmla="*/ 23 h 1216"/>
                <a:gd name="T38" fmla="*/ 14 w 699"/>
                <a:gd name="T39" fmla="*/ 22 h 1216"/>
                <a:gd name="T40" fmla="*/ 1 w 699"/>
                <a:gd name="T41" fmla="*/ 12 h 1216"/>
                <a:gd name="T42" fmla="*/ 1 w 699"/>
                <a:gd name="T43" fmla="*/ 9 h 1216"/>
                <a:gd name="T44" fmla="*/ 3 w 699"/>
                <a:gd name="T45" fmla="*/ 8 h 1216"/>
                <a:gd name="T46" fmla="*/ 14 w 699"/>
                <a:gd name="T47" fmla="*/ 15 h 1216"/>
                <a:gd name="T48" fmla="*/ 16 w 699"/>
                <a:gd name="T49" fmla="*/ 14 h 1216"/>
                <a:gd name="T50" fmla="*/ 14 w 699"/>
                <a:gd name="T51" fmla="*/ 1 h 1216"/>
                <a:gd name="T52" fmla="*/ 15 w 699"/>
                <a:gd name="T53" fmla="*/ 0 h 1216"/>
                <a:gd name="T54" fmla="*/ 16 w 699"/>
                <a:gd name="T55" fmla="*/ 1 h 1216"/>
                <a:gd name="T56" fmla="*/ 19 w 699"/>
                <a:gd name="T57" fmla="*/ 14 h 1216"/>
                <a:gd name="T58" fmla="*/ 22 w 699"/>
                <a:gd name="T59" fmla="*/ 15 h 1216"/>
                <a:gd name="T60" fmla="*/ 28 w 699"/>
                <a:gd name="T61" fmla="*/ 1 h 1216"/>
                <a:gd name="T62" fmla="*/ 29 w 699"/>
                <a:gd name="T63" fmla="*/ 1 h 1216"/>
                <a:gd name="T64" fmla="*/ 29 w 699"/>
                <a:gd name="T65" fmla="*/ 5 h 1216"/>
                <a:gd name="T66" fmla="*/ 25 w 699"/>
                <a:gd name="T67" fmla="*/ 17 h 1216"/>
                <a:gd name="T68" fmla="*/ 25 w 699"/>
                <a:gd name="T69" fmla="*/ 23 h 1216"/>
                <a:gd name="T70" fmla="*/ 26 w 699"/>
                <a:gd name="T71" fmla="*/ 31 h 1216"/>
                <a:gd name="T72" fmla="*/ 26 w 699"/>
                <a:gd name="T73" fmla="*/ 42 h 1216"/>
                <a:gd name="T74" fmla="*/ 26 w 699"/>
                <a:gd name="T75" fmla="*/ 61 h 1216"/>
                <a:gd name="T76" fmla="*/ 28 w 699"/>
                <a:gd name="T77" fmla="*/ 73 h 1216"/>
                <a:gd name="T78" fmla="*/ 32 w 699"/>
                <a:gd name="T79" fmla="*/ 88 h 1216"/>
                <a:gd name="T80" fmla="*/ 37 w 699"/>
                <a:gd name="T81" fmla="*/ 98 h 1216"/>
                <a:gd name="T82" fmla="*/ 43 w 699"/>
                <a:gd name="T83" fmla="*/ 106 h 12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699"/>
                <a:gd name="T127" fmla="*/ 0 h 1216"/>
                <a:gd name="T128" fmla="*/ 699 w 699"/>
                <a:gd name="T129" fmla="*/ 1216 h 12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699" h="1216">
                  <a:moveTo>
                    <a:pt x="445" y="923"/>
                  </a:moveTo>
                  <a:lnTo>
                    <a:pt x="560" y="1039"/>
                  </a:lnTo>
                  <a:lnTo>
                    <a:pt x="606" y="1039"/>
                  </a:lnTo>
                  <a:lnTo>
                    <a:pt x="684" y="1086"/>
                  </a:lnTo>
                  <a:lnTo>
                    <a:pt x="699" y="1139"/>
                  </a:lnTo>
                  <a:lnTo>
                    <a:pt x="676" y="1208"/>
                  </a:lnTo>
                  <a:lnTo>
                    <a:pt x="614" y="1216"/>
                  </a:lnTo>
                  <a:lnTo>
                    <a:pt x="537" y="1162"/>
                  </a:lnTo>
                  <a:lnTo>
                    <a:pt x="383" y="1016"/>
                  </a:lnTo>
                  <a:lnTo>
                    <a:pt x="284" y="878"/>
                  </a:lnTo>
                  <a:lnTo>
                    <a:pt x="237" y="769"/>
                  </a:lnTo>
                  <a:lnTo>
                    <a:pt x="206" y="585"/>
                  </a:lnTo>
                  <a:lnTo>
                    <a:pt x="206" y="346"/>
                  </a:lnTo>
                  <a:lnTo>
                    <a:pt x="198" y="285"/>
                  </a:lnTo>
                  <a:lnTo>
                    <a:pt x="153" y="239"/>
                  </a:lnTo>
                  <a:lnTo>
                    <a:pt x="22" y="247"/>
                  </a:lnTo>
                  <a:lnTo>
                    <a:pt x="0" y="223"/>
                  </a:lnTo>
                  <a:lnTo>
                    <a:pt x="29" y="208"/>
                  </a:lnTo>
                  <a:lnTo>
                    <a:pt x="122" y="200"/>
                  </a:lnTo>
                  <a:lnTo>
                    <a:pt x="138" y="185"/>
                  </a:lnTo>
                  <a:lnTo>
                    <a:pt x="6" y="107"/>
                  </a:lnTo>
                  <a:lnTo>
                    <a:pt x="6" y="77"/>
                  </a:lnTo>
                  <a:lnTo>
                    <a:pt x="29" y="70"/>
                  </a:lnTo>
                  <a:lnTo>
                    <a:pt x="138" y="130"/>
                  </a:lnTo>
                  <a:lnTo>
                    <a:pt x="161" y="123"/>
                  </a:lnTo>
                  <a:lnTo>
                    <a:pt x="138" y="8"/>
                  </a:lnTo>
                  <a:lnTo>
                    <a:pt x="153" y="0"/>
                  </a:lnTo>
                  <a:lnTo>
                    <a:pt x="169" y="8"/>
                  </a:lnTo>
                  <a:lnTo>
                    <a:pt x="198" y="123"/>
                  </a:lnTo>
                  <a:lnTo>
                    <a:pt x="222" y="130"/>
                  </a:lnTo>
                  <a:lnTo>
                    <a:pt x="284" y="8"/>
                  </a:lnTo>
                  <a:lnTo>
                    <a:pt x="299" y="8"/>
                  </a:lnTo>
                  <a:lnTo>
                    <a:pt x="299" y="46"/>
                  </a:lnTo>
                  <a:lnTo>
                    <a:pt x="260" y="146"/>
                  </a:lnTo>
                  <a:lnTo>
                    <a:pt x="260" y="200"/>
                  </a:lnTo>
                  <a:lnTo>
                    <a:pt x="276" y="270"/>
                  </a:lnTo>
                  <a:lnTo>
                    <a:pt x="268" y="361"/>
                  </a:lnTo>
                  <a:lnTo>
                    <a:pt x="276" y="531"/>
                  </a:lnTo>
                  <a:lnTo>
                    <a:pt x="291" y="639"/>
                  </a:lnTo>
                  <a:lnTo>
                    <a:pt x="330" y="762"/>
                  </a:lnTo>
                  <a:lnTo>
                    <a:pt x="383" y="855"/>
                  </a:lnTo>
                  <a:lnTo>
                    <a:pt x="445" y="923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1487" name="Freeform 38"/>
            <p:cNvSpPr>
              <a:spLocks noChangeAspect="1"/>
            </p:cNvSpPr>
            <p:nvPr/>
          </p:nvSpPr>
          <p:spPr bwMode="auto">
            <a:xfrm rot="-2705309">
              <a:off x="2793" y="1150"/>
              <a:ext cx="620" cy="708"/>
            </a:xfrm>
            <a:custGeom>
              <a:avLst/>
              <a:gdLst>
                <a:gd name="T0" fmla="*/ 1 w 915"/>
                <a:gd name="T1" fmla="*/ 58 h 1139"/>
                <a:gd name="T2" fmla="*/ 0 w 915"/>
                <a:gd name="T3" fmla="*/ 62 h 1139"/>
                <a:gd name="T4" fmla="*/ 1 w 915"/>
                <a:gd name="T5" fmla="*/ 66 h 1139"/>
                <a:gd name="T6" fmla="*/ 7 w 915"/>
                <a:gd name="T7" fmla="*/ 66 h 1139"/>
                <a:gd name="T8" fmla="*/ 22 w 915"/>
                <a:gd name="T9" fmla="*/ 64 h 1139"/>
                <a:gd name="T10" fmla="*/ 39 w 915"/>
                <a:gd name="T11" fmla="*/ 60 h 1139"/>
                <a:gd name="T12" fmla="*/ 54 w 915"/>
                <a:gd name="T13" fmla="*/ 55 h 1139"/>
                <a:gd name="T14" fmla="*/ 62 w 915"/>
                <a:gd name="T15" fmla="*/ 47 h 1139"/>
                <a:gd name="T16" fmla="*/ 69 w 915"/>
                <a:gd name="T17" fmla="*/ 34 h 1139"/>
                <a:gd name="T18" fmla="*/ 72 w 915"/>
                <a:gd name="T19" fmla="*/ 22 h 1139"/>
                <a:gd name="T20" fmla="*/ 72 w 915"/>
                <a:gd name="T21" fmla="*/ 16 h 1139"/>
                <a:gd name="T22" fmla="*/ 75 w 915"/>
                <a:gd name="T23" fmla="*/ 13 h 1139"/>
                <a:gd name="T24" fmla="*/ 82 w 915"/>
                <a:gd name="T25" fmla="*/ 12 h 1139"/>
                <a:gd name="T26" fmla="*/ 88 w 915"/>
                <a:gd name="T27" fmla="*/ 12 h 1139"/>
                <a:gd name="T28" fmla="*/ 89 w 915"/>
                <a:gd name="T29" fmla="*/ 10 h 1139"/>
                <a:gd name="T30" fmla="*/ 79 w 915"/>
                <a:gd name="T31" fmla="*/ 10 h 1139"/>
                <a:gd name="T32" fmla="*/ 78 w 915"/>
                <a:gd name="T33" fmla="*/ 9 h 1139"/>
                <a:gd name="T34" fmla="*/ 85 w 915"/>
                <a:gd name="T35" fmla="*/ 4 h 1139"/>
                <a:gd name="T36" fmla="*/ 84 w 915"/>
                <a:gd name="T37" fmla="*/ 2 h 1139"/>
                <a:gd name="T38" fmla="*/ 83 w 915"/>
                <a:gd name="T39" fmla="*/ 4 h 1139"/>
                <a:gd name="T40" fmla="*/ 77 w 915"/>
                <a:gd name="T41" fmla="*/ 7 h 1139"/>
                <a:gd name="T42" fmla="*/ 75 w 915"/>
                <a:gd name="T43" fmla="*/ 7 h 1139"/>
                <a:gd name="T44" fmla="*/ 75 w 915"/>
                <a:gd name="T45" fmla="*/ 1 h 1139"/>
                <a:gd name="T46" fmla="*/ 74 w 915"/>
                <a:gd name="T47" fmla="*/ 0 h 1139"/>
                <a:gd name="T48" fmla="*/ 72 w 915"/>
                <a:gd name="T49" fmla="*/ 1 h 1139"/>
                <a:gd name="T50" fmla="*/ 72 w 915"/>
                <a:gd name="T51" fmla="*/ 7 h 1139"/>
                <a:gd name="T52" fmla="*/ 70 w 915"/>
                <a:gd name="T53" fmla="*/ 7 h 1139"/>
                <a:gd name="T54" fmla="*/ 65 w 915"/>
                <a:gd name="T55" fmla="*/ 4 h 1139"/>
                <a:gd name="T56" fmla="*/ 60 w 915"/>
                <a:gd name="T57" fmla="*/ 4 h 1139"/>
                <a:gd name="T58" fmla="*/ 61 w 915"/>
                <a:gd name="T59" fmla="*/ 6 h 1139"/>
                <a:gd name="T60" fmla="*/ 68 w 915"/>
                <a:gd name="T61" fmla="*/ 9 h 1139"/>
                <a:gd name="T62" fmla="*/ 68 w 915"/>
                <a:gd name="T63" fmla="*/ 12 h 1139"/>
                <a:gd name="T64" fmla="*/ 65 w 915"/>
                <a:gd name="T65" fmla="*/ 16 h 1139"/>
                <a:gd name="T66" fmla="*/ 65 w 915"/>
                <a:gd name="T67" fmla="*/ 20 h 1139"/>
                <a:gd name="T68" fmla="*/ 65 w 915"/>
                <a:gd name="T69" fmla="*/ 27 h 1139"/>
                <a:gd name="T70" fmla="*/ 62 w 915"/>
                <a:gd name="T71" fmla="*/ 35 h 1139"/>
                <a:gd name="T72" fmla="*/ 60 w 915"/>
                <a:gd name="T73" fmla="*/ 40 h 1139"/>
                <a:gd name="T74" fmla="*/ 54 w 915"/>
                <a:gd name="T75" fmla="*/ 47 h 1139"/>
                <a:gd name="T76" fmla="*/ 48 w 915"/>
                <a:gd name="T77" fmla="*/ 53 h 1139"/>
                <a:gd name="T78" fmla="*/ 44 w 915"/>
                <a:gd name="T79" fmla="*/ 55 h 1139"/>
                <a:gd name="T80" fmla="*/ 32 w 915"/>
                <a:gd name="T81" fmla="*/ 58 h 1139"/>
                <a:gd name="T82" fmla="*/ 20 w 915"/>
                <a:gd name="T83" fmla="*/ 58 h 1139"/>
                <a:gd name="T84" fmla="*/ 9 w 915"/>
                <a:gd name="T85" fmla="*/ 59 h 1139"/>
                <a:gd name="T86" fmla="*/ 1 w 915"/>
                <a:gd name="T87" fmla="*/ 58 h 113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15"/>
                <a:gd name="T133" fmla="*/ 0 h 1139"/>
                <a:gd name="T134" fmla="*/ 915 w 915"/>
                <a:gd name="T135" fmla="*/ 1139 h 113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15" h="1139">
                  <a:moveTo>
                    <a:pt x="15" y="1008"/>
                  </a:moveTo>
                  <a:lnTo>
                    <a:pt x="0" y="1061"/>
                  </a:lnTo>
                  <a:lnTo>
                    <a:pt x="15" y="1139"/>
                  </a:lnTo>
                  <a:lnTo>
                    <a:pt x="70" y="1139"/>
                  </a:lnTo>
                  <a:lnTo>
                    <a:pt x="231" y="1108"/>
                  </a:lnTo>
                  <a:lnTo>
                    <a:pt x="408" y="1046"/>
                  </a:lnTo>
                  <a:lnTo>
                    <a:pt x="554" y="946"/>
                  </a:lnTo>
                  <a:lnTo>
                    <a:pt x="639" y="816"/>
                  </a:lnTo>
                  <a:lnTo>
                    <a:pt x="715" y="593"/>
                  </a:lnTo>
                  <a:lnTo>
                    <a:pt x="738" y="385"/>
                  </a:lnTo>
                  <a:lnTo>
                    <a:pt x="738" y="285"/>
                  </a:lnTo>
                  <a:lnTo>
                    <a:pt x="777" y="224"/>
                  </a:lnTo>
                  <a:lnTo>
                    <a:pt x="845" y="200"/>
                  </a:lnTo>
                  <a:lnTo>
                    <a:pt x="907" y="200"/>
                  </a:lnTo>
                  <a:lnTo>
                    <a:pt x="915" y="169"/>
                  </a:lnTo>
                  <a:lnTo>
                    <a:pt x="823" y="177"/>
                  </a:lnTo>
                  <a:lnTo>
                    <a:pt x="808" y="154"/>
                  </a:lnTo>
                  <a:lnTo>
                    <a:pt x="884" y="70"/>
                  </a:lnTo>
                  <a:lnTo>
                    <a:pt x="868" y="47"/>
                  </a:lnTo>
                  <a:lnTo>
                    <a:pt x="853" y="62"/>
                  </a:lnTo>
                  <a:lnTo>
                    <a:pt x="792" y="123"/>
                  </a:lnTo>
                  <a:lnTo>
                    <a:pt x="777" y="123"/>
                  </a:lnTo>
                  <a:lnTo>
                    <a:pt x="777" y="16"/>
                  </a:lnTo>
                  <a:lnTo>
                    <a:pt x="761" y="0"/>
                  </a:lnTo>
                  <a:lnTo>
                    <a:pt x="738" y="8"/>
                  </a:lnTo>
                  <a:lnTo>
                    <a:pt x="746" y="123"/>
                  </a:lnTo>
                  <a:lnTo>
                    <a:pt x="730" y="131"/>
                  </a:lnTo>
                  <a:lnTo>
                    <a:pt x="668" y="70"/>
                  </a:lnTo>
                  <a:lnTo>
                    <a:pt x="623" y="62"/>
                  </a:lnTo>
                  <a:lnTo>
                    <a:pt x="631" y="93"/>
                  </a:lnTo>
                  <a:lnTo>
                    <a:pt x="699" y="162"/>
                  </a:lnTo>
                  <a:lnTo>
                    <a:pt x="699" y="200"/>
                  </a:lnTo>
                  <a:lnTo>
                    <a:pt x="676" y="278"/>
                  </a:lnTo>
                  <a:lnTo>
                    <a:pt x="676" y="346"/>
                  </a:lnTo>
                  <a:lnTo>
                    <a:pt x="676" y="462"/>
                  </a:lnTo>
                  <a:lnTo>
                    <a:pt x="645" y="608"/>
                  </a:lnTo>
                  <a:lnTo>
                    <a:pt x="615" y="700"/>
                  </a:lnTo>
                  <a:lnTo>
                    <a:pt x="561" y="816"/>
                  </a:lnTo>
                  <a:lnTo>
                    <a:pt x="499" y="908"/>
                  </a:lnTo>
                  <a:lnTo>
                    <a:pt x="454" y="954"/>
                  </a:lnTo>
                  <a:lnTo>
                    <a:pt x="330" y="993"/>
                  </a:lnTo>
                  <a:lnTo>
                    <a:pt x="215" y="1008"/>
                  </a:lnTo>
                  <a:lnTo>
                    <a:pt x="99" y="1024"/>
                  </a:lnTo>
                  <a:lnTo>
                    <a:pt x="15" y="1008"/>
                  </a:lnTo>
                  <a:close/>
                </a:path>
              </a:pathLst>
            </a:cu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1467" name="Group 2"/>
          <p:cNvGrpSpPr>
            <a:grpSpLocks/>
          </p:cNvGrpSpPr>
          <p:nvPr/>
        </p:nvGrpSpPr>
        <p:grpSpPr bwMode="auto">
          <a:xfrm>
            <a:off x="5664200" y="990600"/>
            <a:ext cx="3784600" cy="1938338"/>
            <a:chOff x="5664200" y="990600"/>
            <a:chExt cx="3784600" cy="1938992"/>
          </a:xfrm>
        </p:grpSpPr>
        <p:sp>
          <p:nvSpPr>
            <p:cNvPr id="61479" name="Text Box 34"/>
            <p:cNvSpPr txBox="1">
              <a:spLocks noChangeArrowheads="1"/>
            </p:cNvSpPr>
            <p:nvPr/>
          </p:nvSpPr>
          <p:spPr bwMode="auto">
            <a:xfrm>
              <a:off x="56642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       Consider the unhandled node   </a:t>
              </a:r>
              <a:br>
                <a:rPr lang="en-US" altLang="en-US" sz="3000" i="1">
                  <a:solidFill>
                    <a:srgbClr val="92D050"/>
                  </a:solidFill>
                </a:rPr>
              </a:br>
              <a:r>
                <a:rPr lang="en-US" altLang="en-US" sz="3000"/>
                <a:t>with the smallest </a:t>
              </a:r>
              <a:br>
                <a:rPr lang="en-US" altLang="en-US" sz="3000"/>
              </a:br>
              <a:r>
                <a:rPr lang="en-US" altLang="en-US" sz="3000" i="1">
                  <a:solidFill>
                    <a:schemeClr val="accent2"/>
                  </a:solidFill>
                </a:rPr>
                <a:t>d(      )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148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87121" y="1492322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8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96000" y="2440714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5" name="Text Box 34"/>
          <p:cNvSpPr txBox="1">
            <a:spLocks noChangeArrowheads="1"/>
          </p:cNvSpPr>
          <p:nvPr/>
        </p:nvSpPr>
        <p:spPr bwMode="auto">
          <a:xfrm>
            <a:off x="5740400" y="3048000"/>
            <a:ext cx="3784600" cy="332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  <a:defRPr/>
            </a:pPr>
            <a:r>
              <a:rPr lang="en-US" altLang="en-US" sz="3000" i="1" dirty="0">
                <a:solidFill>
                  <a:schemeClr val="tx2"/>
                </a:solidFill>
              </a:rPr>
              <a:t>Handled</a:t>
            </a:r>
            <a:r>
              <a:rPr lang="en-US" altLang="en-US" sz="3000" dirty="0">
                <a:solidFill>
                  <a:schemeClr val="tx2"/>
                </a:solidFill>
              </a:rPr>
              <a:t> </a:t>
            </a:r>
            <a:r>
              <a:rPr lang="en-US" altLang="en-US" sz="3000" dirty="0"/>
              <a:t>it.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i="1" dirty="0">
                <a:solidFill>
                  <a:schemeClr val="accent1"/>
                </a:solidFill>
              </a:rPr>
              <a:t>Handle</a:t>
            </a:r>
            <a:r>
              <a:rPr lang="en-US" altLang="en-US" sz="3000" dirty="0"/>
              <a:t> out going edges.</a:t>
            </a:r>
          </a:p>
          <a:p>
            <a:pPr marL="457200" indent="-457200" eaLnBrk="1" hangingPunct="1">
              <a:spcBef>
                <a:spcPct val="50000"/>
              </a:spcBef>
              <a:defRPr/>
            </a:pPr>
            <a:r>
              <a:rPr lang="en-US" altLang="en-US" sz="3000" dirty="0"/>
              <a:t>Update its neighbor’s </a:t>
            </a:r>
            <a:br>
              <a:rPr lang="en-US" altLang="en-US" sz="3000" dirty="0"/>
            </a:br>
            <a:r>
              <a:rPr lang="en-US" altLang="en-US" sz="3000" i="1" dirty="0">
                <a:solidFill>
                  <a:schemeClr val="accent2"/>
                </a:solidFill>
              </a:rPr>
              <a:t>d</a:t>
            </a:r>
            <a:r>
              <a:rPr lang="en-US" altLang="en-US" sz="3000" dirty="0"/>
              <a:t> values.</a:t>
            </a:r>
          </a:p>
        </p:txBody>
      </p:sp>
      <p:grpSp>
        <p:nvGrpSpPr>
          <p:cNvPr id="61469" name="Group 55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1477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1478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59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53400" y="5334000"/>
            <a:ext cx="45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1473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4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5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1476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7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7" presetClass="emph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>
                                        <p:cTn id="28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to>
                                        <a:schemeClr val="accent1"/>
                                      </p:to>
                                    </p:animClr>
                                    <p:set>
                                      <p:cBhvr>
                                        <p:cTn id="29" dur="1000" fill="hold"/>
                                        <p:tgtEl>
                                          <p:spTgt spid="76815"/>
                                        </p:tgtEl>
                                        <p:attrNameLst>
                                          <p:attrName>stroke.on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 nodeType="clickPar">
                      <p:stCondLst>
                        <p:cond delay="indefinite"/>
                      </p:stCondLst>
                      <p:childTnLst>
                        <p:par>
                          <p:cTn id="3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xit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33" dur="50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/>
                                        <p:tgtEl>
                                          <p:spTgt spid="768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Oval 3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1" name="Oval 4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2" name="Oval 5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3" name="Oval 6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4" name="Oval 7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5" name="Oval 8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6" name="Oval 9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7" name="Oval 10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8" name="Oval 11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79" name="Oval 12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0" name="Oval 13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1" name="Oval 14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2" name="Oval 15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183" name="Line 30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4" name="Line 31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5" name="Line 32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6" name="Line 33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7" name="Line 34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8" name="Line 35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89" name="Line 36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0" name="Line 37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1" name="Line 38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2" name="Line 39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3" name="Line 40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4" name="Line 41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5" name="Line 42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6" name="Line 43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7" name="Line 44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8" name="Line 45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99" name="Line 46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0" name="Line 47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1" name="Line 48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2" name="Line 49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3" name="Line 50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4" name="Line 51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5" name="Line 52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6" name="Line 53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7" name="Line 54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8" name="Line 55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09" name="Line 56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0" name="Line 57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1" name="Line 58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12" name="Text Box 16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213" name="Text Box 17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214" name="Text Box 18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215" name="Text Box 19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216" name="Text Box 20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7217" name="Text Box 21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218" name="Text Box 22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219" name="Text Box 23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7220" name="Text Box 24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7221" name="Text Box 25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222" name="Text Box 26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223" name="Text Box 27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224" name="Text Box 28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225" name="Text Box 29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226" name="Oval 62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227" name="Rectangle 68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</p:spTree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67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2468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69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2470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1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2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3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4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2475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2476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7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2478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2479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0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1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2482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2483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2513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4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484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2485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2486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2487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2511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2512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54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2489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2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62507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6250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9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1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62505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6250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8" name="Text Box 34"/>
          <p:cNvSpPr txBox="1">
            <a:spLocks noChangeArrowheads="1"/>
          </p:cNvSpPr>
          <p:nvPr/>
        </p:nvSpPr>
        <p:spPr bwMode="auto">
          <a:xfrm>
            <a:off x="5562600" y="3403600"/>
            <a:ext cx="3784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br>
              <a:rPr lang="en-US" altLang="en-US" sz="3000"/>
            </a:br>
            <a:r>
              <a:rPr lang="en-US" altLang="en-US" sz="3000"/>
              <a:t>was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.</a:t>
            </a:r>
          </a:p>
        </p:txBody>
      </p:sp>
      <p:grpSp>
        <p:nvGrpSpPr>
          <p:cNvPr id="62493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2503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2504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6" name="Group 45"/>
          <p:cNvGrpSpPr>
            <a:grpSpLocks/>
          </p:cNvGrpSpPr>
          <p:nvPr/>
        </p:nvGrpSpPr>
        <p:grpSpPr bwMode="auto">
          <a:xfrm>
            <a:off x="5664200" y="4495800"/>
            <a:ext cx="3784600" cy="1938338"/>
            <a:chOff x="5613400" y="990600"/>
            <a:chExt cx="3784600" cy="1938992"/>
          </a:xfrm>
        </p:grpSpPr>
        <p:sp>
          <p:nvSpPr>
            <p:cNvPr id="62501" name="Text Box 34"/>
            <p:cNvSpPr txBox="1">
              <a:spLocks noChangeArrowheads="1"/>
            </p:cNvSpPr>
            <p:nvPr/>
          </p:nvSpPr>
          <p:spPr bwMode="auto">
            <a:xfrm>
              <a:off x="56134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But with      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/>
                <a:t>, this edge is now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>
                  <a:solidFill>
                    <a:schemeClr val="accent1"/>
                  </a:solidFill>
                </a:rPr>
                <a:t> </a:t>
              </a:r>
              <a:r>
                <a:rPr lang="en-US" altLang="en-US" sz="3000"/>
                <a:t>so we are good. 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2502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5800" y="1077653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2495" name="Group 59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2497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8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499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2500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2496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 nodeType="clickPar">
                      <p:stCondLst>
                        <p:cond delay="indefinite"/>
                      </p:stCondLst>
                      <p:childTnLst>
                        <p:par>
                          <p:cTn id="2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68" grpId="0"/>
    </p:bld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491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3492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493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3494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5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6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7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8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3499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3500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501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3502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3503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4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5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3506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507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354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508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3509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23" name="Freeform 72"/>
          <p:cNvSpPr>
            <a:spLocks/>
          </p:cNvSpPr>
          <p:nvPr/>
        </p:nvSpPr>
        <p:spPr bwMode="auto">
          <a:xfrm>
            <a:off x="2701925" y="2185988"/>
            <a:ext cx="2382838" cy="3438525"/>
          </a:xfrm>
          <a:custGeom>
            <a:avLst/>
            <a:gdLst>
              <a:gd name="T0" fmla="*/ 360720 w 2382590"/>
              <a:gd name="T1" fmla="*/ 0 h 3438659"/>
              <a:gd name="T2" fmla="*/ 0 w 2382590"/>
              <a:gd name="T3" fmla="*/ 1390756 h 3438659"/>
              <a:gd name="T4" fmla="*/ 1649009 w 2382590"/>
              <a:gd name="T5" fmla="*/ 1815709 h 3438659"/>
              <a:gd name="T6" fmla="*/ 2202972 w 2382590"/>
              <a:gd name="T7" fmla="*/ 1339247 h 3438659"/>
              <a:gd name="T8" fmla="*/ 2383334 w 2382590"/>
              <a:gd name="T9" fmla="*/ 3438257 h 3438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0" t="0" r="r" b="b"/>
            <a:pathLst>
              <a:path w="2382590" h="3438659">
                <a:moveTo>
                  <a:pt x="360606" y="0"/>
                </a:moveTo>
                <a:lnTo>
                  <a:pt x="0" y="1390918"/>
                </a:lnTo>
                <a:cubicBezTo>
                  <a:pt x="549498" y="1532586"/>
                  <a:pt x="1281446" y="1824508"/>
                  <a:pt x="1648493" y="1815922"/>
                </a:cubicBezTo>
                <a:lnTo>
                  <a:pt x="2202285" y="1339403"/>
                </a:lnTo>
                <a:cubicBezTo>
                  <a:pt x="2270468" y="1639373"/>
                  <a:pt x="2322488" y="2738907"/>
                  <a:pt x="2382590" y="3438659"/>
                </a:cubicBez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3511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3543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354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3512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rgbClr val="FF0000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3513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3514" name="Group 1"/>
          <p:cNvGrpSpPr>
            <a:grpSpLocks/>
          </p:cNvGrpSpPr>
          <p:nvPr/>
        </p:nvGrpSpPr>
        <p:grpSpPr bwMode="auto">
          <a:xfrm>
            <a:off x="5638800" y="1981200"/>
            <a:ext cx="3657600" cy="1477963"/>
            <a:chOff x="5638800" y="1981200"/>
            <a:chExt cx="3657600" cy="1477328"/>
          </a:xfrm>
        </p:grpSpPr>
        <p:sp>
          <p:nvSpPr>
            <p:cNvPr id="63539" name="Text Box 34"/>
            <p:cNvSpPr txBox="1">
              <a:spLocks noChangeArrowheads="1"/>
            </p:cNvSpPr>
            <p:nvPr/>
          </p:nvSpPr>
          <p:spPr bwMode="auto">
            <a:xfrm>
              <a:off x="5638800" y="1981200"/>
              <a:ext cx="3657600" cy="1477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 </a:t>
              </a:r>
              <a:r>
                <a:rPr lang="en-US" altLang="en-US" sz="3000" i="1"/>
                <a:t>+</a:t>
              </a:r>
              <a:r>
                <a:rPr lang="en-US" altLang="en-US" sz="3000" i="1">
                  <a:solidFill>
                    <a:schemeClr val="accent2"/>
                  </a:solidFill>
                </a:rPr>
                <a:t> </a:t>
              </a:r>
              <a:r>
                <a:rPr lang="en-US" altLang="en-US" sz="3000" i="1">
                  <a:solidFill>
                    <a:schemeClr val="tx2"/>
                  </a:solidFill>
                </a:rPr>
                <a:t>w(       ,</a:t>
              </a:r>
              <a:r>
                <a:rPr lang="en-US" altLang="en-US" sz="3000">
                  <a:solidFill>
                    <a:schemeClr val="tx2"/>
                  </a:solidFill>
                </a:rPr>
                <a:t>     ) 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</a:t>
              </a:r>
              <a:r>
                <a:rPr lang="en-US" altLang="en-US" sz="3000">
                  <a:solidFill>
                    <a:schemeClr val="accent2"/>
                  </a:solidFill>
                </a:rPr>
                <a:t>   8    </a:t>
              </a:r>
              <a:r>
                <a:rPr lang="en-US" altLang="en-US" sz="3000"/>
                <a:t>+</a:t>
              </a:r>
              <a:r>
                <a:rPr lang="en-US" altLang="en-US" sz="3000">
                  <a:solidFill>
                    <a:schemeClr val="accent2"/>
                  </a:solidFill>
                </a:rPr>
                <a:t>     </a:t>
              </a:r>
              <a:r>
                <a:rPr lang="en-US" altLang="en-US" sz="3000">
                  <a:solidFill>
                    <a:schemeClr val="tx2"/>
                  </a:solidFill>
                </a:rPr>
                <a:t>5</a:t>
              </a:r>
              <a:br>
                <a:rPr lang="en-US" altLang="en-US" sz="3000">
                  <a:solidFill>
                    <a:schemeClr val="accent2"/>
                  </a:solidFill>
                </a:rPr>
              </a:br>
              <a:r>
                <a:rPr lang="en-US" altLang="en-US" sz="3000"/>
                <a:t>=       </a:t>
              </a:r>
              <a:r>
                <a:rPr lang="en-US" altLang="en-US" sz="3000">
                  <a:solidFill>
                    <a:schemeClr val="accent2"/>
                  </a:solidFill>
                </a:rPr>
                <a:t> </a:t>
              </a:r>
              <a:r>
                <a:rPr lang="en-US" altLang="en-US" sz="3000">
                  <a:solidFill>
                    <a:srgbClr val="FF0000"/>
                  </a:solidFill>
                </a:rPr>
                <a:t>13 </a:t>
              </a:r>
            </a:p>
          </p:txBody>
        </p:sp>
        <p:pic>
          <p:nvPicPr>
            <p:cNvPr id="63540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56491" y="20574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1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574679" y="208862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4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305800" y="2049983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5" name="Group 4"/>
          <p:cNvGrpSpPr>
            <a:grpSpLocks/>
          </p:cNvGrpSpPr>
          <p:nvPr/>
        </p:nvGrpSpPr>
        <p:grpSpPr bwMode="auto">
          <a:xfrm>
            <a:off x="5486400" y="812800"/>
            <a:ext cx="3784600" cy="1016000"/>
            <a:chOff x="5486400" y="620554"/>
            <a:chExt cx="3783870" cy="1015663"/>
          </a:xfrm>
        </p:grpSpPr>
        <p:sp>
          <p:nvSpPr>
            <p:cNvPr id="63537" name="Text Box 34"/>
            <p:cNvSpPr txBox="1">
              <a:spLocks noChangeArrowheads="1"/>
            </p:cNvSpPr>
            <p:nvPr/>
          </p:nvSpPr>
          <p:spPr bwMode="auto">
            <a:xfrm>
              <a:off x="5486400" y="620554"/>
              <a:ext cx="378387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This red path to </a:t>
              </a:r>
              <a:br>
                <a:rPr lang="en-US" altLang="en-US" sz="3000"/>
              </a:br>
              <a:r>
                <a:rPr lang="en-US" altLang="en-US" sz="3000"/>
                <a:t>   has length </a:t>
              </a:r>
            </a:p>
          </p:txBody>
        </p:sp>
        <p:pic>
          <p:nvPicPr>
            <p:cNvPr id="63538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27642" y="685800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6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353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)=20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353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3517" name="Group 45"/>
          <p:cNvGrpSpPr>
            <a:grpSpLocks/>
          </p:cNvGrpSpPr>
          <p:nvPr/>
        </p:nvGrpSpPr>
        <p:grpSpPr bwMode="auto">
          <a:xfrm>
            <a:off x="5664200" y="4495800"/>
            <a:ext cx="3784600" cy="1938338"/>
            <a:chOff x="5613400" y="990600"/>
            <a:chExt cx="3784600" cy="1938992"/>
          </a:xfrm>
        </p:grpSpPr>
        <p:sp>
          <p:nvSpPr>
            <p:cNvPr id="63533" name="Text Box 34"/>
            <p:cNvSpPr txBox="1">
              <a:spLocks noChangeArrowheads="1"/>
            </p:cNvSpPr>
            <p:nvPr/>
          </p:nvSpPr>
          <p:spPr bwMode="auto">
            <a:xfrm>
              <a:off x="5613400" y="990600"/>
              <a:ext cx="3784600" cy="19389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But with      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/>
                <a:t>, this edge is now </a:t>
              </a:r>
              <a:r>
                <a:rPr lang="en-US" altLang="en-US" sz="3000" i="1">
                  <a:solidFill>
                    <a:schemeClr val="accent1"/>
                  </a:solidFill>
                </a:rPr>
                <a:t>handled</a:t>
              </a:r>
              <a:r>
                <a:rPr lang="en-US" altLang="en-US" sz="3000">
                  <a:solidFill>
                    <a:schemeClr val="accent1"/>
                  </a:solidFill>
                </a:rPr>
                <a:t> </a:t>
              </a:r>
              <a:r>
                <a:rPr lang="en-US" altLang="en-US" sz="3000"/>
                <a:t>so we are good. 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353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035800" y="1077653"/>
              <a:ext cx="604479" cy="4888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7" name="Group 6"/>
          <p:cNvGrpSpPr>
            <a:grpSpLocks/>
          </p:cNvGrpSpPr>
          <p:nvPr/>
        </p:nvGrpSpPr>
        <p:grpSpPr bwMode="auto">
          <a:xfrm>
            <a:off x="5757863" y="6303963"/>
            <a:ext cx="1176337" cy="554037"/>
            <a:chOff x="5758656" y="6303962"/>
            <a:chExt cx="1175544" cy="554038"/>
          </a:xfrm>
        </p:grpSpPr>
        <p:sp>
          <p:nvSpPr>
            <p:cNvPr id="63531" name="Rectangle 2"/>
            <p:cNvSpPr>
              <a:spLocks noChangeArrowheads="1"/>
            </p:cNvSpPr>
            <p:nvPr/>
          </p:nvSpPr>
          <p:spPr bwMode="auto">
            <a:xfrm>
              <a:off x="6300693" y="6303962"/>
              <a:ext cx="633507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800">
                  <a:solidFill>
                    <a:schemeClr val="accent2"/>
                  </a:solidFill>
                </a:rPr>
                <a:t>13 </a:t>
              </a:r>
            </a:p>
          </p:txBody>
        </p:sp>
        <p:cxnSp>
          <p:nvCxnSpPr>
            <p:cNvPr id="63532" name="Straight Connector 5"/>
            <p:cNvCxnSpPr>
              <a:cxnSpLocks noChangeShapeType="1"/>
            </p:cNvCxnSpPr>
            <p:nvPr/>
          </p:nvCxnSpPr>
          <p:spPr bwMode="auto">
            <a:xfrm flipV="1">
              <a:off x="5758656" y="6303962"/>
              <a:ext cx="642144" cy="554038"/>
            </a:xfrm>
            <a:prstGeom prst="lin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49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0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3529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353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53" name="Straight Arrow Connector 52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3522" name="Text Box 34"/>
          <p:cNvSpPr txBox="1">
            <a:spLocks noChangeArrowheads="1"/>
          </p:cNvSpPr>
          <p:nvPr/>
        </p:nvSpPr>
        <p:spPr bwMode="auto">
          <a:xfrm>
            <a:off x="5562600" y="3403600"/>
            <a:ext cx="3784600" cy="101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is better but </a:t>
            </a:r>
            <a:br>
              <a:rPr lang="en-US" altLang="en-US" sz="3000"/>
            </a:br>
            <a:r>
              <a:rPr lang="en-US" altLang="en-US" sz="3000"/>
              <a:t>was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.</a:t>
            </a:r>
          </a:p>
        </p:txBody>
      </p:sp>
      <p:grpSp>
        <p:nvGrpSpPr>
          <p:cNvPr id="63523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3525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6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7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3528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3524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xit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" dur="50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768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1+ppt_h/2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6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823" grpId="0" animBg="1"/>
    </p:bld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15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4516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17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4518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9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0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1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2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4523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4524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25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4526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27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8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29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4530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531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4565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6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32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4533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4534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4563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4564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4535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4536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4537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4561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4562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4538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539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4559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4560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4540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4555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6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7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4558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4541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4542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3" name="Group 26"/>
          <p:cNvGrpSpPr>
            <a:grpSpLocks noChangeAspect="1"/>
          </p:cNvGrpSpPr>
          <p:nvPr/>
        </p:nvGrpSpPr>
        <p:grpSpPr bwMode="auto">
          <a:xfrm rot="2360341">
            <a:off x="5781675" y="685800"/>
            <a:ext cx="1079500" cy="1079500"/>
            <a:chOff x="1224" y="1212"/>
            <a:chExt cx="3144" cy="3112"/>
          </a:xfrm>
        </p:grpSpPr>
        <p:sp>
          <p:nvSpPr>
            <p:cNvPr id="64546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48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4549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0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1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2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3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554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73" name="Text Box 34"/>
          <p:cNvSpPr txBox="1">
            <a:spLocks noChangeArrowheads="1"/>
          </p:cNvSpPr>
          <p:nvPr/>
        </p:nvSpPr>
        <p:spPr bwMode="auto">
          <a:xfrm>
            <a:off x="5791200" y="2133600"/>
            <a:ext cx="3352800" cy="286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have the answer for </a:t>
            </a:r>
            <a:r>
              <a:rPr lang="en-US" altLang="en-US" sz="3000" i="1">
                <a:solidFill>
                  <a:schemeClr val="tx2"/>
                </a:solidFill>
              </a:rPr>
              <a:t>handled </a:t>
            </a:r>
            <a:r>
              <a:rPr lang="en-US" altLang="en-US" sz="3000"/>
              <a:t>nodes</a:t>
            </a:r>
            <a:br>
              <a:rPr lang="en-US" altLang="en-US" sz="3000"/>
            </a:br>
            <a:r>
              <a:rPr lang="en-US" altLang="en-US" sz="3000"/>
              <a:t>(i.e. closest)</a:t>
            </a:r>
            <a:br>
              <a:rPr lang="en-US" altLang="en-US" sz="3000"/>
            </a:br>
            <a:r>
              <a:rPr lang="en-US" altLang="en-US" sz="3000"/>
              <a:t> i.e. </a:t>
            </a:r>
            <a:r>
              <a:rPr lang="en-US" altLang="en-US" sz="3000" i="1">
                <a:solidFill>
                  <a:srgbClr val="CC00CC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</a:t>
            </a:r>
            <a:r>
              <a:rPr lang="en-US" altLang="en-US" sz="3000"/>
              <a:t>and  </a:t>
            </a:r>
            <a:r>
              <a:rPr lang="en-US" altLang="en-US" sz="3000">
                <a:solidFill>
                  <a:srgbClr val="CC00CC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rgbClr val="CC00CC"/>
                </a:solidFill>
              </a:rPr>
              <a:t>(</a:t>
            </a:r>
            <a:r>
              <a:rPr lang="en-US" altLang="en-US" sz="3000" i="1">
                <a:solidFill>
                  <a:srgbClr val="CC00CC"/>
                </a:solidFill>
              </a:rPr>
              <a:t>u</a:t>
            </a:r>
            <a:r>
              <a:rPr lang="en-US" altLang="en-US" sz="3000">
                <a:solidFill>
                  <a:srgbClr val="CC00CC"/>
                </a:solidFill>
              </a:rPr>
              <a:t>)</a:t>
            </a:r>
            <a:br>
              <a:rPr lang="en-US" altLang="en-US" sz="3000"/>
            </a:br>
            <a:r>
              <a:rPr lang="en-US" altLang="en-US" sz="3000"/>
              <a:t>give shortest path from </a:t>
            </a:r>
            <a:r>
              <a:rPr lang="en-US" altLang="en-US" sz="3000" i="1"/>
              <a:t>s </a:t>
            </a:r>
            <a:r>
              <a:rPr lang="en-US" altLang="en-US" sz="3000"/>
              <a:t>to</a:t>
            </a:r>
            <a:r>
              <a:rPr lang="en-US" altLang="en-US" sz="3000" i="1"/>
              <a:t> u</a:t>
            </a:r>
            <a:r>
              <a:rPr lang="en-US" altLang="en-US" sz="3000"/>
              <a:t>.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8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39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5540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41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5542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3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4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5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6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5547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5548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5549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5550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51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2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3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5554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55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5589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90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56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5557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5558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5587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5588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5559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5560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5561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5585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5586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5562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63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5583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5584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5564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5579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0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1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5582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5565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5566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5567" name="Group 26"/>
          <p:cNvGrpSpPr>
            <a:grpSpLocks noChangeAspect="1"/>
          </p:cNvGrpSpPr>
          <p:nvPr/>
        </p:nvGrpSpPr>
        <p:grpSpPr bwMode="auto">
          <a:xfrm rot="2360341">
            <a:off x="5781675" y="685800"/>
            <a:ext cx="1079500" cy="1079500"/>
            <a:chOff x="1224" y="1212"/>
            <a:chExt cx="3144" cy="3112"/>
          </a:xfrm>
        </p:grpSpPr>
        <p:sp>
          <p:nvSpPr>
            <p:cNvPr id="65570" name="Freeform 27" descr="Green marble"/>
            <p:cNvSpPr>
              <a:spLocks noChangeAspect="1"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5571" name="Freeform 28" descr="Green marble"/>
            <p:cNvSpPr>
              <a:spLocks noChangeAspect="1"/>
            </p:cNvSpPr>
            <p:nvPr/>
          </p:nvSpPr>
          <p:spPr bwMode="auto">
            <a:xfrm>
              <a:off x="3056" y="1628"/>
              <a:ext cx="1312" cy="1296"/>
            </a:xfrm>
            <a:custGeom>
              <a:avLst/>
              <a:gdLst>
                <a:gd name="T0" fmla="*/ 592 w 1312"/>
                <a:gd name="T1" fmla="*/ 160 h 1296"/>
                <a:gd name="T2" fmla="*/ 16 w 1312"/>
                <a:gd name="T3" fmla="*/ 640 h 1296"/>
                <a:gd name="T4" fmla="*/ 496 w 1312"/>
                <a:gd name="T5" fmla="*/ 1024 h 1296"/>
                <a:gd name="T6" fmla="*/ 1216 w 1312"/>
                <a:gd name="T7" fmla="*/ 1216 h 1296"/>
                <a:gd name="T8" fmla="*/ 1072 w 1312"/>
                <a:gd name="T9" fmla="*/ 544 h 1296"/>
                <a:gd name="T10" fmla="*/ 1120 w 1312"/>
                <a:gd name="T11" fmla="*/ 64 h 1296"/>
                <a:gd name="T12" fmla="*/ 592 w 1312"/>
                <a:gd name="T13" fmla="*/ 16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5572" name="Group 29"/>
            <p:cNvGrpSpPr>
              <a:grpSpLocks noChangeAspect="1"/>
            </p:cNvGrpSpPr>
            <p:nvPr/>
          </p:nvGrpSpPr>
          <p:grpSpPr bwMode="auto">
            <a:xfrm>
              <a:off x="1776" y="1212"/>
              <a:ext cx="1944" cy="2413"/>
              <a:chOff x="2227" y="1194"/>
              <a:chExt cx="1944" cy="2413"/>
            </a:xfrm>
          </p:grpSpPr>
          <p:sp>
            <p:nvSpPr>
              <p:cNvPr id="65573" name="Freeform 30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4" name="Freeform 31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5" name="Freeform 32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6" name="Freeform 33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7" name="Freeform 34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5578" name="Freeform 35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  <p:sp>
        <p:nvSpPr>
          <p:cNvPr id="55" name="Text Box 34"/>
          <p:cNvSpPr txBox="1">
            <a:spLocks noChangeArrowheads="1"/>
          </p:cNvSpPr>
          <p:nvPr/>
        </p:nvSpPr>
        <p:spPr bwMode="auto">
          <a:xfrm>
            <a:off x="5562600" y="2024063"/>
            <a:ext cx="4114800" cy="1938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</a:t>
            </a:r>
            <a:r>
              <a:rPr lang="en-US" altLang="en-US" sz="3000" i="1">
                <a:solidFill>
                  <a:srgbClr val="FF0000"/>
                </a:solidFill>
              </a:rPr>
              <a:t>unhandled</a:t>
            </a:r>
            <a:r>
              <a:rPr lang="en-US" altLang="en-US" sz="3000"/>
              <a:t> nodes, </a:t>
            </a:r>
            <a:r>
              <a:rPr lang="en-US" altLang="en-US" sz="3000">
                <a:solidFill>
                  <a:schemeClr val="accent2"/>
                </a:solidFill>
                <a:sym typeface="Symbol" pitchFamily="18" charset="2"/>
              </a:rPr>
              <a:t></a:t>
            </a:r>
            <a:r>
              <a:rPr lang="en-US" altLang="en-US" sz="3000">
                <a:solidFill>
                  <a:schemeClr val="accent2"/>
                </a:solidFill>
              </a:rPr>
              <a:t>(</a:t>
            </a:r>
            <a:r>
              <a:rPr lang="en-US" altLang="en-US" sz="3000" i="1">
                <a:solidFill>
                  <a:schemeClr val="accent2"/>
                </a:solidFill>
              </a:rPr>
              <a:t>u</a:t>
            </a:r>
            <a:r>
              <a:rPr lang="en-US" altLang="en-US" sz="3000">
                <a:solidFill>
                  <a:schemeClr val="accent2"/>
                </a:solidFill>
              </a:rPr>
              <a:t>) </a:t>
            </a:r>
            <a:r>
              <a:rPr lang="en-US" altLang="en-US" sz="3000"/>
              <a:t>and </a:t>
            </a:r>
            <a:r>
              <a:rPr lang="en-US" altLang="en-US" sz="3000" i="1">
                <a:solidFill>
                  <a:schemeClr val="accent2"/>
                </a:solidFill>
              </a:rPr>
              <a:t>d(u)</a:t>
            </a:r>
            <a:r>
              <a:rPr lang="en-US" altLang="en-US" sz="3000" i="1">
                <a:solidFill>
                  <a:schemeClr val="tx2"/>
                </a:solidFill>
              </a:rPr>
              <a:t>  </a:t>
            </a:r>
            <a:r>
              <a:rPr lang="en-US" altLang="en-US" sz="3000"/>
              <a:t>values give the shortest </a:t>
            </a:r>
            <a:br>
              <a:rPr lang="en-US" altLang="en-US" sz="3000"/>
            </a:br>
            <a:r>
              <a:rPr lang="en-US" altLang="en-US" sz="3000" i="1">
                <a:solidFill>
                  <a:schemeClr val="accent1"/>
                </a:solidFill>
              </a:rPr>
              <a:t>handled </a:t>
            </a:r>
            <a:r>
              <a:rPr lang="en-US" altLang="en-US" sz="3000"/>
              <a:t>path from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</p:bld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2" name="Picture 2" descr="http://www.easyvectors.com/assets/images/vectors/afbig/646740991b06ba506fc5fea7aee60c44-city-clip-art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741363"/>
            <a:ext cx="5486400" cy="4440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63" name="Straight Connector 34"/>
          <p:cNvCxnSpPr>
            <a:cxnSpLocks noChangeShapeType="1"/>
          </p:cNvCxnSpPr>
          <p:nvPr/>
        </p:nvCxnSpPr>
        <p:spPr bwMode="auto">
          <a:xfrm>
            <a:off x="4924425" y="4419600"/>
            <a:ext cx="103188" cy="115252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6564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22697" flipH="1">
            <a:off x="1143000" y="3844925"/>
            <a:ext cx="704850" cy="1254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65" name="Straight Connector 38"/>
          <p:cNvCxnSpPr>
            <a:cxnSpLocks noChangeShapeType="1"/>
          </p:cNvCxnSpPr>
          <p:nvPr/>
        </p:nvCxnSpPr>
        <p:spPr bwMode="auto">
          <a:xfrm flipV="1">
            <a:off x="990600" y="4591050"/>
            <a:ext cx="504825" cy="51435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66566" name="Picture 5" descr="https://encrypted-tbn1.gstatic.com/images?q=tbn:ANd9GcRevFmRYhtf6ZB6jrkeqtDChYTzIZqQo1hSMMwMeeTOVP9uXYpP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6800" y="685800"/>
            <a:ext cx="1524000" cy="168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7" name="AutoShape 7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541838" y="-2127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68" name="AutoShape 9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694238" y="-6032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69" name="AutoShape 11" descr="data:image/jpeg;base64,/9j/4AAQSkZJRgABAQAAAQABAAD/2wCEAAkGBxMTEhUUExMTFRUWGRkXGBUWGBUbGxsZHBsgGRkZGBgYHCogGBolGxgYIT0tJSkuLi4uGB81ODMuNygtLisBCgoKDg0OGxAQGzEmICQ0LDI1LzQvLzIsMiwyNC81LCwsLCw3LCw3NTQ3LCwvNCwuNDQsNDQ0LCwvLC8sLDQsLP/AABEIALMA5AMBEQACEQEDEQH/xAAcAAEAAgMBAQEAAAAAAAAAAAAABQYDBAcCAQj/xABOEAACAQIEAQcEDAoJBAMAAAABAhEAAwQSITEFBhMiQVFhcQcygZEUFiMzQlNUc5OhsdEVNFJjgpKywdLTJDVDYnKUs8LUNnSi8SW04f/EABsBAQACAwEBAAAAAAAAAAAAAAAEBQECAwYH/8QAQhEAAgECAwQGCAUCBAYDAQAAAAECAxEEITEFEkFRE2FxodHwBhQiMoGRscEVM0JS4VOyI2Ki8TQ1RWOCwkNykiT/2gAMAwEAAhEDEQA/AO40AoBQCgFAKAUAoBQCgFAKAUAoBQCgFAKAUAoBQCgFAKAUAoBQCgFAKAUAoBQCgFAKAUAoBQEJa5UWGx74AFjfS0LzadEAmMpM6NBVttnFAfbfKrCtizg1uZr4HSAVioMFsjOBlD5VYwTMA0BNUAoBQCgFAKAUAoBQCgFAKAUAoBQCgFAKAUAoBQCgFAKAUAoBQHKvLdyEuYxExOH5oPZDm6CApdcoObOPOKhIg9u9AWLyU8kX4bguaulGuu5uPkGgkBQmb4cBZnTziO8gXOgFAKAUAoBQCgFAKAUAoBQCgFAKAUAoBQCgFAKAUAoBQCgFAeL95UVndgqqCzMTAAAkkk7ACg1OKcv+WjYxjZtaYZSPG4RrmYdSg7Duk6wFq8Vit72I6HvNh7D6FLEV17XBcu3r+naTXk75dZcuFxTaaLausduxHPZ2H0Gu2FxW97E9St27sPob4jDr2eK5da6vp2adUqceVFAKAUAoBQCgFAKAUAoBQCgFAKAUAoBQCgFAKAUAoBQCgFAcv8r9/FlrNkKPY90woVuk9xVa4c4MQAEkATqAZmAvGpQrV/Yp/wC/UXGycbgsHPpcQm2nlkrLr1vf4dmZzTF4a5aXNctui7SRI10ExMawPTUKrsvFU1eUPv8AQ9hR9Jdm1W0qlu1NfU+WsPcbzbT7xJGUbT8KNOqu9DYmMq/pt25fyRsX6W7NoXSk5vlFX73Zd52jyU4vE3cEj3irW5dbRkm4AjtbKvpBEpoZOhqVGE4Ldm7tHicXWoVqrqUI7sXw86dmdudi6VsRhQCgFAKAUAoBQCgFAKAUAoBQCgFAKAUBhxeJW2uZvAAakk7ADrJrKTYIu5xLEN73ZRQdM124ZH97m0UhgBrBdSdRpvW6UFq/kvu/BmDFzuM+Ow3+Wu/8ms71L9r+a8BmekxeLXcYa9PZzliPR7rnn9GI650f4T5r5PwGZv4LiQc5WRrb7hWy6jrylSQY09dauNs07mTerQCgKF5UvP4f8/c/0LlS8D+fH4/RnHEflso/LH8Uuf4rX+qlXeK/L+K+qK+j7/z+h7q0IZ0LySf1VY/x4n/7N2vE1vzJdrL+n7qLhXM3FAKAUAoBQCgFAKAUAoBQCgFAKAUAoBQHLOL8VxYw9vigvC4jXxzeGIC2/Y9wm0hBALi6QQxJMDMRl01t6NClOp6taztrx3vpbzc5TnuxczAPKVdzFfYduQAfxhuuR8R/dNSvwHP8z/T/ACRfX4WvZnlPKZdOX+h2+kuYf0httPzG+tFsH/uf6f5MvHwV8nkE8pl0x/Q7eq5vxhttPzG+tFsH/uf6f5Dx8FfJklyU5XPjcbYttYS0gS5eEXGclgFVdcigAC43bOm0axcXs5YWlv7127LS3idqOIVVtJaHSqqCQc18p/lDGGDYbCsDfIh7g2tA9Q7bn2eNcqlTdyWpY4HAuu96Xu/UonAeG4i6FvYjEYgxraV7jMRIgtDkgSCR2watsBgKluknJp8P5uQNp4zDuXRUIKy1fPsJjF8IFxCj3brKYkSnUZHwe0A+irKWFclZzl3eBUqslmorvPv4K/O3f/D+GunRVP6ku7wNN6H7F3+JpYzht2xaJw+IxKhZY21u3AsGWbKqEANJnTeT11VY7Zj6KU6UnvLPt58C62Rj6MMTGOJgnB5PLTk1n8+ohBxfE/KcT9Pe/iryPrFX9zPqC2PgH/8AFE+/hbE/KcT9Pe/ip6xV/cPwbA/0kPwtiflOJ+nvfxU9Yq/uH4Ngf6SH4WxPynE/T3v4qesVf3D8GwP9JD8LYn5Tifp738VPWKv7h+DYH+kh+FsT8pxP097+KnrFX9w/BsD/AEkWHkXy0vYa8BeuvcsuQH5xncr/AH1JkiOzYjvgiRh8VJStN5FRtjYFKVHfwsbSXBcV48vl2dvsXldVdGDKwDKykEEESCCNwRVoeDase6AUAoBQCgFAKAUAoBQHJr+Db2tK5vXCBh0YJltZQQREHJmEdsz31cRmvX7Jfq6zm17BHng9ifex62+/vPrq435c2VNz4ODWPixppu23ZvWd+XMXPo4NY+LHZu23ZvWN+XMXJLyX4dV4ni1VQAli1lG+WTrlnaYG3ZVZtWTdKN3xZYYVK1ze8p3lDGGDYbCsDfIh7g2tA9Q7bn2V52pU3clqXeBwLrvel7v1Oecl+TpYi/fBMnMqtqSd87zv26+Jq22ds61qtVZ8F92R9rbVUl6vh/d0b59S6vr2a3Gr084KAUAoCm8d4dzTyvvbno/3TGq/afq6q8btvAOlU6aHuy16n/J9L9EtsKtSWDqv2o+71x5Ls+nYRtUJ7UUAoBQCgFAdA8l/K3mXXCXY5pyebcmMjnXKZ0ysezZj15pFlg8Rf/Dl8PA8T6R7Js3i6S195cv83j8+Z1+rA8eUzlNy+XDXXtJZNxrcZyz5BJAYBTlYsYPYOr0Qq+MjSnuWuyBiMfGjPctdm5yb5b4fFKMzLZuExzbNPhleAGBkdh12rrSxMKnGz5HahioVVfRlnqQSRQCgFAKAUAoDlF7Fn2shObu/iqjPAy7jWZmPRVvGP/8Afe/6jT9Jpm+4862fFSGHomD9VW5U2XM+ey/zdz1D76C3WPZLHa0/pyj7TQW6yrXuVF/B4rFm1kFy9bt2+cUzzcCTlkdJuqTEdlUm2MVDdjTi/aV/gei2RgHWjvyyj9ezxHJfk6WIv3wTJzKrakk653nft133Na7O2dpVqrsX3Y2rtVNer4f3dG1x6l1fX63Kr084KAUAoBQGHGYZbiMjCQftBkH0EA+iudalGrBwmsmdaFadCpGrTdpRd0UXE2GtuUbdfrHUw7jXz3GYWWGqunL4Pmj7RsnaVPaGGjWjk+K5Pzmuox1FLMUAoBQCgPhFDDV8mdA4P5Q7qYPmCCbynKt5tfcyCZPa6wF13kHWDM6WNao5e8vNz5j6SbO/D5qdN+zNu3NcWrclwfDK/XVMRimuMWdmY3GJZ2ifX6o7Ne6obkpPfveSXf5ueOq9A59JScnKMb2lxlldqy0Wdle+hjv9FvQB3ERECuMpOo7s09ZniZSqztdvOystLaLLx1LHwHllisOECk3bYAHNuNAo+CrbjeOvYadVS6eMlTsm7/Y7yxUKCiozvlmraPknx7TsPCuIJiLSXbZ6LCY0kHrUx1g6VcU5qcVKOjLOnUjUipR0Zt1ubigFAKAUBzG9/wBLD/tV+0Vax/5h/wCRp+gg+N2yyAKEZs4gOJUkAkAiRp9lXKKqGpFWxZFy3nCBMiaXAgAab2kHQEGRoa2zOntWy86GdLbMt5bD2VuljqRDqs/CMlidokCK4141JQtB2fMzCUYyi6ibXK9rlPt8Nv28ZzKrZuuq5/dC+U7GTsSRPXVNT2XUpSVRtSfXfXmXeJ2t01DcjHcjply5cMi08/xX4rB/rXPvqw3sXyj3lJajzY5/ivxWD/WuffTexfKPeLUebHP8V+Kwf61z76b2L5R7xajzY5/ivxWD/WuffTexfKPeLUebHP8AFfisH+tc++m9i+Ue8Wo82Of4r8Vg/wBa599N7F8o94tR5sc/xX4rB/rXPvpvYvlHvFqPNkdxK3jXZeetYddGM2y5ZgvwdTG7A+g9tQMdga2LjaSW8k2mtcuHxLrYm147OrqSb3JNKS4dvw/g0ktOdBbuHxVh9bACvOU9kYybsqb+OX1PoNb0m2XSjvOsn2Xb7jKmCun+zYeJUfvqVT9H8bJ2cUu1+FyDW9M9mwjeLlJ8kvGyPa8MvH4KjvLCPqk/VUiHoziW/akkvi/AhVPTvCqL6OlJvrsl8039DIOD3e22O+WMejKJ9YqRH0WlfOpl2fyQp+nr3Xu0M+uWX0RkXgbTrdEdcW4PoJcgeo1Jj6L0k1vVG12EOfpzjHFqNOKfPPxPl/hQSMrux10bLER3KDMkVW7b2ZhsDRjKDd27Z8uPLqK7Eeme03Ta3kr8VHP4an2Qo6aiTtpIJ7j1HevOygpJdG3134fwefxSp4lxq0Jybt7bnJXTy00dtNb8rmDEXDA6AC7HXQaRtvv9tEo773X2efPI67tKvVk6N4K+Wd7acXbXXqvY9pBzSSsQO4dYjrGkfXWG3DKyd8+sYiEsPBwjFScrPeeqad8uGejvcySynKrAzrmJ1/8A0+FbS6PKfdwv4fU0qLDRlGvD2pey921lvXzVnfJadfCyOteSvDFcK7EznuMe/QBdfVVpgM6W9zbZYYNS3ZTla8m3lks+S8C51NJYoBQCgFAcnvYV/ayG5+5l9jKebizl3Gk83mj9Kat4yXr9rfq6/E5/pPJq3Kk+UAoCpWGB4w8EH3KNO2F0pLSPayQ/yS2OYBo9COQPILiOI4i9xS1i1zaq0i07TJiI50RUDa9ers+NKWUt9N6Wtp1vmWFHCQqN5vIuftWv/KrP+Xf/AJFUn4/V/Yu87/h0ObHtWv8Ayqz/AJd/+RT8fq/sXePw6HNgclr/AMqs/wCXf/kU/H6v7F3j8OhzZzrhfKi++NGHdbOXPcQsquD0FYgiXIElR216iFKv0FOvJx3Z2yzvmmyDVpQje18i41sRiN4p75a8Ln+2sw/NXY/sYn7j+H3MNSzgaXF+JLh0DsrMCwWFidQT1nupm5KMVdvwb+xvTpubsRA5Y2virv8A4fxUqJ03uzcU+uUV9WdlhZPj9TM3HrzWzdtYLEPaWc13K+RY3l1VlEdckRXHpqe8o78bvrv/AGpo2WEfF+e4k+E43nrS3MuXNPRmYhiN4HZXWLeaeqbXybX2I9SG5Kxs3LYYQa5YjD068HTqK6ZzeZGDCXGGcZoVmUNE+axU7axINfK68YUMTPDuWSbXngSqFKldRqtqL1td/Gya6uw0LNphIdgOzWQe/aRPeT41iXRyzSa+HcdZyoWdrqyySV7vKy6k88zYW0NoAI3bUx2QNZrjq0uZjZOzcXtGb6Bqyte+Vrvj8noeuGIF6CA6wFGp2AUAAak6CrDF4OUbVH7XNaa8me42n6O08LSWJTc1H3ot2uv8rSuu/wAe58jsAbODtKwIYjOwMyGfpEEHUETEd1WOHp9HTUTy9CNoImq7HUUAoBQCgOY3v+lh/wBqv2irWP8AzD/yNP0EUcCnwQV/wkj1AGBVyVO8z57DH5d39dqDeHsJesu3i7ffQbzK3h0A4uwAAAs6AaAaLsKS0j2s7v8AJLXc2Pgaw9COiu+Qn37EfNJ+1Vb6Xfl4bsf/AKl1g9ZHY68UTj5QH0UB+duB/wBaj52/+zcr6n/0zD9kf7WUlf8AV54nSqiEIjeKe+WvC5/trMPzV2P7GJ+4/h9zDUs4Ff5b+8L84P2WrpQ/4ml2v+2RIw3vPs8DpvIjlFbt2sDhVstDWLIa4oUDnWsLdgqNTKSxbb648HWq2ryhbiy8jhIyoOr0iTX6ea7dL8lxXyNTyqcpCq3MKCEQ2c124YJKuebCLoYJJ3js26+FTEVYV6dOiryk1bl5yKyU5byjHXr8oonJRm9jWwRp04IM/DO+mh9de5pOpeSqWveV7aX3nciV7b/y+hM12OJt8EPuP6d7/VevjG203tKsl+5k2MXJxitXb6Iw8Vw9v2PcZVXUZgQO0gyK4YedVYiMJt5OzRvHD7tfoqkc07Ndd80RGGtKbmUhvNLygBICOsjLBzZswG0gAxvI9DGpRpZ1OOXzv4al7WUacoyi1F89NM/ql8SY4Jc9j3lv2gJBOVLkwfylBiVIGnaIO8GpUd6clJS9ld/X57S3xm2J1sIqVSzlJJ3XDS17PV5vkssuXW+CcbtYlSbZIZYzI2jLO0js0Oo0MHsqSedJKgFAKAUAoDlF7h9v2sh4Ob2KpnM8TI6pj6qt4zfr9v8AMafpPBq3Kg+UAoCp2v64f5n9y0lpHtZ3f5Jarmx8DWHocEV3yFe/Yj5pP2qrfS78vDdj/wDUusHrImOWXHTduNzVy+qW1GTmw4DvJzNmXcQVidNDXlaVOyzJhb+Fcdsixb5/FYfnQi85N20OlHSkTprUeUc3ZG6hJ8CbQzBGoPXWhg/O/A/61Hzt/wDZuV9T/wCmYfsj/aykr/q88TpVRCERvFPfLXhc/wBtZh+aux/YxP3H8PuYalnAr/Lf3hfnB+y1dKH/ABNLtf8AbIkYb3n2eBfcPwX+gYS+tsEHCWTc3IkWVUs6Ccw5sZZCsRA6JGlfPsdRcqjlHg2W9Gcd72uGnIh+U/BEvYDENbtC21tc7OLbWlULlu81DKrOSoXUjUkHQQBps+jL1qnKSyUlr56ztXnSa5sheSv4rb/S/bavf/qn/wDaf9zPP1/ffw+hK1k5G1wQnmhppnvSZ/Ov1RrXxrbaj6/Xbee9l18yfGMHBuTztGytrzu+Fvjcx8obo5mARrcRdDvDSw79AxI7Aaj7PpyWIV1wb04Wyf0syThKUo14qUWsr5rhbJ9nJmhwOwGxDtLArZCiDp02JJ239zX66nbTqOMIK3G/yt4kzaU3CUGu35G5zAtXFkuwI0ZzPS1nqicoX0A99Tdk4vplKLsraJZZcbfE4067quUnZO97LJZ8lyM93EXQ+ewURrZMXGEmYEgQRptMzPZ2251WR07knx4YuwrnKt0Ac4gJ0MkSJ1ykqY8COo1rCopXSea1Nb8Dc4O5ZDcklbjF0n8g+ae4ECfTW5szfoYFAKA5Rev3PayF5o5fYq9PMm0jWJmreKXr+v6jT9Jha4M2WRO8dcVadLBTUL52vbjYqD1W4FAVO1/XD/M/uWktI9rO7/JLDd4hZgjnbc6iM679m9R5Yugrrfj80bxwOKdmqUv/AMvwK15HeJJh717nTlz21Akqo0bXVyBOvbVf6T1qVeGHVKalZO9mnb3dS5wuDrx3nKDX/i/AkOI3rj3rjRYFqM7XhcVUUsWi3AuOjP5u2VjDkiInzkWkrPxO8qFSLWWt+DXc0jWxvKN7WHu2rVwOly26OpDQMykF12g+EjXY1pKVNvXMm0tm4q++4NJZu+WXxOj2cY9y3bAm2mVQfy20HWD0F+s93XFbsQHqcU5Oj/5NfnL37FyvqS/5ZhuyP9rKSvrLzxOm1FIRG8U98teFz/bWYfmrsf2MT9x/D7mGpZwIzlBw1sRbCKwUhg0meoEdXjRSlCcZxV7P7NdfM6UpqDuzXfB465ZXDXMa3MKoUW1mMoGUKQMsrl01J8KirC0VJyVKN3zcpL5ez8yS8WuCNe5yWNxpv4m7djad50G7luoAbdQ7K704bnuxhHsjn/qcjV4t8F57ib4dgxZtrbUkhZgtE6knWAB11tFWvd3u2/m7kac3J3ZsVk1NrgrRZ6/fLuwn+2cV8a2zDf2lWV17z1yJ9Om6jUU0suLssl5sYuL8PuXHQobeVQ3RbMJZiOloCNACNp6RqPg8XCim5ptu3yXAkYbFulLeld5W14Gkli7h35xrlhUfKhkXGJK5mAU9EKTLbztUipWhjEoxjK6u+HG1+ZIc1jqkYJW67qyXFs2MVjbWITmgyB2IiTmg9ZXKZkCYOlcqVGphp9LZ2V+rLhe/fqdcTs54J9JGopq70eduF1n8dQvB7g0OJgMYjm1BPhJ86O7qqatt1Gnu09OvveRGjiJST3YXtm9XZc31EjhsELRDW9WVWVRcJdCCZKup85SQD9Yg61ApbTrQqb7s765akb1ipe/HsOrcK4il+2LiSAZBB3BG4Ph3V66jVjVgpx0ZOjJSV0bldDYUAoDmV0TyWEfJV+0VaKSjj7vRM5t2gVJ7zc5mjXz4Oncq/qgjury8tpSeM9a5PJdXLjw7yttlZEy+JAQMJafNA3J6h3Hx0HXXuK2No0qHrEn7Nr3OZ8KXT1217irP9eZY8I9NeNr+mM9//Cpq3W8+42sQfKNOayFffLz82bmxGYBRsNAB1fXOtRsFtfE4vEylUesbJLJLNXt1ljs2CdRykrqCvZ6Plf4u5oYThuEtYprOJe9zfNh1dcuaSSIYZIOzbR1b1z2jTqU0nR7z3Wysfi8RTluKLknxWVvms/4Jj2Dwb47Ffqr/AC6qekxv7V5+Jab21P6VPz8SF5SHAIoXCNfdz5zPlAUdkBAST46VLwyxEneqlbz1mIYjGqbjVjGPZr9WV/2JcOuUeLMJ/wDVW8MNJq+hTYjbVCFRxtvdf+5OcjuI3LGKt2xIW46q1udDmOUMOqQYOm8RXCpTccpDEvD4rDOtT1Xz7GRPAWA4mCSABcvkk7AZLmpr6a5KOysPJ6JR/tZ4epCU5yjFXbenxOkYbFJcEowYbSKg0cRTrJuDvYj18LVoW6RWvo7pp8Mmroj+J3V562uZcwVyVkTEqJjeJrpTkumSvnZ/Y4TT3L9ZguYhQYPhXHF7YwmFn0dSWfJK9u2xFcksmfDil7/CK4L0gwDhv7/ws7/I16WFr3Pi4tYnUeIis09v4Gbtv2yvmreewz0keZ5vYogSBPiY/dVXV9LKSlalTbXNu3ic+nTdkekxI69PWR64qbgfSLDV4vpfYa4N8Op5fI2hVjIxtj16gTrHUPtrSp6T4SLtFSa528bGekRs4THi3byDVpuN3AM7MPHRq+eY9etYupXWUZO/WdJYuG4nHs7jCvF7gPnAjtyiPTA/fXN4WnbQ5LE1LIl8FfN1EuCAykkbxMFT6CCfCeuKjqXq9VrVfYs8HipQaml2o2GZ3jOFABBhSTJG0kgQB9f271sXFx3YLXn58/Sdicf0sNyKtc0sZh1Lk3bzW10yibYXbXV1PS9O3prvgtxwso3lx1v/ALE3Y+J6BS3GlJ/T4mTh9nKWy3GuWyFylipEjNmy5VAIgr6RXHHOF0krSzv3Wv3kXa1aNWtvay4/Y6HyF/Fj85c+2vS7L/4WHx+rOeH/AC0WKp53FAYcXiktIXc5VXc6nrjYa7mtZSUVvPQw2krs5FY5Qn8E4TDqoCc3bF13230VR4gEk9XjpG2xjorFVKEPeu7kKrXy3V8SGvMQQzZXkdFgdDqIMjsBb6zVKlwI7fEkeF4bUuTIEqmgiDBYg7mSI9HfUbaGNnUpwoN5Qv38DD1JOqoFZ5cOAlmGXnBcDoh+EV1M6gBANSSQAOsVb7GU+mbir/RFhs6pGE5bydmrZcM14FdxOIuXScRdNsOMtnmUDc5mklQElixOYmQYIq3xMp1Kqpbrvz4W7T1WyNqYPAzabk97/Lp3khwXhFzFKWtZYU5WzEqVbrQyPOGkjqkdtRpUpRdpZHoI+k+Eleyll1fyRGKwT275t3FIYOJB7N/SMtSaEbyiQ8fjac8PUqRl717c+wvHDLAXD2WSyl5rgLOzWzcJefesy6WYkrmaQMusmrU8QRGL4RbfiK2FLqgvEK9sgMo5k3SFaCBFwZe6I31rjiMqbZ3w9RwnlxI3hfJbEJiOdjoq91fPXPs9sHUFc0mddKsq/pZglhIYOcZXikm0lb3bZZ9ZXYip/iyfG/w1Or4DhtnFAXyrPeuKnsi3bvMpS+EVBmAYFVyoNdZAUqNSWjUMY3Deoy9l9nedd2NVJvMrHKPClsSosNbvWbVtkV0yLDORzill0uspRRmAGwUyysTzjtvDYKo+ku5NPTrtrmRsXZrcRX2sBWIc9LYKdx4d5n0+mvL77krr5lBKM07JefPniehhr2vReNvMft7Ik+Na9JT5r5o26GVr7r8+fsYxZJIGY5iekvWe7KdZ+6t95WvbI13Xe2757TZvcCuwDvA1AM+jWNfvrjHF0yQ8PNXtbz3HvD8EYmINsRuY6uoAHurE8XFLmYhQqS988/g10BGRu8jpeqNfqrPTwlxOc6FXlc+WOGXbgIJIA62Ur1EbRM6ztSeIp09O7M2p4eTd2rf7pm7heBMqwXUeAJ9UkR6j+6uM8Ym7pHZ4VSd5Pz588SXw2HVFCrt9p7TUOc3OV2SYRUVZGWtDYUB8ZGaFTz3IRTEwzGASOsCZPcDXfDUemqxhzfdxMxjd2R1LBYRLSBLa5VHV+8k6kntNe6hCMIqMVZItUklZGetjIoCvcuLFxsOMiNcCurMiLmYgbZQNSQ0HTsqDtGlUq0HGnqcMRFuGRz7h2EK2kt27TsgUKpJtkEDrLBiDVBiaWIxVeVeo0nJ3dvscFhas87a9asZ04Sw6Qs2pJnQrmntmI6uo1h4Oo423/rY6fh87XyubC8PvH4VtO4qzn0wygfXSGz4W9pv4ZeJ1js929qQbhV2PfrY7xZaR4Tdit1gKXX814G34cv3dxocX5L3HZLlq/wC6JIAvKpTKSG/sgrBgyIwM7rVhg3DDX3VqdoYSNP3W/iQ17kTiFueyA9q7eIKNb1toEgZDbZgxzArrnDBgxBETM5Y1XzWRu6LsWHkpwe5Y557oRXusvQQ5goRcol4GZjvsKj4isqjVuB0pwcVmTONwq3bbW3Eq248DII7CCAfEVwjJxd0dGk1ZlQPJ/G2iVsXJQ6yLmSd91iAesxprVhHGQt7RHdF8CT4NwlMIOdvNmuN0QQGaJ1KjSWY5ZJPZ3SYuIxO+uSRt7NJb0mMMhC6zJJYzrqxLH6zXmMRU6So5LyuBR1Jb0mzX4hwq1eINxQxAKiQDoxBYQR15QJ33iKUsRUpe47ecjVSa0N2uJgTQCgE0AoBQCgFAKAUAoBQFk5F8LzOb7g5V0td7ah37wJCjvz76R6bY2D3I9NJZvTs5/EmYan+pl0q9JYoBQCgK9xPk+ZZ7BUFszG205Wc9jA+5yd9CO4akxK2FU3vLUzGcoe78iEuSrlHR0YflDQgRJVvNYajYyJ1AqvnTlB2kiTCrGTsfa0OgoBQCgFAKAjrnGrQJClrhBj3NSwmJIL+aPXWs6kIe80vr8tThPFUoasiMbeutzl0rDBTzVqZAgEy2sFyezYQJ3JrquIhWqRp39m6uVdWv01RXyiQeCxgRFvG8SWYB1ZtCCwBgEwDrpEawNZg3OJwNOdJwjHNadpPq4aDp2SzWhZUcEAgyDsa8rKLi7NZlO007M9VgwYsTiAgBIYyYCqrMxMEwqqCToCdOoE9VdKVKdWW7BZnahQlWnuRaXb5+n0Fm+rIHB6JEydPGZ2rWcJRlutZjEUJ0Kjpz1XJ3WeaafWncYfEq4JQyAYnXsBEdoIIII0IIIrNSlOm7TVmcpRcXZoy1oYNfD4227FUdWK7gHbqrpOjUgk5JpMk1cHXpQVScbJ5cNdbO2j6nZ68jK11QQpYAtMAkSY1MDr01rRRbTaWSI1j3WAKAUAoDb4Rwm5iiVTOlsHK16BptIt5vObXeCAZ7Iq2wGzJ1mpz9z69R2pUXN34HR8Jhlt20toIVFVFEkwqiAJOp0FetWRYJWyM1DIoBQCgFAYr+HRxDorAawwB19NYaT1MNJ6lR4jgzZuFY6BM2z1R+TPaNd9xr2xVYiluSy0ZJozv7LNeo52FARmP4oy3ObtorkAFyWyhQZyjQEljExG0HrFcq1eFJXlxImIxapPdtdmP8J3vi7X0jfy6i/iEOTI/4i/29/wDBqXbly4YuXNoJt25VYJ6OY+c3mkbgGPN7eNXHTa9hWT48fOa8SPVxdWa5LqF24ttZMKqj0DsAH7qhQhKpLdjm2RoxcnZEO/EDeDZRCDYRqx79du719g9FgtnRo2nPOXcv56y2w2EUPalqa2BKu2T3MMxEgiTp0jpGpEHeNYqTjMS6ELpX+i7f4O1WuqWbjfu7OZYFVbaaTA7ASSSeoASzMx2Akk6V5apOdablLV+fgku4pW51Z31bPRvqIJZRJAEkCSdgJ6+6tNyXI13Xe1jxi7UgMBLIcy+MFdRsQVZhB01rtha3RVE+HHsOlGp0c1LzYxnE4IOV9zG0DOwuKNyOannM/wCSqpqACDFegjGFukVud8rdt/rmXK6D3lbncyYNGAYsSzM7tmaMxBY5M0ACRbCD0VQ4yqqlZuOmXn53KfETU6jkjPUU4mHheBtNFt3YPbXIgz5Wa0AsMcsSFJK6QNpkwa9BSlHE01KST+zLmhuV6SUuHD6ZeeJ4xOFRb6qjh1TM77FkuZQqBnHSIKXLpytMZp2y1xx0o06Cpxyu9OrO/fY441QhTVOPPQ2apSsFAFksFVXdj8FFZjG0kKOiswJMASJNd6GGq1nanG/0+ZlRb0RaeGcjphsQ8/mkMD9N926tBA3nMDp6TC7HpU/aqe0+7z2kyGGSzkWuxYVBlRVUdigAeoVcEoyUAoBQCgFAKAUBgxmFS6jI4lWBB6j4gjUHvGorEoqSszDV1YgsXyacSbN0Rp0LqlvEC4rAgR2hjPWRoIc8HF+6zdVKi0fzIi9buoctyzdzQDNu3cuLr2OinXTYwdu2oc6NSLs18szqsRHjkQGue5IYHO0hlZW6gsqwBHQy7jaKotoKSrWkuC8/O5UYmW9VbPVQjga93otngkEQ0CTpJBjc7ttrr112jaUNy/Wvv9FqbLNWIjjd5LrW7YdSNWIB1zDSD2GCTB107quNkUHFynJNPRdnUWGBpWbkyMfGG0TatjOdAsamTPR79Y9dXUmkt6WSLByUVmWjhmHa3bVWMnUnxZixHomPRXj8XWVatKolr9lYoq9TpKjkZ7tsMII6wfSCGUgjYggH0VwUmndHOMnF3Wpp32uPdTnFw/SfKhVMly43ngXbhbKZa2G0US629tq6xVOFNuDlkrvO6S09lWvxtq7K/aTunniF0aSu+JnOLAcIVuKxMZWRlI0YgkMAcpyPBEg5d606NuO8mmupp8uXastSLKhUim5K1j0cMubPHSmZ74Kz45SR6T2035bu7w8s53ehmrQwKAwYzBpdAVxIDBhMecNjB0O/XW9OpKm7x7DKdj1hcOttFtoIVQFA7hWJzc5OUtWG7u7PeeTCh3bfLbR7jR1nKgJAmBMRqO2ulHDVa35cWwk3oizcL5IM8NfYop15pNG8Hf4PXousx0twfQ4TY0IpSrZvlw/klwwy1kWvA4G3ZXLaRUEzA7e09tXUIRgrRVkSlFLJGzWxkUAoBQCgFAKAUAoBQCgFAQvHOTtvEdIE27sQHXUGNg6nRx6jEwRUTE4KliF7az58TlUoxnrqUK5ZuW2yXVyXBuvaOpl7VMfaDqCB5HF4WeHqOMtOD5or5wcXZnyopqa/EbYa2wKLc0JCNsSNROhjWulCThUTi7daN6btJWdus073AkW2LgsW7Z3thT03I6lyMObUjXMToDqpmKkR2hUlPc321xvou26d2uXPR5XLCVOpCLlUnlw435EoahlYaj3FRSbl3m3LNBZLtxHGpRYTW0yqACYIIBMEzHS0pP2I3WXFJrm89U+HFaaEylTo1IWbs13mTDKSkOS05vOABykkqCAAJCwPRWJtb149RGnuqb3ND7ZtvM3Lr3SJy5z5oOpA+oeCruZJxJw0hFR7OPnx7FvVrzqK0mZq1OIoBQHh7gEAkAnQDrJ7ANyfCt6dKdR2hFvsQSb0J/g3JZ70PfBt2uiwt9IXHG8PsbY20MkgkHKa9DgNkbtqlbXl4kulh+Mi64TCW7S5baKg7FAHdrG5q+SSVkS0ktDPWTIoBQCgFAKAUAoBQCgFAKAUAoBQGpxDhtm+ALttHy6jMNQe47itZQjJWkrow4p6kFf5EWSehexFsR5qsjCe2byO0+mNNt5gT2ThZO+7bsZweFg9MjDc5DgDoYq9P51bTL6raIZ/S9Fcp7FwzVldfHxNfVY82aOG8nXNszJetKz+cRYInWfju0k+k9tJ7IhOKjKcml2eBl4a+rNn2lXPlKfQN/Orl+BUP3S7vAx6quZ8bkO53xFsx22D4/HdoHqrK2HRX6pd3gPVVzPvtKufKU+gb+dWPwKh+6Xd4D1Vcx7SrnylPoG/nU/AqH7pd3gPVVzHtKufKU+gb+dT8Coful3eA9VXMe0q58pT6Bv51PwKh+6Xd4D1VczJb5Dz5+JuT1c0ltRHeLguEnwI8K6Q2Lho63fx8LD1WPNlh4Vwm1hwRbUjNuWJZj4sxmO7bWrKjQp0Y7tNWR3hCMFZG9XU3FAKAUAoBQCgFAKAUAoBQCgFAKAUAoBQCgFAKAUAoBQCgFAKAUAoBQCgFAKAUAoBQCgFAf/Z"/>
          <p:cNvSpPr>
            <a:spLocks noChangeAspect="1" noChangeArrowheads="1"/>
          </p:cNvSpPr>
          <p:nvPr/>
        </p:nvSpPr>
        <p:spPr bwMode="auto">
          <a:xfrm>
            <a:off x="4846638" y="920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70" name="AutoShape 15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4999038" y="2444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66571" name="AutoShape 17" descr="data:image/jpeg;base64,/9j/4AAQSkZJRgABAQAAAQABAAD/2wCEAAkGBhQREBUUERQWFRUWGBcYGRgYFRcYGBQWFRUVFBYYFRscHCYeGBojGRUYIC8gIycqLCwvFR4xNjAqNSYrLCoBCQoKDgwOGg8PGiokHyQsLCk0KSotKiksLC0pLCksLCwsLCwpLCksLCksMCksLCwpLCksKSksKSwsLCwsLCksKf/AABEIAK4BIgMBIgACEQEDEQH/xAAcAAEAAgIDAQAAAAAAAAAAAAAABgcEBQEDCAL/xABSEAACAQMBBAYECAkICAYDAAABAgMABBEFBhIhMQcTQVFhcSIygZEIFEJSYnKhsRUXIzOSk6KywRZDU2NzgsLRNFRVlNLT4fAkNoOjs8MlZHT/xAAaAQEAAwEBAQAAAAAAAAAAAAAAAQIDBAUG/8QAKxEBAAICAgEBBwMFAAAAAAAAAAECAxEhMQQSBRMiQVFhkRQzcTKB0eHw/9oADAMBAAIRAxEAPwC8aUpQKUpQcE1pNN23sbiXqobqJ5OIChvXxz6snhJjHyc1kbUaW9zZXEETbjyxOiseQLKQM44gccHHfVbPqQW2S01HTLpBGqp+ShM0QKAKHhkjOUPDII4jPM1asRPcqWtMdRtbtKhfRtrs86TRzLOyQlRFPPE0UkyMD6MgYDekTGC44NvAnBzmaVVcrovL6OFd+V0jUfKdgq+8kCu+vPW1lu+sbQzW08rrDbhgqr2BAobdzwDM7ZLEHhgdgqLTFY3K1azadQu3+WNj/rlt/vEX/FT+WNj/AK5bf7xF/wAVVD+JOz/pLj9OP/l0/EnZ/wBJcfpx/wDLrD9TR0/o8i3v5Y2P+uW3+8Rf8Vd9ltFbTNuQ3EMjfNSWNj7gxNU1+JOz/pLj9OP/AJdaTbHoxhsbRrm3lmDxFG9Ir2uq+iVVSrAsDnwqY8ikzpW3i5KxuXpGlRjo5157vSba4nPpmM77Hhkxu0Zc9gzuZPmahO3XTkqMbbSh18x9HrQN6NTy/JD+dbx9X61buZPNsNurXTIt+5f0iPQiXjJJ9Ve76RwPGqR1fanUdechSbWzBOFUndP1iMGZvDgo8O3r0vYmSaU3Opu00rHJQtvcezrG7cfNHAfZUre5VAFUDhwAHAADs8PKuzH42+buXJn+VUNt9Fv9JYT6fOzgcXQAjeHbvR5IkHlxHZ31a/R/0x2+o7sU2Le65bhPoSHl+SY9v0Dx7t7nUYjvxniMeNaXaTYmG7y6Yjl574HB/rgc/rDj51bJ40TzT8K0zz1d6EpVA7K9LN5pTrbaqrTQ8ll9aRV71b+dXwPpDPPhirx0fWobuFZraRZY25Mp7e0Ec1I7QcEVxTExOpdcTvmGbSlKhJWFrWpi2tpp2GRFG8hHeI1LY9uMVm1ptstHe7sLi3iIV5Y2RS2QMnsJHIHlnxoKv2i09oLSK662X8KzNDuOsr5knlZWMIjzudUqkru7uAFHfxuhc4GefbUO2X2JkWf47qDrLcgFYkTPU2iHmsWeJcjm549niZlVrTEzwpSJiOSlKVVcpSlApSlApSlApSlApSlApSvl3ABJOAOJJ5ADmTQfVKiH8uZpQHtLJ5ImGVkkmjgEiniHRTvPukcQWVeB5VsNjdqvwhC8nVGPckaPg4kRyoGWicAB1ySMgYypqZiYRFonpv6UpUJDXnZGI2mvscOMv3x16JNedV/8zX3nL98dY5/27Orw/wB+n8pn1h7z7zTrD3n3mvmma8R9dp9dYe8+81F+kbUFWwkRnAaTdCqTxbEiMcDuAHOsHaLpCVG6mzHXSk43gN5Qe5QPzjeXDz5Vh6NsI8z9fqLF3PHq858t8jkPor/0r0fE8PJktFuni+f7RxY6zjrzM8NdpF3qF/ZxWSN1VnFkEjKrIWdpDvnnIQW4KOAwM4PGpZYaTa6ZCXJC8PSkbizeA8/mr9vOtq0yxgKgAwMAAYVR3cOXlWj2L0cazqDzXGWs7UgKnZM5zujyO6Wbw3R219B6a4Y45l8p6pyzzxDJ02TUNSGbC0xDyE07bit9UZyR9XerOuNidYhXeaC3nHasMpV8eHWAA+Qq2BekABAFUDAAAwAOAA8K+4tSYetxHuNZTbLPO1onF1pSNnqCyFlwySIcPHIpWSM9zKfvrMF51YJJAUc8nA955VOekzZEXVv8btgBd26llIHGaNeLwv8AOBGcdx5YyaivR9sbFeRrfaivWhyTb2+cxxoCV35BydyQeB4Y7OIC2rnnXXKLYYjnfDWS6pZXa9U8kLhvkl1zn6Jzz8RxrQppl7o8xuNNkZk+XGfSyo7JE5SDxGGGeznV7y6PZSp1clrCU5bpiTdHlw4eYqv9oNB/BdxGiMzWc5Ii3iWNvKo3uq3jxZGUErnJG6R40m8ZJ9OSNT9UxHojdJ39ki2A6X7bUgsb4gueXVseEh/qW+V9U+l54zU+rzztHsNFc5kiIim57w9Vzz9IDt+kOPnWZsn0v3WmyLa6uryR8lm9aRRyyT/PL4+sOPPlWGTDbH302pli/S+qViaVq0V1EstvIskbcmU5Hl4EdoPEVl1i1KV8TTKilnIVVBJJIAAHEkk8AK06bb2DNui+tSx4AC5iJJ7h6VBu6VwDXNApSlApSlApSlApSlApSlAr4mhDqVYZDAgjvBGCPdX3SggNt0XvurBPfSyWaAKsCxpEzRrwWOaVTvOoXhgbuQKnFpaJEixxKqIgCqqgBVA5AAchXdSpmdoiIjopSlQkNedV/wDM195y/fHXok15Y2k2jMOuXstsFlLu6IQd5SWK8Ru+t6uMCs8tZtSYhv494x5a2t1ErA1jXIbWPfmfdHYObMe5R2/d34qBz6leauxSEdTbZwxJOCPpt8s/QHDv76ydJ2HluJOv1F2Zj/N5447A5Hqj6K/ZyqZGRIlCIAAowFUYCj2cq18X2bFfiyJ872vbL8GPiGv0HZiCyXKjL44yN6x8B80eA9uay57wngvAfaa6JJSxya+a9eNRGoeHO5ncsLWpiltMw5iN8ee6QKlPQnahNJVhzeWVj5giMfYgqAbVbRxRxvD68jKVKg+rvDGWPYfDn5VKOgnXAYJrN+EkTmRVPAlGwrjH0XHH+0Fct7RN4bRWfdyl23217abbLKkJmLSBMZIVQQTliAeeMDz9h31hdGWKOQqULorlG9ZCyht1vEZwfKsilOds9xpl6dL6W72H7xUF6M+FlLGvqw3V1GndurJvL7Mua3+vbQJY20tzIRiNSQD8tyCEQeJYge89lVxsFtUdMiS21SNrcTfl4pyCUkEwVyJCM7rDI8uRxjJymYi7aIm2P+6wtmzd9R/48RCbeb81nd3M+j7efsx25rU9Ks4/B0QPrfG7cJ9beJ4f3Q9Z11t1YRpvteQbuM+jKrk+SqSx9gqqdpOkVLy/j6wPFbwgmEOuN95AB1sg7AV9XnjnniatbXEbRji25nTfw3BXly7q7bu0iuoykqhl7jzB71PMHxFYisCAQcg8QRxBHhXIOOVdu/lLBH4LW+0WUz6fI0kPN4z6QIH9Ig9YD564I48qt/YHpZtdTATPU3OOMTH1u8xN8seHMceGONQ2C+7G9/8AnWg2i2EjnPWwEQzcwRwVjzBOPVOflD3GuXJ42+afh048/wArL91jSY7qCSCYb0cilWGccD3HsPb7KgT6XeWIMMlr+ELfkkkYiEwXsSeJ8K57N9eeMkZNRPZHpluLGQWusK7KOAnxmQDkC2Pzq/SHpc/WNXZp2pRXESywOskbDKspBB/77uyuOJmsui1a3jlp9g9NlgsY0nXq23pWEW8GECPK7xxAjgQiMF4cBjA4CpDSlVXKUpQKUpQKUpQKUpQKUpQKUpQKUpQK1O0m1Ntp8JlupAi8cDmzn5qLzY/d24FaDpT6Q/wTbKyKHnlJWNWzujdALO2OJAyvAEZLCqettmLnUJvjWqyOzNyjJwccwDjhGv0V48eyr0x2vOoUteKRuWbtH0gX+uO0Nopt7TOGOcFx/WuOeR/Nr38c86zdn9lILJcj0pMcZGHHyUfJHgOPia2YKQqERQAvAKowBWJLKWPGvQx4a4+e5cV8tr/w7p70ngvAd/b/ANKxqVpNd2qitsr68nzAeX1z2eXOr2tEcypWszxDbXV0kSF5GCqOZP8A3xPhUX/Ct1qUvxfTo2x8p+RCnhvM3KNftP2Vs9nejq71Rlnv2aGDmqYw7D6Cn1AfnNxPcedXbs7snFbRCOGMRRjsHNj3sTxJ8TxrkvmmeuIdNMcR95QvYPokhtCJJAJ7jnvkehGf6sHt+kePcBWv6R+ji5trkanpeTKDvSxqMtvYwzqvy1YcGXmck8cnFzRxhRgDAr6rmmfo6Ir9VM7PdN1pKgF2Gt5Rwb0WeMn6JUFl8iOHea2eodMOmxKSsxlPYscb5PtYKo99TTWtgrC8YtcWsTueb7u6582XDH2munSejbTrZg8NnEGHEMwMhU96ly2D4ir+9sy9xVAdC0O6164jub6MwafEd+KA8527GfIG8vexABHBRxY1bV/psU6GOeNJUPNXVWU+wjFZNKzmd9toiIjUI3b9HGnRtvJZwK3MHcBKnvXOQPZWs2y2AgvY924TOPUlXhJH5Hu8Dke2pvSkTpE128w6vs/e6I2fz9pn1hndGT8ocTE3vU+NbfSNciuVzG3Ec1PBl8x3eI4Vet9pCuDgAgggqQCrA8xg8MeHKqc2x6HSHM+mHqpVyTDndUn+qY+ofon0fEcq6MeWa9dMb0ie+3zXbDclfEd1RHTNrijmC+UxSqcEld0Z+mPknx5eVSgHPEV2UvFuYctqTXiWVfWEN3HuSqGHj6ynvU8wfEVFrRb/AEKQzWLmW3Jy8ZGQR/WIPD5a4PkOFSFWxyrMgvexuHjS+OuTvtNL2p0m+wfSna6ooVT1Vxj0oXPE95jbgJB5cR2gVM686bQbBpK3XWp6mYHeG7wVmHEHhxRs9o93bUr6LOk65e6GnakMzYPVynG8xVS+7Jjg2UBIcc8cck5rz8mK2Pt20yRfpcFKUrJoUpSgUpSgUpSgUpSgUpSgUpSgq3p82TkubOO5hyWtC7Mo5mJ90uw8VKKfLe7qiGh7T/G4Aw4OOEg7m7x3A8x7uyvQDKCMHiDXm7bvZptD1ISRA/E7gkgDkvHLR+aE5XvBA762w5PRP2ZZcfrhu667i4WNSzsFUcyTgCtLqe2UESZRhKx5Kp/ePyfv8K6dldj7jW26+4l6u2ViuFxksACVjXkOBGXbv7ezrvmivEcy5a45nmeIYz63c38vxfTo2Oeb8iBy3iTwjXxPHy5VY+wnRDFakSTYuLjnkj8nEe9AeZ+k3sAqa7NbHxWsQjgjEUfM49Zz85ieLHxPs4VJYogowowK47XmZ3LqrXjUcQx7XTwnE8W+7yrLpSs5nbSI0UpWFrGtQ2kLTXMixxrzZvsAHNiewDiahLNrovL6OFC8rpGg5s7BVHmSQBVFbXfCIlclNOjEa8utlAZz4qnqr/e3vIVU+sa9cXb79zNJK3e7E48FHJR4DFB6X1jpv0u3JAmaZh2QoW9zHdQ+xqjVx8JO2B9C1mYfSaNT7hvffXn6lB6R0j4Q1hKwWZJoM/KZQ6DzKEt+zVlWGoRzxrLC6yRsMqykMpHgRXiSrC6Gdunsb5IXY/F7hgjqTwR2wqSDuOcA94PHkMB6hrpuLVXHH39orupQQTbTo8gvUxOnpAYSZODp3DPaPonI7sHjVNapo97ojYcdfak8HGd0Z7O0xN4HgezPOvT5FazUNFV1YAAqwIZGAKsDzGDwI8DwrStud/NnNfwo7StaiuV3omzjmp4MvmP48qzq6ts+iIws1zprGJkyzQlsAADJ6pjy4D1G4ePZUY0HbpZMJcYRvn/Ibz+afs8q66Zonizmti+dUu/CHVKWY4RQSc9gHOsToo0uXU9YOoEbsFvwXxYoUjTPaQG327uHeKjeqzvqVzFY2RD9Yw3mHqntyT8xQCxPh4V6O2W2bi0+0jtoR6KDie12PFnbxJ4+HAcgKxz5fV8MdNcOPXxS21KUrmdBSlKBSlKBSlKBSuCaqvSJNR13fuYr1rG032SBI0DSSBDgvI2QRk9mew8BjJC1ahu0PSna2lwbdUnuZ14tHbx9YU+vxAB8BkjtxWlu59b0sF2KapbgHOE6q4QY54XO+B/ePlzrO6FdNVNLSc+lNdNJLK54s7GR1GTz4Acu8se00G82R28ttSDiAuskfrxSruSp2cVyeGe0E+OKkVVxtrELTXNMu4xumd3tZscOsDhRFvd5Bb9he6rHoFa/XdAgvYTDdRiSM8cHOQRyZSOKsOPEHtPfWwpQVpN0JadbwXDxxtJJ1Uu51r74RjGwBUYAyDyJzjnzrWfByCtYTg8SlwSPANFH/FTVuOuQQeR4e/hVLfBwcqb+I81aE/8AzIf3RQXXSlKBSlKDovr5IInllYKkalmY8lVRkn3V5Q6RekCXVbkuSVgQkRR54KvzmHIue0+zkKtL4RO1ZjgisYzgzflJf7NDhFPgzgn/ANLxqgKBSlKBSlKBX0jYORwI++vmlB7b0656yGN/norfpKG/jWRWBoH+iQf2UX/xrWfQKUpQaHbrC6bdueaW85B7c9U+PtqqOiPo4s9R0lmuosv8Yk3ZFO66qI4hjI5jO9wII4mrG6W7nq9FvD3xhf1kiR/4qwOg233dEgPz2mb/AN51+5RQbjZHo7s9M3jbRnfYYaR23nK5zu55KMgcABnAzyqTUpQKr7afX7261E6bpsiwdVGslxcMgcxh8biIp4bxBB7znmN05sGq56NJhNqesXCHejeeKNXHFW6lHVgp7RxX3igxNQv9S0No5ru6+P2LOqTFogktvvnAcbpORnvJ7sAkGpFtL0n2lnIIV37m4PKC3XrH4jI3scF78c8HOK56WpEGjXfWcQYwoHe7OoTHjv491ZGwmxVvp1sghQdY6qZJDhnkYgE5b5ueQHD76DS2XSxuzRx6hZXFiJW3Y5JRmMseQZsDdPvx24HGrAqtunfU4k0z4uxXrbiSNY94gbu46u8hJ9VQBuk/1lS3QNqrS4CxQXcM0iqAQsil23Rxbdzk8s5oN5SlKCHbSdJsFrcfFYop7u5Ay0VvHvlAcEb57OBHAZ5jOM1B+jna06XJJbX1vPaWksrPbyTxsoiLcTE7EYxywew5zz4b/oOCta3Lvxu3uZfjOfXD59EN27vFiPEt41Y09urqVdQysMFWAII7iDwIoMHUddjitjOCJFO6E3CG613YJGiEcCWdlUdnGod0d33xO6uNJf0upYyQsgYosU467qnOPQZSxI3vWB8s48mx1tDrlpHaqY0CS3csKu3Ulk3YYHEed1WDyE8MerWx2Ebc1LVo5OExuEk482gaMCIjvAAI8M0G6242RXUrUwljG6sJIpF5xSpndYeHEg+fDBwa1nR3tVPcdfaXyhbyzZUkK+rKrAmOVe7eAyfMHhnAmdUZe7OnUb7WL+GaWBrUqsEkbboaS3hIkDEcSPya8QR6+ePKgvOlRzo71977TLa4l/OOhDHGN5kdoy2OQyUzgd9SOgVSfQ6eq17VIPGU/q7kqPsersqktlT1G2N4n9Isv7axXH8KC7aVwDXNApSuq7uBHGztyRSx8lBJ+6g8odLGtG61e6bOVR+qXuAh/JnHgWDH+9UQrsuJy7s7HJYlie8scn7TXXQKUpQKUpQK5riuRQe1dEGLaH+yj/cWs2sXS1xBEP6tP3RWVQKUpQV508XO7osq/PkhX3SCT/BW56LbXq9Gsh3wq36wmT/FUS+EbcY02FPnXCn2LFL/ABIqwtk7bq7C1T5kEK/oxKP4UG1pShoK36X9slitxZW9wq3NxJHEwU5eKKQ+kxx6uRgccHD5HfU12c2ehsbZLe3XdRB7Wb5Tse1ieJ/ywKpjZvY5dQ0jUnKBtRFzKTIRmQPFuSBFPNQx3xw7W48hi29hNphqGnw3AxvMuJB82VPRkGOziMjwYUEe6XrWRYIbvf3obOaKZ7fd4TYlVcls/JDHAxjiSc8K41HW7u0u/itlHHKLwGa2eWTdjg4ZuFb5TqCVkCrxHWsOSgDadIFnNeQGxgjb8vuiWc4EcEQcM5GTmSQhcBVHbkkV17fWywW9rcqd0WVxA5PaIGYW8w8urkyfqUHXYdGUTyfGNTb4/ckYzIoEMa8TuRReqFBPbnv4ZNYm3vRxaGzkmtoo7W4t0aaKWFREVaIF8HcwCDu4yeXOs09LFk3C2FxdkcMW9tK/2lQv21B9tduZ72eOxuEl0qzmOHmnRg8q8DuAgbkYPI8SO84yCG70jpk3reIywMzmNC5HAM5UFiBjgCc8KVP7HQoIokjjjTcjRUXKgndVQq5J4ngOdKCq9tLBpNa3ND6yK/ADXUquFt1VgCvXqVIdz6J5exjndmCWmuIoxPp8hwM78M65Pb6jfwHlUf0fW49H1i/jv/ySXkomhnYHq3X0sxs3yd3fxx4DBzjIzNLvpD06NN5r62x9GZHJ8lQlj7BQarZa0uzqk8t+IBKtrbovxcyFCjT3LHPWDIbeTj2YAqSahs7BPLHM6HrY+CyI7xuFPEqWRgWT6JyOPKoeOmrSBKW+MNkgKW6ibGFLEfIzzZuztrLl6aNJVc/GwfARTEn2blBvtsddFlYXFweccbFc9rn0Yx7XKj21W83/AOK2Uwfz92mO3eeW85/3lh/crr2mub/aJQljb9VZRsr71zmP42yngAFySnPkcd5BAFb/AEnYK8uryK71mWJ/i/GC2gB6pH4YZsgZIIBxx5DjgYIVjo3SpqejxR2s1qixxghVmhkjfGSThsjPEnjg86l2mfCThP8ApNpInjG6yfYwT76uG5tUkUrIqup5qwDA+YPA1DNb6GNMucn4v1LH5UDGPHkvFP2aDjTOmrSp8f8AiOqJ7JUdMebYKftVAW1CJtso5YJEkjlUDeR1ZSTaNFjKkjOVFNb+Da4ybO6Vu5JlKn9NMg/oiobo+zNzpWt2KXaBGaeIghlYMjS9WSCD58Dg0RL1Ar4rtWbvropWkxtnE6ZdaTbibc0y9butpz7eqfFbENitD0hzH8E3v/8APL+4arNV4s8iUrk1xVVilcgVkvpcqrvGKQL3lGA9+MVG1orM9QxaVl6Zpj3EgjiGWPsAA5knsFSxOjI44zje7hGSPfvA/ZVbZK17l0YfDzZ43jruP++qEVyKzdY0h7aUxyYzzBHJgeRH/fZWEKtE75hz2rNJmto1MPblmMRoPor9wrurpSUBQPAVwZjVtSp6odxNdbTd1dRNcVaKqTZTnwjJiy2MQ5s8x9whUfvGrX1TaS0sUHxmeKEAcAzgMQOHor6zewVSfwirs/HLRATlYmcY5gvKRw/V1F9neiXUtQO+YjGjcTLOSm9njkAgu+e/GPGqz2vHS09e+ETZxZFrFJcN3n8lGfawL/sioPN0ra1qjmKyQpn5NvGSwB5F5GyV88rU92Z+D7ZQYa7Zrp+4/k4gfqqd5va2D3VZdjp8cCCOGNI0HJUUKo8gBioSpHYYXegXy/hUhYdQB3pDJviOdWJUzPxAY7xyckennPonEp0GYaVrc1qx3bXUPy9ufkCc8JI1PLLZ4DwjHbU+1vQ4LyFobmMSRtzU945FSOKkd4Oagv4gtO45a5IwQoM3CIntT0eY8cigsmtftDpvxi1mh/pI2UeZB3ftxUIj2S1u3G5banHLGPV+Mw5dR3FgGLeZNfX8hNVuP9M1h0X5lrEIv2xun3g0FiKoFaHbyG3bTbkXe71XVsSWxwYA7hXPy97G7jjnFRo9FdwnGDWdQU/Tk60e4kV92/RCkkivqN5c3+4cqkr7sQPeUBP3gHtzQVbpOta8LeIQicxCNBHhSQYwo3McOW7ilekUjCgADAAwAOAAHIAdlKDo1DTIrhCk8aSofkuiuvuIIzWltujrTY23lsrfPjErY8gQQKkdKDpFom7u7i7vzd0Y93KseLQ7dW3lgiVu8RoD7wKzqUClKUClKUCqS6fT1V9ps/czcf7KWF/8VXbVN/CTts21pJ82WRf00Df/AF0FtHnXFdFhcdZFG/z0Rv0lDfxrvrViVo9uY97S70f/AK0/2RMf4VvKxdUtutgljPy45E/SQr/Gg8Y1yqkkADJPADvoa3OyHVi6V5mVUjBfLHhkcF8zkg48KxtOo26sVPeXiu9blONl9lEtkDOA0x4knjufRXx7z/CpDmsKwmuLv/QbSWZT/OuOph8w743vIVIbLovvZeN1eJAPmWybzY/tHxg+QNcPucmSdy+pn2h4fiV9FJ3r6f56Rq10eKCSSVQE6wAHkFGCSSO7ORkfRr5n2mtk9adPYd793NWJY9EGnoQ0sb3Lj5U8rv8AsghfsqTWGg28AxBBDF9SJF+0Ct48Xf8AVLzp9t+mNYscRH3/ANaebtsCL1Y2tklkZSR6MMmCrDPPd7CP2jUWOhXCEb8EqjI4tG47fEV7J3vGm9XRTH6Y1Dx/I8m2fJOS0Rufo4pSlauUpSlBTe1q9dtfYp/RiE/oGWf+NXfVIWY63bZj2RKf2bMJ+81XfWctY6KUpUJKUpQKUpQKUpQKUpQKUpQKUpQKUpQKUpQKq/4Q9tvaSh+ZcRn2FJU/xCrQqCdN1vvaHc96mJvdPGD9hNBtdh7jrNMs277eH3iNVP2it3UQ6JLnf0W0Pcjr+hLIn3CpfWsMZKUpQVPq/wAHu3muGkiuHhjZixjEatu5OSEbeGF7gQceNSrZvop0+ywUhEsg/nJsSNnvAI3F9ig+NS6lRqE7kpSlSgpSlApSlApSlAoaVyOdBTnR0et2r1GTsQXAHsniiH2A1dtUl0D/AJXUdTn72HH+1mlf/BV21k2KUpQKUpQKUpQKUpQKUpQKUpQKUpQKUpQK+JZN0E4Jx3V90oNU+qseQA+2tFthZyXtjPbhhvSoVXPBd7IZc4GcZFS2S2VuaiultMQ949v+dW3CmpUJom02raFEIJrMS26FiCASBvMWOJY8gAkk+kCeNSrSvhB2UmBPFNCe3AWVR7QQ37NWadJHYxFajU9gLW44zQQyHvaJd79Iel9tNmvswrDpP0yb1L2EeDkxH/3Atb611aGX81NFJ9SRG+4moPfdAmnyeqjR/Ulf7nDVorv4OUH83dSL9ZUf7gtTtHpXBimKpIdAk6fmtRI/9N1+6Svv8Tupr6uqN+snH3NU7k1C6sUxVKfim1b/AGo3664/zrj8VGrf7Ub9dcf502jULsxTFUn+KjVv9qN+uuP865/FPq3+1G/XXH+dNmoXXim6e41So6IdVPPVG/W3B/jXDdBd4/53UifZI33yCm5TqFyz3SIMu6oPpMF+81pr3b7T4c9Ze24x2CVXPuQk/ZVc2vwckP5y8dvqxhftJat1ZfB7sU9dpZPrS4H7CKftqNnpd2p9O+mxfm2lnP8AVxFR75Cv3GozN006hekppliR2b5DTEePAKif3sirD03opsIMbltDkdrIZD75CakUejqBjOAOQAAA8h2VG06+ytOiDZS502Kc3G6rzNGd0MGKhA/rEcM5fsJqxk1VhzAP2VlLpiDvPt/yrujtlXkopuDUvqGXeUHBGe+vulKquUpSgUpSgUpSgUpSg//Z"/>
          <p:cNvSpPr>
            <a:spLocks noChangeAspect="1" noChangeArrowheads="1"/>
          </p:cNvSpPr>
          <p:nvPr/>
        </p:nvSpPr>
        <p:spPr bwMode="auto">
          <a:xfrm>
            <a:off x="5151438" y="396875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pic>
        <p:nvPicPr>
          <p:cNvPr id="66572" name="Picture 23" descr="http://www.gifstop.com/images/houses/house9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4886325"/>
            <a:ext cx="1190625" cy="962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73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 sz="4000"/>
              <a:t>Dijkstra's Shortest-Weighted Paths</a:t>
            </a:r>
          </a:p>
        </p:txBody>
      </p:sp>
      <p:pic>
        <p:nvPicPr>
          <p:cNvPr id="66574" name="Picture 13" descr="http://valencia4-hffapoultry.tripod.com/sitebuildercontent/sitebuilderpictures/barnyard2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48225" y="5600700"/>
            <a:ext cx="714375" cy="714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75" name="Straight Connector 24"/>
          <p:cNvCxnSpPr>
            <a:cxnSpLocks noChangeShapeType="1"/>
          </p:cNvCxnSpPr>
          <p:nvPr/>
        </p:nvCxnSpPr>
        <p:spPr bwMode="auto">
          <a:xfrm>
            <a:off x="1190625" y="5391150"/>
            <a:ext cx="3656013" cy="4222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6" name="Straight Connector 39"/>
          <p:cNvCxnSpPr>
            <a:cxnSpLocks noChangeShapeType="1"/>
          </p:cNvCxnSpPr>
          <p:nvPr/>
        </p:nvCxnSpPr>
        <p:spPr bwMode="auto">
          <a:xfrm flipV="1">
            <a:off x="2438400" y="3048000"/>
            <a:ext cx="457200" cy="5334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7" name="Straight Connector 31"/>
          <p:cNvCxnSpPr>
            <a:cxnSpLocks noChangeShapeType="1"/>
          </p:cNvCxnSpPr>
          <p:nvPr/>
        </p:nvCxnSpPr>
        <p:spPr bwMode="auto">
          <a:xfrm>
            <a:off x="2514600" y="3429000"/>
            <a:ext cx="1828800" cy="609600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6578" name="Straight Connector 33"/>
          <p:cNvCxnSpPr>
            <a:cxnSpLocks noChangeShapeType="1"/>
          </p:cNvCxnSpPr>
          <p:nvPr/>
        </p:nvCxnSpPr>
        <p:spPr bwMode="auto">
          <a:xfrm flipH="1">
            <a:off x="4343400" y="3578225"/>
            <a:ext cx="504825" cy="460375"/>
          </a:xfrm>
          <a:prstGeom prst="line">
            <a:avLst/>
          </a:prstGeom>
          <a:noFill/>
          <a:ln w="127000" algn="ctr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6579" name="Group 2"/>
          <p:cNvGrpSpPr>
            <a:grpSpLocks/>
          </p:cNvGrpSpPr>
          <p:nvPr/>
        </p:nvGrpSpPr>
        <p:grpSpPr bwMode="auto">
          <a:xfrm>
            <a:off x="1766888" y="2936875"/>
            <a:ext cx="3232150" cy="1263650"/>
            <a:chOff x="1766803" y="2936536"/>
            <a:chExt cx="3232235" cy="1263913"/>
          </a:xfrm>
        </p:grpSpPr>
        <p:pic>
          <p:nvPicPr>
            <p:cNvPr id="66826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251241" y="2936536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27" name="Picture 33" descr="http://0.tqn.com/d/historymedren/1/0/6/4/aBGknightMH.gif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66803" y="3267151"/>
              <a:ext cx="747797" cy="9332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80" name="Rectangle 50"/>
          <p:cNvSpPr>
            <a:spLocks noChangeArrowheads="1"/>
          </p:cNvSpPr>
          <p:nvPr/>
        </p:nvSpPr>
        <p:spPr bwMode="auto">
          <a:xfrm>
            <a:off x="3449638" y="457200"/>
            <a:ext cx="512762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4000" i="1">
                <a:solidFill>
                  <a:schemeClr val="bg1"/>
                </a:solidFill>
              </a:rPr>
              <a:t>s</a:t>
            </a:r>
            <a:r>
              <a:rPr lang="en-US" altLang="en-US" sz="4000">
                <a:solidFill>
                  <a:schemeClr val="bg1"/>
                </a:solidFill>
              </a:rPr>
              <a:t> </a:t>
            </a:r>
            <a:endParaRPr lang="en-CA" altLang="en-US" sz="4000">
              <a:solidFill>
                <a:schemeClr val="bg1"/>
              </a:solidFill>
            </a:endParaRPr>
          </a:p>
        </p:txBody>
      </p:sp>
      <p:sp>
        <p:nvSpPr>
          <p:cNvPr id="66581" name="Freeform 71"/>
          <p:cNvSpPr>
            <a:spLocks/>
          </p:cNvSpPr>
          <p:nvPr/>
        </p:nvSpPr>
        <p:spPr bwMode="auto">
          <a:xfrm>
            <a:off x="873125" y="2133600"/>
            <a:ext cx="2098675" cy="3116263"/>
          </a:xfrm>
          <a:custGeom>
            <a:avLst/>
            <a:gdLst>
              <a:gd name="T0" fmla="*/ 2097513 w 2099256"/>
              <a:gd name="T1" fmla="*/ 0 h 3116687"/>
              <a:gd name="T2" fmla="*/ 1865887 w 2099256"/>
              <a:gd name="T3" fmla="*/ 952646 h 3116687"/>
              <a:gd name="T4" fmla="*/ 0 w 2099256"/>
              <a:gd name="T5" fmla="*/ 3115415 h 3116687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2099256" h="3116687">
                <a:moveTo>
                  <a:pt x="2099256" y="0"/>
                </a:moveTo>
                <a:lnTo>
                  <a:pt x="1867438" y="953036"/>
                </a:lnTo>
                <a:lnTo>
                  <a:pt x="0" y="3116687"/>
                </a:lnTo>
              </a:path>
            </a:pathLst>
          </a:custGeom>
          <a:noFill/>
          <a:ln w="63500" cap="flat" cmpd="sng" algn="ctr">
            <a:solidFill>
              <a:srgbClr val="CC00CC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grpSp>
        <p:nvGrpSpPr>
          <p:cNvPr id="66582" name="Group 73"/>
          <p:cNvGrpSpPr>
            <a:grpSpLocks/>
          </p:cNvGrpSpPr>
          <p:nvPr/>
        </p:nvGrpSpPr>
        <p:grpSpPr bwMode="auto">
          <a:xfrm>
            <a:off x="-36513" y="5791200"/>
            <a:ext cx="2081213" cy="565150"/>
            <a:chOff x="-165279" y="5867400"/>
            <a:chExt cx="2081212" cy="564620"/>
          </a:xfrm>
        </p:grpSpPr>
        <p:sp>
          <p:nvSpPr>
            <p:cNvPr id="66824" name="Text Box 34"/>
            <p:cNvSpPr txBox="1">
              <a:spLocks noChangeArrowheads="1"/>
            </p:cNvSpPr>
            <p:nvPr/>
          </p:nvSpPr>
          <p:spPr bwMode="auto">
            <a:xfrm>
              <a:off x="-165279" y="58674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CC00CC"/>
                  </a:solidFill>
                </a:rPr>
                <a:t>D(      )=8</a:t>
              </a:r>
              <a:r>
                <a:rPr lang="en-US" altLang="en-US" sz="3000">
                  <a:solidFill>
                    <a:srgbClr val="CC00CC"/>
                  </a:solidFill>
                </a:rPr>
                <a:t>. </a:t>
              </a:r>
            </a:p>
          </p:txBody>
        </p:sp>
        <p:pic>
          <p:nvPicPr>
            <p:cNvPr id="66825" name="Picture 23" descr="http://www.gifstop.com/images/houses/house9.gif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2412" y="5943600"/>
              <a:ext cx="604479" cy="4884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6583" name="Freeform 53"/>
          <p:cNvSpPr>
            <a:spLocks/>
          </p:cNvSpPr>
          <p:nvPr/>
        </p:nvSpPr>
        <p:spPr bwMode="auto">
          <a:xfrm>
            <a:off x="669925" y="2065338"/>
            <a:ext cx="4148138" cy="3748087"/>
          </a:xfrm>
          <a:custGeom>
            <a:avLst/>
            <a:gdLst>
              <a:gd name="T0" fmla="*/ 2189961 w 4149143"/>
              <a:gd name="T1" fmla="*/ 0 h 3747752"/>
              <a:gd name="T2" fmla="*/ 1958312 w 4149143"/>
              <a:gd name="T3" fmla="*/ 953291 h 3747752"/>
              <a:gd name="T4" fmla="*/ 0 w 4149143"/>
              <a:gd name="T5" fmla="*/ 3306465 h 3747752"/>
              <a:gd name="T6" fmla="*/ 4146128 w 4149143"/>
              <a:gd name="T7" fmla="*/ 3748757 h 3747752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4149143" h="3747752">
                <a:moveTo>
                  <a:pt x="2191554" y="0"/>
                </a:moveTo>
                <a:cubicBezTo>
                  <a:pt x="2114281" y="317679"/>
                  <a:pt x="2324995" y="402106"/>
                  <a:pt x="1959736" y="953036"/>
                </a:cubicBezTo>
                <a:cubicBezTo>
                  <a:pt x="1594477" y="1503966"/>
                  <a:pt x="653245" y="2521397"/>
                  <a:pt x="0" y="3305578"/>
                </a:cubicBezTo>
                <a:lnTo>
                  <a:pt x="4149143" y="3747752"/>
                </a:lnTo>
              </a:path>
            </a:pathLst>
          </a:custGeom>
          <a:noFill/>
          <a:ln w="63500" cap="flat" cmpd="sng" algn="ctr">
            <a:solidFill>
              <a:schemeClr val="accent2"/>
            </a:solidFill>
            <a:prstDash val="solid"/>
            <a:round/>
            <a:headEnd type="none" w="med" len="med"/>
            <a:tailEnd type="stealth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66584" name="Rectangle 54"/>
          <p:cNvSpPr>
            <a:spLocks noChangeArrowheads="1"/>
          </p:cNvSpPr>
          <p:nvPr/>
        </p:nvSpPr>
        <p:spPr bwMode="auto">
          <a:xfrm>
            <a:off x="2209800" y="5572125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chemeClr val="tx2"/>
                </a:solidFill>
              </a:rPr>
              <a:t>5</a:t>
            </a:r>
            <a:endParaRPr lang="en-CA" altLang="en-US" sz="2800">
              <a:solidFill>
                <a:schemeClr val="tx2"/>
              </a:solidFill>
            </a:endParaRPr>
          </a:p>
        </p:txBody>
      </p:sp>
      <p:grpSp>
        <p:nvGrpSpPr>
          <p:cNvPr id="66585" name="Group 42"/>
          <p:cNvGrpSpPr>
            <a:grpSpLocks/>
          </p:cNvGrpSpPr>
          <p:nvPr/>
        </p:nvGrpSpPr>
        <p:grpSpPr bwMode="auto">
          <a:xfrm>
            <a:off x="4419600" y="6303963"/>
            <a:ext cx="2081213" cy="554037"/>
            <a:chOff x="5715000" y="5791200"/>
            <a:chExt cx="2081212" cy="553998"/>
          </a:xfrm>
        </p:grpSpPr>
        <p:sp>
          <p:nvSpPr>
            <p:cNvPr id="66822" name="Text Box 34"/>
            <p:cNvSpPr txBox="1">
              <a:spLocks noChangeArrowheads="1"/>
            </p:cNvSpPr>
            <p:nvPr/>
          </p:nvSpPr>
          <p:spPr bwMode="auto">
            <a:xfrm>
              <a:off x="5715000" y="5791200"/>
              <a:ext cx="2081212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2"/>
                  </a:solidFill>
                </a:rPr>
                <a:t>d(      )=13</a:t>
              </a:r>
              <a:r>
                <a:rPr lang="en-US" altLang="en-US" sz="3000">
                  <a:solidFill>
                    <a:schemeClr val="accent2"/>
                  </a:solidFill>
                </a:rPr>
                <a:t>. </a:t>
              </a:r>
            </a:p>
          </p:txBody>
        </p:sp>
        <p:pic>
          <p:nvPicPr>
            <p:cNvPr id="66823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72200" y="5869782"/>
              <a:ext cx="457200" cy="457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cxnSp>
        <p:nvCxnSpPr>
          <p:cNvPr id="66586" name="Straight Arrow Connector 48"/>
          <p:cNvCxnSpPr>
            <a:cxnSpLocks noChangeShapeType="1"/>
          </p:cNvCxnSpPr>
          <p:nvPr/>
        </p:nvCxnSpPr>
        <p:spPr bwMode="auto">
          <a:xfrm flipH="1" flipV="1">
            <a:off x="4125913" y="5508625"/>
            <a:ext cx="546100" cy="44450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6587" name="Group 49"/>
          <p:cNvGrpSpPr>
            <a:grpSpLocks/>
          </p:cNvGrpSpPr>
          <p:nvPr/>
        </p:nvGrpSpPr>
        <p:grpSpPr bwMode="auto">
          <a:xfrm>
            <a:off x="3390900" y="5867400"/>
            <a:ext cx="1638300" cy="558800"/>
            <a:chOff x="3505200" y="4876800"/>
            <a:chExt cx="1638301" cy="558117"/>
          </a:xfrm>
        </p:grpSpPr>
        <p:sp>
          <p:nvSpPr>
            <p:cNvPr id="66820" name="Text Box 34"/>
            <p:cNvSpPr txBox="1">
              <a:spLocks noChangeArrowheads="1"/>
            </p:cNvSpPr>
            <p:nvPr/>
          </p:nvSpPr>
          <p:spPr bwMode="auto">
            <a:xfrm>
              <a:off x="3505200" y="4876800"/>
              <a:ext cx="1638301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2"/>
                  </a:solidFill>
                  <a:sym typeface="Symbol" pitchFamily="18" charset="2"/>
                </a:rPr>
                <a:t></a:t>
              </a:r>
              <a:r>
                <a:rPr lang="en-US" altLang="en-US" sz="3000" i="1">
                  <a:solidFill>
                    <a:schemeClr val="accent2"/>
                  </a:solidFill>
                </a:rPr>
                <a:t>(      )</a:t>
              </a:r>
              <a:endParaRPr lang="en-US" altLang="en-US" sz="3000">
                <a:solidFill>
                  <a:schemeClr val="accent2"/>
                </a:solidFill>
              </a:endParaRPr>
            </a:p>
          </p:txBody>
        </p:sp>
        <p:pic>
          <p:nvPicPr>
            <p:cNvPr id="66821" name="Picture 13" descr="http://valencia4-hffapoultry.tripod.com/sitebuildercontent/sitebuilderpictures/barnyard2.gif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11768" y="4977684"/>
              <a:ext cx="457200" cy="457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6588" name="Group 55"/>
          <p:cNvGrpSpPr>
            <a:grpSpLocks/>
          </p:cNvGrpSpPr>
          <p:nvPr/>
        </p:nvGrpSpPr>
        <p:grpSpPr bwMode="auto">
          <a:xfrm>
            <a:off x="-457200" y="3633788"/>
            <a:ext cx="2755900" cy="3206750"/>
            <a:chOff x="-457200" y="3634450"/>
            <a:chExt cx="2756104" cy="3205334"/>
          </a:xfrm>
        </p:grpSpPr>
        <p:pic>
          <p:nvPicPr>
            <p:cNvPr id="66816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0" y="5051387"/>
              <a:ext cx="774904" cy="6016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7" name="Picture 4" descr="http://www.reallyfreeclipart.com/art_files_04/imgs/refuge_castle-02.jpg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6353986"/>
              <a:ext cx="2044700" cy="4857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8" name="Picture 6" descr="http://ec.l.thumbs.canstockphoto.com/canstock14851683.jpg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92426" y="5653078"/>
              <a:ext cx="484358" cy="8019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819" name="Picture 2" descr="http://images.clipartpanda.com/wall-clipart-gate-clip-art.jpg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-457200" y="3634450"/>
              <a:ext cx="1295400" cy="10058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66589" name="Picture 33" descr="http://0.tqn.com/d/historymedren/1/0/6/4/aBGknightMH.gif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888" y="4248150"/>
            <a:ext cx="747712" cy="933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6590" name="Straight Arrow Connector 61"/>
          <p:cNvCxnSpPr>
            <a:cxnSpLocks noChangeShapeType="1"/>
          </p:cNvCxnSpPr>
          <p:nvPr/>
        </p:nvCxnSpPr>
        <p:spPr bwMode="auto">
          <a:xfrm flipV="1">
            <a:off x="990600" y="4357688"/>
            <a:ext cx="382588" cy="366712"/>
          </a:xfrm>
          <a:prstGeom prst="straightConnector1">
            <a:avLst/>
          </a:prstGeom>
          <a:noFill/>
          <a:ln w="38100" algn="ctr">
            <a:solidFill>
              <a:schemeClr val="accent2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3" name="Group 4"/>
          <p:cNvGrpSpPr>
            <a:grpSpLocks noChangeAspect="1"/>
          </p:cNvGrpSpPr>
          <p:nvPr/>
        </p:nvGrpSpPr>
        <p:grpSpPr bwMode="auto">
          <a:xfrm>
            <a:off x="5762625" y="1981200"/>
            <a:ext cx="3228975" cy="2170113"/>
            <a:chOff x="96" y="480"/>
            <a:chExt cx="5568" cy="3744"/>
          </a:xfrm>
        </p:grpSpPr>
        <p:sp>
          <p:nvSpPr>
            <p:cNvPr id="66593" name="Rectangle 5"/>
            <p:cNvSpPr>
              <a:spLocks noChangeAspect="1" noChangeArrowheads="1"/>
            </p:cNvSpPr>
            <p:nvPr/>
          </p:nvSpPr>
          <p:spPr bwMode="auto">
            <a:xfrm>
              <a:off x="3808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Ending</a:t>
              </a:r>
              <a:endParaRPr lang="en-CA" altLang="en-US" sz="1000"/>
            </a:p>
          </p:txBody>
        </p:sp>
        <p:sp>
          <p:nvSpPr>
            <p:cNvPr id="66594" name="Rectangle 6"/>
            <p:cNvSpPr>
              <a:spLocks noChangeAspect="1" noChangeArrowheads="1"/>
            </p:cNvSpPr>
            <p:nvPr/>
          </p:nvSpPr>
          <p:spPr bwMode="auto">
            <a:xfrm>
              <a:off x="1952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Initial Conditions</a:t>
              </a:r>
              <a:endParaRPr lang="en-CA" altLang="en-US" sz="1000"/>
            </a:p>
          </p:txBody>
        </p:sp>
        <p:sp>
          <p:nvSpPr>
            <p:cNvPr id="66595" name="Rectangle 7"/>
            <p:cNvSpPr>
              <a:spLocks noChangeAspect="1" noChangeArrowheads="1"/>
            </p:cNvSpPr>
            <p:nvPr/>
          </p:nvSpPr>
          <p:spPr bwMode="auto">
            <a:xfrm>
              <a:off x="96" y="2976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Make Progress</a:t>
              </a:r>
              <a:endParaRPr lang="en-CA" altLang="en-US" sz="1000"/>
            </a:p>
          </p:txBody>
        </p:sp>
        <p:sp>
          <p:nvSpPr>
            <p:cNvPr id="66596" name="Rectangle 8"/>
            <p:cNvSpPr>
              <a:spLocks noChangeAspect="1" noChangeArrowheads="1"/>
            </p:cNvSpPr>
            <p:nvPr/>
          </p:nvSpPr>
          <p:spPr bwMode="auto">
            <a:xfrm>
              <a:off x="3808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Maintain Loop Inv</a:t>
              </a:r>
              <a:endParaRPr lang="en-CA" altLang="en-US" sz="1000"/>
            </a:p>
          </p:txBody>
        </p:sp>
        <p:sp>
          <p:nvSpPr>
            <p:cNvPr id="66597" name="Rectangle 9"/>
            <p:cNvSpPr>
              <a:spLocks noChangeAspect="1" noChangeArrowheads="1"/>
            </p:cNvSpPr>
            <p:nvPr/>
          </p:nvSpPr>
          <p:spPr bwMode="auto">
            <a:xfrm>
              <a:off x="1952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Exit Condition</a:t>
              </a:r>
              <a:endParaRPr lang="en-CA" altLang="en-US" sz="1000"/>
            </a:p>
          </p:txBody>
        </p:sp>
        <p:sp>
          <p:nvSpPr>
            <p:cNvPr id="66598" name="Rectangle 10"/>
            <p:cNvSpPr>
              <a:spLocks noChangeAspect="1" noChangeArrowheads="1"/>
            </p:cNvSpPr>
            <p:nvPr/>
          </p:nvSpPr>
          <p:spPr bwMode="auto">
            <a:xfrm>
              <a:off x="96" y="1728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Step</a:t>
              </a:r>
              <a:endParaRPr lang="en-CA" altLang="en-US" sz="1000"/>
            </a:p>
          </p:txBody>
        </p:sp>
        <p:sp>
          <p:nvSpPr>
            <p:cNvPr id="66599" name="Rectangle 11"/>
            <p:cNvSpPr>
              <a:spLocks noChangeAspect="1" noChangeArrowheads="1"/>
            </p:cNvSpPr>
            <p:nvPr/>
          </p:nvSpPr>
          <p:spPr bwMode="auto">
            <a:xfrm>
              <a:off x="3808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000"/>
                <a:t>Define Measure of Progress</a:t>
              </a:r>
              <a:endParaRPr lang="en-CA" altLang="en-US" sz="1000"/>
            </a:p>
          </p:txBody>
        </p:sp>
        <p:sp>
          <p:nvSpPr>
            <p:cNvPr id="66600" name="Rectangle 12"/>
            <p:cNvSpPr>
              <a:spLocks noChangeAspect="1" noChangeArrowheads="1"/>
            </p:cNvSpPr>
            <p:nvPr/>
          </p:nvSpPr>
          <p:spPr bwMode="auto">
            <a:xfrm>
              <a:off x="1952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Loop Invariants</a:t>
              </a:r>
              <a:endParaRPr lang="en-CA" altLang="en-US" sz="1200"/>
            </a:p>
          </p:txBody>
        </p:sp>
        <p:sp>
          <p:nvSpPr>
            <p:cNvPr id="66601" name="Rectangle 13"/>
            <p:cNvSpPr>
              <a:spLocks noChangeAspect="1" noChangeArrowheads="1"/>
            </p:cNvSpPr>
            <p:nvPr/>
          </p:nvSpPr>
          <p:spPr bwMode="auto">
            <a:xfrm>
              <a:off x="96" y="480"/>
              <a:ext cx="1856" cy="12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en-US" sz="1200"/>
                <a:t>Define Problem</a:t>
              </a:r>
              <a:endParaRPr lang="en-CA" altLang="en-US" sz="1200"/>
            </a:p>
          </p:txBody>
        </p:sp>
        <p:sp>
          <p:nvSpPr>
            <p:cNvPr id="66602" name="Line 14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3" name="Line 15"/>
            <p:cNvSpPr>
              <a:spLocks noChangeAspect="1" noChangeShapeType="1"/>
            </p:cNvSpPr>
            <p:nvPr/>
          </p:nvSpPr>
          <p:spPr bwMode="auto">
            <a:xfrm>
              <a:off x="96" y="1728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4" name="Line 16"/>
            <p:cNvSpPr>
              <a:spLocks noChangeAspect="1" noChangeShapeType="1"/>
            </p:cNvSpPr>
            <p:nvPr/>
          </p:nvSpPr>
          <p:spPr bwMode="auto">
            <a:xfrm>
              <a:off x="96" y="2976"/>
              <a:ext cx="5568" cy="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5" name="Line 17"/>
            <p:cNvSpPr>
              <a:spLocks noChangeAspect="1" noChangeShapeType="1"/>
            </p:cNvSpPr>
            <p:nvPr/>
          </p:nvSpPr>
          <p:spPr bwMode="auto">
            <a:xfrm>
              <a:off x="96" y="4224"/>
              <a:ext cx="5568" cy="0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6" name="Line 18"/>
            <p:cNvSpPr>
              <a:spLocks noChangeAspect="1" noChangeShapeType="1"/>
            </p:cNvSpPr>
            <p:nvPr/>
          </p:nvSpPr>
          <p:spPr bwMode="auto">
            <a:xfrm>
              <a:off x="96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7" name="Line 19"/>
            <p:cNvSpPr>
              <a:spLocks noChangeAspect="1" noChangeShapeType="1"/>
            </p:cNvSpPr>
            <p:nvPr/>
          </p:nvSpPr>
          <p:spPr bwMode="auto">
            <a:xfrm>
              <a:off x="1952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8" name="Line 20"/>
            <p:cNvSpPr>
              <a:spLocks noChangeAspect="1" noChangeShapeType="1"/>
            </p:cNvSpPr>
            <p:nvPr/>
          </p:nvSpPr>
          <p:spPr bwMode="auto">
            <a:xfrm>
              <a:off x="3808" y="480"/>
              <a:ext cx="0" cy="3744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09" name="Line 21"/>
            <p:cNvSpPr>
              <a:spLocks noChangeAspect="1" noChangeShapeType="1"/>
            </p:cNvSpPr>
            <p:nvPr/>
          </p:nvSpPr>
          <p:spPr bwMode="auto">
            <a:xfrm>
              <a:off x="5664" y="480"/>
              <a:ext cx="0" cy="3744"/>
            </a:xfrm>
            <a:prstGeom prst="line">
              <a:avLst/>
            </a:prstGeom>
            <a:noFill/>
            <a:ln w="28575" cap="sq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10" name="Group 22"/>
            <p:cNvGrpSpPr>
              <a:grpSpLocks noChangeAspect="1"/>
            </p:cNvGrpSpPr>
            <p:nvPr/>
          </p:nvGrpSpPr>
          <p:grpSpPr bwMode="auto">
            <a:xfrm>
              <a:off x="3029" y="3606"/>
              <a:ext cx="208" cy="170"/>
              <a:chOff x="1728" y="2064"/>
              <a:chExt cx="768" cy="672"/>
            </a:xfrm>
          </p:grpSpPr>
          <p:sp>
            <p:nvSpPr>
              <p:cNvPr id="66814" name="AutoShape 23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815" name="Line 24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pic>
          <p:nvPicPr>
            <p:cNvPr id="66611" name="Picture 25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7" y="3530"/>
              <a:ext cx="213" cy="3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aphicFrame>
          <p:nvGraphicFramePr>
            <p:cNvPr id="66612" name="Object 26"/>
            <p:cNvGraphicFramePr>
              <a:graphicFrameLocks noChangeAspect="1"/>
            </p:cNvGraphicFramePr>
            <p:nvPr/>
          </p:nvGraphicFramePr>
          <p:xfrm>
            <a:off x="3006" y="3608"/>
            <a:ext cx="272" cy="141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name="Equation" r:id="rId14" imgW="342603" imgH="177646" progId="Equation.3">
                    <p:embed/>
                  </p:oleObj>
                </mc:Choice>
                <mc:Fallback>
                  <p:oleObj name="Equation" r:id="rId14" imgW="342603" imgH="177646" progId="Equation.3">
                    <p:embed/>
                    <p:pic>
                      <p:nvPicPr>
                        <p:cNvPr id="66612" name="Object 2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006" y="3608"/>
                          <a:ext cx="272" cy="141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:a14="http://schemas.microsoft.com/office/drawing/2010/main">
                              <a:solidFill>
                                <a:srgbClr val="FFFFFF"/>
                              </a:solidFill>
                            </a14:hiddenFill>
                          </a:ext>
                          <a:ext uri="{91240B29-F687-4F45-9708-019B960494DF}">
                            <a14:hiddenLine xmlns:a14="http://schemas.microsoft.com/office/drawing/2010/main" w="9525">
                              <a:solidFill>
                                <a:srgbClr val="000000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:a14="http://schemas.microsoft.com/office/drawing/2010/main">
                              <a:effectLst>
                                <a:outerShdw dist="35921" dir="2700000" algn="ctr" rotWithShape="0">
                                  <a:srgbClr val="808080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pSp>
          <p:nvGrpSpPr>
            <p:cNvPr id="66613" name="Group 27"/>
            <p:cNvGrpSpPr>
              <a:grpSpLocks noChangeAspect="1"/>
            </p:cNvGrpSpPr>
            <p:nvPr/>
          </p:nvGrpSpPr>
          <p:grpSpPr bwMode="auto">
            <a:xfrm>
              <a:off x="2928" y="3296"/>
              <a:ext cx="735" cy="736"/>
              <a:chOff x="4704" y="3120"/>
              <a:chExt cx="907" cy="907"/>
            </a:xfrm>
          </p:grpSpPr>
          <p:sp>
            <p:nvSpPr>
              <p:cNvPr id="66812" name="Oval 28"/>
              <p:cNvSpPr>
                <a:spLocks noChangeAspect="1" noChangeArrowheads="1"/>
              </p:cNvSpPr>
              <p:nvPr/>
            </p:nvSpPr>
            <p:spPr bwMode="auto">
              <a:xfrm>
                <a:off x="4704" y="3120"/>
                <a:ext cx="907" cy="907"/>
              </a:xfrm>
              <a:prstGeom prst="ellips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sp>
            <p:nvSpPr>
              <p:cNvPr id="66813" name="Line 29"/>
              <p:cNvSpPr>
                <a:spLocks noChangeAspect="1" noChangeShapeType="1"/>
              </p:cNvSpPr>
              <p:nvPr/>
            </p:nvSpPr>
            <p:spPr bwMode="auto">
              <a:xfrm flipV="1">
                <a:off x="4896" y="3216"/>
                <a:ext cx="528" cy="720"/>
              </a:xfrm>
              <a:prstGeom prst="line">
                <a:avLst/>
              </a:prstGeom>
              <a:noFill/>
              <a:ln w="63500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6614" name="Group 30"/>
            <p:cNvGrpSpPr>
              <a:grpSpLocks noChangeAspect="1"/>
            </p:cNvGrpSpPr>
            <p:nvPr/>
          </p:nvGrpSpPr>
          <p:grpSpPr bwMode="auto">
            <a:xfrm>
              <a:off x="2064" y="3312"/>
              <a:ext cx="737" cy="737"/>
              <a:chOff x="2976" y="2352"/>
              <a:chExt cx="907" cy="907"/>
            </a:xfrm>
          </p:grpSpPr>
          <p:sp>
            <p:nvSpPr>
              <p:cNvPr id="66809" name="Freeform 31" descr="Green marble"/>
              <p:cNvSpPr>
                <a:spLocks noChangeAspect="1"/>
              </p:cNvSpPr>
              <p:nvPr/>
            </p:nvSpPr>
            <p:spPr bwMode="auto">
              <a:xfrm rot="2360341">
                <a:off x="3403" y="2606"/>
                <a:ext cx="480" cy="380"/>
              </a:xfrm>
              <a:custGeom>
                <a:avLst/>
                <a:gdLst>
                  <a:gd name="T0" fmla="*/ 0 w 2280"/>
                  <a:gd name="T1" fmla="*/ 0 h 1785"/>
                  <a:gd name="T2" fmla="*/ 0 w 2280"/>
                  <a:gd name="T3" fmla="*/ 0 h 1785"/>
                  <a:gd name="T4" fmla="*/ 0 w 2280"/>
                  <a:gd name="T5" fmla="*/ 0 h 1785"/>
                  <a:gd name="T6" fmla="*/ 0 w 2280"/>
                  <a:gd name="T7" fmla="*/ 0 h 1785"/>
                  <a:gd name="T8" fmla="*/ 0 w 2280"/>
                  <a:gd name="T9" fmla="*/ 0 h 1785"/>
                  <a:gd name="T10" fmla="*/ 0 w 2280"/>
                  <a:gd name="T11" fmla="*/ 0 h 1785"/>
                  <a:gd name="T12" fmla="*/ 0 w 2280"/>
                  <a:gd name="T13" fmla="*/ 0 h 1785"/>
                  <a:gd name="T14" fmla="*/ 0 w 2280"/>
                  <a:gd name="T15" fmla="*/ 0 h 1785"/>
                  <a:gd name="T16" fmla="*/ 0 w 2280"/>
                  <a:gd name="T17" fmla="*/ 0 h 1785"/>
                  <a:gd name="T18" fmla="*/ 0 w 2280"/>
                  <a:gd name="T19" fmla="*/ 0 h 1785"/>
                  <a:gd name="T20" fmla="*/ 0 w 2280"/>
                  <a:gd name="T21" fmla="*/ 0 h 1785"/>
                  <a:gd name="T22" fmla="*/ 0 w 2280"/>
                  <a:gd name="T23" fmla="*/ 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16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10" name="Oval 32"/>
              <p:cNvSpPr>
                <a:spLocks noChangeAspect="1" noChangeArrowheads="1"/>
              </p:cNvSpPr>
              <p:nvPr/>
            </p:nvSpPr>
            <p:spPr bwMode="auto">
              <a:xfrm>
                <a:off x="2976" y="235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  <p:pic>
            <p:nvPicPr>
              <p:cNvPr id="66811" name="Picture 33"/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92" y="2621"/>
                <a:ext cx="263" cy="3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66615" name="Group 34"/>
            <p:cNvGrpSpPr>
              <a:grpSpLocks noChangeAspect="1"/>
            </p:cNvGrpSpPr>
            <p:nvPr/>
          </p:nvGrpSpPr>
          <p:grpSpPr bwMode="auto">
            <a:xfrm rot="2360341">
              <a:off x="2294" y="3352"/>
              <a:ext cx="342" cy="428"/>
              <a:chOff x="2227" y="1194"/>
              <a:chExt cx="1944" cy="2413"/>
            </a:xfrm>
          </p:grpSpPr>
          <p:sp>
            <p:nvSpPr>
              <p:cNvPr id="66803" name="Freeform 3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4" name="Freeform 3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5" name="Freeform 3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6" name="Freeform 3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7" name="Freeform 3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8" name="Freeform 4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6616" name="Picture 41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1256" y="1003"/>
              <a:ext cx="358" cy="3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66617" name="Picture 42"/>
            <p:cNvPicPr>
              <a:picLocks noChangeAspect="1" noChangeArrowheads="1"/>
            </p:cNvPicPr>
            <p:nvPr/>
          </p:nvPicPr>
          <p:blipFill>
            <a:blip r:embed="rId1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32" y="912"/>
              <a:ext cx="296" cy="4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6618" name="Freeform 43"/>
            <p:cNvSpPr>
              <a:spLocks noChangeAspect="1"/>
            </p:cNvSpPr>
            <p:nvPr/>
          </p:nvSpPr>
          <p:spPr bwMode="auto">
            <a:xfrm>
              <a:off x="576" y="1344"/>
              <a:ext cx="864" cy="104"/>
            </a:xfrm>
            <a:custGeom>
              <a:avLst/>
              <a:gdLst>
                <a:gd name="T0" fmla="*/ 0 w 864"/>
                <a:gd name="T1" fmla="*/ 48 h 104"/>
                <a:gd name="T2" fmla="*/ 240 w 864"/>
                <a:gd name="T3" fmla="*/ 96 h 104"/>
                <a:gd name="T4" fmla="*/ 480 w 864"/>
                <a:gd name="T5" fmla="*/ 0 h 104"/>
                <a:gd name="T6" fmla="*/ 768 w 864"/>
                <a:gd name="T7" fmla="*/ 96 h 104"/>
                <a:gd name="T8" fmla="*/ 864 w 864"/>
                <a:gd name="T9" fmla="*/ 0 h 10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4"/>
                <a:gd name="T16" fmla="*/ 0 h 104"/>
                <a:gd name="T17" fmla="*/ 864 w 864"/>
                <a:gd name="T18" fmla="*/ 104 h 10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4" h="104">
                  <a:moveTo>
                    <a:pt x="0" y="48"/>
                  </a:moveTo>
                  <a:cubicBezTo>
                    <a:pt x="80" y="76"/>
                    <a:pt x="160" y="104"/>
                    <a:pt x="240" y="96"/>
                  </a:cubicBezTo>
                  <a:cubicBezTo>
                    <a:pt x="320" y="88"/>
                    <a:pt x="392" y="0"/>
                    <a:pt x="480" y="0"/>
                  </a:cubicBezTo>
                  <a:cubicBezTo>
                    <a:pt x="568" y="0"/>
                    <a:pt x="704" y="96"/>
                    <a:pt x="768" y="96"/>
                  </a:cubicBezTo>
                  <a:cubicBezTo>
                    <a:pt x="832" y="96"/>
                    <a:pt x="848" y="48"/>
                    <a:pt x="864" y="0"/>
                  </a:cubicBezTo>
                </a:path>
              </a:pathLst>
            </a:custGeom>
            <a:noFill/>
            <a:ln w="9525" cap="flat" cmpd="sng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6619" name="Freeform 44" descr="Green marble"/>
            <p:cNvSpPr>
              <a:spLocks noChangeAspect="1"/>
            </p:cNvSpPr>
            <p:nvPr/>
          </p:nvSpPr>
          <p:spPr bwMode="auto">
            <a:xfrm rot="2360341">
              <a:off x="2352" y="1056"/>
              <a:ext cx="673" cy="576"/>
            </a:xfrm>
            <a:custGeom>
              <a:avLst/>
              <a:gdLst>
                <a:gd name="T0" fmla="*/ 1 w 2280"/>
                <a:gd name="T1" fmla="*/ 0 h 1785"/>
                <a:gd name="T2" fmla="*/ 1 w 2280"/>
                <a:gd name="T3" fmla="*/ 0 h 1785"/>
                <a:gd name="T4" fmla="*/ 1 w 2280"/>
                <a:gd name="T5" fmla="*/ 0 h 1785"/>
                <a:gd name="T6" fmla="*/ 1 w 2280"/>
                <a:gd name="T7" fmla="*/ 1 h 1785"/>
                <a:gd name="T8" fmla="*/ 1 w 2280"/>
                <a:gd name="T9" fmla="*/ 2 h 1785"/>
                <a:gd name="T10" fmla="*/ 1 w 2280"/>
                <a:gd name="T11" fmla="*/ 2 h 1785"/>
                <a:gd name="T12" fmla="*/ 1 w 2280"/>
                <a:gd name="T13" fmla="*/ 2 h 1785"/>
                <a:gd name="T14" fmla="*/ 1 w 2280"/>
                <a:gd name="T15" fmla="*/ 2 h 1785"/>
                <a:gd name="T16" fmla="*/ 0 w 2280"/>
                <a:gd name="T17" fmla="*/ 2 h 1785"/>
                <a:gd name="T18" fmla="*/ 0 w 2280"/>
                <a:gd name="T19" fmla="*/ 1 h 1785"/>
                <a:gd name="T20" fmla="*/ 0 w 2280"/>
                <a:gd name="T21" fmla="*/ 0 h 1785"/>
                <a:gd name="T22" fmla="*/ 1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0" name="Freeform 45" descr="Green marble"/>
            <p:cNvSpPr>
              <a:spLocks noChangeAspect="1"/>
            </p:cNvSpPr>
            <p:nvPr/>
          </p:nvSpPr>
          <p:spPr bwMode="auto">
            <a:xfrm rot="2360341">
              <a:off x="3020" y="1118"/>
              <a:ext cx="388" cy="418"/>
            </a:xfrm>
            <a:custGeom>
              <a:avLst/>
              <a:gdLst>
                <a:gd name="T0" fmla="*/ 0 w 1312"/>
                <a:gd name="T1" fmla="*/ 0 h 1296"/>
                <a:gd name="T2" fmla="*/ 0 w 1312"/>
                <a:gd name="T3" fmla="*/ 1 h 1296"/>
                <a:gd name="T4" fmla="*/ 0 w 1312"/>
                <a:gd name="T5" fmla="*/ 1 h 1296"/>
                <a:gd name="T6" fmla="*/ 1 w 1312"/>
                <a:gd name="T7" fmla="*/ 1 h 1296"/>
                <a:gd name="T8" fmla="*/ 1 w 1312"/>
                <a:gd name="T9" fmla="*/ 1 h 1296"/>
                <a:gd name="T10" fmla="*/ 1 w 1312"/>
                <a:gd name="T11" fmla="*/ 0 h 1296"/>
                <a:gd name="T12" fmla="*/ 0 w 1312"/>
                <a:gd name="T13" fmla="*/ 0 h 129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12"/>
                <a:gd name="T22" fmla="*/ 0 h 1296"/>
                <a:gd name="T23" fmla="*/ 1312 w 1312"/>
                <a:gd name="T24" fmla="*/ 1296 h 129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12" h="1296">
                  <a:moveTo>
                    <a:pt x="592" y="160"/>
                  </a:moveTo>
                  <a:cubicBezTo>
                    <a:pt x="408" y="256"/>
                    <a:pt x="32" y="496"/>
                    <a:pt x="16" y="640"/>
                  </a:cubicBezTo>
                  <a:cubicBezTo>
                    <a:pt x="0" y="784"/>
                    <a:pt x="296" y="928"/>
                    <a:pt x="496" y="1024"/>
                  </a:cubicBezTo>
                  <a:cubicBezTo>
                    <a:pt x="696" y="1120"/>
                    <a:pt x="1120" y="1296"/>
                    <a:pt x="1216" y="1216"/>
                  </a:cubicBezTo>
                  <a:cubicBezTo>
                    <a:pt x="1312" y="1136"/>
                    <a:pt x="1088" y="736"/>
                    <a:pt x="1072" y="544"/>
                  </a:cubicBezTo>
                  <a:cubicBezTo>
                    <a:pt x="1056" y="352"/>
                    <a:pt x="1208" y="128"/>
                    <a:pt x="1120" y="64"/>
                  </a:cubicBezTo>
                  <a:cubicBezTo>
                    <a:pt x="1032" y="0"/>
                    <a:pt x="776" y="64"/>
                    <a:pt x="592" y="16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6621" name="AutoShape 46"/>
            <p:cNvSpPr>
              <a:spLocks noChangeAspect="1" noChangeArrowheads="1"/>
            </p:cNvSpPr>
            <p:nvPr/>
          </p:nvSpPr>
          <p:spPr bwMode="auto">
            <a:xfrm>
              <a:off x="4416" y="960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79 km </a:t>
              </a:r>
            </a:p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1000" baseline="-8000">
                  <a:solidFill>
                    <a:schemeClr val="bg2"/>
                  </a:solidFill>
                </a:rPr>
                <a:t>to school</a:t>
              </a:r>
              <a:endParaRPr lang="en-CA" altLang="en-US" sz="1000" baseline="-8000">
                <a:solidFill>
                  <a:schemeClr val="bg2"/>
                </a:solidFill>
              </a:endParaRPr>
            </a:p>
          </p:txBody>
        </p:sp>
        <p:sp>
          <p:nvSpPr>
            <p:cNvPr id="66622" name="Line 47"/>
            <p:cNvSpPr>
              <a:spLocks noChangeAspect="1" noChangeShapeType="1"/>
            </p:cNvSpPr>
            <p:nvPr/>
          </p:nvSpPr>
          <p:spPr bwMode="auto">
            <a:xfrm>
              <a:off x="4800" y="1488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623" name="Freeform 48" descr="Green marble"/>
            <p:cNvSpPr>
              <a:spLocks noChangeAspect="1"/>
            </p:cNvSpPr>
            <p:nvPr/>
          </p:nvSpPr>
          <p:spPr bwMode="auto">
            <a:xfrm rot="2360341">
              <a:off x="4814" y="3520"/>
              <a:ext cx="374" cy="297"/>
            </a:xfrm>
            <a:custGeom>
              <a:avLst/>
              <a:gdLst>
                <a:gd name="T0" fmla="*/ 0 w 2280"/>
                <a:gd name="T1" fmla="*/ 0 h 1785"/>
                <a:gd name="T2" fmla="*/ 0 w 2280"/>
                <a:gd name="T3" fmla="*/ 0 h 1785"/>
                <a:gd name="T4" fmla="*/ 0 w 2280"/>
                <a:gd name="T5" fmla="*/ 0 h 1785"/>
                <a:gd name="T6" fmla="*/ 0 w 2280"/>
                <a:gd name="T7" fmla="*/ 0 h 1785"/>
                <a:gd name="T8" fmla="*/ 0 w 2280"/>
                <a:gd name="T9" fmla="*/ 0 h 1785"/>
                <a:gd name="T10" fmla="*/ 0 w 2280"/>
                <a:gd name="T11" fmla="*/ 0 h 1785"/>
                <a:gd name="T12" fmla="*/ 0 w 2280"/>
                <a:gd name="T13" fmla="*/ 0 h 1785"/>
                <a:gd name="T14" fmla="*/ 0 w 2280"/>
                <a:gd name="T15" fmla="*/ 0 h 1785"/>
                <a:gd name="T16" fmla="*/ 0 w 2280"/>
                <a:gd name="T17" fmla="*/ 0 h 1785"/>
                <a:gd name="T18" fmla="*/ 0 w 2280"/>
                <a:gd name="T19" fmla="*/ 0 h 1785"/>
                <a:gd name="T20" fmla="*/ 0 w 2280"/>
                <a:gd name="T21" fmla="*/ 0 h 1785"/>
                <a:gd name="T22" fmla="*/ 0 w 2280"/>
                <a:gd name="T23" fmla="*/ 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16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66624" name="Group 49"/>
            <p:cNvGrpSpPr>
              <a:grpSpLocks noChangeAspect="1"/>
            </p:cNvGrpSpPr>
            <p:nvPr/>
          </p:nvGrpSpPr>
          <p:grpSpPr bwMode="auto">
            <a:xfrm>
              <a:off x="4859" y="3555"/>
              <a:ext cx="200" cy="163"/>
              <a:chOff x="1728" y="2064"/>
              <a:chExt cx="768" cy="672"/>
            </a:xfrm>
          </p:grpSpPr>
          <p:sp>
            <p:nvSpPr>
              <p:cNvPr id="66801" name="AutoShape 50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802" name="Line 51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25" name="Oval 52"/>
            <p:cNvSpPr>
              <a:spLocks noChangeAspect="1" noChangeArrowheads="1"/>
            </p:cNvSpPr>
            <p:nvPr/>
          </p:nvSpPr>
          <p:spPr bwMode="auto">
            <a:xfrm>
              <a:off x="4800" y="3295"/>
              <a:ext cx="705" cy="70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pic>
          <p:nvPicPr>
            <p:cNvPr id="66626" name="Picture 53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98" y="3444"/>
              <a:ext cx="373" cy="3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627" name="Group 54"/>
            <p:cNvGrpSpPr>
              <a:grpSpLocks noChangeAspect="1"/>
            </p:cNvGrpSpPr>
            <p:nvPr/>
          </p:nvGrpSpPr>
          <p:grpSpPr bwMode="auto">
            <a:xfrm rot="2360341">
              <a:off x="4947" y="3264"/>
              <a:ext cx="328" cy="411"/>
              <a:chOff x="2227" y="1194"/>
              <a:chExt cx="1944" cy="2413"/>
            </a:xfrm>
          </p:grpSpPr>
          <p:sp>
            <p:nvSpPr>
              <p:cNvPr id="66795" name="Freeform 55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6" name="Freeform 56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7" name="Freeform 57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8" name="Freeform 58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799" name="Freeform 59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800" name="Freeform 60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28" name="Oval 61" descr="Green marble"/>
            <p:cNvSpPr>
              <a:spLocks noChangeAspect="1" noChangeArrowheads="1"/>
            </p:cNvSpPr>
            <p:nvPr/>
          </p:nvSpPr>
          <p:spPr bwMode="auto">
            <a:xfrm>
              <a:off x="533" y="2016"/>
              <a:ext cx="907" cy="907"/>
            </a:xfrm>
            <a:prstGeom prst="ellipse">
              <a:avLst/>
            </a:prstGeom>
            <a:blipFill dpi="0" rotWithShape="0">
              <a:blip r:embed="rId16"/>
              <a:srcRect/>
              <a:tile tx="0" ty="0" sx="100000" sy="100000" flip="none" algn="tl"/>
            </a:blipFill>
            <a:ln w="63500">
              <a:solidFill>
                <a:srgbClr val="339966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66629" name="Group 62"/>
            <p:cNvGrpSpPr>
              <a:grpSpLocks noChangeAspect="1"/>
            </p:cNvGrpSpPr>
            <p:nvPr/>
          </p:nvGrpSpPr>
          <p:grpSpPr bwMode="auto">
            <a:xfrm rot="-4017361">
              <a:off x="879" y="2721"/>
              <a:ext cx="138" cy="156"/>
              <a:chOff x="1584" y="3072"/>
              <a:chExt cx="816" cy="961"/>
            </a:xfrm>
          </p:grpSpPr>
          <p:grpSp>
            <p:nvGrpSpPr>
              <p:cNvPr id="66787" name="Group 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89" name="Freeform 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0" name="Freeform 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1" name="Freeform 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2" name="Freeform 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3" name="Freeform 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94" name="Freeform 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88" name="Line 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0" name="Group 71"/>
            <p:cNvGrpSpPr>
              <a:grpSpLocks noChangeAspect="1"/>
            </p:cNvGrpSpPr>
            <p:nvPr/>
          </p:nvGrpSpPr>
          <p:grpSpPr bwMode="auto">
            <a:xfrm rot="325367" flipH="1">
              <a:off x="1284" y="2447"/>
              <a:ext cx="141" cy="153"/>
              <a:chOff x="1584" y="3072"/>
              <a:chExt cx="816" cy="961"/>
            </a:xfrm>
          </p:grpSpPr>
          <p:grpSp>
            <p:nvGrpSpPr>
              <p:cNvPr id="66779" name="Group 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81" name="Freeform 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2" name="Freeform 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3" name="Freeform 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4" name="Freeform 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5" name="Freeform 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86" name="Freeform 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80" name="Line 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pic>
          <p:nvPicPr>
            <p:cNvPr id="66631" name="Picture 80"/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1" y="2262"/>
              <a:ext cx="289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63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6632" name="Group 81"/>
            <p:cNvGrpSpPr>
              <a:grpSpLocks noChangeAspect="1"/>
            </p:cNvGrpSpPr>
            <p:nvPr/>
          </p:nvGrpSpPr>
          <p:grpSpPr bwMode="auto">
            <a:xfrm rot="1710829">
              <a:off x="612" y="2277"/>
              <a:ext cx="141" cy="154"/>
              <a:chOff x="1584" y="3072"/>
              <a:chExt cx="816" cy="961"/>
            </a:xfrm>
          </p:grpSpPr>
          <p:grpSp>
            <p:nvGrpSpPr>
              <p:cNvPr id="66771" name="Group 8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73" name="Freeform 8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4" name="Freeform 8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5" name="Freeform 8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6" name="Freeform 8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7" name="Freeform 8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8" name="Freeform 8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72" name="Line 8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3" name="Group 90"/>
            <p:cNvGrpSpPr>
              <a:grpSpLocks noChangeAspect="1"/>
            </p:cNvGrpSpPr>
            <p:nvPr/>
          </p:nvGrpSpPr>
          <p:grpSpPr bwMode="auto">
            <a:xfrm rot="4130845" flipH="1">
              <a:off x="1074" y="2545"/>
              <a:ext cx="138" cy="156"/>
              <a:chOff x="1584" y="3072"/>
              <a:chExt cx="816" cy="961"/>
            </a:xfrm>
          </p:grpSpPr>
          <p:grpSp>
            <p:nvGrpSpPr>
              <p:cNvPr id="66763" name="Group 91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65" name="Freeform 92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6" name="Freeform 93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7" name="Freeform 94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8" name="Freeform 95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9" name="Freeform 96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70" name="Freeform 97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64" name="Line 98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4" name="Group 99"/>
            <p:cNvGrpSpPr>
              <a:grpSpLocks noChangeAspect="1"/>
            </p:cNvGrpSpPr>
            <p:nvPr/>
          </p:nvGrpSpPr>
          <p:grpSpPr bwMode="auto">
            <a:xfrm rot="-1335947">
              <a:off x="690" y="2600"/>
              <a:ext cx="140" cy="154"/>
              <a:chOff x="1584" y="3072"/>
              <a:chExt cx="816" cy="961"/>
            </a:xfrm>
          </p:grpSpPr>
          <p:grpSp>
            <p:nvGrpSpPr>
              <p:cNvPr id="66755" name="Group 100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57" name="Freeform 101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8" name="Freeform 102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9" name="Freeform 103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0" name="Freeform 104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1" name="Freeform 105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62" name="Freeform 106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56" name="Line 107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5" name="Group 108"/>
            <p:cNvGrpSpPr>
              <a:grpSpLocks noChangeAspect="1"/>
            </p:cNvGrpSpPr>
            <p:nvPr/>
          </p:nvGrpSpPr>
          <p:grpSpPr bwMode="auto">
            <a:xfrm rot="-1480534">
              <a:off x="862" y="2523"/>
              <a:ext cx="141" cy="154"/>
              <a:chOff x="1584" y="3072"/>
              <a:chExt cx="816" cy="961"/>
            </a:xfrm>
          </p:grpSpPr>
          <p:grpSp>
            <p:nvGrpSpPr>
              <p:cNvPr id="66747" name="Group 109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49" name="Freeform 110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0" name="Freeform 111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1" name="Freeform 112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2" name="Freeform 113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3" name="Freeform 114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54" name="Freeform 115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48" name="Line 116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6" name="Group 117"/>
            <p:cNvGrpSpPr>
              <a:grpSpLocks noChangeAspect="1"/>
            </p:cNvGrpSpPr>
            <p:nvPr/>
          </p:nvGrpSpPr>
          <p:grpSpPr bwMode="auto">
            <a:xfrm rot="19336688" flipH="1">
              <a:off x="1191" y="2185"/>
              <a:ext cx="140" cy="154"/>
              <a:chOff x="1584" y="3072"/>
              <a:chExt cx="816" cy="961"/>
            </a:xfrm>
          </p:grpSpPr>
          <p:grpSp>
            <p:nvGrpSpPr>
              <p:cNvPr id="66739" name="Group 118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41" name="Freeform 119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2" name="Freeform 120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3" name="Freeform 121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4" name="Freeform 122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5" name="Freeform 123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46" name="Freeform 124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40" name="Line 125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7" name="Group 126"/>
            <p:cNvGrpSpPr>
              <a:grpSpLocks noChangeAspect="1"/>
            </p:cNvGrpSpPr>
            <p:nvPr/>
          </p:nvGrpSpPr>
          <p:grpSpPr bwMode="auto">
            <a:xfrm rot="2850186">
              <a:off x="745" y="2069"/>
              <a:ext cx="139" cy="156"/>
              <a:chOff x="1584" y="3072"/>
              <a:chExt cx="816" cy="961"/>
            </a:xfrm>
          </p:grpSpPr>
          <p:grpSp>
            <p:nvGrpSpPr>
              <p:cNvPr id="66731" name="Group 127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33" name="Freeform 128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4" name="Freeform 129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5" name="Freeform 130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6" name="Freeform 131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7" name="Freeform 132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8" name="Freeform 133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32" name="Line 134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8" name="Group 135"/>
            <p:cNvGrpSpPr>
              <a:grpSpLocks noChangeAspect="1"/>
            </p:cNvGrpSpPr>
            <p:nvPr/>
          </p:nvGrpSpPr>
          <p:grpSpPr bwMode="auto">
            <a:xfrm rot="5158859">
              <a:off x="980" y="2099"/>
              <a:ext cx="139" cy="157"/>
              <a:chOff x="1584" y="3072"/>
              <a:chExt cx="816" cy="961"/>
            </a:xfrm>
          </p:grpSpPr>
          <p:grpSp>
            <p:nvGrpSpPr>
              <p:cNvPr id="66723" name="Group 136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25" name="Freeform 137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6" name="Freeform 138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7" name="Freeform 139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8" name="Freeform 140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9" name="Freeform 141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30" name="Freeform 142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24" name="Line 143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39" name="Group 144"/>
            <p:cNvGrpSpPr>
              <a:grpSpLocks noChangeAspect="1"/>
            </p:cNvGrpSpPr>
            <p:nvPr/>
          </p:nvGrpSpPr>
          <p:grpSpPr bwMode="auto">
            <a:xfrm rot="1981365">
              <a:off x="799" y="2231"/>
              <a:ext cx="141" cy="153"/>
              <a:chOff x="1584" y="3072"/>
              <a:chExt cx="816" cy="961"/>
            </a:xfrm>
          </p:grpSpPr>
          <p:grpSp>
            <p:nvGrpSpPr>
              <p:cNvPr id="66715" name="Group 145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17" name="Freeform 146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8" name="Freeform 147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9" name="Freeform 148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0" name="Freeform 149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1" name="Freeform 150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22" name="Freeform 151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16" name="Line 152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0" name="Group 153"/>
            <p:cNvGrpSpPr>
              <a:grpSpLocks noChangeAspect="1"/>
            </p:cNvGrpSpPr>
            <p:nvPr/>
          </p:nvGrpSpPr>
          <p:grpSpPr bwMode="auto">
            <a:xfrm>
              <a:off x="565" y="2462"/>
              <a:ext cx="141" cy="153"/>
              <a:chOff x="1584" y="3072"/>
              <a:chExt cx="816" cy="961"/>
            </a:xfrm>
          </p:grpSpPr>
          <p:grpSp>
            <p:nvGrpSpPr>
              <p:cNvPr id="66707" name="Group 154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09" name="Freeform 155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0" name="Freeform 156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1" name="Freeform 157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2" name="Freeform 158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3" name="Freeform 159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14" name="Freeform 160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08" name="Line 161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1" name="Group 162"/>
            <p:cNvGrpSpPr>
              <a:grpSpLocks noChangeAspect="1"/>
            </p:cNvGrpSpPr>
            <p:nvPr/>
          </p:nvGrpSpPr>
          <p:grpSpPr bwMode="auto">
            <a:xfrm>
              <a:off x="737" y="2384"/>
              <a:ext cx="141" cy="154"/>
              <a:chOff x="1584" y="3072"/>
              <a:chExt cx="816" cy="961"/>
            </a:xfrm>
          </p:grpSpPr>
          <p:grpSp>
            <p:nvGrpSpPr>
              <p:cNvPr id="66699" name="Group 163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701" name="Freeform 164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2" name="Freeform 165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3" name="Freeform 166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4" name="Freeform 167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5" name="Freeform 168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706" name="Freeform 169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700" name="Line 170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2" name="Group 171"/>
            <p:cNvGrpSpPr>
              <a:grpSpLocks noChangeAspect="1"/>
            </p:cNvGrpSpPr>
            <p:nvPr/>
          </p:nvGrpSpPr>
          <p:grpSpPr bwMode="auto">
            <a:xfrm rot="2694288" flipH="1">
              <a:off x="1159" y="2646"/>
              <a:ext cx="141" cy="154"/>
              <a:chOff x="1584" y="3072"/>
              <a:chExt cx="816" cy="961"/>
            </a:xfrm>
          </p:grpSpPr>
          <p:grpSp>
            <p:nvGrpSpPr>
              <p:cNvPr id="66691" name="Group 172"/>
              <p:cNvGrpSpPr>
                <a:grpSpLocks noChangeAspect="1"/>
              </p:cNvGrpSpPr>
              <p:nvPr/>
            </p:nvGrpSpPr>
            <p:grpSpPr bwMode="auto">
              <a:xfrm rot="-1717408">
                <a:off x="1584" y="3072"/>
                <a:ext cx="744" cy="912"/>
                <a:chOff x="2448" y="2064"/>
                <a:chExt cx="744" cy="912"/>
              </a:xfrm>
            </p:grpSpPr>
            <p:sp>
              <p:nvSpPr>
                <p:cNvPr id="66693" name="Freeform 173"/>
                <p:cNvSpPr>
                  <a:spLocks noChangeAspect="1"/>
                </p:cNvSpPr>
                <p:nvPr/>
              </p:nvSpPr>
              <p:spPr bwMode="auto">
                <a:xfrm>
                  <a:off x="2810" y="2195"/>
                  <a:ext cx="200" cy="202"/>
                </a:xfrm>
                <a:custGeom>
                  <a:avLst/>
                  <a:gdLst>
                    <a:gd name="T0" fmla="*/ 1 w 600"/>
                    <a:gd name="T1" fmla="*/ 0 h 608"/>
                    <a:gd name="T2" fmla="*/ 1 w 600"/>
                    <a:gd name="T3" fmla="*/ 0 h 608"/>
                    <a:gd name="T4" fmla="*/ 0 w 600"/>
                    <a:gd name="T5" fmla="*/ 0 h 608"/>
                    <a:gd name="T6" fmla="*/ 0 w 600"/>
                    <a:gd name="T7" fmla="*/ 0 h 608"/>
                    <a:gd name="T8" fmla="*/ 0 w 600"/>
                    <a:gd name="T9" fmla="*/ 0 h 608"/>
                    <a:gd name="T10" fmla="*/ 0 w 600"/>
                    <a:gd name="T11" fmla="*/ 0 h 608"/>
                    <a:gd name="T12" fmla="*/ 0 w 600"/>
                    <a:gd name="T13" fmla="*/ 0 h 608"/>
                    <a:gd name="T14" fmla="*/ 0 w 600"/>
                    <a:gd name="T15" fmla="*/ 0 h 608"/>
                    <a:gd name="T16" fmla="*/ 0 w 600"/>
                    <a:gd name="T17" fmla="*/ 1 h 608"/>
                    <a:gd name="T18" fmla="*/ 0 w 600"/>
                    <a:gd name="T19" fmla="*/ 1 h 608"/>
                    <a:gd name="T20" fmla="*/ 0 w 600"/>
                    <a:gd name="T21" fmla="*/ 1 h 608"/>
                    <a:gd name="T22" fmla="*/ 0 w 600"/>
                    <a:gd name="T23" fmla="*/ 1 h 608"/>
                    <a:gd name="T24" fmla="*/ 0 w 600"/>
                    <a:gd name="T25" fmla="*/ 1 h 608"/>
                    <a:gd name="T26" fmla="*/ 0 w 600"/>
                    <a:gd name="T27" fmla="*/ 1 h 608"/>
                    <a:gd name="T28" fmla="*/ 0 w 600"/>
                    <a:gd name="T29" fmla="*/ 1 h 608"/>
                    <a:gd name="T30" fmla="*/ 0 w 600"/>
                    <a:gd name="T31" fmla="*/ 1 h 608"/>
                    <a:gd name="T32" fmla="*/ 1 w 600"/>
                    <a:gd name="T33" fmla="*/ 1 h 608"/>
                    <a:gd name="T34" fmla="*/ 1 w 600"/>
                    <a:gd name="T35" fmla="*/ 0 h 608"/>
                    <a:gd name="T36" fmla="*/ 1 w 600"/>
                    <a:gd name="T37" fmla="*/ 0 h 608"/>
                    <a:gd name="T38" fmla="*/ 1 w 600"/>
                    <a:gd name="T39" fmla="*/ 0 h 608"/>
                    <a:gd name="T40" fmla="*/ 1 w 600"/>
                    <a:gd name="T41" fmla="*/ 0 h 608"/>
                    <a:gd name="T42" fmla="*/ 1 w 600"/>
                    <a:gd name="T43" fmla="*/ 0 h 608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0"/>
                    <a:gd name="T67" fmla="*/ 0 h 608"/>
                    <a:gd name="T68" fmla="*/ 600 w 600"/>
                    <a:gd name="T69" fmla="*/ 608 h 608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0" h="608">
                      <a:moveTo>
                        <a:pt x="388" y="289"/>
                      </a:moveTo>
                      <a:lnTo>
                        <a:pt x="372" y="177"/>
                      </a:lnTo>
                      <a:lnTo>
                        <a:pt x="341" y="78"/>
                      </a:lnTo>
                      <a:lnTo>
                        <a:pt x="284" y="24"/>
                      </a:lnTo>
                      <a:lnTo>
                        <a:pt x="185" y="0"/>
                      </a:lnTo>
                      <a:lnTo>
                        <a:pt x="100" y="24"/>
                      </a:lnTo>
                      <a:lnTo>
                        <a:pt x="19" y="123"/>
                      </a:lnTo>
                      <a:lnTo>
                        <a:pt x="0" y="243"/>
                      </a:lnTo>
                      <a:lnTo>
                        <a:pt x="19" y="370"/>
                      </a:lnTo>
                      <a:lnTo>
                        <a:pt x="50" y="447"/>
                      </a:lnTo>
                      <a:lnTo>
                        <a:pt x="88" y="528"/>
                      </a:lnTo>
                      <a:lnTo>
                        <a:pt x="130" y="582"/>
                      </a:lnTo>
                      <a:lnTo>
                        <a:pt x="177" y="608"/>
                      </a:lnTo>
                      <a:lnTo>
                        <a:pt x="242" y="585"/>
                      </a:lnTo>
                      <a:lnTo>
                        <a:pt x="307" y="531"/>
                      </a:lnTo>
                      <a:lnTo>
                        <a:pt x="349" y="455"/>
                      </a:lnTo>
                      <a:lnTo>
                        <a:pt x="388" y="390"/>
                      </a:lnTo>
                      <a:lnTo>
                        <a:pt x="400" y="351"/>
                      </a:lnTo>
                      <a:lnTo>
                        <a:pt x="565" y="293"/>
                      </a:lnTo>
                      <a:lnTo>
                        <a:pt x="600" y="270"/>
                      </a:lnTo>
                      <a:lnTo>
                        <a:pt x="580" y="235"/>
                      </a:lnTo>
                      <a:lnTo>
                        <a:pt x="388" y="28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4" name="Freeform 174"/>
                <p:cNvSpPr>
                  <a:spLocks noChangeAspect="1"/>
                </p:cNvSpPr>
                <p:nvPr/>
              </p:nvSpPr>
              <p:spPr bwMode="auto">
                <a:xfrm>
                  <a:off x="2712" y="2413"/>
                  <a:ext cx="206" cy="361"/>
                </a:xfrm>
                <a:custGeom>
                  <a:avLst/>
                  <a:gdLst>
                    <a:gd name="T0" fmla="*/ 0 w 619"/>
                    <a:gd name="T1" fmla="*/ 0 h 1085"/>
                    <a:gd name="T2" fmla="*/ 0 w 619"/>
                    <a:gd name="T3" fmla="*/ 0 h 1085"/>
                    <a:gd name="T4" fmla="*/ 1 w 619"/>
                    <a:gd name="T5" fmla="*/ 0 h 1085"/>
                    <a:gd name="T6" fmla="*/ 1 w 619"/>
                    <a:gd name="T7" fmla="*/ 0 h 1085"/>
                    <a:gd name="T8" fmla="*/ 1 w 619"/>
                    <a:gd name="T9" fmla="*/ 0 h 1085"/>
                    <a:gd name="T10" fmla="*/ 1 w 619"/>
                    <a:gd name="T11" fmla="*/ 0 h 1085"/>
                    <a:gd name="T12" fmla="*/ 1 w 619"/>
                    <a:gd name="T13" fmla="*/ 0 h 1085"/>
                    <a:gd name="T14" fmla="*/ 1 w 619"/>
                    <a:gd name="T15" fmla="*/ 0 h 1085"/>
                    <a:gd name="T16" fmla="*/ 1 w 619"/>
                    <a:gd name="T17" fmla="*/ 1 h 1085"/>
                    <a:gd name="T18" fmla="*/ 1 w 619"/>
                    <a:gd name="T19" fmla="*/ 1 h 1085"/>
                    <a:gd name="T20" fmla="*/ 1 w 619"/>
                    <a:gd name="T21" fmla="*/ 1 h 1085"/>
                    <a:gd name="T22" fmla="*/ 1 w 619"/>
                    <a:gd name="T23" fmla="*/ 1 h 1085"/>
                    <a:gd name="T24" fmla="*/ 1 w 619"/>
                    <a:gd name="T25" fmla="*/ 1 h 1085"/>
                    <a:gd name="T26" fmla="*/ 1 w 619"/>
                    <a:gd name="T27" fmla="*/ 1 h 1085"/>
                    <a:gd name="T28" fmla="*/ 1 w 619"/>
                    <a:gd name="T29" fmla="*/ 1 h 1085"/>
                    <a:gd name="T30" fmla="*/ 0 w 619"/>
                    <a:gd name="T31" fmla="*/ 1 h 1085"/>
                    <a:gd name="T32" fmla="*/ 0 w 619"/>
                    <a:gd name="T33" fmla="*/ 1 h 1085"/>
                    <a:gd name="T34" fmla="*/ 0 w 619"/>
                    <a:gd name="T35" fmla="*/ 1 h 1085"/>
                    <a:gd name="T36" fmla="*/ 0 w 619"/>
                    <a:gd name="T37" fmla="*/ 1 h 1085"/>
                    <a:gd name="T38" fmla="*/ 0 w 619"/>
                    <a:gd name="T39" fmla="*/ 1 h 1085"/>
                    <a:gd name="T40" fmla="*/ 0 w 619"/>
                    <a:gd name="T41" fmla="*/ 1 h 1085"/>
                    <a:gd name="T42" fmla="*/ 0 w 619"/>
                    <a:gd name="T43" fmla="*/ 1 h 1085"/>
                    <a:gd name="T44" fmla="*/ 0 w 619"/>
                    <a:gd name="T45" fmla="*/ 1 h 1085"/>
                    <a:gd name="T46" fmla="*/ 0 w 619"/>
                    <a:gd name="T47" fmla="*/ 0 h 1085"/>
                    <a:gd name="T48" fmla="*/ 0 w 619"/>
                    <a:gd name="T49" fmla="*/ 0 h 1085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19"/>
                    <a:gd name="T76" fmla="*/ 0 h 1085"/>
                    <a:gd name="T77" fmla="*/ 619 w 619"/>
                    <a:gd name="T78" fmla="*/ 1085 h 1085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19" h="1085">
                      <a:moveTo>
                        <a:pt x="208" y="161"/>
                      </a:moveTo>
                      <a:lnTo>
                        <a:pt x="284" y="80"/>
                      </a:lnTo>
                      <a:lnTo>
                        <a:pt x="411" y="3"/>
                      </a:lnTo>
                      <a:lnTo>
                        <a:pt x="469" y="0"/>
                      </a:lnTo>
                      <a:lnTo>
                        <a:pt x="573" y="34"/>
                      </a:lnTo>
                      <a:lnTo>
                        <a:pt x="619" y="85"/>
                      </a:lnTo>
                      <a:lnTo>
                        <a:pt x="619" y="161"/>
                      </a:lnTo>
                      <a:lnTo>
                        <a:pt x="542" y="304"/>
                      </a:lnTo>
                      <a:lnTo>
                        <a:pt x="458" y="415"/>
                      </a:lnTo>
                      <a:lnTo>
                        <a:pt x="422" y="508"/>
                      </a:lnTo>
                      <a:lnTo>
                        <a:pt x="399" y="615"/>
                      </a:lnTo>
                      <a:lnTo>
                        <a:pt x="422" y="719"/>
                      </a:lnTo>
                      <a:lnTo>
                        <a:pt x="445" y="820"/>
                      </a:lnTo>
                      <a:lnTo>
                        <a:pt x="445" y="935"/>
                      </a:lnTo>
                      <a:lnTo>
                        <a:pt x="411" y="1005"/>
                      </a:lnTo>
                      <a:lnTo>
                        <a:pt x="334" y="1043"/>
                      </a:lnTo>
                      <a:lnTo>
                        <a:pt x="242" y="1085"/>
                      </a:lnTo>
                      <a:lnTo>
                        <a:pt x="157" y="1085"/>
                      </a:lnTo>
                      <a:lnTo>
                        <a:pt x="100" y="1054"/>
                      </a:lnTo>
                      <a:lnTo>
                        <a:pt x="23" y="927"/>
                      </a:lnTo>
                      <a:lnTo>
                        <a:pt x="0" y="797"/>
                      </a:lnTo>
                      <a:lnTo>
                        <a:pt x="8" y="628"/>
                      </a:lnTo>
                      <a:lnTo>
                        <a:pt x="65" y="415"/>
                      </a:lnTo>
                      <a:lnTo>
                        <a:pt x="123" y="277"/>
                      </a:lnTo>
                      <a:lnTo>
                        <a:pt x="208" y="16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5" name="Freeform 175"/>
                <p:cNvSpPr>
                  <a:spLocks noChangeAspect="1"/>
                </p:cNvSpPr>
                <p:nvPr/>
              </p:nvSpPr>
              <p:spPr bwMode="auto">
                <a:xfrm>
                  <a:off x="2726" y="2706"/>
                  <a:ext cx="261" cy="270"/>
                </a:xfrm>
                <a:custGeom>
                  <a:avLst/>
                  <a:gdLst>
                    <a:gd name="T0" fmla="*/ 0 w 782"/>
                    <a:gd name="T1" fmla="*/ 0 h 808"/>
                    <a:gd name="T2" fmla="*/ 0 w 782"/>
                    <a:gd name="T3" fmla="*/ 0 h 808"/>
                    <a:gd name="T4" fmla="*/ 0 w 782"/>
                    <a:gd name="T5" fmla="*/ 0 h 808"/>
                    <a:gd name="T6" fmla="*/ 0 w 782"/>
                    <a:gd name="T7" fmla="*/ 0 h 808"/>
                    <a:gd name="T8" fmla="*/ 1 w 782"/>
                    <a:gd name="T9" fmla="*/ 0 h 808"/>
                    <a:gd name="T10" fmla="*/ 1 w 782"/>
                    <a:gd name="T11" fmla="*/ 0 h 808"/>
                    <a:gd name="T12" fmla="*/ 1 w 782"/>
                    <a:gd name="T13" fmla="*/ 0 h 808"/>
                    <a:gd name="T14" fmla="*/ 1 w 782"/>
                    <a:gd name="T15" fmla="*/ 0 h 808"/>
                    <a:gd name="T16" fmla="*/ 1 w 782"/>
                    <a:gd name="T17" fmla="*/ 0 h 808"/>
                    <a:gd name="T18" fmla="*/ 1 w 782"/>
                    <a:gd name="T19" fmla="*/ 1 h 808"/>
                    <a:gd name="T20" fmla="*/ 1 w 782"/>
                    <a:gd name="T21" fmla="*/ 1 h 808"/>
                    <a:gd name="T22" fmla="*/ 1 w 782"/>
                    <a:gd name="T23" fmla="*/ 1 h 808"/>
                    <a:gd name="T24" fmla="*/ 1 w 782"/>
                    <a:gd name="T25" fmla="*/ 1 h 808"/>
                    <a:gd name="T26" fmla="*/ 1 w 782"/>
                    <a:gd name="T27" fmla="*/ 1 h 808"/>
                    <a:gd name="T28" fmla="*/ 1 w 782"/>
                    <a:gd name="T29" fmla="*/ 1 h 808"/>
                    <a:gd name="T30" fmla="*/ 1 w 782"/>
                    <a:gd name="T31" fmla="*/ 1 h 808"/>
                    <a:gd name="T32" fmla="*/ 1 w 782"/>
                    <a:gd name="T33" fmla="*/ 1 h 808"/>
                    <a:gd name="T34" fmla="*/ 1 w 782"/>
                    <a:gd name="T35" fmla="*/ 1 h 808"/>
                    <a:gd name="T36" fmla="*/ 1 w 782"/>
                    <a:gd name="T37" fmla="*/ 1 h 808"/>
                    <a:gd name="T38" fmla="*/ 1 w 782"/>
                    <a:gd name="T39" fmla="*/ 1 h 808"/>
                    <a:gd name="T40" fmla="*/ 1 w 782"/>
                    <a:gd name="T41" fmla="*/ 1 h 808"/>
                    <a:gd name="T42" fmla="*/ 1 w 782"/>
                    <a:gd name="T43" fmla="*/ 1 h 808"/>
                    <a:gd name="T44" fmla="*/ 1 w 782"/>
                    <a:gd name="T45" fmla="*/ 1 h 808"/>
                    <a:gd name="T46" fmla="*/ 1 w 782"/>
                    <a:gd name="T47" fmla="*/ 1 h 808"/>
                    <a:gd name="T48" fmla="*/ 1 w 782"/>
                    <a:gd name="T49" fmla="*/ 1 h 808"/>
                    <a:gd name="T50" fmla="*/ 1 w 782"/>
                    <a:gd name="T51" fmla="*/ 1 h 808"/>
                    <a:gd name="T52" fmla="*/ 1 w 782"/>
                    <a:gd name="T53" fmla="*/ 1 h 808"/>
                    <a:gd name="T54" fmla="*/ 0 w 782"/>
                    <a:gd name="T55" fmla="*/ 1 h 808"/>
                    <a:gd name="T56" fmla="*/ 0 w 782"/>
                    <a:gd name="T57" fmla="*/ 1 h 808"/>
                    <a:gd name="T58" fmla="*/ 0 w 782"/>
                    <a:gd name="T59" fmla="*/ 1 h 808"/>
                    <a:gd name="T60" fmla="*/ 0 w 782"/>
                    <a:gd name="T61" fmla="*/ 1 h 808"/>
                    <a:gd name="T62" fmla="*/ 1 w 782"/>
                    <a:gd name="T63" fmla="*/ 1 h 808"/>
                    <a:gd name="T64" fmla="*/ 1 w 782"/>
                    <a:gd name="T65" fmla="*/ 1 h 808"/>
                    <a:gd name="T66" fmla="*/ 1 w 782"/>
                    <a:gd name="T67" fmla="*/ 0 h 808"/>
                    <a:gd name="T68" fmla="*/ 1 w 782"/>
                    <a:gd name="T69" fmla="*/ 0 h 808"/>
                    <a:gd name="T70" fmla="*/ 1 w 782"/>
                    <a:gd name="T71" fmla="*/ 0 h 808"/>
                    <a:gd name="T72" fmla="*/ 1 w 782"/>
                    <a:gd name="T73" fmla="*/ 0 h 808"/>
                    <a:gd name="T74" fmla="*/ 1 w 782"/>
                    <a:gd name="T75" fmla="*/ 0 h 808"/>
                    <a:gd name="T76" fmla="*/ 1 w 782"/>
                    <a:gd name="T77" fmla="*/ 0 h 808"/>
                    <a:gd name="T78" fmla="*/ 1 w 782"/>
                    <a:gd name="T79" fmla="*/ 0 h 808"/>
                    <a:gd name="T80" fmla="*/ 0 w 782"/>
                    <a:gd name="T81" fmla="*/ 0 h 808"/>
                    <a:gd name="T82" fmla="*/ 0 w 782"/>
                    <a:gd name="T83" fmla="*/ 0 h 808"/>
                    <a:gd name="T84" fmla="*/ 0 w 782"/>
                    <a:gd name="T85" fmla="*/ 0 h 808"/>
                    <a:gd name="T86" fmla="*/ 0 w 782"/>
                    <a:gd name="T87" fmla="*/ 0 h 808"/>
                    <a:gd name="T88" fmla="*/ 0 w 782"/>
                    <a:gd name="T89" fmla="*/ 0 h 808"/>
                    <a:gd name="T90" fmla="*/ 0 w 782"/>
                    <a:gd name="T91" fmla="*/ 0 h 80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2"/>
                    <a:gd name="T139" fmla="*/ 0 h 808"/>
                    <a:gd name="T140" fmla="*/ 782 w 782"/>
                    <a:gd name="T141" fmla="*/ 808 h 80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2" h="808">
                      <a:moveTo>
                        <a:pt x="0" y="76"/>
                      </a:moveTo>
                      <a:lnTo>
                        <a:pt x="66" y="0"/>
                      </a:lnTo>
                      <a:lnTo>
                        <a:pt x="163" y="0"/>
                      </a:lnTo>
                      <a:lnTo>
                        <a:pt x="343" y="19"/>
                      </a:lnTo>
                      <a:lnTo>
                        <a:pt x="555" y="30"/>
                      </a:lnTo>
                      <a:lnTo>
                        <a:pt x="636" y="65"/>
                      </a:lnTo>
                      <a:lnTo>
                        <a:pt x="670" y="110"/>
                      </a:lnTo>
                      <a:lnTo>
                        <a:pt x="678" y="180"/>
                      </a:lnTo>
                      <a:lnTo>
                        <a:pt x="654" y="253"/>
                      </a:lnTo>
                      <a:lnTo>
                        <a:pt x="589" y="365"/>
                      </a:lnTo>
                      <a:lnTo>
                        <a:pt x="504" y="457"/>
                      </a:lnTo>
                      <a:lnTo>
                        <a:pt x="439" y="541"/>
                      </a:lnTo>
                      <a:lnTo>
                        <a:pt x="412" y="607"/>
                      </a:lnTo>
                      <a:lnTo>
                        <a:pt x="393" y="653"/>
                      </a:lnTo>
                      <a:lnTo>
                        <a:pt x="400" y="689"/>
                      </a:lnTo>
                      <a:lnTo>
                        <a:pt x="405" y="711"/>
                      </a:lnTo>
                      <a:lnTo>
                        <a:pt x="482" y="711"/>
                      </a:lnTo>
                      <a:lnTo>
                        <a:pt x="601" y="692"/>
                      </a:lnTo>
                      <a:lnTo>
                        <a:pt x="678" y="692"/>
                      </a:lnTo>
                      <a:lnTo>
                        <a:pt x="758" y="723"/>
                      </a:lnTo>
                      <a:lnTo>
                        <a:pt x="782" y="761"/>
                      </a:lnTo>
                      <a:lnTo>
                        <a:pt x="758" y="796"/>
                      </a:lnTo>
                      <a:lnTo>
                        <a:pt x="724" y="808"/>
                      </a:lnTo>
                      <a:lnTo>
                        <a:pt x="670" y="792"/>
                      </a:lnTo>
                      <a:lnTo>
                        <a:pt x="597" y="749"/>
                      </a:lnTo>
                      <a:lnTo>
                        <a:pt x="520" y="757"/>
                      </a:lnTo>
                      <a:lnTo>
                        <a:pt x="393" y="780"/>
                      </a:lnTo>
                      <a:lnTo>
                        <a:pt x="355" y="773"/>
                      </a:lnTo>
                      <a:lnTo>
                        <a:pt x="335" y="746"/>
                      </a:lnTo>
                      <a:lnTo>
                        <a:pt x="335" y="681"/>
                      </a:lnTo>
                      <a:lnTo>
                        <a:pt x="335" y="588"/>
                      </a:lnTo>
                      <a:lnTo>
                        <a:pt x="389" y="518"/>
                      </a:lnTo>
                      <a:lnTo>
                        <a:pt x="470" y="414"/>
                      </a:lnTo>
                      <a:lnTo>
                        <a:pt x="540" y="323"/>
                      </a:lnTo>
                      <a:lnTo>
                        <a:pt x="586" y="253"/>
                      </a:lnTo>
                      <a:lnTo>
                        <a:pt x="609" y="192"/>
                      </a:lnTo>
                      <a:lnTo>
                        <a:pt x="597" y="157"/>
                      </a:lnTo>
                      <a:lnTo>
                        <a:pt x="566" y="115"/>
                      </a:lnTo>
                      <a:lnTo>
                        <a:pt x="520" y="103"/>
                      </a:lnTo>
                      <a:lnTo>
                        <a:pt x="470" y="103"/>
                      </a:lnTo>
                      <a:lnTo>
                        <a:pt x="358" y="103"/>
                      </a:lnTo>
                      <a:lnTo>
                        <a:pt x="193" y="134"/>
                      </a:lnTo>
                      <a:lnTo>
                        <a:pt x="70" y="146"/>
                      </a:lnTo>
                      <a:lnTo>
                        <a:pt x="20" y="134"/>
                      </a:lnTo>
                      <a:lnTo>
                        <a:pt x="0" y="115"/>
                      </a:lnTo>
                      <a:lnTo>
                        <a:pt x="0" y="7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6" name="Freeform 176"/>
                <p:cNvSpPr>
                  <a:spLocks noChangeAspect="1"/>
                </p:cNvSpPr>
                <p:nvPr/>
              </p:nvSpPr>
              <p:spPr bwMode="auto">
                <a:xfrm>
                  <a:off x="2448" y="2645"/>
                  <a:ext cx="331" cy="256"/>
                </a:xfrm>
                <a:custGeom>
                  <a:avLst/>
                  <a:gdLst>
                    <a:gd name="T0" fmla="*/ 1 w 992"/>
                    <a:gd name="T1" fmla="*/ 0 h 770"/>
                    <a:gd name="T2" fmla="*/ 1 w 992"/>
                    <a:gd name="T3" fmla="*/ 0 h 770"/>
                    <a:gd name="T4" fmla="*/ 1 w 992"/>
                    <a:gd name="T5" fmla="*/ 0 h 770"/>
                    <a:gd name="T6" fmla="*/ 1 w 992"/>
                    <a:gd name="T7" fmla="*/ 0 h 770"/>
                    <a:gd name="T8" fmla="*/ 1 w 992"/>
                    <a:gd name="T9" fmla="*/ 0 h 770"/>
                    <a:gd name="T10" fmla="*/ 1 w 992"/>
                    <a:gd name="T11" fmla="*/ 0 h 770"/>
                    <a:gd name="T12" fmla="*/ 1 w 992"/>
                    <a:gd name="T13" fmla="*/ 1 h 770"/>
                    <a:gd name="T14" fmla="*/ 1 w 992"/>
                    <a:gd name="T15" fmla="*/ 1 h 770"/>
                    <a:gd name="T16" fmla="*/ 1 w 992"/>
                    <a:gd name="T17" fmla="*/ 1 h 770"/>
                    <a:gd name="T18" fmla="*/ 1 w 992"/>
                    <a:gd name="T19" fmla="*/ 1 h 770"/>
                    <a:gd name="T20" fmla="*/ 1 w 992"/>
                    <a:gd name="T21" fmla="*/ 1 h 770"/>
                    <a:gd name="T22" fmla="*/ 1 w 992"/>
                    <a:gd name="T23" fmla="*/ 1 h 770"/>
                    <a:gd name="T24" fmla="*/ 1 w 992"/>
                    <a:gd name="T25" fmla="*/ 1 h 770"/>
                    <a:gd name="T26" fmla="*/ 1 w 992"/>
                    <a:gd name="T27" fmla="*/ 1 h 770"/>
                    <a:gd name="T28" fmla="*/ 1 w 992"/>
                    <a:gd name="T29" fmla="*/ 1 h 770"/>
                    <a:gd name="T30" fmla="*/ 0 w 992"/>
                    <a:gd name="T31" fmla="*/ 1 h 770"/>
                    <a:gd name="T32" fmla="*/ 0 w 992"/>
                    <a:gd name="T33" fmla="*/ 0 h 770"/>
                    <a:gd name="T34" fmla="*/ 0 w 992"/>
                    <a:gd name="T35" fmla="*/ 0 h 770"/>
                    <a:gd name="T36" fmla="*/ 0 w 992"/>
                    <a:gd name="T37" fmla="*/ 0 h 770"/>
                    <a:gd name="T38" fmla="*/ 0 w 992"/>
                    <a:gd name="T39" fmla="*/ 0 h 770"/>
                    <a:gd name="T40" fmla="*/ 0 w 992"/>
                    <a:gd name="T41" fmla="*/ 0 h 770"/>
                    <a:gd name="T42" fmla="*/ 0 w 992"/>
                    <a:gd name="T43" fmla="*/ 0 h 770"/>
                    <a:gd name="T44" fmla="*/ 0 w 992"/>
                    <a:gd name="T45" fmla="*/ 0 h 770"/>
                    <a:gd name="T46" fmla="*/ 0 w 992"/>
                    <a:gd name="T47" fmla="*/ 0 h 770"/>
                    <a:gd name="T48" fmla="*/ 0 w 992"/>
                    <a:gd name="T49" fmla="*/ 0 h 770"/>
                    <a:gd name="T50" fmla="*/ 0 w 992"/>
                    <a:gd name="T51" fmla="*/ 0 h 770"/>
                    <a:gd name="T52" fmla="*/ 0 w 992"/>
                    <a:gd name="T53" fmla="*/ 0 h 770"/>
                    <a:gd name="T54" fmla="*/ 0 w 992"/>
                    <a:gd name="T55" fmla="*/ 0 h 770"/>
                    <a:gd name="T56" fmla="*/ 0 w 992"/>
                    <a:gd name="T57" fmla="*/ 0 h 770"/>
                    <a:gd name="T58" fmla="*/ 0 w 992"/>
                    <a:gd name="T59" fmla="*/ 0 h 770"/>
                    <a:gd name="T60" fmla="*/ 0 w 992"/>
                    <a:gd name="T61" fmla="*/ 0 h 770"/>
                    <a:gd name="T62" fmla="*/ 0 w 992"/>
                    <a:gd name="T63" fmla="*/ 0 h 770"/>
                    <a:gd name="T64" fmla="*/ 1 w 992"/>
                    <a:gd name="T65" fmla="*/ 0 h 770"/>
                    <a:gd name="T66" fmla="*/ 1 w 992"/>
                    <a:gd name="T67" fmla="*/ 0 h 770"/>
                    <a:gd name="T68" fmla="*/ 1 w 992"/>
                    <a:gd name="T69" fmla="*/ 0 h 770"/>
                    <a:gd name="T70" fmla="*/ 1 w 992"/>
                    <a:gd name="T71" fmla="*/ 0 h 770"/>
                    <a:gd name="T72" fmla="*/ 1 w 992"/>
                    <a:gd name="T73" fmla="*/ 1 h 770"/>
                    <a:gd name="T74" fmla="*/ 1 w 992"/>
                    <a:gd name="T75" fmla="*/ 1 h 770"/>
                    <a:gd name="T76" fmla="*/ 1 w 992"/>
                    <a:gd name="T77" fmla="*/ 1 h 770"/>
                    <a:gd name="T78" fmla="*/ 1 w 992"/>
                    <a:gd name="T79" fmla="*/ 1 h 770"/>
                    <a:gd name="T80" fmla="*/ 1 w 992"/>
                    <a:gd name="T81" fmla="*/ 1 h 770"/>
                    <a:gd name="T82" fmla="*/ 1 w 992"/>
                    <a:gd name="T83" fmla="*/ 1 h 770"/>
                    <a:gd name="T84" fmla="*/ 1 w 992"/>
                    <a:gd name="T85" fmla="*/ 1 h 770"/>
                    <a:gd name="T86" fmla="*/ 1 w 992"/>
                    <a:gd name="T87" fmla="*/ 1 h 770"/>
                    <a:gd name="T88" fmla="*/ 1 w 992"/>
                    <a:gd name="T89" fmla="*/ 0 h 770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2"/>
                    <a:gd name="T136" fmla="*/ 0 h 770"/>
                    <a:gd name="T137" fmla="*/ 992 w 992"/>
                    <a:gd name="T138" fmla="*/ 770 h 770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2" h="770">
                      <a:moveTo>
                        <a:pt x="808" y="320"/>
                      </a:moveTo>
                      <a:lnTo>
                        <a:pt x="823" y="219"/>
                      </a:lnTo>
                      <a:lnTo>
                        <a:pt x="881" y="181"/>
                      </a:lnTo>
                      <a:lnTo>
                        <a:pt x="950" y="174"/>
                      </a:lnTo>
                      <a:lnTo>
                        <a:pt x="992" y="219"/>
                      </a:lnTo>
                      <a:lnTo>
                        <a:pt x="973" y="308"/>
                      </a:lnTo>
                      <a:lnTo>
                        <a:pt x="935" y="427"/>
                      </a:lnTo>
                      <a:lnTo>
                        <a:pt x="857" y="562"/>
                      </a:lnTo>
                      <a:lnTo>
                        <a:pt x="761" y="677"/>
                      </a:lnTo>
                      <a:lnTo>
                        <a:pt x="681" y="739"/>
                      </a:lnTo>
                      <a:lnTo>
                        <a:pt x="592" y="770"/>
                      </a:lnTo>
                      <a:lnTo>
                        <a:pt x="507" y="759"/>
                      </a:lnTo>
                      <a:lnTo>
                        <a:pt x="442" y="723"/>
                      </a:lnTo>
                      <a:lnTo>
                        <a:pt x="419" y="666"/>
                      </a:lnTo>
                      <a:lnTo>
                        <a:pt x="392" y="566"/>
                      </a:lnTo>
                      <a:lnTo>
                        <a:pt x="361" y="382"/>
                      </a:lnTo>
                      <a:lnTo>
                        <a:pt x="338" y="254"/>
                      </a:lnTo>
                      <a:lnTo>
                        <a:pt x="338" y="104"/>
                      </a:lnTo>
                      <a:lnTo>
                        <a:pt x="323" y="78"/>
                      </a:lnTo>
                      <a:lnTo>
                        <a:pt x="277" y="70"/>
                      </a:lnTo>
                      <a:lnTo>
                        <a:pt x="223" y="112"/>
                      </a:lnTo>
                      <a:lnTo>
                        <a:pt x="173" y="181"/>
                      </a:lnTo>
                      <a:lnTo>
                        <a:pt x="115" y="219"/>
                      </a:lnTo>
                      <a:lnTo>
                        <a:pt x="27" y="219"/>
                      </a:lnTo>
                      <a:lnTo>
                        <a:pt x="0" y="196"/>
                      </a:lnTo>
                      <a:lnTo>
                        <a:pt x="0" y="158"/>
                      </a:lnTo>
                      <a:lnTo>
                        <a:pt x="39" y="123"/>
                      </a:lnTo>
                      <a:lnTo>
                        <a:pt x="81" y="135"/>
                      </a:lnTo>
                      <a:lnTo>
                        <a:pt x="119" y="127"/>
                      </a:lnTo>
                      <a:lnTo>
                        <a:pt x="189" y="78"/>
                      </a:lnTo>
                      <a:lnTo>
                        <a:pt x="257" y="23"/>
                      </a:lnTo>
                      <a:lnTo>
                        <a:pt x="323" y="8"/>
                      </a:lnTo>
                      <a:lnTo>
                        <a:pt x="415" y="0"/>
                      </a:lnTo>
                      <a:lnTo>
                        <a:pt x="419" y="42"/>
                      </a:lnTo>
                      <a:lnTo>
                        <a:pt x="397" y="89"/>
                      </a:lnTo>
                      <a:lnTo>
                        <a:pt x="392" y="208"/>
                      </a:lnTo>
                      <a:lnTo>
                        <a:pt x="419" y="366"/>
                      </a:lnTo>
                      <a:lnTo>
                        <a:pt x="462" y="520"/>
                      </a:lnTo>
                      <a:lnTo>
                        <a:pt x="499" y="612"/>
                      </a:lnTo>
                      <a:lnTo>
                        <a:pt x="558" y="655"/>
                      </a:lnTo>
                      <a:lnTo>
                        <a:pt x="615" y="655"/>
                      </a:lnTo>
                      <a:lnTo>
                        <a:pt x="673" y="612"/>
                      </a:lnTo>
                      <a:lnTo>
                        <a:pt x="750" y="515"/>
                      </a:lnTo>
                      <a:lnTo>
                        <a:pt x="800" y="377"/>
                      </a:lnTo>
                      <a:lnTo>
                        <a:pt x="808" y="32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7" name="Freeform 177"/>
                <p:cNvSpPr>
                  <a:spLocks noChangeAspect="1"/>
                </p:cNvSpPr>
                <p:nvPr/>
              </p:nvSpPr>
              <p:spPr bwMode="auto">
                <a:xfrm>
                  <a:off x="2605" y="2064"/>
                  <a:ext cx="233" cy="405"/>
                </a:xfrm>
                <a:custGeom>
                  <a:avLst/>
                  <a:gdLst>
                    <a:gd name="T0" fmla="*/ 1 w 699"/>
                    <a:gd name="T1" fmla="*/ 1 h 1216"/>
                    <a:gd name="T2" fmla="*/ 1 w 699"/>
                    <a:gd name="T3" fmla="*/ 1 h 1216"/>
                    <a:gd name="T4" fmla="*/ 1 w 699"/>
                    <a:gd name="T5" fmla="*/ 1 h 1216"/>
                    <a:gd name="T6" fmla="*/ 1 w 699"/>
                    <a:gd name="T7" fmla="*/ 1 h 1216"/>
                    <a:gd name="T8" fmla="*/ 1 w 699"/>
                    <a:gd name="T9" fmla="*/ 2 h 1216"/>
                    <a:gd name="T10" fmla="*/ 1 w 699"/>
                    <a:gd name="T11" fmla="*/ 2 h 1216"/>
                    <a:gd name="T12" fmla="*/ 1 w 699"/>
                    <a:gd name="T13" fmla="*/ 2 h 1216"/>
                    <a:gd name="T14" fmla="*/ 1 w 699"/>
                    <a:gd name="T15" fmla="*/ 2 h 1216"/>
                    <a:gd name="T16" fmla="*/ 1 w 699"/>
                    <a:gd name="T17" fmla="*/ 1 h 1216"/>
                    <a:gd name="T18" fmla="*/ 0 w 699"/>
                    <a:gd name="T19" fmla="*/ 1 h 1216"/>
                    <a:gd name="T20" fmla="*/ 0 w 699"/>
                    <a:gd name="T21" fmla="*/ 1 h 1216"/>
                    <a:gd name="T22" fmla="*/ 0 w 699"/>
                    <a:gd name="T23" fmla="*/ 1 h 1216"/>
                    <a:gd name="T24" fmla="*/ 0 w 699"/>
                    <a:gd name="T25" fmla="*/ 0 h 1216"/>
                    <a:gd name="T26" fmla="*/ 0 w 699"/>
                    <a:gd name="T27" fmla="*/ 0 h 1216"/>
                    <a:gd name="T28" fmla="*/ 0 w 699"/>
                    <a:gd name="T29" fmla="*/ 0 h 1216"/>
                    <a:gd name="T30" fmla="*/ 0 w 699"/>
                    <a:gd name="T31" fmla="*/ 0 h 1216"/>
                    <a:gd name="T32" fmla="*/ 0 w 699"/>
                    <a:gd name="T33" fmla="*/ 0 h 1216"/>
                    <a:gd name="T34" fmla="*/ 0 w 699"/>
                    <a:gd name="T35" fmla="*/ 0 h 1216"/>
                    <a:gd name="T36" fmla="*/ 0 w 699"/>
                    <a:gd name="T37" fmla="*/ 0 h 1216"/>
                    <a:gd name="T38" fmla="*/ 0 w 699"/>
                    <a:gd name="T39" fmla="*/ 0 h 1216"/>
                    <a:gd name="T40" fmla="*/ 0 w 699"/>
                    <a:gd name="T41" fmla="*/ 0 h 1216"/>
                    <a:gd name="T42" fmla="*/ 0 w 699"/>
                    <a:gd name="T43" fmla="*/ 0 h 1216"/>
                    <a:gd name="T44" fmla="*/ 0 w 699"/>
                    <a:gd name="T45" fmla="*/ 0 h 1216"/>
                    <a:gd name="T46" fmla="*/ 0 w 699"/>
                    <a:gd name="T47" fmla="*/ 0 h 1216"/>
                    <a:gd name="T48" fmla="*/ 0 w 699"/>
                    <a:gd name="T49" fmla="*/ 0 h 1216"/>
                    <a:gd name="T50" fmla="*/ 0 w 699"/>
                    <a:gd name="T51" fmla="*/ 0 h 1216"/>
                    <a:gd name="T52" fmla="*/ 0 w 699"/>
                    <a:gd name="T53" fmla="*/ 0 h 1216"/>
                    <a:gd name="T54" fmla="*/ 0 w 699"/>
                    <a:gd name="T55" fmla="*/ 0 h 1216"/>
                    <a:gd name="T56" fmla="*/ 0 w 699"/>
                    <a:gd name="T57" fmla="*/ 0 h 1216"/>
                    <a:gd name="T58" fmla="*/ 0 w 699"/>
                    <a:gd name="T59" fmla="*/ 0 h 1216"/>
                    <a:gd name="T60" fmla="*/ 0 w 699"/>
                    <a:gd name="T61" fmla="*/ 0 h 1216"/>
                    <a:gd name="T62" fmla="*/ 0 w 699"/>
                    <a:gd name="T63" fmla="*/ 0 h 1216"/>
                    <a:gd name="T64" fmla="*/ 0 w 699"/>
                    <a:gd name="T65" fmla="*/ 0 h 1216"/>
                    <a:gd name="T66" fmla="*/ 0 w 699"/>
                    <a:gd name="T67" fmla="*/ 0 h 1216"/>
                    <a:gd name="T68" fmla="*/ 0 w 699"/>
                    <a:gd name="T69" fmla="*/ 0 h 1216"/>
                    <a:gd name="T70" fmla="*/ 0 w 699"/>
                    <a:gd name="T71" fmla="*/ 0 h 1216"/>
                    <a:gd name="T72" fmla="*/ 0 w 699"/>
                    <a:gd name="T73" fmla="*/ 0 h 1216"/>
                    <a:gd name="T74" fmla="*/ 0 w 699"/>
                    <a:gd name="T75" fmla="*/ 1 h 1216"/>
                    <a:gd name="T76" fmla="*/ 0 w 699"/>
                    <a:gd name="T77" fmla="*/ 1 h 1216"/>
                    <a:gd name="T78" fmla="*/ 0 w 699"/>
                    <a:gd name="T79" fmla="*/ 1 h 1216"/>
                    <a:gd name="T80" fmla="*/ 1 w 699"/>
                    <a:gd name="T81" fmla="*/ 1 h 1216"/>
                    <a:gd name="T82" fmla="*/ 1 w 699"/>
                    <a:gd name="T83" fmla="*/ 1 h 121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699"/>
                    <a:gd name="T127" fmla="*/ 0 h 1216"/>
                    <a:gd name="T128" fmla="*/ 699 w 699"/>
                    <a:gd name="T129" fmla="*/ 1216 h 121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699" h="1216">
                      <a:moveTo>
                        <a:pt x="445" y="923"/>
                      </a:moveTo>
                      <a:lnTo>
                        <a:pt x="560" y="1039"/>
                      </a:lnTo>
                      <a:lnTo>
                        <a:pt x="606" y="1039"/>
                      </a:lnTo>
                      <a:lnTo>
                        <a:pt x="684" y="1086"/>
                      </a:lnTo>
                      <a:lnTo>
                        <a:pt x="699" y="1139"/>
                      </a:lnTo>
                      <a:lnTo>
                        <a:pt x="676" y="1208"/>
                      </a:lnTo>
                      <a:lnTo>
                        <a:pt x="614" y="1216"/>
                      </a:lnTo>
                      <a:lnTo>
                        <a:pt x="537" y="1162"/>
                      </a:lnTo>
                      <a:lnTo>
                        <a:pt x="383" y="1016"/>
                      </a:lnTo>
                      <a:lnTo>
                        <a:pt x="284" y="878"/>
                      </a:lnTo>
                      <a:lnTo>
                        <a:pt x="237" y="769"/>
                      </a:lnTo>
                      <a:lnTo>
                        <a:pt x="206" y="585"/>
                      </a:lnTo>
                      <a:lnTo>
                        <a:pt x="206" y="346"/>
                      </a:lnTo>
                      <a:lnTo>
                        <a:pt x="198" y="285"/>
                      </a:lnTo>
                      <a:lnTo>
                        <a:pt x="153" y="239"/>
                      </a:lnTo>
                      <a:lnTo>
                        <a:pt x="22" y="247"/>
                      </a:lnTo>
                      <a:lnTo>
                        <a:pt x="0" y="223"/>
                      </a:lnTo>
                      <a:lnTo>
                        <a:pt x="29" y="208"/>
                      </a:lnTo>
                      <a:lnTo>
                        <a:pt x="122" y="200"/>
                      </a:lnTo>
                      <a:lnTo>
                        <a:pt x="138" y="185"/>
                      </a:lnTo>
                      <a:lnTo>
                        <a:pt x="6" y="107"/>
                      </a:lnTo>
                      <a:lnTo>
                        <a:pt x="6" y="77"/>
                      </a:lnTo>
                      <a:lnTo>
                        <a:pt x="29" y="70"/>
                      </a:lnTo>
                      <a:lnTo>
                        <a:pt x="138" y="130"/>
                      </a:lnTo>
                      <a:lnTo>
                        <a:pt x="161" y="123"/>
                      </a:lnTo>
                      <a:lnTo>
                        <a:pt x="138" y="8"/>
                      </a:lnTo>
                      <a:lnTo>
                        <a:pt x="153" y="0"/>
                      </a:lnTo>
                      <a:lnTo>
                        <a:pt x="169" y="8"/>
                      </a:lnTo>
                      <a:lnTo>
                        <a:pt x="198" y="123"/>
                      </a:lnTo>
                      <a:lnTo>
                        <a:pt x="222" y="130"/>
                      </a:lnTo>
                      <a:lnTo>
                        <a:pt x="284" y="8"/>
                      </a:lnTo>
                      <a:lnTo>
                        <a:pt x="299" y="8"/>
                      </a:lnTo>
                      <a:lnTo>
                        <a:pt x="299" y="46"/>
                      </a:lnTo>
                      <a:lnTo>
                        <a:pt x="260" y="146"/>
                      </a:lnTo>
                      <a:lnTo>
                        <a:pt x="260" y="200"/>
                      </a:lnTo>
                      <a:lnTo>
                        <a:pt x="276" y="270"/>
                      </a:lnTo>
                      <a:lnTo>
                        <a:pt x="268" y="361"/>
                      </a:lnTo>
                      <a:lnTo>
                        <a:pt x="276" y="531"/>
                      </a:lnTo>
                      <a:lnTo>
                        <a:pt x="291" y="639"/>
                      </a:lnTo>
                      <a:lnTo>
                        <a:pt x="330" y="762"/>
                      </a:lnTo>
                      <a:lnTo>
                        <a:pt x="383" y="855"/>
                      </a:lnTo>
                      <a:lnTo>
                        <a:pt x="445" y="923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98" name="Freeform 178"/>
                <p:cNvSpPr>
                  <a:spLocks noChangeAspect="1"/>
                </p:cNvSpPr>
                <p:nvPr/>
              </p:nvSpPr>
              <p:spPr bwMode="auto">
                <a:xfrm>
                  <a:off x="2887" y="2100"/>
                  <a:ext cx="305" cy="379"/>
                </a:xfrm>
                <a:custGeom>
                  <a:avLst/>
                  <a:gdLst>
                    <a:gd name="T0" fmla="*/ 0 w 915"/>
                    <a:gd name="T1" fmla="*/ 1 h 1139"/>
                    <a:gd name="T2" fmla="*/ 0 w 915"/>
                    <a:gd name="T3" fmla="*/ 1 h 1139"/>
                    <a:gd name="T4" fmla="*/ 0 w 915"/>
                    <a:gd name="T5" fmla="*/ 2 h 1139"/>
                    <a:gd name="T6" fmla="*/ 0 w 915"/>
                    <a:gd name="T7" fmla="*/ 2 h 1139"/>
                    <a:gd name="T8" fmla="*/ 0 w 915"/>
                    <a:gd name="T9" fmla="*/ 2 h 1139"/>
                    <a:gd name="T10" fmla="*/ 1 w 915"/>
                    <a:gd name="T11" fmla="*/ 1 h 1139"/>
                    <a:gd name="T12" fmla="*/ 1 w 915"/>
                    <a:gd name="T13" fmla="*/ 1 h 1139"/>
                    <a:gd name="T14" fmla="*/ 1 w 915"/>
                    <a:gd name="T15" fmla="*/ 1 h 1139"/>
                    <a:gd name="T16" fmla="*/ 1 w 915"/>
                    <a:gd name="T17" fmla="*/ 1 h 1139"/>
                    <a:gd name="T18" fmla="*/ 1 w 915"/>
                    <a:gd name="T19" fmla="*/ 1 h 1139"/>
                    <a:gd name="T20" fmla="*/ 1 w 915"/>
                    <a:gd name="T21" fmla="*/ 0 h 1139"/>
                    <a:gd name="T22" fmla="*/ 1 w 915"/>
                    <a:gd name="T23" fmla="*/ 0 h 1139"/>
                    <a:gd name="T24" fmla="*/ 1 w 915"/>
                    <a:gd name="T25" fmla="*/ 0 h 1139"/>
                    <a:gd name="T26" fmla="*/ 1 w 915"/>
                    <a:gd name="T27" fmla="*/ 0 h 1139"/>
                    <a:gd name="T28" fmla="*/ 1 w 915"/>
                    <a:gd name="T29" fmla="*/ 0 h 1139"/>
                    <a:gd name="T30" fmla="*/ 1 w 915"/>
                    <a:gd name="T31" fmla="*/ 0 h 1139"/>
                    <a:gd name="T32" fmla="*/ 1 w 915"/>
                    <a:gd name="T33" fmla="*/ 0 h 1139"/>
                    <a:gd name="T34" fmla="*/ 1 w 915"/>
                    <a:gd name="T35" fmla="*/ 0 h 1139"/>
                    <a:gd name="T36" fmla="*/ 1 w 915"/>
                    <a:gd name="T37" fmla="*/ 0 h 1139"/>
                    <a:gd name="T38" fmla="*/ 1 w 915"/>
                    <a:gd name="T39" fmla="*/ 0 h 1139"/>
                    <a:gd name="T40" fmla="*/ 1 w 915"/>
                    <a:gd name="T41" fmla="*/ 0 h 1139"/>
                    <a:gd name="T42" fmla="*/ 1 w 915"/>
                    <a:gd name="T43" fmla="*/ 0 h 1139"/>
                    <a:gd name="T44" fmla="*/ 1 w 915"/>
                    <a:gd name="T45" fmla="*/ 0 h 1139"/>
                    <a:gd name="T46" fmla="*/ 1 w 915"/>
                    <a:gd name="T47" fmla="*/ 0 h 1139"/>
                    <a:gd name="T48" fmla="*/ 1 w 915"/>
                    <a:gd name="T49" fmla="*/ 0 h 1139"/>
                    <a:gd name="T50" fmla="*/ 1 w 915"/>
                    <a:gd name="T51" fmla="*/ 0 h 1139"/>
                    <a:gd name="T52" fmla="*/ 1 w 915"/>
                    <a:gd name="T53" fmla="*/ 0 h 1139"/>
                    <a:gd name="T54" fmla="*/ 1 w 915"/>
                    <a:gd name="T55" fmla="*/ 0 h 1139"/>
                    <a:gd name="T56" fmla="*/ 1 w 915"/>
                    <a:gd name="T57" fmla="*/ 0 h 1139"/>
                    <a:gd name="T58" fmla="*/ 1 w 915"/>
                    <a:gd name="T59" fmla="*/ 0 h 1139"/>
                    <a:gd name="T60" fmla="*/ 1 w 915"/>
                    <a:gd name="T61" fmla="*/ 0 h 1139"/>
                    <a:gd name="T62" fmla="*/ 1 w 915"/>
                    <a:gd name="T63" fmla="*/ 0 h 1139"/>
                    <a:gd name="T64" fmla="*/ 1 w 915"/>
                    <a:gd name="T65" fmla="*/ 0 h 1139"/>
                    <a:gd name="T66" fmla="*/ 1 w 915"/>
                    <a:gd name="T67" fmla="*/ 0 h 1139"/>
                    <a:gd name="T68" fmla="*/ 1 w 915"/>
                    <a:gd name="T69" fmla="*/ 1 h 1139"/>
                    <a:gd name="T70" fmla="*/ 1 w 915"/>
                    <a:gd name="T71" fmla="*/ 1 h 1139"/>
                    <a:gd name="T72" fmla="*/ 1 w 915"/>
                    <a:gd name="T73" fmla="*/ 1 h 1139"/>
                    <a:gd name="T74" fmla="*/ 1 w 915"/>
                    <a:gd name="T75" fmla="*/ 1 h 1139"/>
                    <a:gd name="T76" fmla="*/ 1 w 915"/>
                    <a:gd name="T77" fmla="*/ 1 h 1139"/>
                    <a:gd name="T78" fmla="*/ 1 w 915"/>
                    <a:gd name="T79" fmla="*/ 1 h 1139"/>
                    <a:gd name="T80" fmla="*/ 0 w 915"/>
                    <a:gd name="T81" fmla="*/ 1 h 1139"/>
                    <a:gd name="T82" fmla="*/ 0 w 915"/>
                    <a:gd name="T83" fmla="*/ 1 h 1139"/>
                    <a:gd name="T84" fmla="*/ 0 w 915"/>
                    <a:gd name="T85" fmla="*/ 1 h 1139"/>
                    <a:gd name="T86" fmla="*/ 0 w 915"/>
                    <a:gd name="T87" fmla="*/ 1 h 113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5"/>
                    <a:gd name="T133" fmla="*/ 0 h 1139"/>
                    <a:gd name="T134" fmla="*/ 915 w 915"/>
                    <a:gd name="T135" fmla="*/ 1139 h 113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5" h="1139">
                      <a:moveTo>
                        <a:pt x="15" y="1008"/>
                      </a:moveTo>
                      <a:lnTo>
                        <a:pt x="0" y="1061"/>
                      </a:lnTo>
                      <a:lnTo>
                        <a:pt x="15" y="1139"/>
                      </a:lnTo>
                      <a:lnTo>
                        <a:pt x="70" y="1139"/>
                      </a:lnTo>
                      <a:lnTo>
                        <a:pt x="231" y="1108"/>
                      </a:lnTo>
                      <a:lnTo>
                        <a:pt x="408" y="1046"/>
                      </a:lnTo>
                      <a:lnTo>
                        <a:pt x="554" y="946"/>
                      </a:lnTo>
                      <a:lnTo>
                        <a:pt x="639" y="816"/>
                      </a:lnTo>
                      <a:lnTo>
                        <a:pt x="715" y="593"/>
                      </a:lnTo>
                      <a:lnTo>
                        <a:pt x="738" y="385"/>
                      </a:lnTo>
                      <a:lnTo>
                        <a:pt x="738" y="285"/>
                      </a:lnTo>
                      <a:lnTo>
                        <a:pt x="777" y="224"/>
                      </a:lnTo>
                      <a:lnTo>
                        <a:pt x="845" y="200"/>
                      </a:lnTo>
                      <a:lnTo>
                        <a:pt x="907" y="200"/>
                      </a:lnTo>
                      <a:lnTo>
                        <a:pt x="915" y="169"/>
                      </a:lnTo>
                      <a:lnTo>
                        <a:pt x="823" y="177"/>
                      </a:lnTo>
                      <a:lnTo>
                        <a:pt x="808" y="154"/>
                      </a:lnTo>
                      <a:lnTo>
                        <a:pt x="884" y="70"/>
                      </a:lnTo>
                      <a:lnTo>
                        <a:pt x="868" y="47"/>
                      </a:lnTo>
                      <a:lnTo>
                        <a:pt x="853" y="62"/>
                      </a:lnTo>
                      <a:lnTo>
                        <a:pt x="792" y="123"/>
                      </a:lnTo>
                      <a:lnTo>
                        <a:pt x="777" y="123"/>
                      </a:lnTo>
                      <a:lnTo>
                        <a:pt x="777" y="16"/>
                      </a:lnTo>
                      <a:lnTo>
                        <a:pt x="761" y="0"/>
                      </a:lnTo>
                      <a:lnTo>
                        <a:pt x="738" y="8"/>
                      </a:lnTo>
                      <a:lnTo>
                        <a:pt x="746" y="123"/>
                      </a:lnTo>
                      <a:lnTo>
                        <a:pt x="730" y="131"/>
                      </a:lnTo>
                      <a:lnTo>
                        <a:pt x="668" y="70"/>
                      </a:lnTo>
                      <a:lnTo>
                        <a:pt x="623" y="62"/>
                      </a:lnTo>
                      <a:lnTo>
                        <a:pt x="631" y="93"/>
                      </a:lnTo>
                      <a:lnTo>
                        <a:pt x="699" y="162"/>
                      </a:lnTo>
                      <a:lnTo>
                        <a:pt x="699" y="200"/>
                      </a:lnTo>
                      <a:lnTo>
                        <a:pt x="676" y="278"/>
                      </a:lnTo>
                      <a:lnTo>
                        <a:pt x="676" y="346"/>
                      </a:lnTo>
                      <a:lnTo>
                        <a:pt x="676" y="462"/>
                      </a:lnTo>
                      <a:lnTo>
                        <a:pt x="645" y="608"/>
                      </a:lnTo>
                      <a:lnTo>
                        <a:pt x="615" y="700"/>
                      </a:lnTo>
                      <a:lnTo>
                        <a:pt x="561" y="816"/>
                      </a:lnTo>
                      <a:lnTo>
                        <a:pt x="499" y="908"/>
                      </a:lnTo>
                      <a:lnTo>
                        <a:pt x="454" y="954"/>
                      </a:lnTo>
                      <a:lnTo>
                        <a:pt x="330" y="993"/>
                      </a:lnTo>
                      <a:lnTo>
                        <a:pt x="215" y="1008"/>
                      </a:lnTo>
                      <a:lnTo>
                        <a:pt x="99" y="1024"/>
                      </a:lnTo>
                      <a:lnTo>
                        <a:pt x="15" y="100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635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692" name="Line 179"/>
              <p:cNvSpPr>
                <a:spLocks noChangeAspect="1" noChangeShapeType="1"/>
              </p:cNvSpPr>
              <p:nvPr/>
            </p:nvSpPr>
            <p:spPr bwMode="auto">
              <a:xfrm flipV="1">
                <a:off x="1824" y="3840"/>
                <a:ext cx="576" cy="193"/>
              </a:xfrm>
              <a:prstGeom prst="line">
                <a:avLst/>
              </a:prstGeom>
              <a:noFill/>
              <a:ln w="6350">
                <a:solidFill>
                  <a:schemeClr val="hlink"/>
                </a:solidFill>
                <a:round/>
                <a:headEnd/>
                <a:tailEnd type="arrow" w="sm" len="sm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3" name="Group 180"/>
            <p:cNvGrpSpPr>
              <a:grpSpLocks noChangeAspect="1"/>
            </p:cNvGrpSpPr>
            <p:nvPr/>
          </p:nvGrpSpPr>
          <p:grpSpPr bwMode="auto">
            <a:xfrm>
              <a:off x="4320" y="2016"/>
              <a:ext cx="912" cy="912"/>
              <a:chOff x="2496" y="1104"/>
              <a:chExt cx="912" cy="912"/>
            </a:xfrm>
          </p:grpSpPr>
          <p:grpSp>
            <p:nvGrpSpPr>
              <p:cNvPr id="66680" name="Group 181"/>
              <p:cNvGrpSpPr>
                <a:grpSpLocks noChangeAspect="1"/>
              </p:cNvGrpSpPr>
              <p:nvPr/>
            </p:nvGrpSpPr>
            <p:grpSpPr bwMode="auto">
              <a:xfrm rot="2360341">
                <a:off x="2592" y="1248"/>
                <a:ext cx="680" cy="680"/>
                <a:chOff x="1224" y="1212"/>
                <a:chExt cx="3144" cy="3112"/>
              </a:xfrm>
            </p:grpSpPr>
            <p:sp>
              <p:nvSpPr>
                <p:cNvPr id="66682" name="Freeform 182" descr="Green marble"/>
                <p:cNvSpPr>
                  <a:spLocks noChangeAspect="1"/>
                </p:cNvSpPr>
                <p:nvPr/>
              </p:nvSpPr>
              <p:spPr bwMode="auto">
                <a:xfrm>
                  <a:off x="1224" y="2539"/>
                  <a:ext cx="2280" cy="1785"/>
                </a:xfrm>
                <a:custGeom>
                  <a:avLst/>
                  <a:gdLst>
                    <a:gd name="T0" fmla="*/ 748 w 2280"/>
                    <a:gd name="T1" fmla="*/ 30 h 1785"/>
                    <a:gd name="T2" fmla="*/ 1224 w 2280"/>
                    <a:gd name="T3" fmla="*/ 305 h 1785"/>
                    <a:gd name="T4" fmla="*/ 2184 w 2280"/>
                    <a:gd name="T5" fmla="*/ 257 h 1785"/>
                    <a:gd name="T6" fmla="*/ 1800 w 2280"/>
                    <a:gd name="T7" fmla="*/ 1121 h 1785"/>
                    <a:gd name="T8" fmla="*/ 1743 w 2280"/>
                    <a:gd name="T9" fmla="*/ 1313 h 1785"/>
                    <a:gd name="T10" fmla="*/ 1717 w 2280"/>
                    <a:gd name="T11" fmla="*/ 1479 h 1785"/>
                    <a:gd name="T12" fmla="*/ 1560 w 2280"/>
                    <a:gd name="T13" fmla="*/ 1549 h 1785"/>
                    <a:gd name="T14" fmla="*/ 1272 w 2280"/>
                    <a:gd name="T15" fmla="*/ 1553 h 1785"/>
                    <a:gd name="T16" fmla="*/ 168 w 2280"/>
                    <a:gd name="T17" fmla="*/ 1649 h 1785"/>
                    <a:gd name="T18" fmla="*/ 264 w 2280"/>
                    <a:gd name="T19" fmla="*/ 737 h 1785"/>
                    <a:gd name="T20" fmla="*/ 425 w 2280"/>
                    <a:gd name="T21" fmla="*/ 126 h 1785"/>
                    <a:gd name="T22" fmla="*/ 748 w 2280"/>
                    <a:gd name="T23" fmla="*/ 30 h 1785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280"/>
                    <a:gd name="T37" fmla="*/ 0 h 1785"/>
                    <a:gd name="T38" fmla="*/ 2280 w 2280"/>
                    <a:gd name="T39" fmla="*/ 1785 h 1785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280" h="1785">
                      <a:moveTo>
                        <a:pt x="748" y="30"/>
                      </a:moveTo>
                      <a:cubicBezTo>
                        <a:pt x="881" y="60"/>
                        <a:pt x="985" y="267"/>
                        <a:pt x="1224" y="305"/>
                      </a:cubicBezTo>
                      <a:cubicBezTo>
                        <a:pt x="1463" y="343"/>
                        <a:pt x="2088" y="121"/>
                        <a:pt x="2184" y="257"/>
                      </a:cubicBezTo>
                      <a:cubicBezTo>
                        <a:pt x="2280" y="393"/>
                        <a:pt x="1873" y="945"/>
                        <a:pt x="1800" y="1121"/>
                      </a:cubicBezTo>
                      <a:cubicBezTo>
                        <a:pt x="1727" y="1297"/>
                        <a:pt x="1757" y="1253"/>
                        <a:pt x="1743" y="1313"/>
                      </a:cubicBezTo>
                      <a:cubicBezTo>
                        <a:pt x="1729" y="1373"/>
                        <a:pt x="1747" y="1440"/>
                        <a:pt x="1717" y="1479"/>
                      </a:cubicBezTo>
                      <a:cubicBezTo>
                        <a:pt x="1687" y="1518"/>
                        <a:pt x="1634" y="1537"/>
                        <a:pt x="1560" y="1549"/>
                      </a:cubicBezTo>
                      <a:cubicBezTo>
                        <a:pt x="1486" y="1561"/>
                        <a:pt x="1504" y="1536"/>
                        <a:pt x="1272" y="1553"/>
                      </a:cubicBezTo>
                      <a:cubicBezTo>
                        <a:pt x="1040" y="1570"/>
                        <a:pt x="336" y="1785"/>
                        <a:pt x="168" y="1649"/>
                      </a:cubicBezTo>
                      <a:cubicBezTo>
                        <a:pt x="0" y="1513"/>
                        <a:pt x="221" y="991"/>
                        <a:pt x="264" y="737"/>
                      </a:cubicBezTo>
                      <a:cubicBezTo>
                        <a:pt x="307" y="483"/>
                        <a:pt x="344" y="244"/>
                        <a:pt x="425" y="126"/>
                      </a:cubicBezTo>
                      <a:cubicBezTo>
                        <a:pt x="506" y="8"/>
                        <a:pt x="615" y="0"/>
                        <a:pt x="748" y="30"/>
                      </a:cubicBezTo>
                      <a:close/>
                    </a:path>
                  </a:pathLst>
                </a:custGeom>
                <a:blipFill dpi="0" rotWithShape="0">
                  <a:blip r:embed="rId1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83" name="Freeform 183" descr="Green marble"/>
                <p:cNvSpPr>
                  <a:spLocks noChangeAspect="1"/>
                </p:cNvSpPr>
                <p:nvPr/>
              </p:nvSpPr>
              <p:spPr bwMode="auto">
                <a:xfrm>
                  <a:off x="3056" y="1628"/>
                  <a:ext cx="1312" cy="1296"/>
                </a:xfrm>
                <a:custGeom>
                  <a:avLst/>
                  <a:gdLst>
                    <a:gd name="T0" fmla="*/ 592 w 1312"/>
                    <a:gd name="T1" fmla="*/ 160 h 1296"/>
                    <a:gd name="T2" fmla="*/ 16 w 1312"/>
                    <a:gd name="T3" fmla="*/ 640 h 1296"/>
                    <a:gd name="T4" fmla="*/ 496 w 1312"/>
                    <a:gd name="T5" fmla="*/ 1024 h 1296"/>
                    <a:gd name="T6" fmla="*/ 1216 w 1312"/>
                    <a:gd name="T7" fmla="*/ 1216 h 1296"/>
                    <a:gd name="T8" fmla="*/ 1072 w 1312"/>
                    <a:gd name="T9" fmla="*/ 544 h 1296"/>
                    <a:gd name="T10" fmla="*/ 1120 w 1312"/>
                    <a:gd name="T11" fmla="*/ 64 h 1296"/>
                    <a:gd name="T12" fmla="*/ 592 w 1312"/>
                    <a:gd name="T13" fmla="*/ 160 h 129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312"/>
                    <a:gd name="T22" fmla="*/ 0 h 1296"/>
                    <a:gd name="T23" fmla="*/ 1312 w 1312"/>
                    <a:gd name="T24" fmla="*/ 1296 h 1296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312" h="1296">
                      <a:moveTo>
                        <a:pt x="592" y="160"/>
                      </a:moveTo>
                      <a:cubicBezTo>
                        <a:pt x="408" y="256"/>
                        <a:pt x="32" y="496"/>
                        <a:pt x="16" y="640"/>
                      </a:cubicBezTo>
                      <a:cubicBezTo>
                        <a:pt x="0" y="784"/>
                        <a:pt x="296" y="928"/>
                        <a:pt x="496" y="1024"/>
                      </a:cubicBezTo>
                      <a:cubicBezTo>
                        <a:pt x="696" y="1120"/>
                        <a:pt x="1120" y="1296"/>
                        <a:pt x="1216" y="1216"/>
                      </a:cubicBezTo>
                      <a:cubicBezTo>
                        <a:pt x="1312" y="1136"/>
                        <a:pt x="1088" y="736"/>
                        <a:pt x="1072" y="544"/>
                      </a:cubicBezTo>
                      <a:cubicBezTo>
                        <a:pt x="1056" y="352"/>
                        <a:pt x="1208" y="128"/>
                        <a:pt x="1120" y="64"/>
                      </a:cubicBezTo>
                      <a:cubicBezTo>
                        <a:pt x="1032" y="0"/>
                        <a:pt x="776" y="64"/>
                        <a:pt x="592" y="160"/>
                      </a:cubicBezTo>
                      <a:close/>
                    </a:path>
                  </a:pathLst>
                </a:custGeom>
                <a:blipFill dpi="0" rotWithShape="0">
                  <a:blip r:embed="rId16"/>
                  <a:srcRect/>
                  <a:tile tx="0" ty="0" sx="100000" sy="100000" flip="none" algn="tl"/>
                </a:blipFill>
                <a:ln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grpSp>
              <p:nvGrpSpPr>
                <p:cNvPr id="66684" name="Group 184"/>
                <p:cNvGrpSpPr>
                  <a:grpSpLocks noChangeAspect="1"/>
                </p:cNvGrpSpPr>
                <p:nvPr/>
              </p:nvGrpSpPr>
              <p:grpSpPr bwMode="auto">
                <a:xfrm>
                  <a:off x="1776" y="1212"/>
                  <a:ext cx="1944" cy="2413"/>
                  <a:chOff x="2227" y="1194"/>
                  <a:chExt cx="1944" cy="2413"/>
                </a:xfrm>
              </p:grpSpPr>
              <p:sp>
                <p:nvSpPr>
                  <p:cNvPr id="66685" name="Freeform 185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08" y="1513"/>
                    <a:ext cx="406" cy="340"/>
                  </a:xfrm>
                  <a:custGeom>
                    <a:avLst/>
                    <a:gdLst>
                      <a:gd name="T0" fmla="*/ 37 w 600"/>
                      <a:gd name="T1" fmla="*/ 9 h 608"/>
                      <a:gd name="T2" fmla="*/ 36 w 600"/>
                      <a:gd name="T3" fmla="*/ 6 h 608"/>
                      <a:gd name="T4" fmla="*/ 33 w 600"/>
                      <a:gd name="T5" fmla="*/ 2 h 608"/>
                      <a:gd name="T6" fmla="*/ 28 w 600"/>
                      <a:gd name="T7" fmla="*/ 1 h 608"/>
                      <a:gd name="T8" fmla="*/ 18 w 600"/>
                      <a:gd name="T9" fmla="*/ 0 h 608"/>
                      <a:gd name="T10" fmla="*/ 9 w 600"/>
                      <a:gd name="T11" fmla="*/ 1 h 608"/>
                      <a:gd name="T12" fmla="*/ 2 w 600"/>
                      <a:gd name="T13" fmla="*/ 4 h 608"/>
                      <a:gd name="T14" fmla="*/ 0 w 600"/>
                      <a:gd name="T15" fmla="*/ 7 h 608"/>
                      <a:gd name="T16" fmla="*/ 2 w 600"/>
                      <a:gd name="T17" fmla="*/ 11 h 608"/>
                      <a:gd name="T18" fmla="*/ 5 w 600"/>
                      <a:gd name="T19" fmla="*/ 14 h 608"/>
                      <a:gd name="T20" fmla="*/ 9 w 600"/>
                      <a:gd name="T21" fmla="*/ 16 h 608"/>
                      <a:gd name="T22" fmla="*/ 13 w 600"/>
                      <a:gd name="T23" fmla="*/ 18 h 608"/>
                      <a:gd name="T24" fmla="*/ 17 w 600"/>
                      <a:gd name="T25" fmla="*/ 18 h 608"/>
                      <a:gd name="T26" fmla="*/ 24 w 600"/>
                      <a:gd name="T27" fmla="*/ 18 h 608"/>
                      <a:gd name="T28" fmla="*/ 29 w 600"/>
                      <a:gd name="T29" fmla="*/ 16 h 608"/>
                      <a:gd name="T30" fmla="*/ 33 w 600"/>
                      <a:gd name="T31" fmla="*/ 14 h 608"/>
                      <a:gd name="T32" fmla="*/ 37 w 600"/>
                      <a:gd name="T33" fmla="*/ 12 h 608"/>
                      <a:gd name="T34" fmla="*/ 39 w 600"/>
                      <a:gd name="T35" fmla="*/ 11 h 608"/>
                      <a:gd name="T36" fmla="*/ 54 w 600"/>
                      <a:gd name="T37" fmla="*/ 9 h 608"/>
                      <a:gd name="T38" fmla="*/ 58 w 600"/>
                      <a:gd name="T39" fmla="*/ 8 h 608"/>
                      <a:gd name="T40" fmla="*/ 55 w 600"/>
                      <a:gd name="T41" fmla="*/ 7 h 608"/>
                      <a:gd name="T42" fmla="*/ 37 w 600"/>
                      <a:gd name="T43" fmla="*/ 9 h 608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600"/>
                      <a:gd name="T67" fmla="*/ 0 h 608"/>
                      <a:gd name="T68" fmla="*/ 600 w 600"/>
                      <a:gd name="T69" fmla="*/ 608 h 608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600" h="608">
                        <a:moveTo>
                          <a:pt x="388" y="289"/>
                        </a:moveTo>
                        <a:lnTo>
                          <a:pt x="372" y="177"/>
                        </a:lnTo>
                        <a:lnTo>
                          <a:pt x="341" y="78"/>
                        </a:lnTo>
                        <a:lnTo>
                          <a:pt x="284" y="24"/>
                        </a:lnTo>
                        <a:lnTo>
                          <a:pt x="185" y="0"/>
                        </a:lnTo>
                        <a:lnTo>
                          <a:pt x="100" y="24"/>
                        </a:lnTo>
                        <a:lnTo>
                          <a:pt x="19" y="123"/>
                        </a:lnTo>
                        <a:lnTo>
                          <a:pt x="0" y="243"/>
                        </a:lnTo>
                        <a:lnTo>
                          <a:pt x="19" y="370"/>
                        </a:lnTo>
                        <a:lnTo>
                          <a:pt x="50" y="447"/>
                        </a:lnTo>
                        <a:lnTo>
                          <a:pt x="88" y="528"/>
                        </a:lnTo>
                        <a:lnTo>
                          <a:pt x="130" y="582"/>
                        </a:lnTo>
                        <a:lnTo>
                          <a:pt x="177" y="608"/>
                        </a:lnTo>
                        <a:lnTo>
                          <a:pt x="242" y="585"/>
                        </a:lnTo>
                        <a:lnTo>
                          <a:pt x="307" y="531"/>
                        </a:lnTo>
                        <a:lnTo>
                          <a:pt x="349" y="455"/>
                        </a:lnTo>
                        <a:lnTo>
                          <a:pt x="388" y="390"/>
                        </a:lnTo>
                        <a:lnTo>
                          <a:pt x="400" y="351"/>
                        </a:lnTo>
                        <a:lnTo>
                          <a:pt x="565" y="293"/>
                        </a:lnTo>
                        <a:lnTo>
                          <a:pt x="600" y="270"/>
                        </a:lnTo>
                        <a:lnTo>
                          <a:pt x="580" y="235"/>
                        </a:lnTo>
                        <a:lnTo>
                          <a:pt x="388" y="28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6" name="Freeform 186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999" y="1873"/>
                    <a:ext cx="418" cy="758"/>
                  </a:xfrm>
                  <a:custGeom>
                    <a:avLst/>
                    <a:gdLst>
                      <a:gd name="T0" fmla="*/ 20 w 619"/>
                      <a:gd name="T1" fmla="*/ 19 h 1085"/>
                      <a:gd name="T2" fmla="*/ 27 w 619"/>
                      <a:gd name="T3" fmla="*/ 9 h 1085"/>
                      <a:gd name="T4" fmla="*/ 39 w 619"/>
                      <a:gd name="T5" fmla="*/ 1 h 1085"/>
                      <a:gd name="T6" fmla="*/ 45 w 619"/>
                      <a:gd name="T7" fmla="*/ 0 h 1085"/>
                      <a:gd name="T8" fmla="*/ 54 w 619"/>
                      <a:gd name="T9" fmla="*/ 4 h 1085"/>
                      <a:gd name="T10" fmla="*/ 58 w 619"/>
                      <a:gd name="T11" fmla="*/ 10 h 1085"/>
                      <a:gd name="T12" fmla="*/ 58 w 619"/>
                      <a:gd name="T13" fmla="*/ 19 h 1085"/>
                      <a:gd name="T14" fmla="*/ 51 w 619"/>
                      <a:gd name="T15" fmla="*/ 35 h 1085"/>
                      <a:gd name="T16" fmla="*/ 43 w 619"/>
                      <a:gd name="T17" fmla="*/ 48 h 1085"/>
                      <a:gd name="T18" fmla="*/ 40 w 619"/>
                      <a:gd name="T19" fmla="*/ 59 h 1085"/>
                      <a:gd name="T20" fmla="*/ 38 w 619"/>
                      <a:gd name="T21" fmla="*/ 72 h 1085"/>
                      <a:gd name="T22" fmla="*/ 40 w 619"/>
                      <a:gd name="T23" fmla="*/ 83 h 1085"/>
                      <a:gd name="T24" fmla="*/ 43 w 619"/>
                      <a:gd name="T25" fmla="*/ 95 h 1085"/>
                      <a:gd name="T26" fmla="*/ 43 w 619"/>
                      <a:gd name="T27" fmla="*/ 109 h 1085"/>
                      <a:gd name="T28" fmla="*/ 39 w 619"/>
                      <a:gd name="T29" fmla="*/ 117 h 1085"/>
                      <a:gd name="T30" fmla="*/ 32 w 619"/>
                      <a:gd name="T31" fmla="*/ 122 h 1085"/>
                      <a:gd name="T32" fmla="*/ 23 w 619"/>
                      <a:gd name="T33" fmla="*/ 126 h 1085"/>
                      <a:gd name="T34" fmla="*/ 15 w 619"/>
                      <a:gd name="T35" fmla="*/ 126 h 1085"/>
                      <a:gd name="T36" fmla="*/ 9 w 619"/>
                      <a:gd name="T37" fmla="*/ 122 h 1085"/>
                      <a:gd name="T38" fmla="*/ 2 w 619"/>
                      <a:gd name="T39" fmla="*/ 108 h 1085"/>
                      <a:gd name="T40" fmla="*/ 0 w 619"/>
                      <a:gd name="T41" fmla="*/ 93 h 1085"/>
                      <a:gd name="T42" fmla="*/ 1 w 619"/>
                      <a:gd name="T43" fmla="*/ 73 h 1085"/>
                      <a:gd name="T44" fmla="*/ 6 w 619"/>
                      <a:gd name="T45" fmla="*/ 48 h 1085"/>
                      <a:gd name="T46" fmla="*/ 12 w 619"/>
                      <a:gd name="T47" fmla="*/ 32 h 1085"/>
                      <a:gd name="T48" fmla="*/ 20 w 619"/>
                      <a:gd name="T49" fmla="*/ 19 h 1085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w 619"/>
                      <a:gd name="T76" fmla="*/ 0 h 1085"/>
                      <a:gd name="T77" fmla="*/ 619 w 619"/>
                      <a:gd name="T78" fmla="*/ 1085 h 1085"/>
                    </a:gdLst>
                    <a:ahLst/>
                    <a:cxnLst>
                      <a:cxn ang="T50">
                        <a:pos x="T0" y="T1"/>
                      </a:cxn>
                      <a:cxn ang="T51">
                        <a:pos x="T2" y="T3"/>
                      </a:cxn>
                      <a:cxn ang="T52">
                        <a:pos x="T4" y="T5"/>
                      </a:cxn>
                      <a:cxn ang="T53">
                        <a:pos x="T6" y="T7"/>
                      </a:cxn>
                      <a:cxn ang="T54">
                        <a:pos x="T8" y="T9"/>
                      </a:cxn>
                      <a:cxn ang="T55">
                        <a:pos x="T10" y="T11"/>
                      </a:cxn>
                      <a:cxn ang="T56">
                        <a:pos x="T12" y="T13"/>
                      </a:cxn>
                      <a:cxn ang="T57">
                        <a:pos x="T14" y="T15"/>
                      </a:cxn>
                      <a:cxn ang="T58">
                        <a:pos x="T16" y="T17"/>
                      </a:cxn>
                      <a:cxn ang="T59">
                        <a:pos x="T18" y="T19"/>
                      </a:cxn>
                      <a:cxn ang="T60">
                        <a:pos x="T20" y="T21"/>
                      </a:cxn>
                      <a:cxn ang="T61">
                        <a:pos x="T22" y="T23"/>
                      </a:cxn>
                      <a:cxn ang="T62">
                        <a:pos x="T24" y="T25"/>
                      </a:cxn>
                      <a:cxn ang="T63">
                        <a:pos x="T26" y="T27"/>
                      </a:cxn>
                      <a:cxn ang="T64">
                        <a:pos x="T28" y="T29"/>
                      </a:cxn>
                      <a:cxn ang="T65">
                        <a:pos x="T30" y="T31"/>
                      </a:cxn>
                      <a:cxn ang="T66">
                        <a:pos x="T32" y="T33"/>
                      </a:cxn>
                      <a:cxn ang="T67">
                        <a:pos x="T34" y="T35"/>
                      </a:cxn>
                      <a:cxn ang="T68">
                        <a:pos x="T36" y="T37"/>
                      </a:cxn>
                      <a:cxn ang="T69">
                        <a:pos x="T38" y="T39"/>
                      </a:cxn>
                      <a:cxn ang="T70">
                        <a:pos x="T40" y="T41"/>
                      </a:cxn>
                      <a:cxn ang="T71">
                        <a:pos x="T42" y="T43"/>
                      </a:cxn>
                      <a:cxn ang="T72">
                        <a:pos x="T44" y="T45"/>
                      </a:cxn>
                      <a:cxn ang="T73">
                        <a:pos x="T46" y="T47"/>
                      </a:cxn>
                      <a:cxn ang="T74">
                        <a:pos x="T48" y="T49"/>
                      </a:cxn>
                    </a:cxnLst>
                    <a:rect l="T75" t="T76" r="T77" b="T78"/>
                    <a:pathLst>
                      <a:path w="619" h="1085">
                        <a:moveTo>
                          <a:pt x="208" y="161"/>
                        </a:moveTo>
                        <a:lnTo>
                          <a:pt x="284" y="80"/>
                        </a:lnTo>
                        <a:lnTo>
                          <a:pt x="411" y="3"/>
                        </a:lnTo>
                        <a:lnTo>
                          <a:pt x="469" y="0"/>
                        </a:lnTo>
                        <a:lnTo>
                          <a:pt x="573" y="34"/>
                        </a:lnTo>
                        <a:lnTo>
                          <a:pt x="619" y="85"/>
                        </a:lnTo>
                        <a:lnTo>
                          <a:pt x="619" y="161"/>
                        </a:lnTo>
                        <a:lnTo>
                          <a:pt x="542" y="304"/>
                        </a:lnTo>
                        <a:lnTo>
                          <a:pt x="458" y="415"/>
                        </a:lnTo>
                        <a:lnTo>
                          <a:pt x="422" y="508"/>
                        </a:lnTo>
                        <a:lnTo>
                          <a:pt x="399" y="615"/>
                        </a:lnTo>
                        <a:lnTo>
                          <a:pt x="422" y="719"/>
                        </a:lnTo>
                        <a:lnTo>
                          <a:pt x="445" y="820"/>
                        </a:lnTo>
                        <a:lnTo>
                          <a:pt x="445" y="935"/>
                        </a:lnTo>
                        <a:lnTo>
                          <a:pt x="411" y="1005"/>
                        </a:lnTo>
                        <a:lnTo>
                          <a:pt x="334" y="1043"/>
                        </a:lnTo>
                        <a:lnTo>
                          <a:pt x="242" y="1085"/>
                        </a:lnTo>
                        <a:lnTo>
                          <a:pt x="157" y="1085"/>
                        </a:lnTo>
                        <a:lnTo>
                          <a:pt x="100" y="1054"/>
                        </a:lnTo>
                        <a:lnTo>
                          <a:pt x="23" y="927"/>
                        </a:lnTo>
                        <a:lnTo>
                          <a:pt x="0" y="797"/>
                        </a:lnTo>
                        <a:lnTo>
                          <a:pt x="8" y="628"/>
                        </a:lnTo>
                        <a:lnTo>
                          <a:pt x="65" y="415"/>
                        </a:lnTo>
                        <a:lnTo>
                          <a:pt x="123" y="277"/>
                        </a:lnTo>
                        <a:lnTo>
                          <a:pt x="208" y="16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7" name="Freeform 187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3504" y="2064"/>
                    <a:ext cx="812" cy="523"/>
                  </a:xfrm>
                  <a:custGeom>
                    <a:avLst/>
                    <a:gdLst>
                      <a:gd name="T0" fmla="*/ 0 w 782"/>
                      <a:gd name="T1" fmla="*/ 6 h 808"/>
                      <a:gd name="T2" fmla="*/ 84 w 782"/>
                      <a:gd name="T3" fmla="*/ 0 h 808"/>
                      <a:gd name="T4" fmla="*/ 204 w 782"/>
                      <a:gd name="T5" fmla="*/ 0 h 808"/>
                      <a:gd name="T6" fmla="*/ 430 w 782"/>
                      <a:gd name="T7" fmla="*/ 1 h 808"/>
                      <a:gd name="T8" fmla="*/ 696 w 782"/>
                      <a:gd name="T9" fmla="*/ 2 h 808"/>
                      <a:gd name="T10" fmla="*/ 795 w 782"/>
                      <a:gd name="T11" fmla="*/ 5 h 808"/>
                      <a:gd name="T12" fmla="*/ 841 w 782"/>
                      <a:gd name="T13" fmla="*/ 8 h 808"/>
                      <a:gd name="T14" fmla="*/ 849 w 782"/>
                      <a:gd name="T15" fmla="*/ 14 h 808"/>
                      <a:gd name="T16" fmla="*/ 819 w 782"/>
                      <a:gd name="T17" fmla="*/ 19 h 808"/>
                      <a:gd name="T18" fmla="*/ 737 w 782"/>
                      <a:gd name="T19" fmla="*/ 27 h 808"/>
                      <a:gd name="T20" fmla="*/ 631 w 782"/>
                      <a:gd name="T21" fmla="*/ 34 h 808"/>
                      <a:gd name="T22" fmla="*/ 550 w 782"/>
                      <a:gd name="T23" fmla="*/ 39 h 808"/>
                      <a:gd name="T24" fmla="*/ 516 w 782"/>
                      <a:gd name="T25" fmla="*/ 45 h 808"/>
                      <a:gd name="T26" fmla="*/ 493 w 782"/>
                      <a:gd name="T27" fmla="*/ 48 h 808"/>
                      <a:gd name="T28" fmla="*/ 502 w 782"/>
                      <a:gd name="T29" fmla="*/ 50 h 808"/>
                      <a:gd name="T30" fmla="*/ 508 w 782"/>
                      <a:gd name="T31" fmla="*/ 52 h 808"/>
                      <a:gd name="T32" fmla="*/ 603 w 782"/>
                      <a:gd name="T33" fmla="*/ 52 h 808"/>
                      <a:gd name="T34" fmla="*/ 754 w 782"/>
                      <a:gd name="T35" fmla="*/ 51 h 808"/>
                      <a:gd name="T36" fmla="*/ 849 w 782"/>
                      <a:gd name="T37" fmla="*/ 51 h 808"/>
                      <a:gd name="T38" fmla="*/ 950 w 782"/>
                      <a:gd name="T39" fmla="*/ 53 h 808"/>
                      <a:gd name="T40" fmla="*/ 980 w 782"/>
                      <a:gd name="T41" fmla="*/ 56 h 808"/>
                      <a:gd name="T42" fmla="*/ 950 w 782"/>
                      <a:gd name="T43" fmla="*/ 59 h 808"/>
                      <a:gd name="T44" fmla="*/ 908 w 782"/>
                      <a:gd name="T45" fmla="*/ 60 h 808"/>
                      <a:gd name="T46" fmla="*/ 841 w 782"/>
                      <a:gd name="T47" fmla="*/ 58 h 808"/>
                      <a:gd name="T48" fmla="*/ 750 w 782"/>
                      <a:gd name="T49" fmla="*/ 55 h 808"/>
                      <a:gd name="T50" fmla="*/ 652 w 782"/>
                      <a:gd name="T51" fmla="*/ 56 h 808"/>
                      <a:gd name="T52" fmla="*/ 493 w 782"/>
                      <a:gd name="T53" fmla="*/ 58 h 808"/>
                      <a:gd name="T54" fmla="*/ 445 w 782"/>
                      <a:gd name="T55" fmla="*/ 57 h 808"/>
                      <a:gd name="T56" fmla="*/ 419 w 782"/>
                      <a:gd name="T57" fmla="*/ 55 h 808"/>
                      <a:gd name="T58" fmla="*/ 419 w 782"/>
                      <a:gd name="T59" fmla="*/ 50 h 808"/>
                      <a:gd name="T60" fmla="*/ 419 w 782"/>
                      <a:gd name="T61" fmla="*/ 43 h 808"/>
                      <a:gd name="T62" fmla="*/ 487 w 782"/>
                      <a:gd name="T63" fmla="*/ 38 h 808"/>
                      <a:gd name="T64" fmla="*/ 589 w 782"/>
                      <a:gd name="T65" fmla="*/ 30 h 808"/>
                      <a:gd name="T66" fmla="*/ 677 w 782"/>
                      <a:gd name="T67" fmla="*/ 23 h 808"/>
                      <a:gd name="T68" fmla="*/ 733 w 782"/>
                      <a:gd name="T69" fmla="*/ 19 h 808"/>
                      <a:gd name="T70" fmla="*/ 762 w 782"/>
                      <a:gd name="T71" fmla="*/ 14 h 808"/>
                      <a:gd name="T72" fmla="*/ 750 w 782"/>
                      <a:gd name="T73" fmla="*/ 12 h 808"/>
                      <a:gd name="T74" fmla="*/ 709 w 782"/>
                      <a:gd name="T75" fmla="*/ 8 h 808"/>
                      <a:gd name="T76" fmla="*/ 652 w 782"/>
                      <a:gd name="T77" fmla="*/ 8 h 808"/>
                      <a:gd name="T78" fmla="*/ 589 w 782"/>
                      <a:gd name="T79" fmla="*/ 8 h 808"/>
                      <a:gd name="T80" fmla="*/ 449 w 782"/>
                      <a:gd name="T81" fmla="*/ 8 h 808"/>
                      <a:gd name="T82" fmla="*/ 242 w 782"/>
                      <a:gd name="T83" fmla="*/ 10 h 808"/>
                      <a:gd name="T84" fmla="*/ 88 w 782"/>
                      <a:gd name="T85" fmla="*/ 10 h 808"/>
                      <a:gd name="T86" fmla="*/ 26 w 782"/>
                      <a:gd name="T87" fmla="*/ 10 h 808"/>
                      <a:gd name="T88" fmla="*/ 0 w 782"/>
                      <a:gd name="T89" fmla="*/ 8 h 808"/>
                      <a:gd name="T90" fmla="*/ 0 w 782"/>
                      <a:gd name="T91" fmla="*/ 6 h 808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w 782"/>
                      <a:gd name="T139" fmla="*/ 0 h 808"/>
                      <a:gd name="T140" fmla="*/ 782 w 782"/>
                      <a:gd name="T141" fmla="*/ 808 h 808"/>
                    </a:gdLst>
                    <a:ahLst/>
                    <a:cxnLst>
                      <a:cxn ang="T92">
                        <a:pos x="T0" y="T1"/>
                      </a:cxn>
                      <a:cxn ang="T93">
                        <a:pos x="T2" y="T3"/>
                      </a:cxn>
                      <a:cxn ang="T94">
                        <a:pos x="T4" y="T5"/>
                      </a:cxn>
                      <a:cxn ang="T95">
                        <a:pos x="T6" y="T7"/>
                      </a:cxn>
                      <a:cxn ang="T96">
                        <a:pos x="T8" y="T9"/>
                      </a:cxn>
                      <a:cxn ang="T97">
                        <a:pos x="T10" y="T11"/>
                      </a:cxn>
                      <a:cxn ang="T98">
                        <a:pos x="T12" y="T13"/>
                      </a:cxn>
                      <a:cxn ang="T99">
                        <a:pos x="T14" y="T15"/>
                      </a:cxn>
                      <a:cxn ang="T100">
                        <a:pos x="T16" y="T17"/>
                      </a:cxn>
                      <a:cxn ang="T101">
                        <a:pos x="T18" y="T19"/>
                      </a:cxn>
                      <a:cxn ang="T102">
                        <a:pos x="T20" y="T21"/>
                      </a:cxn>
                      <a:cxn ang="T103">
                        <a:pos x="T22" y="T23"/>
                      </a:cxn>
                      <a:cxn ang="T104">
                        <a:pos x="T24" y="T25"/>
                      </a:cxn>
                      <a:cxn ang="T105">
                        <a:pos x="T26" y="T27"/>
                      </a:cxn>
                      <a:cxn ang="T106">
                        <a:pos x="T28" y="T29"/>
                      </a:cxn>
                      <a:cxn ang="T107">
                        <a:pos x="T30" y="T31"/>
                      </a:cxn>
                      <a:cxn ang="T108">
                        <a:pos x="T32" y="T33"/>
                      </a:cxn>
                      <a:cxn ang="T109">
                        <a:pos x="T34" y="T35"/>
                      </a:cxn>
                      <a:cxn ang="T110">
                        <a:pos x="T36" y="T37"/>
                      </a:cxn>
                      <a:cxn ang="T111">
                        <a:pos x="T38" y="T39"/>
                      </a:cxn>
                      <a:cxn ang="T112">
                        <a:pos x="T40" y="T41"/>
                      </a:cxn>
                      <a:cxn ang="T113">
                        <a:pos x="T42" y="T43"/>
                      </a:cxn>
                      <a:cxn ang="T114">
                        <a:pos x="T44" y="T45"/>
                      </a:cxn>
                      <a:cxn ang="T115">
                        <a:pos x="T46" y="T47"/>
                      </a:cxn>
                      <a:cxn ang="T116">
                        <a:pos x="T48" y="T49"/>
                      </a:cxn>
                      <a:cxn ang="T117">
                        <a:pos x="T50" y="T51"/>
                      </a:cxn>
                      <a:cxn ang="T118">
                        <a:pos x="T52" y="T53"/>
                      </a:cxn>
                      <a:cxn ang="T119">
                        <a:pos x="T54" y="T55"/>
                      </a:cxn>
                      <a:cxn ang="T120">
                        <a:pos x="T56" y="T57"/>
                      </a:cxn>
                      <a:cxn ang="T121">
                        <a:pos x="T58" y="T59"/>
                      </a:cxn>
                      <a:cxn ang="T122">
                        <a:pos x="T60" y="T61"/>
                      </a:cxn>
                      <a:cxn ang="T123">
                        <a:pos x="T62" y="T63"/>
                      </a:cxn>
                      <a:cxn ang="T124">
                        <a:pos x="T64" y="T65"/>
                      </a:cxn>
                      <a:cxn ang="T125">
                        <a:pos x="T66" y="T67"/>
                      </a:cxn>
                      <a:cxn ang="T126">
                        <a:pos x="T68" y="T69"/>
                      </a:cxn>
                      <a:cxn ang="T127">
                        <a:pos x="T70" y="T71"/>
                      </a:cxn>
                      <a:cxn ang="T128">
                        <a:pos x="T72" y="T73"/>
                      </a:cxn>
                      <a:cxn ang="T129">
                        <a:pos x="T74" y="T75"/>
                      </a:cxn>
                      <a:cxn ang="T130">
                        <a:pos x="T76" y="T77"/>
                      </a:cxn>
                      <a:cxn ang="T131">
                        <a:pos x="T78" y="T79"/>
                      </a:cxn>
                      <a:cxn ang="T132">
                        <a:pos x="T80" y="T81"/>
                      </a:cxn>
                      <a:cxn ang="T133">
                        <a:pos x="T82" y="T83"/>
                      </a:cxn>
                      <a:cxn ang="T134">
                        <a:pos x="T84" y="T85"/>
                      </a:cxn>
                      <a:cxn ang="T135">
                        <a:pos x="T86" y="T87"/>
                      </a:cxn>
                      <a:cxn ang="T136">
                        <a:pos x="T88" y="T89"/>
                      </a:cxn>
                      <a:cxn ang="T137">
                        <a:pos x="T90" y="T91"/>
                      </a:cxn>
                    </a:cxnLst>
                    <a:rect l="T138" t="T139" r="T140" b="T141"/>
                    <a:pathLst>
                      <a:path w="782" h="808">
                        <a:moveTo>
                          <a:pt x="0" y="76"/>
                        </a:moveTo>
                        <a:lnTo>
                          <a:pt x="66" y="0"/>
                        </a:lnTo>
                        <a:lnTo>
                          <a:pt x="163" y="0"/>
                        </a:lnTo>
                        <a:lnTo>
                          <a:pt x="343" y="19"/>
                        </a:lnTo>
                        <a:lnTo>
                          <a:pt x="555" y="30"/>
                        </a:lnTo>
                        <a:lnTo>
                          <a:pt x="636" y="65"/>
                        </a:lnTo>
                        <a:lnTo>
                          <a:pt x="670" y="110"/>
                        </a:lnTo>
                        <a:lnTo>
                          <a:pt x="678" y="180"/>
                        </a:lnTo>
                        <a:lnTo>
                          <a:pt x="654" y="253"/>
                        </a:lnTo>
                        <a:lnTo>
                          <a:pt x="589" y="365"/>
                        </a:lnTo>
                        <a:lnTo>
                          <a:pt x="504" y="457"/>
                        </a:lnTo>
                        <a:lnTo>
                          <a:pt x="439" y="541"/>
                        </a:lnTo>
                        <a:lnTo>
                          <a:pt x="412" y="607"/>
                        </a:lnTo>
                        <a:lnTo>
                          <a:pt x="393" y="653"/>
                        </a:lnTo>
                        <a:lnTo>
                          <a:pt x="400" y="689"/>
                        </a:lnTo>
                        <a:lnTo>
                          <a:pt x="405" y="711"/>
                        </a:lnTo>
                        <a:lnTo>
                          <a:pt x="482" y="711"/>
                        </a:lnTo>
                        <a:lnTo>
                          <a:pt x="601" y="692"/>
                        </a:lnTo>
                        <a:lnTo>
                          <a:pt x="678" y="692"/>
                        </a:lnTo>
                        <a:lnTo>
                          <a:pt x="758" y="723"/>
                        </a:lnTo>
                        <a:lnTo>
                          <a:pt x="782" y="761"/>
                        </a:lnTo>
                        <a:lnTo>
                          <a:pt x="758" y="796"/>
                        </a:lnTo>
                        <a:lnTo>
                          <a:pt x="724" y="808"/>
                        </a:lnTo>
                        <a:lnTo>
                          <a:pt x="670" y="792"/>
                        </a:lnTo>
                        <a:lnTo>
                          <a:pt x="597" y="749"/>
                        </a:lnTo>
                        <a:lnTo>
                          <a:pt x="520" y="757"/>
                        </a:lnTo>
                        <a:lnTo>
                          <a:pt x="393" y="780"/>
                        </a:lnTo>
                        <a:lnTo>
                          <a:pt x="355" y="773"/>
                        </a:lnTo>
                        <a:lnTo>
                          <a:pt x="335" y="746"/>
                        </a:lnTo>
                        <a:lnTo>
                          <a:pt x="335" y="681"/>
                        </a:lnTo>
                        <a:lnTo>
                          <a:pt x="335" y="588"/>
                        </a:lnTo>
                        <a:lnTo>
                          <a:pt x="389" y="518"/>
                        </a:lnTo>
                        <a:lnTo>
                          <a:pt x="470" y="414"/>
                        </a:lnTo>
                        <a:lnTo>
                          <a:pt x="540" y="323"/>
                        </a:lnTo>
                        <a:lnTo>
                          <a:pt x="586" y="253"/>
                        </a:lnTo>
                        <a:lnTo>
                          <a:pt x="609" y="192"/>
                        </a:lnTo>
                        <a:lnTo>
                          <a:pt x="597" y="157"/>
                        </a:lnTo>
                        <a:lnTo>
                          <a:pt x="566" y="115"/>
                        </a:lnTo>
                        <a:lnTo>
                          <a:pt x="520" y="103"/>
                        </a:lnTo>
                        <a:lnTo>
                          <a:pt x="470" y="103"/>
                        </a:lnTo>
                        <a:lnTo>
                          <a:pt x="358" y="103"/>
                        </a:lnTo>
                        <a:lnTo>
                          <a:pt x="193" y="134"/>
                        </a:lnTo>
                        <a:lnTo>
                          <a:pt x="70" y="146"/>
                        </a:lnTo>
                        <a:lnTo>
                          <a:pt x="20" y="134"/>
                        </a:lnTo>
                        <a:lnTo>
                          <a:pt x="0" y="115"/>
                        </a:lnTo>
                        <a:lnTo>
                          <a:pt x="0" y="7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8" name="Freeform 188"/>
                  <p:cNvSpPr>
                    <a:spLocks noChangeAspect="1"/>
                  </p:cNvSpPr>
                  <p:nvPr/>
                </p:nvSpPr>
                <p:spPr bwMode="auto">
                  <a:xfrm rot="-4121048">
                    <a:off x="2675" y="2797"/>
                    <a:ext cx="1159" cy="461"/>
                  </a:xfrm>
                  <a:custGeom>
                    <a:avLst/>
                    <a:gdLst>
                      <a:gd name="T0" fmla="*/ 2056 w 992"/>
                      <a:gd name="T1" fmla="*/ 15 h 770"/>
                      <a:gd name="T2" fmla="*/ 2094 w 992"/>
                      <a:gd name="T3" fmla="*/ 10 h 770"/>
                      <a:gd name="T4" fmla="*/ 2239 w 992"/>
                      <a:gd name="T5" fmla="*/ 8 h 770"/>
                      <a:gd name="T6" fmla="*/ 2416 w 992"/>
                      <a:gd name="T7" fmla="*/ 8 h 770"/>
                      <a:gd name="T8" fmla="*/ 2522 w 992"/>
                      <a:gd name="T9" fmla="*/ 10 h 770"/>
                      <a:gd name="T10" fmla="*/ 2475 w 992"/>
                      <a:gd name="T11" fmla="*/ 14 h 770"/>
                      <a:gd name="T12" fmla="*/ 2378 w 992"/>
                      <a:gd name="T13" fmla="*/ 20 h 770"/>
                      <a:gd name="T14" fmla="*/ 2180 w 992"/>
                      <a:gd name="T15" fmla="*/ 26 h 770"/>
                      <a:gd name="T16" fmla="*/ 1936 w 992"/>
                      <a:gd name="T17" fmla="*/ 31 h 770"/>
                      <a:gd name="T18" fmla="*/ 1734 w 992"/>
                      <a:gd name="T19" fmla="*/ 34 h 770"/>
                      <a:gd name="T20" fmla="*/ 1506 w 992"/>
                      <a:gd name="T21" fmla="*/ 35 h 770"/>
                      <a:gd name="T22" fmla="*/ 1289 w 992"/>
                      <a:gd name="T23" fmla="*/ 35 h 770"/>
                      <a:gd name="T24" fmla="*/ 1125 w 992"/>
                      <a:gd name="T25" fmla="*/ 34 h 770"/>
                      <a:gd name="T26" fmla="*/ 1064 w 992"/>
                      <a:gd name="T27" fmla="*/ 31 h 770"/>
                      <a:gd name="T28" fmla="*/ 997 w 992"/>
                      <a:gd name="T29" fmla="*/ 26 h 770"/>
                      <a:gd name="T30" fmla="*/ 918 w 992"/>
                      <a:gd name="T31" fmla="*/ 17 h 770"/>
                      <a:gd name="T32" fmla="*/ 860 w 992"/>
                      <a:gd name="T33" fmla="*/ 11 h 770"/>
                      <a:gd name="T34" fmla="*/ 860 w 992"/>
                      <a:gd name="T35" fmla="*/ 5 h 770"/>
                      <a:gd name="T36" fmla="*/ 820 w 992"/>
                      <a:gd name="T37" fmla="*/ 4 h 770"/>
                      <a:gd name="T38" fmla="*/ 707 w 992"/>
                      <a:gd name="T39" fmla="*/ 3 h 770"/>
                      <a:gd name="T40" fmla="*/ 568 w 992"/>
                      <a:gd name="T41" fmla="*/ 5 h 770"/>
                      <a:gd name="T42" fmla="*/ 439 w 992"/>
                      <a:gd name="T43" fmla="*/ 8 h 770"/>
                      <a:gd name="T44" fmla="*/ 292 w 992"/>
                      <a:gd name="T45" fmla="*/ 10 h 770"/>
                      <a:gd name="T46" fmla="*/ 68 w 992"/>
                      <a:gd name="T47" fmla="*/ 10 h 770"/>
                      <a:gd name="T48" fmla="*/ 0 w 992"/>
                      <a:gd name="T49" fmla="*/ 9 h 770"/>
                      <a:gd name="T50" fmla="*/ 0 w 992"/>
                      <a:gd name="T51" fmla="*/ 7 h 770"/>
                      <a:gd name="T52" fmla="*/ 100 w 992"/>
                      <a:gd name="T53" fmla="*/ 6 h 770"/>
                      <a:gd name="T54" fmla="*/ 208 w 992"/>
                      <a:gd name="T55" fmla="*/ 6 h 770"/>
                      <a:gd name="T56" fmla="*/ 301 w 992"/>
                      <a:gd name="T57" fmla="*/ 6 h 770"/>
                      <a:gd name="T58" fmla="*/ 480 w 992"/>
                      <a:gd name="T59" fmla="*/ 4 h 770"/>
                      <a:gd name="T60" fmla="*/ 654 w 992"/>
                      <a:gd name="T61" fmla="*/ 1 h 770"/>
                      <a:gd name="T62" fmla="*/ 820 w 992"/>
                      <a:gd name="T63" fmla="*/ 1 h 770"/>
                      <a:gd name="T64" fmla="*/ 1055 w 992"/>
                      <a:gd name="T65" fmla="*/ 0 h 770"/>
                      <a:gd name="T66" fmla="*/ 1064 w 992"/>
                      <a:gd name="T67" fmla="*/ 2 h 770"/>
                      <a:gd name="T68" fmla="*/ 1011 w 992"/>
                      <a:gd name="T69" fmla="*/ 4 h 770"/>
                      <a:gd name="T70" fmla="*/ 997 w 992"/>
                      <a:gd name="T71" fmla="*/ 10 h 770"/>
                      <a:gd name="T72" fmla="*/ 1064 w 992"/>
                      <a:gd name="T73" fmla="*/ 17 h 770"/>
                      <a:gd name="T74" fmla="*/ 1175 w 992"/>
                      <a:gd name="T75" fmla="*/ 24 h 770"/>
                      <a:gd name="T76" fmla="*/ 1270 w 992"/>
                      <a:gd name="T77" fmla="*/ 28 h 770"/>
                      <a:gd name="T78" fmla="*/ 1420 w 992"/>
                      <a:gd name="T79" fmla="*/ 30 h 770"/>
                      <a:gd name="T80" fmla="*/ 1564 w 992"/>
                      <a:gd name="T81" fmla="*/ 30 h 770"/>
                      <a:gd name="T82" fmla="*/ 1712 w 992"/>
                      <a:gd name="T83" fmla="*/ 28 h 770"/>
                      <a:gd name="T84" fmla="*/ 1906 w 992"/>
                      <a:gd name="T85" fmla="*/ 24 h 770"/>
                      <a:gd name="T86" fmla="*/ 2035 w 992"/>
                      <a:gd name="T87" fmla="*/ 17 h 770"/>
                      <a:gd name="T88" fmla="*/ 2056 w 992"/>
                      <a:gd name="T89" fmla="*/ 15 h 770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992"/>
                      <a:gd name="T136" fmla="*/ 0 h 770"/>
                      <a:gd name="T137" fmla="*/ 992 w 992"/>
                      <a:gd name="T138" fmla="*/ 770 h 770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992" h="770">
                        <a:moveTo>
                          <a:pt x="808" y="320"/>
                        </a:moveTo>
                        <a:lnTo>
                          <a:pt x="823" y="219"/>
                        </a:lnTo>
                        <a:lnTo>
                          <a:pt x="881" y="181"/>
                        </a:lnTo>
                        <a:lnTo>
                          <a:pt x="950" y="174"/>
                        </a:lnTo>
                        <a:lnTo>
                          <a:pt x="992" y="219"/>
                        </a:lnTo>
                        <a:lnTo>
                          <a:pt x="973" y="308"/>
                        </a:lnTo>
                        <a:lnTo>
                          <a:pt x="935" y="427"/>
                        </a:lnTo>
                        <a:lnTo>
                          <a:pt x="857" y="562"/>
                        </a:lnTo>
                        <a:lnTo>
                          <a:pt x="761" y="677"/>
                        </a:lnTo>
                        <a:lnTo>
                          <a:pt x="681" y="739"/>
                        </a:lnTo>
                        <a:lnTo>
                          <a:pt x="592" y="770"/>
                        </a:lnTo>
                        <a:lnTo>
                          <a:pt x="507" y="759"/>
                        </a:lnTo>
                        <a:lnTo>
                          <a:pt x="442" y="723"/>
                        </a:lnTo>
                        <a:lnTo>
                          <a:pt x="419" y="666"/>
                        </a:lnTo>
                        <a:lnTo>
                          <a:pt x="392" y="566"/>
                        </a:lnTo>
                        <a:lnTo>
                          <a:pt x="361" y="382"/>
                        </a:lnTo>
                        <a:lnTo>
                          <a:pt x="338" y="254"/>
                        </a:lnTo>
                        <a:lnTo>
                          <a:pt x="338" y="104"/>
                        </a:lnTo>
                        <a:lnTo>
                          <a:pt x="323" y="78"/>
                        </a:lnTo>
                        <a:lnTo>
                          <a:pt x="277" y="70"/>
                        </a:lnTo>
                        <a:lnTo>
                          <a:pt x="223" y="112"/>
                        </a:lnTo>
                        <a:lnTo>
                          <a:pt x="173" y="181"/>
                        </a:lnTo>
                        <a:lnTo>
                          <a:pt x="115" y="219"/>
                        </a:lnTo>
                        <a:lnTo>
                          <a:pt x="27" y="219"/>
                        </a:lnTo>
                        <a:lnTo>
                          <a:pt x="0" y="196"/>
                        </a:lnTo>
                        <a:lnTo>
                          <a:pt x="0" y="158"/>
                        </a:lnTo>
                        <a:lnTo>
                          <a:pt x="39" y="123"/>
                        </a:lnTo>
                        <a:lnTo>
                          <a:pt x="81" y="135"/>
                        </a:lnTo>
                        <a:lnTo>
                          <a:pt x="119" y="127"/>
                        </a:lnTo>
                        <a:lnTo>
                          <a:pt x="189" y="78"/>
                        </a:lnTo>
                        <a:lnTo>
                          <a:pt x="257" y="23"/>
                        </a:lnTo>
                        <a:lnTo>
                          <a:pt x="323" y="8"/>
                        </a:lnTo>
                        <a:lnTo>
                          <a:pt x="415" y="0"/>
                        </a:lnTo>
                        <a:lnTo>
                          <a:pt x="419" y="42"/>
                        </a:lnTo>
                        <a:lnTo>
                          <a:pt x="397" y="89"/>
                        </a:lnTo>
                        <a:lnTo>
                          <a:pt x="392" y="208"/>
                        </a:lnTo>
                        <a:lnTo>
                          <a:pt x="419" y="366"/>
                        </a:lnTo>
                        <a:lnTo>
                          <a:pt x="462" y="520"/>
                        </a:lnTo>
                        <a:lnTo>
                          <a:pt x="499" y="612"/>
                        </a:lnTo>
                        <a:lnTo>
                          <a:pt x="558" y="655"/>
                        </a:lnTo>
                        <a:lnTo>
                          <a:pt x="615" y="655"/>
                        </a:lnTo>
                        <a:lnTo>
                          <a:pt x="673" y="612"/>
                        </a:lnTo>
                        <a:lnTo>
                          <a:pt x="750" y="515"/>
                        </a:lnTo>
                        <a:lnTo>
                          <a:pt x="800" y="377"/>
                        </a:lnTo>
                        <a:lnTo>
                          <a:pt x="808" y="32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89" name="Freeform 189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414" y="1540"/>
                    <a:ext cx="474" cy="848"/>
                  </a:xfrm>
                  <a:custGeom>
                    <a:avLst/>
                    <a:gdLst>
                      <a:gd name="T0" fmla="*/ 43 w 699"/>
                      <a:gd name="T1" fmla="*/ 106 h 1216"/>
                      <a:gd name="T2" fmla="*/ 55 w 699"/>
                      <a:gd name="T3" fmla="*/ 120 h 1216"/>
                      <a:gd name="T4" fmla="*/ 59 w 699"/>
                      <a:gd name="T5" fmla="*/ 120 h 1216"/>
                      <a:gd name="T6" fmla="*/ 66 w 699"/>
                      <a:gd name="T7" fmla="*/ 125 h 1216"/>
                      <a:gd name="T8" fmla="*/ 68 w 699"/>
                      <a:gd name="T9" fmla="*/ 131 h 1216"/>
                      <a:gd name="T10" fmla="*/ 66 w 699"/>
                      <a:gd name="T11" fmla="*/ 139 h 1216"/>
                      <a:gd name="T12" fmla="*/ 60 w 699"/>
                      <a:gd name="T13" fmla="*/ 139 h 1216"/>
                      <a:gd name="T14" fmla="*/ 52 w 699"/>
                      <a:gd name="T15" fmla="*/ 134 h 1216"/>
                      <a:gd name="T16" fmla="*/ 37 w 699"/>
                      <a:gd name="T17" fmla="*/ 117 h 1216"/>
                      <a:gd name="T18" fmla="*/ 28 w 699"/>
                      <a:gd name="T19" fmla="*/ 101 h 1216"/>
                      <a:gd name="T20" fmla="*/ 23 w 699"/>
                      <a:gd name="T21" fmla="*/ 89 h 1216"/>
                      <a:gd name="T22" fmla="*/ 20 w 699"/>
                      <a:gd name="T23" fmla="*/ 68 h 1216"/>
                      <a:gd name="T24" fmla="*/ 20 w 699"/>
                      <a:gd name="T25" fmla="*/ 40 h 1216"/>
                      <a:gd name="T26" fmla="*/ 19 w 699"/>
                      <a:gd name="T27" fmla="*/ 33 h 1216"/>
                      <a:gd name="T28" fmla="*/ 15 w 699"/>
                      <a:gd name="T29" fmla="*/ 27 h 1216"/>
                      <a:gd name="T30" fmla="*/ 2 w 699"/>
                      <a:gd name="T31" fmla="*/ 29 h 1216"/>
                      <a:gd name="T32" fmla="*/ 0 w 699"/>
                      <a:gd name="T33" fmla="*/ 26 h 1216"/>
                      <a:gd name="T34" fmla="*/ 3 w 699"/>
                      <a:gd name="T35" fmla="*/ 24 h 1216"/>
                      <a:gd name="T36" fmla="*/ 12 w 699"/>
                      <a:gd name="T37" fmla="*/ 23 h 1216"/>
                      <a:gd name="T38" fmla="*/ 14 w 699"/>
                      <a:gd name="T39" fmla="*/ 22 h 1216"/>
                      <a:gd name="T40" fmla="*/ 1 w 699"/>
                      <a:gd name="T41" fmla="*/ 12 h 1216"/>
                      <a:gd name="T42" fmla="*/ 1 w 699"/>
                      <a:gd name="T43" fmla="*/ 9 h 1216"/>
                      <a:gd name="T44" fmla="*/ 3 w 699"/>
                      <a:gd name="T45" fmla="*/ 8 h 1216"/>
                      <a:gd name="T46" fmla="*/ 14 w 699"/>
                      <a:gd name="T47" fmla="*/ 15 h 1216"/>
                      <a:gd name="T48" fmla="*/ 16 w 699"/>
                      <a:gd name="T49" fmla="*/ 14 h 1216"/>
                      <a:gd name="T50" fmla="*/ 14 w 699"/>
                      <a:gd name="T51" fmla="*/ 1 h 1216"/>
                      <a:gd name="T52" fmla="*/ 15 w 699"/>
                      <a:gd name="T53" fmla="*/ 0 h 1216"/>
                      <a:gd name="T54" fmla="*/ 16 w 699"/>
                      <a:gd name="T55" fmla="*/ 1 h 1216"/>
                      <a:gd name="T56" fmla="*/ 19 w 699"/>
                      <a:gd name="T57" fmla="*/ 14 h 1216"/>
                      <a:gd name="T58" fmla="*/ 22 w 699"/>
                      <a:gd name="T59" fmla="*/ 15 h 1216"/>
                      <a:gd name="T60" fmla="*/ 28 w 699"/>
                      <a:gd name="T61" fmla="*/ 1 h 1216"/>
                      <a:gd name="T62" fmla="*/ 29 w 699"/>
                      <a:gd name="T63" fmla="*/ 1 h 1216"/>
                      <a:gd name="T64" fmla="*/ 29 w 699"/>
                      <a:gd name="T65" fmla="*/ 5 h 1216"/>
                      <a:gd name="T66" fmla="*/ 25 w 699"/>
                      <a:gd name="T67" fmla="*/ 17 h 1216"/>
                      <a:gd name="T68" fmla="*/ 25 w 699"/>
                      <a:gd name="T69" fmla="*/ 23 h 1216"/>
                      <a:gd name="T70" fmla="*/ 26 w 699"/>
                      <a:gd name="T71" fmla="*/ 31 h 1216"/>
                      <a:gd name="T72" fmla="*/ 26 w 699"/>
                      <a:gd name="T73" fmla="*/ 42 h 1216"/>
                      <a:gd name="T74" fmla="*/ 26 w 699"/>
                      <a:gd name="T75" fmla="*/ 61 h 1216"/>
                      <a:gd name="T76" fmla="*/ 28 w 699"/>
                      <a:gd name="T77" fmla="*/ 73 h 1216"/>
                      <a:gd name="T78" fmla="*/ 32 w 699"/>
                      <a:gd name="T79" fmla="*/ 88 h 1216"/>
                      <a:gd name="T80" fmla="*/ 37 w 699"/>
                      <a:gd name="T81" fmla="*/ 98 h 1216"/>
                      <a:gd name="T82" fmla="*/ 43 w 699"/>
                      <a:gd name="T83" fmla="*/ 106 h 121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w 699"/>
                      <a:gd name="T127" fmla="*/ 0 h 1216"/>
                      <a:gd name="T128" fmla="*/ 699 w 699"/>
                      <a:gd name="T129" fmla="*/ 1216 h 1216"/>
                    </a:gdLst>
                    <a:ahLst/>
                    <a:cxnLst>
                      <a:cxn ang="T84">
                        <a:pos x="T0" y="T1"/>
                      </a:cxn>
                      <a:cxn ang="T85">
                        <a:pos x="T2" y="T3"/>
                      </a:cxn>
                      <a:cxn ang="T86">
                        <a:pos x="T4" y="T5"/>
                      </a:cxn>
                      <a:cxn ang="T87">
                        <a:pos x="T6" y="T7"/>
                      </a:cxn>
                      <a:cxn ang="T88">
                        <a:pos x="T8" y="T9"/>
                      </a:cxn>
                      <a:cxn ang="T89">
                        <a:pos x="T10" y="T11"/>
                      </a:cxn>
                      <a:cxn ang="T90">
                        <a:pos x="T12" y="T13"/>
                      </a:cxn>
                      <a:cxn ang="T91">
                        <a:pos x="T14" y="T15"/>
                      </a:cxn>
                      <a:cxn ang="T92">
                        <a:pos x="T16" y="T17"/>
                      </a:cxn>
                      <a:cxn ang="T93">
                        <a:pos x="T18" y="T19"/>
                      </a:cxn>
                      <a:cxn ang="T94">
                        <a:pos x="T20" y="T21"/>
                      </a:cxn>
                      <a:cxn ang="T95">
                        <a:pos x="T22" y="T23"/>
                      </a:cxn>
                      <a:cxn ang="T96">
                        <a:pos x="T24" y="T25"/>
                      </a:cxn>
                      <a:cxn ang="T97">
                        <a:pos x="T26" y="T27"/>
                      </a:cxn>
                      <a:cxn ang="T98">
                        <a:pos x="T28" y="T29"/>
                      </a:cxn>
                      <a:cxn ang="T99">
                        <a:pos x="T30" y="T31"/>
                      </a:cxn>
                      <a:cxn ang="T100">
                        <a:pos x="T32" y="T33"/>
                      </a:cxn>
                      <a:cxn ang="T101">
                        <a:pos x="T34" y="T35"/>
                      </a:cxn>
                      <a:cxn ang="T102">
                        <a:pos x="T36" y="T37"/>
                      </a:cxn>
                      <a:cxn ang="T103">
                        <a:pos x="T38" y="T39"/>
                      </a:cxn>
                      <a:cxn ang="T104">
                        <a:pos x="T40" y="T41"/>
                      </a:cxn>
                      <a:cxn ang="T105">
                        <a:pos x="T42" y="T43"/>
                      </a:cxn>
                      <a:cxn ang="T106">
                        <a:pos x="T44" y="T45"/>
                      </a:cxn>
                      <a:cxn ang="T107">
                        <a:pos x="T46" y="T47"/>
                      </a:cxn>
                      <a:cxn ang="T108">
                        <a:pos x="T48" y="T49"/>
                      </a:cxn>
                      <a:cxn ang="T109">
                        <a:pos x="T50" y="T51"/>
                      </a:cxn>
                      <a:cxn ang="T110">
                        <a:pos x="T52" y="T53"/>
                      </a:cxn>
                      <a:cxn ang="T111">
                        <a:pos x="T54" y="T55"/>
                      </a:cxn>
                      <a:cxn ang="T112">
                        <a:pos x="T56" y="T57"/>
                      </a:cxn>
                      <a:cxn ang="T113">
                        <a:pos x="T58" y="T59"/>
                      </a:cxn>
                      <a:cxn ang="T114">
                        <a:pos x="T60" y="T61"/>
                      </a:cxn>
                      <a:cxn ang="T115">
                        <a:pos x="T62" y="T63"/>
                      </a:cxn>
                      <a:cxn ang="T116">
                        <a:pos x="T64" y="T65"/>
                      </a:cxn>
                      <a:cxn ang="T117">
                        <a:pos x="T66" y="T67"/>
                      </a:cxn>
                      <a:cxn ang="T118">
                        <a:pos x="T68" y="T69"/>
                      </a:cxn>
                      <a:cxn ang="T119">
                        <a:pos x="T70" y="T71"/>
                      </a:cxn>
                      <a:cxn ang="T120">
                        <a:pos x="T72" y="T73"/>
                      </a:cxn>
                      <a:cxn ang="T121">
                        <a:pos x="T74" y="T75"/>
                      </a:cxn>
                      <a:cxn ang="T122">
                        <a:pos x="T76" y="T77"/>
                      </a:cxn>
                      <a:cxn ang="T123">
                        <a:pos x="T78" y="T79"/>
                      </a:cxn>
                      <a:cxn ang="T124">
                        <a:pos x="T80" y="T81"/>
                      </a:cxn>
                      <a:cxn ang="T125">
                        <a:pos x="T82" y="T83"/>
                      </a:cxn>
                    </a:cxnLst>
                    <a:rect l="T126" t="T127" r="T128" b="T129"/>
                    <a:pathLst>
                      <a:path w="699" h="1216">
                        <a:moveTo>
                          <a:pt x="445" y="923"/>
                        </a:moveTo>
                        <a:lnTo>
                          <a:pt x="560" y="1039"/>
                        </a:lnTo>
                        <a:lnTo>
                          <a:pt x="606" y="1039"/>
                        </a:lnTo>
                        <a:lnTo>
                          <a:pt x="684" y="1086"/>
                        </a:lnTo>
                        <a:lnTo>
                          <a:pt x="699" y="1139"/>
                        </a:lnTo>
                        <a:lnTo>
                          <a:pt x="676" y="1208"/>
                        </a:lnTo>
                        <a:lnTo>
                          <a:pt x="614" y="1216"/>
                        </a:lnTo>
                        <a:lnTo>
                          <a:pt x="537" y="1162"/>
                        </a:lnTo>
                        <a:lnTo>
                          <a:pt x="383" y="1016"/>
                        </a:lnTo>
                        <a:lnTo>
                          <a:pt x="284" y="878"/>
                        </a:lnTo>
                        <a:lnTo>
                          <a:pt x="237" y="769"/>
                        </a:lnTo>
                        <a:lnTo>
                          <a:pt x="206" y="585"/>
                        </a:lnTo>
                        <a:lnTo>
                          <a:pt x="206" y="346"/>
                        </a:lnTo>
                        <a:lnTo>
                          <a:pt x="198" y="285"/>
                        </a:lnTo>
                        <a:lnTo>
                          <a:pt x="153" y="239"/>
                        </a:lnTo>
                        <a:lnTo>
                          <a:pt x="22" y="247"/>
                        </a:lnTo>
                        <a:lnTo>
                          <a:pt x="0" y="223"/>
                        </a:lnTo>
                        <a:lnTo>
                          <a:pt x="29" y="208"/>
                        </a:lnTo>
                        <a:lnTo>
                          <a:pt x="122" y="200"/>
                        </a:lnTo>
                        <a:lnTo>
                          <a:pt x="138" y="185"/>
                        </a:lnTo>
                        <a:lnTo>
                          <a:pt x="6" y="107"/>
                        </a:lnTo>
                        <a:lnTo>
                          <a:pt x="6" y="77"/>
                        </a:lnTo>
                        <a:lnTo>
                          <a:pt x="29" y="70"/>
                        </a:lnTo>
                        <a:lnTo>
                          <a:pt x="138" y="130"/>
                        </a:lnTo>
                        <a:lnTo>
                          <a:pt x="161" y="123"/>
                        </a:lnTo>
                        <a:lnTo>
                          <a:pt x="138" y="8"/>
                        </a:lnTo>
                        <a:lnTo>
                          <a:pt x="153" y="0"/>
                        </a:lnTo>
                        <a:lnTo>
                          <a:pt x="169" y="8"/>
                        </a:lnTo>
                        <a:lnTo>
                          <a:pt x="198" y="123"/>
                        </a:lnTo>
                        <a:lnTo>
                          <a:pt x="222" y="130"/>
                        </a:lnTo>
                        <a:lnTo>
                          <a:pt x="284" y="8"/>
                        </a:lnTo>
                        <a:lnTo>
                          <a:pt x="299" y="8"/>
                        </a:lnTo>
                        <a:lnTo>
                          <a:pt x="299" y="46"/>
                        </a:lnTo>
                        <a:lnTo>
                          <a:pt x="260" y="146"/>
                        </a:lnTo>
                        <a:lnTo>
                          <a:pt x="260" y="200"/>
                        </a:lnTo>
                        <a:lnTo>
                          <a:pt x="276" y="270"/>
                        </a:lnTo>
                        <a:lnTo>
                          <a:pt x="268" y="361"/>
                        </a:lnTo>
                        <a:lnTo>
                          <a:pt x="276" y="531"/>
                        </a:lnTo>
                        <a:lnTo>
                          <a:pt x="291" y="639"/>
                        </a:lnTo>
                        <a:lnTo>
                          <a:pt x="330" y="762"/>
                        </a:lnTo>
                        <a:lnTo>
                          <a:pt x="383" y="855"/>
                        </a:lnTo>
                        <a:lnTo>
                          <a:pt x="445" y="923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6690" name="Freeform 190"/>
                  <p:cNvSpPr>
                    <a:spLocks noChangeAspect="1"/>
                  </p:cNvSpPr>
                  <p:nvPr/>
                </p:nvSpPr>
                <p:spPr bwMode="auto">
                  <a:xfrm rot="-2705309">
                    <a:off x="2793" y="1150"/>
                    <a:ext cx="620" cy="708"/>
                  </a:xfrm>
                  <a:custGeom>
                    <a:avLst/>
                    <a:gdLst>
                      <a:gd name="T0" fmla="*/ 1 w 915"/>
                      <a:gd name="T1" fmla="*/ 58 h 1139"/>
                      <a:gd name="T2" fmla="*/ 0 w 915"/>
                      <a:gd name="T3" fmla="*/ 62 h 1139"/>
                      <a:gd name="T4" fmla="*/ 1 w 915"/>
                      <a:gd name="T5" fmla="*/ 66 h 1139"/>
                      <a:gd name="T6" fmla="*/ 7 w 915"/>
                      <a:gd name="T7" fmla="*/ 66 h 1139"/>
                      <a:gd name="T8" fmla="*/ 22 w 915"/>
                      <a:gd name="T9" fmla="*/ 64 h 1139"/>
                      <a:gd name="T10" fmla="*/ 39 w 915"/>
                      <a:gd name="T11" fmla="*/ 60 h 1139"/>
                      <a:gd name="T12" fmla="*/ 54 w 915"/>
                      <a:gd name="T13" fmla="*/ 55 h 1139"/>
                      <a:gd name="T14" fmla="*/ 62 w 915"/>
                      <a:gd name="T15" fmla="*/ 47 h 1139"/>
                      <a:gd name="T16" fmla="*/ 69 w 915"/>
                      <a:gd name="T17" fmla="*/ 34 h 1139"/>
                      <a:gd name="T18" fmla="*/ 72 w 915"/>
                      <a:gd name="T19" fmla="*/ 22 h 1139"/>
                      <a:gd name="T20" fmla="*/ 72 w 915"/>
                      <a:gd name="T21" fmla="*/ 16 h 1139"/>
                      <a:gd name="T22" fmla="*/ 75 w 915"/>
                      <a:gd name="T23" fmla="*/ 13 h 1139"/>
                      <a:gd name="T24" fmla="*/ 82 w 915"/>
                      <a:gd name="T25" fmla="*/ 12 h 1139"/>
                      <a:gd name="T26" fmla="*/ 88 w 915"/>
                      <a:gd name="T27" fmla="*/ 12 h 1139"/>
                      <a:gd name="T28" fmla="*/ 89 w 915"/>
                      <a:gd name="T29" fmla="*/ 10 h 1139"/>
                      <a:gd name="T30" fmla="*/ 79 w 915"/>
                      <a:gd name="T31" fmla="*/ 10 h 1139"/>
                      <a:gd name="T32" fmla="*/ 78 w 915"/>
                      <a:gd name="T33" fmla="*/ 9 h 1139"/>
                      <a:gd name="T34" fmla="*/ 85 w 915"/>
                      <a:gd name="T35" fmla="*/ 4 h 1139"/>
                      <a:gd name="T36" fmla="*/ 84 w 915"/>
                      <a:gd name="T37" fmla="*/ 2 h 1139"/>
                      <a:gd name="T38" fmla="*/ 83 w 915"/>
                      <a:gd name="T39" fmla="*/ 4 h 1139"/>
                      <a:gd name="T40" fmla="*/ 77 w 915"/>
                      <a:gd name="T41" fmla="*/ 7 h 1139"/>
                      <a:gd name="T42" fmla="*/ 75 w 915"/>
                      <a:gd name="T43" fmla="*/ 7 h 1139"/>
                      <a:gd name="T44" fmla="*/ 75 w 915"/>
                      <a:gd name="T45" fmla="*/ 1 h 1139"/>
                      <a:gd name="T46" fmla="*/ 74 w 915"/>
                      <a:gd name="T47" fmla="*/ 0 h 1139"/>
                      <a:gd name="T48" fmla="*/ 72 w 915"/>
                      <a:gd name="T49" fmla="*/ 1 h 1139"/>
                      <a:gd name="T50" fmla="*/ 72 w 915"/>
                      <a:gd name="T51" fmla="*/ 7 h 1139"/>
                      <a:gd name="T52" fmla="*/ 70 w 915"/>
                      <a:gd name="T53" fmla="*/ 7 h 1139"/>
                      <a:gd name="T54" fmla="*/ 65 w 915"/>
                      <a:gd name="T55" fmla="*/ 4 h 1139"/>
                      <a:gd name="T56" fmla="*/ 60 w 915"/>
                      <a:gd name="T57" fmla="*/ 4 h 1139"/>
                      <a:gd name="T58" fmla="*/ 61 w 915"/>
                      <a:gd name="T59" fmla="*/ 6 h 1139"/>
                      <a:gd name="T60" fmla="*/ 68 w 915"/>
                      <a:gd name="T61" fmla="*/ 9 h 1139"/>
                      <a:gd name="T62" fmla="*/ 68 w 915"/>
                      <a:gd name="T63" fmla="*/ 12 h 1139"/>
                      <a:gd name="T64" fmla="*/ 65 w 915"/>
                      <a:gd name="T65" fmla="*/ 16 h 1139"/>
                      <a:gd name="T66" fmla="*/ 65 w 915"/>
                      <a:gd name="T67" fmla="*/ 20 h 1139"/>
                      <a:gd name="T68" fmla="*/ 65 w 915"/>
                      <a:gd name="T69" fmla="*/ 27 h 1139"/>
                      <a:gd name="T70" fmla="*/ 62 w 915"/>
                      <a:gd name="T71" fmla="*/ 35 h 1139"/>
                      <a:gd name="T72" fmla="*/ 60 w 915"/>
                      <a:gd name="T73" fmla="*/ 40 h 1139"/>
                      <a:gd name="T74" fmla="*/ 54 w 915"/>
                      <a:gd name="T75" fmla="*/ 47 h 1139"/>
                      <a:gd name="T76" fmla="*/ 48 w 915"/>
                      <a:gd name="T77" fmla="*/ 53 h 1139"/>
                      <a:gd name="T78" fmla="*/ 44 w 915"/>
                      <a:gd name="T79" fmla="*/ 55 h 1139"/>
                      <a:gd name="T80" fmla="*/ 32 w 915"/>
                      <a:gd name="T81" fmla="*/ 58 h 1139"/>
                      <a:gd name="T82" fmla="*/ 20 w 915"/>
                      <a:gd name="T83" fmla="*/ 58 h 1139"/>
                      <a:gd name="T84" fmla="*/ 9 w 915"/>
                      <a:gd name="T85" fmla="*/ 59 h 1139"/>
                      <a:gd name="T86" fmla="*/ 1 w 915"/>
                      <a:gd name="T87" fmla="*/ 58 h 113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915"/>
                      <a:gd name="T133" fmla="*/ 0 h 1139"/>
                      <a:gd name="T134" fmla="*/ 915 w 915"/>
                      <a:gd name="T135" fmla="*/ 1139 h 113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915" h="1139">
                        <a:moveTo>
                          <a:pt x="15" y="1008"/>
                        </a:moveTo>
                        <a:lnTo>
                          <a:pt x="0" y="1061"/>
                        </a:lnTo>
                        <a:lnTo>
                          <a:pt x="15" y="1139"/>
                        </a:lnTo>
                        <a:lnTo>
                          <a:pt x="70" y="1139"/>
                        </a:lnTo>
                        <a:lnTo>
                          <a:pt x="231" y="1108"/>
                        </a:lnTo>
                        <a:lnTo>
                          <a:pt x="408" y="1046"/>
                        </a:lnTo>
                        <a:lnTo>
                          <a:pt x="554" y="946"/>
                        </a:lnTo>
                        <a:lnTo>
                          <a:pt x="639" y="816"/>
                        </a:lnTo>
                        <a:lnTo>
                          <a:pt x="715" y="593"/>
                        </a:lnTo>
                        <a:lnTo>
                          <a:pt x="738" y="385"/>
                        </a:lnTo>
                        <a:lnTo>
                          <a:pt x="738" y="285"/>
                        </a:lnTo>
                        <a:lnTo>
                          <a:pt x="777" y="224"/>
                        </a:lnTo>
                        <a:lnTo>
                          <a:pt x="845" y="200"/>
                        </a:lnTo>
                        <a:lnTo>
                          <a:pt x="907" y="200"/>
                        </a:lnTo>
                        <a:lnTo>
                          <a:pt x="915" y="169"/>
                        </a:lnTo>
                        <a:lnTo>
                          <a:pt x="823" y="177"/>
                        </a:lnTo>
                        <a:lnTo>
                          <a:pt x="808" y="154"/>
                        </a:lnTo>
                        <a:lnTo>
                          <a:pt x="884" y="70"/>
                        </a:lnTo>
                        <a:lnTo>
                          <a:pt x="868" y="47"/>
                        </a:lnTo>
                        <a:lnTo>
                          <a:pt x="853" y="62"/>
                        </a:lnTo>
                        <a:lnTo>
                          <a:pt x="792" y="123"/>
                        </a:lnTo>
                        <a:lnTo>
                          <a:pt x="777" y="123"/>
                        </a:lnTo>
                        <a:lnTo>
                          <a:pt x="777" y="16"/>
                        </a:lnTo>
                        <a:lnTo>
                          <a:pt x="761" y="0"/>
                        </a:lnTo>
                        <a:lnTo>
                          <a:pt x="738" y="8"/>
                        </a:lnTo>
                        <a:lnTo>
                          <a:pt x="746" y="123"/>
                        </a:lnTo>
                        <a:lnTo>
                          <a:pt x="730" y="131"/>
                        </a:lnTo>
                        <a:lnTo>
                          <a:pt x="668" y="70"/>
                        </a:lnTo>
                        <a:lnTo>
                          <a:pt x="623" y="62"/>
                        </a:lnTo>
                        <a:lnTo>
                          <a:pt x="631" y="93"/>
                        </a:lnTo>
                        <a:lnTo>
                          <a:pt x="699" y="162"/>
                        </a:lnTo>
                        <a:lnTo>
                          <a:pt x="699" y="200"/>
                        </a:lnTo>
                        <a:lnTo>
                          <a:pt x="676" y="278"/>
                        </a:lnTo>
                        <a:lnTo>
                          <a:pt x="676" y="346"/>
                        </a:lnTo>
                        <a:lnTo>
                          <a:pt x="676" y="462"/>
                        </a:lnTo>
                        <a:lnTo>
                          <a:pt x="645" y="608"/>
                        </a:lnTo>
                        <a:lnTo>
                          <a:pt x="615" y="700"/>
                        </a:lnTo>
                        <a:lnTo>
                          <a:pt x="561" y="816"/>
                        </a:lnTo>
                        <a:lnTo>
                          <a:pt x="499" y="908"/>
                        </a:lnTo>
                        <a:lnTo>
                          <a:pt x="454" y="954"/>
                        </a:lnTo>
                        <a:lnTo>
                          <a:pt x="330" y="993"/>
                        </a:lnTo>
                        <a:lnTo>
                          <a:pt x="215" y="1008"/>
                        </a:lnTo>
                        <a:lnTo>
                          <a:pt x="99" y="1024"/>
                        </a:lnTo>
                        <a:lnTo>
                          <a:pt x="15" y="100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  <p:sp>
            <p:nvSpPr>
              <p:cNvPr id="66681" name="Oval 191"/>
              <p:cNvSpPr>
                <a:spLocks noChangeAspect="1" noChangeArrowheads="1"/>
              </p:cNvSpPr>
              <p:nvPr/>
            </p:nvSpPr>
            <p:spPr bwMode="auto">
              <a:xfrm>
                <a:off x="2496" y="1104"/>
                <a:ext cx="912" cy="912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66644" name="Group 192"/>
            <p:cNvGrpSpPr>
              <a:grpSpLocks noChangeAspect="1"/>
            </p:cNvGrpSpPr>
            <p:nvPr/>
          </p:nvGrpSpPr>
          <p:grpSpPr bwMode="auto">
            <a:xfrm>
              <a:off x="4368" y="2112"/>
              <a:ext cx="432" cy="240"/>
              <a:chOff x="-1152" y="3504"/>
              <a:chExt cx="432" cy="240"/>
            </a:xfrm>
          </p:grpSpPr>
          <p:grpSp>
            <p:nvGrpSpPr>
              <p:cNvPr id="66675" name="Group 19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6678" name="AutoShape 19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6679" name="Line 19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6676" name="Line 19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77" name="Line 19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66645" name="Group 198"/>
            <p:cNvGrpSpPr>
              <a:grpSpLocks noChangeAspect="1"/>
            </p:cNvGrpSpPr>
            <p:nvPr/>
          </p:nvGrpSpPr>
          <p:grpSpPr bwMode="auto">
            <a:xfrm>
              <a:off x="528" y="3264"/>
              <a:ext cx="907" cy="907"/>
              <a:chOff x="3120" y="1872"/>
              <a:chExt cx="907" cy="907"/>
            </a:xfrm>
          </p:grpSpPr>
          <p:sp>
            <p:nvSpPr>
              <p:cNvPr id="66662" name="Freeform 199"/>
              <p:cNvSpPr>
                <a:spLocks noChangeAspect="1"/>
              </p:cNvSpPr>
              <p:nvPr/>
            </p:nvSpPr>
            <p:spPr bwMode="auto">
              <a:xfrm>
                <a:off x="3453" y="2386"/>
                <a:ext cx="225" cy="63"/>
              </a:xfrm>
              <a:custGeom>
                <a:avLst/>
                <a:gdLst>
                  <a:gd name="T0" fmla="*/ 0 w 672"/>
                  <a:gd name="T1" fmla="*/ 0 h 200"/>
                  <a:gd name="T2" fmla="*/ 1 w 672"/>
                  <a:gd name="T3" fmla="*/ 0 h 200"/>
                  <a:gd name="T4" fmla="*/ 1 w 672"/>
                  <a:gd name="T5" fmla="*/ 0 h 200"/>
                  <a:gd name="T6" fmla="*/ 1 w 672"/>
                  <a:gd name="T7" fmla="*/ 0 h 2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672"/>
                  <a:gd name="T13" fmla="*/ 0 h 200"/>
                  <a:gd name="T14" fmla="*/ 672 w 672"/>
                  <a:gd name="T15" fmla="*/ 200 h 2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672" h="200">
                    <a:moveTo>
                      <a:pt x="0" y="192"/>
                    </a:moveTo>
                    <a:cubicBezTo>
                      <a:pt x="184" y="96"/>
                      <a:pt x="368" y="0"/>
                      <a:pt x="432" y="0"/>
                    </a:cubicBezTo>
                    <a:cubicBezTo>
                      <a:pt x="496" y="0"/>
                      <a:pt x="344" y="184"/>
                      <a:pt x="384" y="192"/>
                    </a:cubicBezTo>
                    <a:cubicBezTo>
                      <a:pt x="424" y="200"/>
                      <a:pt x="548" y="124"/>
                      <a:pt x="672" y="48"/>
                    </a:cubicBezTo>
                  </a:path>
                </a:pathLst>
              </a:custGeom>
              <a:noFill/>
              <a:ln w="25400" cap="flat" cmpd="sng">
                <a:solidFill>
                  <a:schemeClr val="hlink"/>
                </a:solidFill>
                <a:prstDash val="solid"/>
                <a:round/>
                <a:headEnd type="none" w="med" len="med"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6663" name="Group 200"/>
              <p:cNvGrpSpPr>
                <a:grpSpLocks noChangeAspect="1"/>
              </p:cNvGrpSpPr>
              <p:nvPr/>
            </p:nvGrpSpPr>
            <p:grpSpPr bwMode="auto">
              <a:xfrm>
                <a:off x="3469" y="2146"/>
                <a:ext cx="249" cy="285"/>
                <a:chOff x="3469" y="2146"/>
                <a:chExt cx="249" cy="285"/>
              </a:xfrm>
            </p:grpSpPr>
            <p:sp>
              <p:nvSpPr>
                <p:cNvPr id="66669" name="Freeform 201"/>
                <p:cNvSpPr>
                  <a:spLocks noChangeAspect="1"/>
                </p:cNvSpPr>
                <p:nvPr/>
              </p:nvSpPr>
              <p:spPr bwMode="auto">
                <a:xfrm>
                  <a:off x="3590" y="2187"/>
                  <a:ext cx="67" cy="63"/>
                </a:xfrm>
                <a:custGeom>
                  <a:avLst/>
                  <a:gdLst>
                    <a:gd name="T0" fmla="*/ 0 w 603"/>
                    <a:gd name="T1" fmla="*/ 0 h 570"/>
                    <a:gd name="T2" fmla="*/ 0 w 603"/>
                    <a:gd name="T3" fmla="*/ 0 h 570"/>
                    <a:gd name="T4" fmla="*/ 0 w 603"/>
                    <a:gd name="T5" fmla="*/ 0 h 570"/>
                    <a:gd name="T6" fmla="*/ 0 w 603"/>
                    <a:gd name="T7" fmla="*/ 0 h 570"/>
                    <a:gd name="T8" fmla="*/ 0 w 603"/>
                    <a:gd name="T9" fmla="*/ 0 h 570"/>
                    <a:gd name="T10" fmla="*/ 0 w 603"/>
                    <a:gd name="T11" fmla="*/ 0 h 570"/>
                    <a:gd name="T12" fmla="*/ 0 w 603"/>
                    <a:gd name="T13" fmla="*/ 0 h 570"/>
                    <a:gd name="T14" fmla="*/ 0 w 603"/>
                    <a:gd name="T15" fmla="*/ 0 h 570"/>
                    <a:gd name="T16" fmla="*/ 0 w 603"/>
                    <a:gd name="T17" fmla="*/ 0 h 570"/>
                    <a:gd name="T18" fmla="*/ 0 w 603"/>
                    <a:gd name="T19" fmla="*/ 0 h 570"/>
                    <a:gd name="T20" fmla="*/ 0 w 603"/>
                    <a:gd name="T21" fmla="*/ 0 h 570"/>
                    <a:gd name="T22" fmla="*/ 0 w 603"/>
                    <a:gd name="T23" fmla="*/ 0 h 570"/>
                    <a:gd name="T24" fmla="*/ 0 w 603"/>
                    <a:gd name="T25" fmla="*/ 0 h 570"/>
                    <a:gd name="T26" fmla="*/ 0 w 603"/>
                    <a:gd name="T27" fmla="*/ 0 h 570"/>
                    <a:gd name="T28" fmla="*/ 0 w 603"/>
                    <a:gd name="T29" fmla="*/ 0 h 570"/>
                    <a:gd name="T30" fmla="*/ 0 w 603"/>
                    <a:gd name="T31" fmla="*/ 0 h 570"/>
                    <a:gd name="T32" fmla="*/ 0 w 603"/>
                    <a:gd name="T33" fmla="*/ 0 h 570"/>
                    <a:gd name="T34" fmla="*/ 0 w 603"/>
                    <a:gd name="T35" fmla="*/ 0 h 570"/>
                    <a:gd name="T36" fmla="*/ 0 w 603"/>
                    <a:gd name="T37" fmla="*/ 0 h 570"/>
                    <a:gd name="T38" fmla="*/ 0 w 603"/>
                    <a:gd name="T39" fmla="*/ 0 h 570"/>
                    <a:gd name="T40" fmla="*/ 0 w 603"/>
                    <a:gd name="T41" fmla="*/ 0 h 570"/>
                    <a:gd name="T42" fmla="*/ 0 w 603"/>
                    <a:gd name="T43" fmla="*/ 0 h 57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3"/>
                    <a:gd name="T67" fmla="*/ 0 h 570"/>
                    <a:gd name="T68" fmla="*/ 603 w 603"/>
                    <a:gd name="T69" fmla="*/ 570 h 57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3" h="570">
                      <a:moveTo>
                        <a:pt x="390" y="270"/>
                      </a:moveTo>
                      <a:lnTo>
                        <a:pt x="374" y="166"/>
                      </a:lnTo>
                      <a:lnTo>
                        <a:pt x="343" y="72"/>
                      </a:lnTo>
                      <a:lnTo>
                        <a:pt x="286" y="22"/>
                      </a:lnTo>
                      <a:lnTo>
                        <a:pt x="186" y="0"/>
                      </a:lnTo>
                      <a:lnTo>
                        <a:pt x="100" y="22"/>
                      </a:lnTo>
                      <a:lnTo>
                        <a:pt x="19" y="115"/>
                      </a:lnTo>
                      <a:lnTo>
                        <a:pt x="0" y="227"/>
                      </a:lnTo>
                      <a:lnTo>
                        <a:pt x="19" y="346"/>
                      </a:lnTo>
                      <a:lnTo>
                        <a:pt x="50" y="419"/>
                      </a:lnTo>
                      <a:lnTo>
                        <a:pt x="89" y="494"/>
                      </a:lnTo>
                      <a:lnTo>
                        <a:pt x="131" y="545"/>
                      </a:lnTo>
                      <a:lnTo>
                        <a:pt x="178" y="570"/>
                      </a:lnTo>
                      <a:lnTo>
                        <a:pt x="243" y="548"/>
                      </a:lnTo>
                      <a:lnTo>
                        <a:pt x="309" y="497"/>
                      </a:lnTo>
                      <a:lnTo>
                        <a:pt x="351" y="426"/>
                      </a:lnTo>
                      <a:lnTo>
                        <a:pt x="390" y="365"/>
                      </a:lnTo>
                      <a:lnTo>
                        <a:pt x="402" y="328"/>
                      </a:lnTo>
                      <a:lnTo>
                        <a:pt x="567" y="275"/>
                      </a:lnTo>
                      <a:lnTo>
                        <a:pt x="603" y="253"/>
                      </a:lnTo>
                      <a:lnTo>
                        <a:pt x="583" y="220"/>
                      </a:lnTo>
                      <a:lnTo>
                        <a:pt x="390" y="27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0" name="Freeform 202"/>
                <p:cNvSpPr>
                  <a:spLocks noChangeAspect="1"/>
                </p:cNvSpPr>
                <p:nvPr/>
              </p:nvSpPr>
              <p:spPr bwMode="auto">
                <a:xfrm>
                  <a:off x="3557" y="2255"/>
                  <a:ext cx="69" cy="113"/>
                </a:xfrm>
                <a:custGeom>
                  <a:avLst/>
                  <a:gdLst>
                    <a:gd name="T0" fmla="*/ 0 w 622"/>
                    <a:gd name="T1" fmla="*/ 0 h 1018"/>
                    <a:gd name="T2" fmla="*/ 0 w 622"/>
                    <a:gd name="T3" fmla="*/ 0 h 1018"/>
                    <a:gd name="T4" fmla="*/ 0 w 622"/>
                    <a:gd name="T5" fmla="*/ 0 h 1018"/>
                    <a:gd name="T6" fmla="*/ 0 w 622"/>
                    <a:gd name="T7" fmla="*/ 0 h 1018"/>
                    <a:gd name="T8" fmla="*/ 0 w 622"/>
                    <a:gd name="T9" fmla="*/ 0 h 1018"/>
                    <a:gd name="T10" fmla="*/ 0 w 622"/>
                    <a:gd name="T11" fmla="*/ 0 h 1018"/>
                    <a:gd name="T12" fmla="*/ 0 w 622"/>
                    <a:gd name="T13" fmla="*/ 0 h 1018"/>
                    <a:gd name="T14" fmla="*/ 0 w 622"/>
                    <a:gd name="T15" fmla="*/ 0 h 1018"/>
                    <a:gd name="T16" fmla="*/ 0 w 622"/>
                    <a:gd name="T17" fmla="*/ 0 h 1018"/>
                    <a:gd name="T18" fmla="*/ 0 w 622"/>
                    <a:gd name="T19" fmla="*/ 0 h 1018"/>
                    <a:gd name="T20" fmla="*/ 0 w 622"/>
                    <a:gd name="T21" fmla="*/ 0 h 1018"/>
                    <a:gd name="T22" fmla="*/ 0 w 622"/>
                    <a:gd name="T23" fmla="*/ 0 h 1018"/>
                    <a:gd name="T24" fmla="*/ 0 w 622"/>
                    <a:gd name="T25" fmla="*/ 0 h 1018"/>
                    <a:gd name="T26" fmla="*/ 0 w 622"/>
                    <a:gd name="T27" fmla="*/ 0 h 1018"/>
                    <a:gd name="T28" fmla="*/ 0 w 622"/>
                    <a:gd name="T29" fmla="*/ 0 h 1018"/>
                    <a:gd name="T30" fmla="*/ 0 w 622"/>
                    <a:gd name="T31" fmla="*/ 0 h 1018"/>
                    <a:gd name="T32" fmla="*/ 0 w 622"/>
                    <a:gd name="T33" fmla="*/ 0 h 1018"/>
                    <a:gd name="T34" fmla="*/ 0 w 622"/>
                    <a:gd name="T35" fmla="*/ 0 h 1018"/>
                    <a:gd name="T36" fmla="*/ 0 w 622"/>
                    <a:gd name="T37" fmla="*/ 0 h 1018"/>
                    <a:gd name="T38" fmla="*/ 0 w 622"/>
                    <a:gd name="T39" fmla="*/ 0 h 1018"/>
                    <a:gd name="T40" fmla="*/ 0 w 622"/>
                    <a:gd name="T41" fmla="*/ 0 h 1018"/>
                    <a:gd name="T42" fmla="*/ 0 w 622"/>
                    <a:gd name="T43" fmla="*/ 0 h 1018"/>
                    <a:gd name="T44" fmla="*/ 0 w 622"/>
                    <a:gd name="T45" fmla="*/ 0 h 1018"/>
                    <a:gd name="T46" fmla="*/ 0 w 622"/>
                    <a:gd name="T47" fmla="*/ 0 h 1018"/>
                    <a:gd name="T48" fmla="*/ 0 w 622"/>
                    <a:gd name="T49" fmla="*/ 0 h 1018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w 622"/>
                    <a:gd name="T76" fmla="*/ 0 h 1018"/>
                    <a:gd name="T77" fmla="*/ 622 w 622"/>
                    <a:gd name="T78" fmla="*/ 1018 h 1018"/>
                  </a:gdLst>
                  <a:ahLst/>
                  <a:cxnLst>
                    <a:cxn ang="T50">
                      <a:pos x="T0" y="T1"/>
                    </a:cxn>
                    <a:cxn ang="T51">
                      <a:pos x="T2" y="T3"/>
                    </a:cxn>
                    <a:cxn ang="T52">
                      <a:pos x="T4" y="T5"/>
                    </a:cxn>
                    <a:cxn ang="T53">
                      <a:pos x="T6" y="T7"/>
                    </a:cxn>
                    <a:cxn ang="T54">
                      <a:pos x="T8" y="T9"/>
                    </a:cxn>
                    <a:cxn ang="T55">
                      <a:pos x="T10" y="T11"/>
                    </a:cxn>
                    <a:cxn ang="T56">
                      <a:pos x="T12" y="T13"/>
                    </a:cxn>
                    <a:cxn ang="T57">
                      <a:pos x="T14" y="T15"/>
                    </a:cxn>
                    <a:cxn ang="T58">
                      <a:pos x="T16" y="T17"/>
                    </a:cxn>
                    <a:cxn ang="T59">
                      <a:pos x="T18" y="T19"/>
                    </a:cxn>
                    <a:cxn ang="T60">
                      <a:pos x="T20" y="T21"/>
                    </a:cxn>
                    <a:cxn ang="T61">
                      <a:pos x="T22" y="T23"/>
                    </a:cxn>
                    <a:cxn ang="T62">
                      <a:pos x="T24" y="T25"/>
                    </a:cxn>
                    <a:cxn ang="T63">
                      <a:pos x="T26" y="T27"/>
                    </a:cxn>
                    <a:cxn ang="T64">
                      <a:pos x="T28" y="T29"/>
                    </a:cxn>
                    <a:cxn ang="T65">
                      <a:pos x="T30" y="T31"/>
                    </a:cxn>
                    <a:cxn ang="T66">
                      <a:pos x="T32" y="T33"/>
                    </a:cxn>
                    <a:cxn ang="T67">
                      <a:pos x="T34" y="T35"/>
                    </a:cxn>
                    <a:cxn ang="T68">
                      <a:pos x="T36" y="T37"/>
                    </a:cxn>
                    <a:cxn ang="T69">
                      <a:pos x="T38" y="T39"/>
                    </a:cxn>
                    <a:cxn ang="T70">
                      <a:pos x="T40" y="T41"/>
                    </a:cxn>
                    <a:cxn ang="T71">
                      <a:pos x="T42" y="T43"/>
                    </a:cxn>
                    <a:cxn ang="T72">
                      <a:pos x="T44" y="T45"/>
                    </a:cxn>
                    <a:cxn ang="T73">
                      <a:pos x="T46" y="T47"/>
                    </a:cxn>
                    <a:cxn ang="T74">
                      <a:pos x="T48" y="T49"/>
                    </a:cxn>
                  </a:cxnLst>
                  <a:rect l="T75" t="T76" r="T77" b="T78"/>
                  <a:pathLst>
                    <a:path w="622" h="1018">
                      <a:moveTo>
                        <a:pt x="209" y="152"/>
                      </a:moveTo>
                      <a:lnTo>
                        <a:pt x="285" y="76"/>
                      </a:lnTo>
                      <a:lnTo>
                        <a:pt x="413" y="4"/>
                      </a:lnTo>
                      <a:lnTo>
                        <a:pt x="471" y="0"/>
                      </a:lnTo>
                      <a:lnTo>
                        <a:pt x="575" y="33"/>
                      </a:lnTo>
                      <a:lnTo>
                        <a:pt x="622" y="80"/>
                      </a:lnTo>
                      <a:lnTo>
                        <a:pt x="622" y="152"/>
                      </a:lnTo>
                      <a:lnTo>
                        <a:pt x="544" y="285"/>
                      </a:lnTo>
                      <a:lnTo>
                        <a:pt x="460" y="390"/>
                      </a:lnTo>
                      <a:lnTo>
                        <a:pt x="424" y="477"/>
                      </a:lnTo>
                      <a:lnTo>
                        <a:pt x="401" y="578"/>
                      </a:lnTo>
                      <a:lnTo>
                        <a:pt x="424" y="675"/>
                      </a:lnTo>
                      <a:lnTo>
                        <a:pt x="447" y="769"/>
                      </a:lnTo>
                      <a:lnTo>
                        <a:pt x="447" y="877"/>
                      </a:lnTo>
                      <a:lnTo>
                        <a:pt x="413" y="942"/>
                      </a:lnTo>
                      <a:lnTo>
                        <a:pt x="335" y="979"/>
                      </a:lnTo>
                      <a:lnTo>
                        <a:pt x="243" y="1018"/>
                      </a:lnTo>
                      <a:lnTo>
                        <a:pt x="158" y="1018"/>
                      </a:lnTo>
                      <a:lnTo>
                        <a:pt x="100" y="989"/>
                      </a:lnTo>
                      <a:lnTo>
                        <a:pt x="24" y="870"/>
                      </a:lnTo>
                      <a:lnTo>
                        <a:pt x="0" y="748"/>
                      </a:lnTo>
                      <a:lnTo>
                        <a:pt x="8" y="589"/>
                      </a:lnTo>
                      <a:lnTo>
                        <a:pt x="66" y="390"/>
                      </a:lnTo>
                      <a:lnTo>
                        <a:pt x="123" y="261"/>
                      </a:lnTo>
                      <a:lnTo>
                        <a:pt x="209" y="15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1" name="Freeform 203"/>
                <p:cNvSpPr>
                  <a:spLocks noChangeAspect="1"/>
                </p:cNvSpPr>
                <p:nvPr/>
              </p:nvSpPr>
              <p:spPr bwMode="auto">
                <a:xfrm>
                  <a:off x="3562" y="2347"/>
                  <a:ext cx="87" cy="84"/>
                </a:xfrm>
                <a:custGeom>
                  <a:avLst/>
                  <a:gdLst>
                    <a:gd name="T0" fmla="*/ 0 w 784"/>
                    <a:gd name="T1" fmla="*/ 0 h 758"/>
                    <a:gd name="T2" fmla="*/ 0 w 784"/>
                    <a:gd name="T3" fmla="*/ 0 h 758"/>
                    <a:gd name="T4" fmla="*/ 0 w 784"/>
                    <a:gd name="T5" fmla="*/ 0 h 758"/>
                    <a:gd name="T6" fmla="*/ 0 w 784"/>
                    <a:gd name="T7" fmla="*/ 0 h 758"/>
                    <a:gd name="T8" fmla="*/ 0 w 784"/>
                    <a:gd name="T9" fmla="*/ 0 h 758"/>
                    <a:gd name="T10" fmla="*/ 0 w 784"/>
                    <a:gd name="T11" fmla="*/ 0 h 758"/>
                    <a:gd name="T12" fmla="*/ 0 w 784"/>
                    <a:gd name="T13" fmla="*/ 0 h 758"/>
                    <a:gd name="T14" fmla="*/ 0 w 784"/>
                    <a:gd name="T15" fmla="*/ 0 h 758"/>
                    <a:gd name="T16" fmla="*/ 0 w 784"/>
                    <a:gd name="T17" fmla="*/ 0 h 758"/>
                    <a:gd name="T18" fmla="*/ 0 w 784"/>
                    <a:gd name="T19" fmla="*/ 0 h 758"/>
                    <a:gd name="T20" fmla="*/ 0 w 784"/>
                    <a:gd name="T21" fmla="*/ 0 h 758"/>
                    <a:gd name="T22" fmla="*/ 0 w 784"/>
                    <a:gd name="T23" fmla="*/ 0 h 758"/>
                    <a:gd name="T24" fmla="*/ 0 w 784"/>
                    <a:gd name="T25" fmla="*/ 0 h 758"/>
                    <a:gd name="T26" fmla="*/ 0 w 784"/>
                    <a:gd name="T27" fmla="*/ 0 h 758"/>
                    <a:gd name="T28" fmla="*/ 0 w 784"/>
                    <a:gd name="T29" fmla="*/ 0 h 758"/>
                    <a:gd name="T30" fmla="*/ 0 w 784"/>
                    <a:gd name="T31" fmla="*/ 0 h 758"/>
                    <a:gd name="T32" fmla="*/ 0 w 784"/>
                    <a:gd name="T33" fmla="*/ 0 h 758"/>
                    <a:gd name="T34" fmla="*/ 0 w 784"/>
                    <a:gd name="T35" fmla="*/ 0 h 758"/>
                    <a:gd name="T36" fmla="*/ 0 w 784"/>
                    <a:gd name="T37" fmla="*/ 0 h 758"/>
                    <a:gd name="T38" fmla="*/ 0 w 784"/>
                    <a:gd name="T39" fmla="*/ 0 h 758"/>
                    <a:gd name="T40" fmla="*/ 0 w 784"/>
                    <a:gd name="T41" fmla="*/ 0 h 758"/>
                    <a:gd name="T42" fmla="*/ 0 w 784"/>
                    <a:gd name="T43" fmla="*/ 0 h 758"/>
                    <a:gd name="T44" fmla="*/ 0 w 784"/>
                    <a:gd name="T45" fmla="*/ 0 h 758"/>
                    <a:gd name="T46" fmla="*/ 0 w 784"/>
                    <a:gd name="T47" fmla="*/ 0 h 758"/>
                    <a:gd name="T48" fmla="*/ 0 w 784"/>
                    <a:gd name="T49" fmla="*/ 0 h 758"/>
                    <a:gd name="T50" fmla="*/ 0 w 784"/>
                    <a:gd name="T51" fmla="*/ 0 h 758"/>
                    <a:gd name="T52" fmla="*/ 0 w 784"/>
                    <a:gd name="T53" fmla="*/ 0 h 758"/>
                    <a:gd name="T54" fmla="*/ 0 w 784"/>
                    <a:gd name="T55" fmla="*/ 0 h 758"/>
                    <a:gd name="T56" fmla="*/ 0 w 784"/>
                    <a:gd name="T57" fmla="*/ 0 h 758"/>
                    <a:gd name="T58" fmla="*/ 0 w 784"/>
                    <a:gd name="T59" fmla="*/ 0 h 758"/>
                    <a:gd name="T60" fmla="*/ 0 w 784"/>
                    <a:gd name="T61" fmla="*/ 0 h 758"/>
                    <a:gd name="T62" fmla="*/ 0 w 784"/>
                    <a:gd name="T63" fmla="*/ 0 h 758"/>
                    <a:gd name="T64" fmla="*/ 0 w 784"/>
                    <a:gd name="T65" fmla="*/ 0 h 758"/>
                    <a:gd name="T66" fmla="*/ 0 w 784"/>
                    <a:gd name="T67" fmla="*/ 0 h 758"/>
                    <a:gd name="T68" fmla="*/ 0 w 784"/>
                    <a:gd name="T69" fmla="*/ 0 h 758"/>
                    <a:gd name="T70" fmla="*/ 0 w 784"/>
                    <a:gd name="T71" fmla="*/ 0 h 758"/>
                    <a:gd name="T72" fmla="*/ 0 w 784"/>
                    <a:gd name="T73" fmla="*/ 0 h 758"/>
                    <a:gd name="T74" fmla="*/ 0 w 784"/>
                    <a:gd name="T75" fmla="*/ 0 h 758"/>
                    <a:gd name="T76" fmla="*/ 0 w 784"/>
                    <a:gd name="T77" fmla="*/ 0 h 758"/>
                    <a:gd name="T78" fmla="*/ 0 w 784"/>
                    <a:gd name="T79" fmla="*/ 0 h 758"/>
                    <a:gd name="T80" fmla="*/ 0 w 784"/>
                    <a:gd name="T81" fmla="*/ 0 h 758"/>
                    <a:gd name="T82" fmla="*/ 0 w 784"/>
                    <a:gd name="T83" fmla="*/ 0 h 758"/>
                    <a:gd name="T84" fmla="*/ 0 w 784"/>
                    <a:gd name="T85" fmla="*/ 0 h 758"/>
                    <a:gd name="T86" fmla="*/ 0 w 784"/>
                    <a:gd name="T87" fmla="*/ 0 h 758"/>
                    <a:gd name="T88" fmla="*/ 0 w 784"/>
                    <a:gd name="T89" fmla="*/ 0 h 758"/>
                    <a:gd name="T90" fmla="*/ 0 w 784"/>
                    <a:gd name="T91" fmla="*/ 0 h 758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w 784"/>
                    <a:gd name="T139" fmla="*/ 0 h 758"/>
                    <a:gd name="T140" fmla="*/ 784 w 784"/>
                    <a:gd name="T141" fmla="*/ 758 h 758"/>
                  </a:gdLst>
                  <a:ahLst/>
                  <a:cxnLst>
                    <a:cxn ang="T92">
                      <a:pos x="T0" y="T1"/>
                    </a:cxn>
                    <a:cxn ang="T93">
                      <a:pos x="T2" y="T3"/>
                    </a:cxn>
                    <a:cxn ang="T94">
                      <a:pos x="T4" y="T5"/>
                    </a:cxn>
                    <a:cxn ang="T95">
                      <a:pos x="T6" y="T7"/>
                    </a:cxn>
                    <a:cxn ang="T96">
                      <a:pos x="T8" y="T9"/>
                    </a:cxn>
                    <a:cxn ang="T97">
                      <a:pos x="T10" y="T11"/>
                    </a:cxn>
                    <a:cxn ang="T98">
                      <a:pos x="T12" y="T13"/>
                    </a:cxn>
                    <a:cxn ang="T99">
                      <a:pos x="T14" y="T15"/>
                    </a:cxn>
                    <a:cxn ang="T100">
                      <a:pos x="T16" y="T17"/>
                    </a:cxn>
                    <a:cxn ang="T101">
                      <a:pos x="T18" y="T19"/>
                    </a:cxn>
                    <a:cxn ang="T102">
                      <a:pos x="T20" y="T21"/>
                    </a:cxn>
                    <a:cxn ang="T103">
                      <a:pos x="T22" y="T23"/>
                    </a:cxn>
                    <a:cxn ang="T104">
                      <a:pos x="T24" y="T25"/>
                    </a:cxn>
                    <a:cxn ang="T105">
                      <a:pos x="T26" y="T27"/>
                    </a:cxn>
                    <a:cxn ang="T106">
                      <a:pos x="T28" y="T29"/>
                    </a:cxn>
                    <a:cxn ang="T107">
                      <a:pos x="T30" y="T31"/>
                    </a:cxn>
                    <a:cxn ang="T108">
                      <a:pos x="T32" y="T33"/>
                    </a:cxn>
                    <a:cxn ang="T109">
                      <a:pos x="T34" y="T35"/>
                    </a:cxn>
                    <a:cxn ang="T110">
                      <a:pos x="T36" y="T37"/>
                    </a:cxn>
                    <a:cxn ang="T111">
                      <a:pos x="T38" y="T39"/>
                    </a:cxn>
                    <a:cxn ang="T112">
                      <a:pos x="T40" y="T41"/>
                    </a:cxn>
                    <a:cxn ang="T113">
                      <a:pos x="T42" y="T43"/>
                    </a:cxn>
                    <a:cxn ang="T114">
                      <a:pos x="T44" y="T45"/>
                    </a:cxn>
                    <a:cxn ang="T115">
                      <a:pos x="T46" y="T47"/>
                    </a:cxn>
                    <a:cxn ang="T116">
                      <a:pos x="T48" y="T49"/>
                    </a:cxn>
                    <a:cxn ang="T117">
                      <a:pos x="T50" y="T51"/>
                    </a:cxn>
                    <a:cxn ang="T118">
                      <a:pos x="T52" y="T53"/>
                    </a:cxn>
                    <a:cxn ang="T119">
                      <a:pos x="T54" y="T55"/>
                    </a:cxn>
                    <a:cxn ang="T120">
                      <a:pos x="T56" y="T57"/>
                    </a:cxn>
                    <a:cxn ang="T121">
                      <a:pos x="T58" y="T59"/>
                    </a:cxn>
                    <a:cxn ang="T122">
                      <a:pos x="T60" y="T61"/>
                    </a:cxn>
                    <a:cxn ang="T123">
                      <a:pos x="T62" y="T63"/>
                    </a:cxn>
                    <a:cxn ang="T124">
                      <a:pos x="T64" y="T65"/>
                    </a:cxn>
                    <a:cxn ang="T125">
                      <a:pos x="T66" y="T67"/>
                    </a:cxn>
                    <a:cxn ang="T126">
                      <a:pos x="T68" y="T69"/>
                    </a:cxn>
                    <a:cxn ang="T127">
                      <a:pos x="T70" y="T71"/>
                    </a:cxn>
                    <a:cxn ang="T128">
                      <a:pos x="T72" y="T73"/>
                    </a:cxn>
                    <a:cxn ang="T129">
                      <a:pos x="T74" y="T75"/>
                    </a:cxn>
                    <a:cxn ang="T130">
                      <a:pos x="T76" y="T77"/>
                    </a:cxn>
                    <a:cxn ang="T131">
                      <a:pos x="T78" y="T79"/>
                    </a:cxn>
                    <a:cxn ang="T132">
                      <a:pos x="T80" y="T81"/>
                    </a:cxn>
                    <a:cxn ang="T133">
                      <a:pos x="T82" y="T83"/>
                    </a:cxn>
                    <a:cxn ang="T134">
                      <a:pos x="T84" y="T85"/>
                    </a:cxn>
                    <a:cxn ang="T135">
                      <a:pos x="T86" y="T87"/>
                    </a:cxn>
                    <a:cxn ang="T136">
                      <a:pos x="T88" y="T89"/>
                    </a:cxn>
                    <a:cxn ang="T137">
                      <a:pos x="T90" y="T91"/>
                    </a:cxn>
                  </a:cxnLst>
                  <a:rect l="T138" t="T139" r="T140" b="T141"/>
                  <a:pathLst>
                    <a:path w="784" h="758">
                      <a:moveTo>
                        <a:pt x="0" y="72"/>
                      </a:moveTo>
                      <a:lnTo>
                        <a:pt x="65" y="0"/>
                      </a:lnTo>
                      <a:lnTo>
                        <a:pt x="163" y="0"/>
                      </a:lnTo>
                      <a:lnTo>
                        <a:pt x="344" y="18"/>
                      </a:lnTo>
                      <a:lnTo>
                        <a:pt x="557" y="28"/>
                      </a:lnTo>
                      <a:lnTo>
                        <a:pt x="638" y="62"/>
                      </a:lnTo>
                      <a:lnTo>
                        <a:pt x="672" y="104"/>
                      </a:lnTo>
                      <a:lnTo>
                        <a:pt x="680" y="169"/>
                      </a:lnTo>
                      <a:lnTo>
                        <a:pt x="656" y="238"/>
                      </a:lnTo>
                      <a:lnTo>
                        <a:pt x="591" y="342"/>
                      </a:lnTo>
                      <a:lnTo>
                        <a:pt x="506" y="429"/>
                      </a:lnTo>
                      <a:lnTo>
                        <a:pt x="440" y="508"/>
                      </a:lnTo>
                      <a:lnTo>
                        <a:pt x="414" y="569"/>
                      </a:lnTo>
                      <a:lnTo>
                        <a:pt x="394" y="613"/>
                      </a:lnTo>
                      <a:lnTo>
                        <a:pt x="401" y="646"/>
                      </a:lnTo>
                      <a:lnTo>
                        <a:pt x="406" y="667"/>
                      </a:lnTo>
                      <a:lnTo>
                        <a:pt x="483" y="667"/>
                      </a:lnTo>
                      <a:lnTo>
                        <a:pt x="603" y="649"/>
                      </a:lnTo>
                      <a:lnTo>
                        <a:pt x="680" y="649"/>
                      </a:lnTo>
                      <a:lnTo>
                        <a:pt x="761" y="678"/>
                      </a:lnTo>
                      <a:lnTo>
                        <a:pt x="784" y="714"/>
                      </a:lnTo>
                      <a:lnTo>
                        <a:pt x="761" y="747"/>
                      </a:lnTo>
                      <a:lnTo>
                        <a:pt x="726" y="758"/>
                      </a:lnTo>
                      <a:lnTo>
                        <a:pt x="672" y="743"/>
                      </a:lnTo>
                      <a:lnTo>
                        <a:pt x="599" y="703"/>
                      </a:lnTo>
                      <a:lnTo>
                        <a:pt x="521" y="710"/>
                      </a:lnTo>
                      <a:lnTo>
                        <a:pt x="394" y="732"/>
                      </a:lnTo>
                      <a:lnTo>
                        <a:pt x="356" y="725"/>
                      </a:lnTo>
                      <a:lnTo>
                        <a:pt x="336" y="700"/>
                      </a:lnTo>
                      <a:lnTo>
                        <a:pt x="336" y="639"/>
                      </a:lnTo>
                      <a:lnTo>
                        <a:pt x="336" y="552"/>
                      </a:lnTo>
                      <a:lnTo>
                        <a:pt x="390" y="486"/>
                      </a:lnTo>
                      <a:lnTo>
                        <a:pt x="471" y="389"/>
                      </a:lnTo>
                      <a:lnTo>
                        <a:pt x="541" y="303"/>
                      </a:lnTo>
                      <a:lnTo>
                        <a:pt x="588" y="238"/>
                      </a:lnTo>
                      <a:lnTo>
                        <a:pt x="611" y="181"/>
                      </a:lnTo>
                      <a:lnTo>
                        <a:pt x="599" y="148"/>
                      </a:lnTo>
                      <a:lnTo>
                        <a:pt x="568" y="108"/>
                      </a:lnTo>
                      <a:lnTo>
                        <a:pt x="521" y="97"/>
                      </a:lnTo>
                      <a:lnTo>
                        <a:pt x="471" y="97"/>
                      </a:lnTo>
                      <a:lnTo>
                        <a:pt x="359" y="97"/>
                      </a:lnTo>
                      <a:lnTo>
                        <a:pt x="193" y="126"/>
                      </a:lnTo>
                      <a:lnTo>
                        <a:pt x="70" y="137"/>
                      </a:lnTo>
                      <a:lnTo>
                        <a:pt x="20" y="126"/>
                      </a:lnTo>
                      <a:lnTo>
                        <a:pt x="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2" name="Freeform 204"/>
                <p:cNvSpPr>
                  <a:spLocks noChangeAspect="1"/>
                </p:cNvSpPr>
                <p:nvPr/>
              </p:nvSpPr>
              <p:spPr bwMode="auto">
                <a:xfrm>
                  <a:off x="3469" y="2327"/>
                  <a:ext cx="111" cy="81"/>
                </a:xfrm>
                <a:custGeom>
                  <a:avLst/>
                  <a:gdLst>
                    <a:gd name="T0" fmla="*/ 0 w 996"/>
                    <a:gd name="T1" fmla="*/ 0 h 722"/>
                    <a:gd name="T2" fmla="*/ 0 w 996"/>
                    <a:gd name="T3" fmla="*/ 0 h 722"/>
                    <a:gd name="T4" fmla="*/ 0 w 996"/>
                    <a:gd name="T5" fmla="*/ 0 h 722"/>
                    <a:gd name="T6" fmla="*/ 0 w 996"/>
                    <a:gd name="T7" fmla="*/ 0 h 722"/>
                    <a:gd name="T8" fmla="*/ 0 w 996"/>
                    <a:gd name="T9" fmla="*/ 0 h 722"/>
                    <a:gd name="T10" fmla="*/ 0 w 996"/>
                    <a:gd name="T11" fmla="*/ 0 h 722"/>
                    <a:gd name="T12" fmla="*/ 0 w 996"/>
                    <a:gd name="T13" fmla="*/ 0 h 722"/>
                    <a:gd name="T14" fmla="*/ 0 w 996"/>
                    <a:gd name="T15" fmla="*/ 0 h 722"/>
                    <a:gd name="T16" fmla="*/ 0 w 996"/>
                    <a:gd name="T17" fmla="*/ 0 h 722"/>
                    <a:gd name="T18" fmla="*/ 0 w 996"/>
                    <a:gd name="T19" fmla="*/ 0 h 722"/>
                    <a:gd name="T20" fmla="*/ 0 w 996"/>
                    <a:gd name="T21" fmla="*/ 0 h 722"/>
                    <a:gd name="T22" fmla="*/ 0 w 996"/>
                    <a:gd name="T23" fmla="*/ 0 h 722"/>
                    <a:gd name="T24" fmla="*/ 0 w 996"/>
                    <a:gd name="T25" fmla="*/ 0 h 722"/>
                    <a:gd name="T26" fmla="*/ 0 w 996"/>
                    <a:gd name="T27" fmla="*/ 0 h 722"/>
                    <a:gd name="T28" fmla="*/ 0 w 996"/>
                    <a:gd name="T29" fmla="*/ 0 h 722"/>
                    <a:gd name="T30" fmla="*/ 0 w 996"/>
                    <a:gd name="T31" fmla="*/ 0 h 722"/>
                    <a:gd name="T32" fmla="*/ 0 w 996"/>
                    <a:gd name="T33" fmla="*/ 0 h 722"/>
                    <a:gd name="T34" fmla="*/ 0 w 996"/>
                    <a:gd name="T35" fmla="*/ 0 h 722"/>
                    <a:gd name="T36" fmla="*/ 0 w 996"/>
                    <a:gd name="T37" fmla="*/ 0 h 722"/>
                    <a:gd name="T38" fmla="*/ 0 w 996"/>
                    <a:gd name="T39" fmla="*/ 0 h 722"/>
                    <a:gd name="T40" fmla="*/ 0 w 996"/>
                    <a:gd name="T41" fmla="*/ 0 h 722"/>
                    <a:gd name="T42" fmla="*/ 0 w 996"/>
                    <a:gd name="T43" fmla="*/ 0 h 722"/>
                    <a:gd name="T44" fmla="*/ 0 w 996"/>
                    <a:gd name="T45" fmla="*/ 0 h 722"/>
                    <a:gd name="T46" fmla="*/ 0 w 996"/>
                    <a:gd name="T47" fmla="*/ 0 h 722"/>
                    <a:gd name="T48" fmla="*/ 0 w 996"/>
                    <a:gd name="T49" fmla="*/ 0 h 722"/>
                    <a:gd name="T50" fmla="*/ 0 w 996"/>
                    <a:gd name="T51" fmla="*/ 0 h 722"/>
                    <a:gd name="T52" fmla="*/ 0 w 996"/>
                    <a:gd name="T53" fmla="*/ 0 h 722"/>
                    <a:gd name="T54" fmla="*/ 0 w 996"/>
                    <a:gd name="T55" fmla="*/ 0 h 722"/>
                    <a:gd name="T56" fmla="*/ 0 w 996"/>
                    <a:gd name="T57" fmla="*/ 0 h 722"/>
                    <a:gd name="T58" fmla="*/ 0 w 996"/>
                    <a:gd name="T59" fmla="*/ 0 h 722"/>
                    <a:gd name="T60" fmla="*/ 0 w 996"/>
                    <a:gd name="T61" fmla="*/ 0 h 722"/>
                    <a:gd name="T62" fmla="*/ 0 w 996"/>
                    <a:gd name="T63" fmla="*/ 0 h 722"/>
                    <a:gd name="T64" fmla="*/ 0 w 996"/>
                    <a:gd name="T65" fmla="*/ 0 h 722"/>
                    <a:gd name="T66" fmla="*/ 0 w 996"/>
                    <a:gd name="T67" fmla="*/ 0 h 722"/>
                    <a:gd name="T68" fmla="*/ 0 w 996"/>
                    <a:gd name="T69" fmla="*/ 0 h 722"/>
                    <a:gd name="T70" fmla="*/ 0 w 996"/>
                    <a:gd name="T71" fmla="*/ 0 h 722"/>
                    <a:gd name="T72" fmla="*/ 0 w 996"/>
                    <a:gd name="T73" fmla="*/ 0 h 722"/>
                    <a:gd name="T74" fmla="*/ 0 w 996"/>
                    <a:gd name="T75" fmla="*/ 0 h 722"/>
                    <a:gd name="T76" fmla="*/ 0 w 996"/>
                    <a:gd name="T77" fmla="*/ 0 h 722"/>
                    <a:gd name="T78" fmla="*/ 0 w 996"/>
                    <a:gd name="T79" fmla="*/ 0 h 722"/>
                    <a:gd name="T80" fmla="*/ 0 w 996"/>
                    <a:gd name="T81" fmla="*/ 0 h 722"/>
                    <a:gd name="T82" fmla="*/ 0 w 996"/>
                    <a:gd name="T83" fmla="*/ 0 h 722"/>
                    <a:gd name="T84" fmla="*/ 0 w 996"/>
                    <a:gd name="T85" fmla="*/ 0 h 722"/>
                    <a:gd name="T86" fmla="*/ 0 w 996"/>
                    <a:gd name="T87" fmla="*/ 0 h 722"/>
                    <a:gd name="T88" fmla="*/ 0 w 996"/>
                    <a:gd name="T89" fmla="*/ 0 h 722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996"/>
                    <a:gd name="T136" fmla="*/ 0 h 722"/>
                    <a:gd name="T137" fmla="*/ 996 w 996"/>
                    <a:gd name="T138" fmla="*/ 722 h 722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996" h="722">
                      <a:moveTo>
                        <a:pt x="811" y="300"/>
                      </a:moveTo>
                      <a:lnTo>
                        <a:pt x="827" y="206"/>
                      </a:lnTo>
                      <a:lnTo>
                        <a:pt x="884" y="170"/>
                      </a:lnTo>
                      <a:lnTo>
                        <a:pt x="954" y="163"/>
                      </a:lnTo>
                      <a:lnTo>
                        <a:pt x="996" y="206"/>
                      </a:lnTo>
                      <a:lnTo>
                        <a:pt x="977" y="288"/>
                      </a:lnTo>
                      <a:lnTo>
                        <a:pt x="939" y="400"/>
                      </a:lnTo>
                      <a:lnTo>
                        <a:pt x="861" y="527"/>
                      </a:lnTo>
                      <a:lnTo>
                        <a:pt x="764" y="635"/>
                      </a:lnTo>
                      <a:lnTo>
                        <a:pt x="683" y="693"/>
                      </a:lnTo>
                      <a:lnTo>
                        <a:pt x="595" y="722"/>
                      </a:lnTo>
                      <a:lnTo>
                        <a:pt x="509" y="711"/>
                      </a:lnTo>
                      <a:lnTo>
                        <a:pt x="444" y="678"/>
                      </a:lnTo>
                      <a:lnTo>
                        <a:pt x="420" y="624"/>
                      </a:lnTo>
                      <a:lnTo>
                        <a:pt x="394" y="531"/>
                      </a:lnTo>
                      <a:lnTo>
                        <a:pt x="363" y="358"/>
                      </a:lnTo>
                      <a:lnTo>
                        <a:pt x="339" y="239"/>
                      </a:lnTo>
                      <a:lnTo>
                        <a:pt x="339" y="98"/>
                      </a:lnTo>
                      <a:lnTo>
                        <a:pt x="324" y="73"/>
                      </a:lnTo>
                      <a:lnTo>
                        <a:pt x="278" y="66"/>
                      </a:lnTo>
                      <a:lnTo>
                        <a:pt x="224" y="105"/>
                      </a:lnTo>
                      <a:lnTo>
                        <a:pt x="174" y="170"/>
                      </a:lnTo>
                      <a:lnTo>
                        <a:pt x="115" y="206"/>
                      </a:lnTo>
                      <a:lnTo>
                        <a:pt x="27" y="206"/>
                      </a:lnTo>
                      <a:lnTo>
                        <a:pt x="0" y="184"/>
                      </a:lnTo>
                      <a:lnTo>
                        <a:pt x="0" y="149"/>
                      </a:lnTo>
                      <a:lnTo>
                        <a:pt x="39" y="115"/>
                      </a:lnTo>
                      <a:lnTo>
                        <a:pt x="81" y="127"/>
                      </a:lnTo>
                      <a:lnTo>
                        <a:pt x="120" y="119"/>
                      </a:lnTo>
                      <a:lnTo>
                        <a:pt x="190" y="73"/>
                      </a:lnTo>
                      <a:lnTo>
                        <a:pt x="258" y="22"/>
                      </a:lnTo>
                      <a:lnTo>
                        <a:pt x="324" y="8"/>
                      </a:lnTo>
                      <a:lnTo>
                        <a:pt x="417" y="0"/>
                      </a:lnTo>
                      <a:lnTo>
                        <a:pt x="420" y="40"/>
                      </a:lnTo>
                      <a:lnTo>
                        <a:pt x="398" y="83"/>
                      </a:lnTo>
                      <a:lnTo>
                        <a:pt x="394" y="195"/>
                      </a:lnTo>
                      <a:lnTo>
                        <a:pt x="420" y="343"/>
                      </a:lnTo>
                      <a:lnTo>
                        <a:pt x="464" y="487"/>
                      </a:lnTo>
                      <a:lnTo>
                        <a:pt x="501" y="573"/>
                      </a:lnTo>
                      <a:lnTo>
                        <a:pt x="560" y="614"/>
                      </a:lnTo>
                      <a:lnTo>
                        <a:pt x="618" y="614"/>
                      </a:lnTo>
                      <a:lnTo>
                        <a:pt x="676" y="573"/>
                      </a:lnTo>
                      <a:lnTo>
                        <a:pt x="753" y="483"/>
                      </a:lnTo>
                      <a:lnTo>
                        <a:pt x="803" y="354"/>
                      </a:lnTo>
                      <a:lnTo>
                        <a:pt x="811" y="30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3" name="Freeform 205"/>
                <p:cNvSpPr>
                  <a:spLocks noChangeAspect="1"/>
                </p:cNvSpPr>
                <p:nvPr/>
              </p:nvSpPr>
              <p:spPr bwMode="auto">
                <a:xfrm>
                  <a:off x="3521" y="2146"/>
                  <a:ext cx="78" cy="127"/>
                </a:xfrm>
                <a:custGeom>
                  <a:avLst/>
                  <a:gdLst>
                    <a:gd name="T0" fmla="*/ 0 w 703"/>
                    <a:gd name="T1" fmla="*/ 0 h 1140"/>
                    <a:gd name="T2" fmla="*/ 0 w 703"/>
                    <a:gd name="T3" fmla="*/ 0 h 1140"/>
                    <a:gd name="T4" fmla="*/ 0 w 703"/>
                    <a:gd name="T5" fmla="*/ 0 h 1140"/>
                    <a:gd name="T6" fmla="*/ 0 w 703"/>
                    <a:gd name="T7" fmla="*/ 0 h 1140"/>
                    <a:gd name="T8" fmla="*/ 0 w 703"/>
                    <a:gd name="T9" fmla="*/ 0 h 1140"/>
                    <a:gd name="T10" fmla="*/ 0 w 703"/>
                    <a:gd name="T11" fmla="*/ 0 h 1140"/>
                    <a:gd name="T12" fmla="*/ 0 w 703"/>
                    <a:gd name="T13" fmla="*/ 0 h 1140"/>
                    <a:gd name="T14" fmla="*/ 0 w 703"/>
                    <a:gd name="T15" fmla="*/ 0 h 1140"/>
                    <a:gd name="T16" fmla="*/ 0 w 703"/>
                    <a:gd name="T17" fmla="*/ 0 h 1140"/>
                    <a:gd name="T18" fmla="*/ 0 w 703"/>
                    <a:gd name="T19" fmla="*/ 0 h 1140"/>
                    <a:gd name="T20" fmla="*/ 0 w 703"/>
                    <a:gd name="T21" fmla="*/ 0 h 1140"/>
                    <a:gd name="T22" fmla="*/ 0 w 703"/>
                    <a:gd name="T23" fmla="*/ 0 h 1140"/>
                    <a:gd name="T24" fmla="*/ 0 w 703"/>
                    <a:gd name="T25" fmla="*/ 0 h 1140"/>
                    <a:gd name="T26" fmla="*/ 0 w 703"/>
                    <a:gd name="T27" fmla="*/ 0 h 1140"/>
                    <a:gd name="T28" fmla="*/ 0 w 703"/>
                    <a:gd name="T29" fmla="*/ 0 h 1140"/>
                    <a:gd name="T30" fmla="*/ 0 w 703"/>
                    <a:gd name="T31" fmla="*/ 0 h 1140"/>
                    <a:gd name="T32" fmla="*/ 0 w 703"/>
                    <a:gd name="T33" fmla="*/ 0 h 1140"/>
                    <a:gd name="T34" fmla="*/ 0 w 703"/>
                    <a:gd name="T35" fmla="*/ 0 h 1140"/>
                    <a:gd name="T36" fmla="*/ 0 w 703"/>
                    <a:gd name="T37" fmla="*/ 0 h 1140"/>
                    <a:gd name="T38" fmla="*/ 0 w 703"/>
                    <a:gd name="T39" fmla="*/ 0 h 1140"/>
                    <a:gd name="T40" fmla="*/ 0 w 703"/>
                    <a:gd name="T41" fmla="*/ 0 h 1140"/>
                    <a:gd name="T42" fmla="*/ 0 w 703"/>
                    <a:gd name="T43" fmla="*/ 0 h 1140"/>
                    <a:gd name="T44" fmla="*/ 0 w 703"/>
                    <a:gd name="T45" fmla="*/ 0 h 1140"/>
                    <a:gd name="T46" fmla="*/ 0 w 703"/>
                    <a:gd name="T47" fmla="*/ 0 h 1140"/>
                    <a:gd name="T48" fmla="*/ 0 w 703"/>
                    <a:gd name="T49" fmla="*/ 0 h 1140"/>
                    <a:gd name="T50" fmla="*/ 0 w 703"/>
                    <a:gd name="T51" fmla="*/ 0 h 1140"/>
                    <a:gd name="T52" fmla="*/ 0 w 703"/>
                    <a:gd name="T53" fmla="*/ 0 h 1140"/>
                    <a:gd name="T54" fmla="*/ 0 w 703"/>
                    <a:gd name="T55" fmla="*/ 0 h 1140"/>
                    <a:gd name="T56" fmla="*/ 0 w 703"/>
                    <a:gd name="T57" fmla="*/ 0 h 1140"/>
                    <a:gd name="T58" fmla="*/ 0 w 703"/>
                    <a:gd name="T59" fmla="*/ 0 h 1140"/>
                    <a:gd name="T60" fmla="*/ 0 w 703"/>
                    <a:gd name="T61" fmla="*/ 0 h 1140"/>
                    <a:gd name="T62" fmla="*/ 0 w 703"/>
                    <a:gd name="T63" fmla="*/ 0 h 1140"/>
                    <a:gd name="T64" fmla="*/ 0 w 703"/>
                    <a:gd name="T65" fmla="*/ 0 h 1140"/>
                    <a:gd name="T66" fmla="*/ 0 w 703"/>
                    <a:gd name="T67" fmla="*/ 0 h 1140"/>
                    <a:gd name="T68" fmla="*/ 0 w 703"/>
                    <a:gd name="T69" fmla="*/ 0 h 1140"/>
                    <a:gd name="T70" fmla="*/ 0 w 703"/>
                    <a:gd name="T71" fmla="*/ 0 h 1140"/>
                    <a:gd name="T72" fmla="*/ 0 w 703"/>
                    <a:gd name="T73" fmla="*/ 0 h 1140"/>
                    <a:gd name="T74" fmla="*/ 0 w 703"/>
                    <a:gd name="T75" fmla="*/ 0 h 1140"/>
                    <a:gd name="T76" fmla="*/ 0 w 703"/>
                    <a:gd name="T77" fmla="*/ 0 h 1140"/>
                    <a:gd name="T78" fmla="*/ 0 w 703"/>
                    <a:gd name="T79" fmla="*/ 0 h 1140"/>
                    <a:gd name="T80" fmla="*/ 0 w 703"/>
                    <a:gd name="T81" fmla="*/ 0 h 1140"/>
                    <a:gd name="T82" fmla="*/ 0 w 703"/>
                    <a:gd name="T83" fmla="*/ 0 h 1140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w 703"/>
                    <a:gd name="T127" fmla="*/ 0 h 1140"/>
                    <a:gd name="T128" fmla="*/ 703 w 703"/>
                    <a:gd name="T129" fmla="*/ 1140 h 1140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T126" t="T127" r="T128" b="T129"/>
                  <a:pathLst>
                    <a:path w="703" h="1140">
                      <a:moveTo>
                        <a:pt x="448" y="865"/>
                      </a:moveTo>
                      <a:lnTo>
                        <a:pt x="563" y="974"/>
                      </a:lnTo>
                      <a:lnTo>
                        <a:pt x="610" y="974"/>
                      </a:lnTo>
                      <a:lnTo>
                        <a:pt x="687" y="1018"/>
                      </a:lnTo>
                      <a:lnTo>
                        <a:pt x="703" y="1067"/>
                      </a:lnTo>
                      <a:lnTo>
                        <a:pt x="679" y="1133"/>
                      </a:lnTo>
                      <a:lnTo>
                        <a:pt x="617" y="1140"/>
                      </a:lnTo>
                      <a:lnTo>
                        <a:pt x="540" y="1089"/>
                      </a:lnTo>
                      <a:lnTo>
                        <a:pt x="385" y="952"/>
                      </a:lnTo>
                      <a:lnTo>
                        <a:pt x="286" y="823"/>
                      </a:lnTo>
                      <a:lnTo>
                        <a:pt x="239" y="721"/>
                      </a:lnTo>
                      <a:lnTo>
                        <a:pt x="208" y="548"/>
                      </a:lnTo>
                      <a:lnTo>
                        <a:pt x="208" y="324"/>
                      </a:lnTo>
                      <a:lnTo>
                        <a:pt x="200" y="267"/>
                      </a:lnTo>
                      <a:lnTo>
                        <a:pt x="155" y="224"/>
                      </a:lnTo>
                      <a:lnTo>
                        <a:pt x="23" y="231"/>
                      </a:lnTo>
                      <a:lnTo>
                        <a:pt x="0" y="209"/>
                      </a:lnTo>
                      <a:lnTo>
                        <a:pt x="30" y="195"/>
                      </a:lnTo>
                      <a:lnTo>
                        <a:pt x="124" y="188"/>
                      </a:lnTo>
                      <a:lnTo>
                        <a:pt x="139" y="173"/>
                      </a:lnTo>
                      <a:lnTo>
                        <a:pt x="7" y="101"/>
                      </a:lnTo>
                      <a:lnTo>
                        <a:pt x="7" y="73"/>
                      </a:lnTo>
                      <a:lnTo>
                        <a:pt x="30" y="65"/>
                      </a:lnTo>
                      <a:lnTo>
                        <a:pt x="139" y="122"/>
                      </a:lnTo>
                      <a:lnTo>
                        <a:pt x="162" y="115"/>
                      </a:lnTo>
                      <a:lnTo>
                        <a:pt x="139" y="7"/>
                      </a:lnTo>
                      <a:lnTo>
                        <a:pt x="155" y="0"/>
                      </a:lnTo>
                      <a:lnTo>
                        <a:pt x="170" y="7"/>
                      </a:lnTo>
                      <a:lnTo>
                        <a:pt x="200" y="115"/>
                      </a:lnTo>
                      <a:lnTo>
                        <a:pt x="223" y="122"/>
                      </a:lnTo>
                      <a:lnTo>
                        <a:pt x="286" y="7"/>
                      </a:lnTo>
                      <a:lnTo>
                        <a:pt x="301" y="7"/>
                      </a:lnTo>
                      <a:lnTo>
                        <a:pt x="301" y="44"/>
                      </a:lnTo>
                      <a:lnTo>
                        <a:pt x="262" y="137"/>
                      </a:lnTo>
                      <a:lnTo>
                        <a:pt x="262" y="188"/>
                      </a:lnTo>
                      <a:lnTo>
                        <a:pt x="278" y="253"/>
                      </a:lnTo>
                      <a:lnTo>
                        <a:pt x="270" y="339"/>
                      </a:lnTo>
                      <a:lnTo>
                        <a:pt x="278" y="497"/>
                      </a:lnTo>
                      <a:lnTo>
                        <a:pt x="293" y="599"/>
                      </a:lnTo>
                      <a:lnTo>
                        <a:pt x="332" y="714"/>
                      </a:lnTo>
                      <a:lnTo>
                        <a:pt x="385" y="801"/>
                      </a:lnTo>
                      <a:lnTo>
                        <a:pt x="448" y="86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6674" name="Freeform 206"/>
                <p:cNvSpPr>
                  <a:spLocks noChangeAspect="1"/>
                </p:cNvSpPr>
                <p:nvPr/>
              </p:nvSpPr>
              <p:spPr bwMode="auto">
                <a:xfrm>
                  <a:off x="3616" y="2157"/>
                  <a:ext cx="102" cy="119"/>
                </a:xfrm>
                <a:custGeom>
                  <a:avLst/>
                  <a:gdLst>
                    <a:gd name="T0" fmla="*/ 0 w 919"/>
                    <a:gd name="T1" fmla="*/ 0 h 1067"/>
                    <a:gd name="T2" fmla="*/ 0 w 919"/>
                    <a:gd name="T3" fmla="*/ 0 h 1067"/>
                    <a:gd name="T4" fmla="*/ 0 w 919"/>
                    <a:gd name="T5" fmla="*/ 0 h 1067"/>
                    <a:gd name="T6" fmla="*/ 0 w 919"/>
                    <a:gd name="T7" fmla="*/ 0 h 1067"/>
                    <a:gd name="T8" fmla="*/ 0 w 919"/>
                    <a:gd name="T9" fmla="*/ 0 h 1067"/>
                    <a:gd name="T10" fmla="*/ 0 w 919"/>
                    <a:gd name="T11" fmla="*/ 0 h 1067"/>
                    <a:gd name="T12" fmla="*/ 0 w 919"/>
                    <a:gd name="T13" fmla="*/ 0 h 1067"/>
                    <a:gd name="T14" fmla="*/ 0 w 919"/>
                    <a:gd name="T15" fmla="*/ 0 h 1067"/>
                    <a:gd name="T16" fmla="*/ 0 w 919"/>
                    <a:gd name="T17" fmla="*/ 0 h 1067"/>
                    <a:gd name="T18" fmla="*/ 0 w 919"/>
                    <a:gd name="T19" fmla="*/ 0 h 1067"/>
                    <a:gd name="T20" fmla="*/ 0 w 919"/>
                    <a:gd name="T21" fmla="*/ 0 h 1067"/>
                    <a:gd name="T22" fmla="*/ 0 w 919"/>
                    <a:gd name="T23" fmla="*/ 0 h 1067"/>
                    <a:gd name="T24" fmla="*/ 0 w 919"/>
                    <a:gd name="T25" fmla="*/ 0 h 1067"/>
                    <a:gd name="T26" fmla="*/ 0 w 919"/>
                    <a:gd name="T27" fmla="*/ 0 h 1067"/>
                    <a:gd name="T28" fmla="*/ 0 w 919"/>
                    <a:gd name="T29" fmla="*/ 0 h 1067"/>
                    <a:gd name="T30" fmla="*/ 0 w 919"/>
                    <a:gd name="T31" fmla="*/ 0 h 1067"/>
                    <a:gd name="T32" fmla="*/ 0 w 919"/>
                    <a:gd name="T33" fmla="*/ 0 h 1067"/>
                    <a:gd name="T34" fmla="*/ 0 w 919"/>
                    <a:gd name="T35" fmla="*/ 0 h 1067"/>
                    <a:gd name="T36" fmla="*/ 0 w 919"/>
                    <a:gd name="T37" fmla="*/ 0 h 1067"/>
                    <a:gd name="T38" fmla="*/ 0 w 919"/>
                    <a:gd name="T39" fmla="*/ 0 h 1067"/>
                    <a:gd name="T40" fmla="*/ 0 w 919"/>
                    <a:gd name="T41" fmla="*/ 0 h 1067"/>
                    <a:gd name="T42" fmla="*/ 0 w 919"/>
                    <a:gd name="T43" fmla="*/ 0 h 1067"/>
                    <a:gd name="T44" fmla="*/ 0 w 919"/>
                    <a:gd name="T45" fmla="*/ 0 h 1067"/>
                    <a:gd name="T46" fmla="*/ 0 w 919"/>
                    <a:gd name="T47" fmla="*/ 0 h 1067"/>
                    <a:gd name="T48" fmla="*/ 0 w 919"/>
                    <a:gd name="T49" fmla="*/ 0 h 1067"/>
                    <a:gd name="T50" fmla="*/ 0 w 919"/>
                    <a:gd name="T51" fmla="*/ 0 h 1067"/>
                    <a:gd name="T52" fmla="*/ 0 w 919"/>
                    <a:gd name="T53" fmla="*/ 0 h 1067"/>
                    <a:gd name="T54" fmla="*/ 0 w 919"/>
                    <a:gd name="T55" fmla="*/ 0 h 1067"/>
                    <a:gd name="T56" fmla="*/ 0 w 919"/>
                    <a:gd name="T57" fmla="*/ 0 h 1067"/>
                    <a:gd name="T58" fmla="*/ 0 w 919"/>
                    <a:gd name="T59" fmla="*/ 0 h 1067"/>
                    <a:gd name="T60" fmla="*/ 0 w 919"/>
                    <a:gd name="T61" fmla="*/ 0 h 1067"/>
                    <a:gd name="T62" fmla="*/ 0 w 919"/>
                    <a:gd name="T63" fmla="*/ 0 h 1067"/>
                    <a:gd name="T64" fmla="*/ 0 w 919"/>
                    <a:gd name="T65" fmla="*/ 0 h 1067"/>
                    <a:gd name="T66" fmla="*/ 0 w 919"/>
                    <a:gd name="T67" fmla="*/ 0 h 1067"/>
                    <a:gd name="T68" fmla="*/ 0 w 919"/>
                    <a:gd name="T69" fmla="*/ 0 h 1067"/>
                    <a:gd name="T70" fmla="*/ 0 w 919"/>
                    <a:gd name="T71" fmla="*/ 0 h 1067"/>
                    <a:gd name="T72" fmla="*/ 0 w 919"/>
                    <a:gd name="T73" fmla="*/ 0 h 1067"/>
                    <a:gd name="T74" fmla="*/ 0 w 919"/>
                    <a:gd name="T75" fmla="*/ 0 h 1067"/>
                    <a:gd name="T76" fmla="*/ 0 w 919"/>
                    <a:gd name="T77" fmla="*/ 0 h 1067"/>
                    <a:gd name="T78" fmla="*/ 0 w 919"/>
                    <a:gd name="T79" fmla="*/ 0 h 1067"/>
                    <a:gd name="T80" fmla="*/ 0 w 919"/>
                    <a:gd name="T81" fmla="*/ 0 h 1067"/>
                    <a:gd name="T82" fmla="*/ 0 w 919"/>
                    <a:gd name="T83" fmla="*/ 0 h 1067"/>
                    <a:gd name="T84" fmla="*/ 0 w 919"/>
                    <a:gd name="T85" fmla="*/ 0 h 1067"/>
                    <a:gd name="T86" fmla="*/ 0 w 919"/>
                    <a:gd name="T87" fmla="*/ 0 h 1067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919"/>
                    <a:gd name="T133" fmla="*/ 0 h 1067"/>
                    <a:gd name="T134" fmla="*/ 919 w 919"/>
                    <a:gd name="T135" fmla="*/ 1067 h 1067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919" h="1067">
                      <a:moveTo>
                        <a:pt x="16" y="945"/>
                      </a:moveTo>
                      <a:lnTo>
                        <a:pt x="0" y="994"/>
                      </a:lnTo>
                      <a:lnTo>
                        <a:pt x="16" y="1067"/>
                      </a:lnTo>
                      <a:lnTo>
                        <a:pt x="70" y="1067"/>
                      </a:lnTo>
                      <a:lnTo>
                        <a:pt x="232" y="1038"/>
                      </a:lnTo>
                      <a:lnTo>
                        <a:pt x="410" y="980"/>
                      </a:lnTo>
                      <a:lnTo>
                        <a:pt x="556" y="887"/>
                      </a:lnTo>
                      <a:lnTo>
                        <a:pt x="642" y="764"/>
                      </a:lnTo>
                      <a:lnTo>
                        <a:pt x="718" y="555"/>
                      </a:lnTo>
                      <a:lnTo>
                        <a:pt x="741" y="360"/>
                      </a:lnTo>
                      <a:lnTo>
                        <a:pt x="741" y="267"/>
                      </a:lnTo>
                      <a:lnTo>
                        <a:pt x="780" y="209"/>
                      </a:lnTo>
                      <a:lnTo>
                        <a:pt x="849" y="187"/>
                      </a:lnTo>
                      <a:lnTo>
                        <a:pt x="911" y="187"/>
                      </a:lnTo>
                      <a:lnTo>
                        <a:pt x="919" y="158"/>
                      </a:lnTo>
                      <a:lnTo>
                        <a:pt x="827" y="165"/>
                      </a:lnTo>
                      <a:lnTo>
                        <a:pt x="811" y="144"/>
                      </a:lnTo>
                      <a:lnTo>
                        <a:pt x="888" y="65"/>
                      </a:lnTo>
                      <a:lnTo>
                        <a:pt x="872" y="43"/>
                      </a:lnTo>
                      <a:lnTo>
                        <a:pt x="857" y="58"/>
                      </a:lnTo>
                      <a:lnTo>
                        <a:pt x="796" y="115"/>
                      </a:lnTo>
                      <a:lnTo>
                        <a:pt x="780" y="115"/>
                      </a:lnTo>
                      <a:lnTo>
                        <a:pt x="780" y="14"/>
                      </a:lnTo>
                      <a:lnTo>
                        <a:pt x="765" y="0"/>
                      </a:lnTo>
                      <a:lnTo>
                        <a:pt x="741" y="7"/>
                      </a:lnTo>
                      <a:lnTo>
                        <a:pt x="749" y="115"/>
                      </a:lnTo>
                      <a:lnTo>
                        <a:pt x="734" y="122"/>
                      </a:lnTo>
                      <a:lnTo>
                        <a:pt x="671" y="65"/>
                      </a:lnTo>
                      <a:lnTo>
                        <a:pt x="626" y="58"/>
                      </a:lnTo>
                      <a:lnTo>
                        <a:pt x="634" y="87"/>
                      </a:lnTo>
                      <a:lnTo>
                        <a:pt x="703" y="151"/>
                      </a:lnTo>
                      <a:lnTo>
                        <a:pt x="703" y="187"/>
                      </a:lnTo>
                      <a:lnTo>
                        <a:pt x="679" y="260"/>
                      </a:lnTo>
                      <a:lnTo>
                        <a:pt x="679" y="324"/>
                      </a:lnTo>
                      <a:lnTo>
                        <a:pt x="679" y="433"/>
                      </a:lnTo>
                      <a:lnTo>
                        <a:pt x="648" y="570"/>
                      </a:lnTo>
                      <a:lnTo>
                        <a:pt x="618" y="656"/>
                      </a:lnTo>
                      <a:lnTo>
                        <a:pt x="564" y="764"/>
                      </a:lnTo>
                      <a:lnTo>
                        <a:pt x="502" y="850"/>
                      </a:lnTo>
                      <a:lnTo>
                        <a:pt x="456" y="894"/>
                      </a:lnTo>
                      <a:lnTo>
                        <a:pt x="332" y="930"/>
                      </a:lnTo>
                      <a:lnTo>
                        <a:pt x="217" y="945"/>
                      </a:lnTo>
                      <a:lnTo>
                        <a:pt x="100" y="959"/>
                      </a:lnTo>
                      <a:lnTo>
                        <a:pt x="16" y="9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6664" name="AutoShape 207"/>
              <p:cNvSpPr>
                <a:spLocks noChangeAspect="1" noChangeArrowheads="1"/>
              </p:cNvSpPr>
              <p:nvPr/>
            </p:nvSpPr>
            <p:spPr bwMode="auto">
              <a:xfrm>
                <a:off x="3197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79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65" name="Line 208"/>
              <p:cNvSpPr>
                <a:spLocks noChangeAspect="1" noChangeShapeType="1"/>
              </p:cNvSpPr>
              <p:nvPr/>
            </p:nvSpPr>
            <p:spPr bwMode="auto">
              <a:xfrm>
                <a:off x="3325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666" name="AutoShape 209"/>
              <p:cNvSpPr>
                <a:spLocks noChangeAspect="1" noChangeArrowheads="1"/>
              </p:cNvSpPr>
              <p:nvPr/>
            </p:nvSpPr>
            <p:spPr bwMode="auto">
              <a:xfrm>
                <a:off x="3694" y="2206"/>
                <a:ext cx="256" cy="180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75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67" name="Line 210"/>
              <p:cNvSpPr>
                <a:spLocks noChangeAspect="1" noChangeShapeType="1"/>
              </p:cNvSpPr>
              <p:nvPr/>
            </p:nvSpPr>
            <p:spPr bwMode="auto">
              <a:xfrm>
                <a:off x="3822" y="2371"/>
                <a:ext cx="0" cy="45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6668" name="Oval 211"/>
              <p:cNvSpPr>
                <a:spLocks noChangeAspect="1" noChangeArrowheads="1"/>
              </p:cNvSpPr>
              <p:nvPr/>
            </p:nvSpPr>
            <p:spPr bwMode="auto">
              <a:xfrm>
                <a:off x="3120" y="1872"/>
                <a:ext cx="907" cy="907"/>
              </a:xfrm>
              <a:prstGeom prst="ellipse">
                <a:avLst/>
              </a:prstGeom>
              <a:noFill/>
              <a:ln w="63500">
                <a:solidFill>
                  <a:srgbClr val="339966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endParaRPr lang="en-US" altLang="en-US" sz="2800"/>
              </a:p>
            </p:txBody>
          </p:sp>
        </p:grpSp>
        <p:grpSp>
          <p:nvGrpSpPr>
            <p:cNvPr id="66646" name="Group 212"/>
            <p:cNvGrpSpPr>
              <a:grpSpLocks noChangeAspect="1"/>
            </p:cNvGrpSpPr>
            <p:nvPr/>
          </p:nvGrpSpPr>
          <p:grpSpPr bwMode="auto">
            <a:xfrm>
              <a:off x="624" y="3312"/>
              <a:ext cx="432" cy="240"/>
              <a:chOff x="-1152" y="3504"/>
              <a:chExt cx="432" cy="240"/>
            </a:xfrm>
          </p:grpSpPr>
          <p:grpSp>
            <p:nvGrpSpPr>
              <p:cNvPr id="66657" name="Group 213"/>
              <p:cNvGrpSpPr>
                <a:grpSpLocks noChangeAspect="1"/>
              </p:cNvGrpSpPr>
              <p:nvPr/>
            </p:nvGrpSpPr>
            <p:grpSpPr bwMode="auto">
              <a:xfrm>
                <a:off x="-1075" y="3504"/>
                <a:ext cx="256" cy="210"/>
                <a:chOff x="1728" y="2064"/>
                <a:chExt cx="768" cy="672"/>
              </a:xfrm>
            </p:grpSpPr>
            <p:sp>
              <p:nvSpPr>
                <p:cNvPr id="66660" name="AutoShape 214"/>
                <p:cNvSpPr>
                  <a:spLocks noChangeAspect="1" noChangeArrowheads="1"/>
                </p:cNvSpPr>
                <p:nvPr/>
              </p:nvSpPr>
              <p:spPr bwMode="auto">
                <a:xfrm>
                  <a:off x="1728" y="2064"/>
                  <a:ext cx="768" cy="576"/>
                </a:xfrm>
                <a:prstGeom prst="horizontalScroll">
                  <a:avLst>
                    <a:gd name="adj" fmla="val 12500"/>
                  </a:avLst>
                </a:prstGeom>
                <a:solidFill>
                  <a:srgbClr val="FFFFFF"/>
                </a:solidFill>
                <a:ln w="2540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 algn="l" eaLnBrk="0" hangingPunct="0">
                    <a:spcBef>
                      <a:spcPct val="0"/>
                    </a:spcBef>
                    <a:buChar char="•"/>
                    <a:defRPr sz="3200">
                      <a:solidFill>
                        <a:schemeClr val="tx1"/>
                      </a:solidFill>
                      <a:latin typeface="Times New Roman" pitchFamily="18" charset="0"/>
                    </a:defRPr>
                  </a:lvl1pPr>
                  <a:lvl2pPr marL="742950" indent="-285750" algn="l" eaLnBrk="0" hangingPunct="0">
                    <a:spcBef>
                      <a:spcPct val="0"/>
                    </a:spcBef>
                    <a:buChar char="–"/>
                    <a:defRPr sz="2800">
                      <a:solidFill>
                        <a:schemeClr val="tx1"/>
                      </a:solidFill>
                      <a:latin typeface="Times New Roman" pitchFamily="18" charset="0"/>
                    </a:defRPr>
                  </a:lvl2pPr>
                  <a:lvl3pPr marL="1143000" indent="-228600" algn="l" eaLnBrk="0" hangingPunct="0">
                    <a:spcBef>
                      <a:spcPct val="0"/>
                    </a:spcBef>
                    <a:buChar char="•"/>
                    <a:defRPr sz="2400">
                      <a:solidFill>
                        <a:schemeClr val="tx1"/>
                      </a:solidFill>
                      <a:latin typeface="Times New Roman" pitchFamily="18" charset="0"/>
                    </a:defRPr>
                  </a:lvl3pPr>
                  <a:lvl4pPr marL="1600200" indent="-228600" algn="l" eaLnBrk="0" hangingPunct="0">
                    <a:spcBef>
                      <a:spcPct val="0"/>
                    </a:spcBef>
                    <a:buChar char="–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4pPr>
                  <a:lvl5pPr marL="2057400" indent="-228600" algn="l" eaLnBrk="0" hangingPunct="0">
                    <a:spcBef>
                      <a:spcPct val="0"/>
                    </a:spcBef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Char char="»"/>
                    <a:defRPr sz="2000">
                      <a:solidFill>
                        <a:schemeClr val="tx1"/>
                      </a:solidFill>
                      <a:latin typeface="Times New Roman" pitchFamily="18" charset="0"/>
                    </a:defRPr>
                  </a:lvl9pPr>
                </a:lstStyle>
                <a:p>
                  <a:pPr algn="ctr" eaLnBrk="1" hangingPunct="1">
                    <a:spcBef>
                      <a:spcPct val="50000"/>
                    </a:spcBef>
                    <a:buFontTx/>
                    <a:buNone/>
                  </a:pPr>
                  <a:r>
                    <a:rPr lang="en-US" altLang="en-US" sz="1000" baseline="-8000">
                      <a:solidFill>
                        <a:schemeClr val="bg2"/>
                      </a:solidFill>
                    </a:rPr>
                    <a:t>Exit</a:t>
                  </a:r>
                  <a:endParaRPr lang="en-CA" altLang="en-US" sz="1000" baseline="-8000">
                    <a:solidFill>
                      <a:schemeClr val="bg2"/>
                    </a:solidFill>
                  </a:endParaRPr>
                </a:p>
              </p:txBody>
            </p:sp>
            <p:sp>
              <p:nvSpPr>
                <p:cNvPr id="66661" name="Line 215"/>
                <p:cNvSpPr>
                  <a:spLocks noChangeAspect="1" noChangeShapeType="1"/>
                </p:cNvSpPr>
                <p:nvPr/>
              </p:nvSpPr>
              <p:spPr bwMode="auto">
                <a:xfrm>
                  <a:off x="2112" y="2592"/>
                  <a:ext cx="0" cy="14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/>
                </a:p>
              </p:txBody>
            </p:sp>
          </p:grpSp>
          <p:sp>
            <p:nvSpPr>
              <p:cNvPr id="66658" name="Line 216"/>
              <p:cNvSpPr>
                <a:spLocks noChangeAspect="1" noChangeShapeType="1"/>
              </p:cNvSpPr>
              <p:nvPr/>
            </p:nvSpPr>
            <p:spPr bwMode="auto">
              <a:xfrm flipH="1"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6659" name="Line 217"/>
              <p:cNvSpPr>
                <a:spLocks noChangeAspect="1" noChangeShapeType="1"/>
              </p:cNvSpPr>
              <p:nvPr/>
            </p:nvSpPr>
            <p:spPr bwMode="auto">
              <a:xfrm flipV="1">
                <a:off x="-1152" y="3504"/>
                <a:ext cx="432" cy="240"/>
              </a:xfrm>
              <a:prstGeom prst="line">
                <a:avLst/>
              </a:prstGeom>
              <a:noFill/>
              <a:ln w="22225">
                <a:solidFill>
                  <a:schemeClr val="hlink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6647" name="AutoShape 218"/>
            <p:cNvSpPr>
              <a:spLocks noChangeAspect="1" noChangeArrowheads="1"/>
            </p:cNvSpPr>
            <p:nvPr/>
          </p:nvSpPr>
          <p:spPr bwMode="auto">
            <a:xfrm>
              <a:off x="2496" y="2016"/>
              <a:ext cx="768" cy="576"/>
            </a:xfrm>
            <a:prstGeom prst="horizontalScroll">
              <a:avLst>
                <a:gd name="adj" fmla="val 12500"/>
              </a:avLst>
            </a:prstGeom>
            <a:solidFill>
              <a:srgbClr val="FFFFFF"/>
            </a:solidFill>
            <a:ln w="381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2000" baseline="-8000">
                  <a:solidFill>
                    <a:schemeClr val="bg2"/>
                  </a:solidFill>
                </a:rPr>
                <a:t>Exit</a:t>
              </a:r>
              <a:endParaRPr lang="en-CA" altLang="en-US" sz="2000" baseline="-8000">
                <a:solidFill>
                  <a:schemeClr val="bg2"/>
                </a:solidFill>
              </a:endParaRPr>
            </a:p>
          </p:txBody>
        </p:sp>
        <p:sp>
          <p:nvSpPr>
            <p:cNvPr id="66648" name="Line 219"/>
            <p:cNvSpPr>
              <a:spLocks noChangeAspect="1" noChangeShapeType="1"/>
            </p:cNvSpPr>
            <p:nvPr/>
          </p:nvSpPr>
          <p:spPr bwMode="auto">
            <a:xfrm>
              <a:off x="2880" y="2544"/>
              <a:ext cx="0" cy="144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66649" name="Group 220"/>
            <p:cNvGrpSpPr>
              <a:grpSpLocks noChangeAspect="1"/>
            </p:cNvGrpSpPr>
            <p:nvPr/>
          </p:nvGrpSpPr>
          <p:grpSpPr bwMode="auto">
            <a:xfrm>
              <a:off x="3983" y="3584"/>
              <a:ext cx="208" cy="170"/>
              <a:chOff x="1728" y="2064"/>
              <a:chExt cx="768" cy="672"/>
            </a:xfrm>
          </p:grpSpPr>
          <p:sp>
            <p:nvSpPr>
              <p:cNvPr id="66655" name="AutoShape 221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0 km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56" name="Line 222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50" name="Oval 223"/>
            <p:cNvSpPr>
              <a:spLocks noChangeAspect="1" noChangeArrowheads="1"/>
            </p:cNvSpPr>
            <p:nvPr/>
          </p:nvSpPr>
          <p:spPr bwMode="auto">
            <a:xfrm>
              <a:off x="3921" y="3296"/>
              <a:ext cx="735" cy="736"/>
            </a:xfrm>
            <a:prstGeom prst="ellipse">
              <a:avLst/>
            </a:prstGeom>
            <a:noFill/>
            <a:ln w="63500">
              <a:solidFill>
                <a:srgbClr val="339966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grpSp>
          <p:nvGrpSpPr>
            <p:cNvPr id="66651" name="Group 224"/>
            <p:cNvGrpSpPr>
              <a:grpSpLocks noChangeAspect="1"/>
            </p:cNvGrpSpPr>
            <p:nvPr/>
          </p:nvGrpSpPr>
          <p:grpSpPr bwMode="auto">
            <a:xfrm>
              <a:off x="4385" y="3584"/>
              <a:ext cx="208" cy="170"/>
              <a:chOff x="1728" y="2064"/>
              <a:chExt cx="768" cy="672"/>
            </a:xfrm>
          </p:grpSpPr>
          <p:sp>
            <p:nvSpPr>
              <p:cNvPr id="66653" name="AutoShape 225"/>
              <p:cNvSpPr>
                <a:spLocks noChangeAspect="1" noChangeArrowheads="1"/>
              </p:cNvSpPr>
              <p:nvPr/>
            </p:nvSpPr>
            <p:spPr bwMode="auto">
              <a:xfrm>
                <a:off x="1728" y="2064"/>
                <a:ext cx="768" cy="576"/>
              </a:xfrm>
              <a:prstGeom prst="horizontalScroll">
                <a:avLst>
                  <a:gd name="adj" fmla="val 12500"/>
                </a:avLst>
              </a:prstGeom>
              <a:solidFill>
                <a:srgbClr val="FFFFFF"/>
              </a:solidFill>
              <a:ln w="254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 algn="l" eaLnBrk="0" hangingPunct="0">
                  <a:spcBef>
                    <a:spcPct val="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algn="l" eaLnBrk="0" hangingPunct="0">
                  <a:spcBef>
                    <a:spcPct val="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algn="l" eaLnBrk="0" hangingPunct="0">
                  <a:spcBef>
                    <a:spcPct val="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algn="l" eaLnBrk="0" hangingPunct="0">
                  <a:spcBef>
                    <a:spcPct val="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algn="l" eaLnBrk="0" hangingPunct="0">
                  <a:spcBef>
                    <a:spcPct val="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  <a:buFontTx/>
                  <a:buNone/>
                </a:pPr>
                <a:r>
                  <a:rPr lang="en-US" altLang="en-US" sz="1000" baseline="-8000">
                    <a:solidFill>
                      <a:schemeClr val="bg2"/>
                    </a:solidFill>
                  </a:rPr>
                  <a:t>Exit</a:t>
                </a:r>
                <a:endParaRPr lang="en-CA" altLang="en-US" sz="1000" baseline="-8000">
                  <a:solidFill>
                    <a:schemeClr val="bg2"/>
                  </a:solidFill>
                </a:endParaRPr>
              </a:p>
            </p:txBody>
          </p:sp>
          <p:sp>
            <p:nvSpPr>
              <p:cNvPr id="66654" name="Line 226"/>
              <p:cNvSpPr>
                <a:spLocks noChangeAspect="1" noChangeShapeType="1"/>
              </p:cNvSpPr>
              <p:nvPr/>
            </p:nvSpPr>
            <p:spPr bwMode="auto">
              <a:xfrm>
                <a:off x="2112" y="2592"/>
                <a:ext cx="0" cy="144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66652" name="AutoShape 227"/>
            <p:cNvSpPr>
              <a:spLocks noChangeAspect="1" noChangeArrowheads="1"/>
            </p:cNvSpPr>
            <p:nvPr/>
          </p:nvSpPr>
          <p:spPr bwMode="auto">
            <a:xfrm>
              <a:off x="4209" y="3632"/>
              <a:ext cx="144" cy="48"/>
            </a:xfrm>
            <a:prstGeom prst="rightArrow">
              <a:avLst>
                <a:gd name="adj1" fmla="val 50000"/>
                <a:gd name="adj2" fmla="val 75000"/>
              </a:avLst>
            </a:prstGeom>
            <a:solidFill>
              <a:schemeClr val="hlink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297" name="Rectangle 296"/>
          <p:cNvSpPr>
            <a:spLocks noChangeArrowheads="1"/>
          </p:cNvSpPr>
          <p:nvPr/>
        </p:nvSpPr>
        <p:spPr bwMode="auto">
          <a:xfrm>
            <a:off x="7275513" y="5133975"/>
            <a:ext cx="1082675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>
                <a:solidFill>
                  <a:srgbClr val="FFFF00"/>
                </a:solidFill>
              </a:rPr>
              <a:t>Done</a:t>
            </a:r>
            <a:r>
              <a:rPr lang="en-US" altLang="en-US" sz="2800"/>
              <a:t>!</a:t>
            </a:r>
            <a:endParaRPr lang="en-CA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7" grpId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6" name="Picture 2" descr="capture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57200" y="-250825"/>
            <a:ext cx="9753600" cy="7794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9635" name="Oval 4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36" name="Text Box 5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69637" name="Freeform 6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8" name="Freeform 7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39" name="Oval 8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0" name="Text Box 9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69641" name="Oval 10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2" name="Text Box 11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69643" name="Oval 14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4" name="Freeform 15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Freeform 16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Oval 17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7" name="Oval 19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8" name="Oval 20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69649" name="Freeform 21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Freeform 22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Freeform 23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30"/>
          <p:cNvGrpSpPr>
            <a:grpSpLocks/>
          </p:cNvGrpSpPr>
          <p:nvPr/>
        </p:nvGrpSpPr>
        <p:grpSpPr bwMode="auto">
          <a:xfrm>
            <a:off x="1724025" y="1752600"/>
            <a:ext cx="6262688" cy="3886200"/>
            <a:chOff x="1086" y="1104"/>
            <a:chExt cx="3945" cy="2448"/>
          </a:xfrm>
        </p:grpSpPr>
        <p:sp>
          <p:nvSpPr>
            <p:cNvPr id="69656" name="Oval 13"/>
            <p:cNvSpPr>
              <a:spLocks noChangeArrowheads="1"/>
            </p:cNvSpPr>
            <p:nvPr/>
          </p:nvSpPr>
          <p:spPr bwMode="auto">
            <a:xfrm>
              <a:off x="1248" y="1440"/>
              <a:ext cx="2400" cy="2112"/>
            </a:xfrm>
            <a:prstGeom prst="ellipse">
              <a:avLst/>
            </a:prstGeom>
            <a:noFill/>
            <a:ln w="38100" algn="ctr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69657" name="Text Box 18"/>
            <p:cNvSpPr txBox="1">
              <a:spLocks noChangeArrowheads="1"/>
            </p:cNvSpPr>
            <p:nvPr/>
          </p:nvSpPr>
          <p:spPr bwMode="auto">
            <a:xfrm>
              <a:off x="1086" y="1104"/>
              <a:ext cx="1550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Handled </a:t>
              </a:r>
              <a:r>
                <a:rPr lang="en-US" altLang="en-US" sz="3000"/>
                <a:t>nodes</a:t>
              </a:r>
            </a:p>
          </p:txBody>
        </p:sp>
        <p:sp>
          <p:nvSpPr>
            <p:cNvPr id="69658" name="Text Box 26"/>
            <p:cNvSpPr txBox="1">
              <a:spLocks noChangeArrowheads="1"/>
            </p:cNvSpPr>
            <p:nvPr/>
          </p:nvSpPr>
          <p:spPr bwMode="auto">
            <a:xfrm>
              <a:off x="3682" y="1104"/>
              <a:ext cx="134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Found </a:t>
              </a:r>
              <a:r>
                <a:rPr lang="en-US" altLang="en-US" sz="3000"/>
                <a:t>nodes</a:t>
              </a:r>
            </a:p>
          </p:txBody>
        </p:sp>
      </p:grpSp>
      <p:sp>
        <p:nvSpPr>
          <p:cNvPr id="597019" name="Text Box 27"/>
          <p:cNvSpPr txBox="1">
            <a:spLocks noChangeArrowheads="1"/>
          </p:cNvSpPr>
          <p:nvPr/>
        </p:nvSpPr>
        <p:spPr bwMode="auto">
          <a:xfrm>
            <a:off x="3657600" y="5775325"/>
            <a:ext cx="27781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hlink"/>
                </a:solidFill>
              </a:rPr>
              <a:t> </a:t>
            </a:r>
            <a:r>
              <a:rPr lang="en-US" altLang="en-US" sz="3000"/>
              <a:t>Edges?</a:t>
            </a:r>
          </a:p>
        </p:txBody>
      </p:sp>
      <p:sp>
        <p:nvSpPr>
          <p:cNvPr id="597020" name="Rectangle 28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69655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970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970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7019" grpId="0"/>
      <p:bldP spid="597020" grpId="0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Freeform 7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59" name="Freeform 16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Freeform 21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1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0662" name="Oval 4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63" name="Text Box 5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0664" name="Freeform 6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5" name="Oval 8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0666" name="Text Box 9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0667" name="Oval 10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0668" name="Text Box 11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0669" name="Oval 13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0" name="Oval 14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1" name="Freeform 15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Oval 17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3" name="Text Box 18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0674" name="Oval 19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5" name="Oval 20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0676" name="Freeform 22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7" name="Freeform 23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8" name="Text Box 24"/>
          <p:cNvSpPr txBox="1">
            <a:spLocks noChangeArrowheads="1"/>
          </p:cNvSpPr>
          <p:nvPr/>
        </p:nvSpPr>
        <p:spPr bwMode="auto">
          <a:xfrm>
            <a:off x="5845175" y="1752600"/>
            <a:ext cx="2141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 </a:t>
            </a:r>
            <a:r>
              <a:rPr lang="en-US" altLang="en-US" sz="3000"/>
              <a:t>nodes</a:t>
            </a:r>
          </a:p>
        </p:txBody>
      </p:sp>
      <p:sp>
        <p:nvSpPr>
          <p:cNvPr id="70679" name="Text Box 25"/>
          <p:cNvSpPr txBox="1">
            <a:spLocks noChangeArrowheads="1"/>
          </p:cNvSpPr>
          <p:nvPr/>
        </p:nvSpPr>
        <p:spPr bwMode="auto">
          <a:xfrm>
            <a:off x="3657600" y="5775325"/>
            <a:ext cx="2608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hlink"/>
                </a:solidFill>
              </a:rPr>
              <a:t> </a:t>
            </a:r>
            <a:r>
              <a:rPr lang="en-US" altLang="en-US" sz="3000"/>
              <a:t>Edges</a:t>
            </a:r>
          </a:p>
        </p:txBody>
      </p:sp>
      <p:sp>
        <p:nvSpPr>
          <p:cNvPr id="602142" name="Text Box 30"/>
          <p:cNvSpPr txBox="1">
            <a:spLocks noChangeArrowheads="1"/>
          </p:cNvSpPr>
          <p:nvPr/>
        </p:nvSpPr>
        <p:spPr bwMode="auto">
          <a:xfrm>
            <a:off x="3657600" y="6308725"/>
            <a:ext cx="2671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rgbClr val="FF0000"/>
                </a:solidFill>
              </a:rPr>
              <a:t>Handled</a:t>
            </a:r>
            <a:r>
              <a:rPr lang="en-US" altLang="en-US" sz="3000">
                <a:solidFill>
                  <a:srgbClr val="FF0000"/>
                </a:solidFill>
              </a:rPr>
              <a:t> </a:t>
            </a:r>
            <a:r>
              <a:rPr lang="en-US" altLang="en-US" sz="3000"/>
              <a:t>Paths?</a:t>
            </a:r>
          </a:p>
        </p:txBody>
      </p:sp>
      <p:sp>
        <p:nvSpPr>
          <p:cNvPr id="70681" name="Rectangle 31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0682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021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2142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1683" name="Oval 3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84" name="Text Box 4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1685" name="Freeform 5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6" name="Freeform 6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7" name="Oval 7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88" name="Text Box 8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1689" name="Oval 9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71690" name="Text Box 10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1691" name="Oval 12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2" name="Oval 13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3" name="Freeform 14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Freeform 15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Oval 16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6" name="Text Box 17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1697" name="Oval 1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8" name="Oval 19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1699" name="Freeform 20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0" name="Freeform 21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1" name="Freeform 22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2" name="Text Box 23"/>
          <p:cNvSpPr txBox="1">
            <a:spLocks noChangeArrowheads="1"/>
          </p:cNvSpPr>
          <p:nvPr/>
        </p:nvSpPr>
        <p:spPr bwMode="auto">
          <a:xfrm>
            <a:off x="5845175" y="1752600"/>
            <a:ext cx="2141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Found </a:t>
            </a:r>
            <a:r>
              <a:rPr lang="en-US" altLang="en-US" sz="3000"/>
              <a:t>nodes</a:t>
            </a:r>
          </a:p>
        </p:txBody>
      </p:sp>
      <p:sp>
        <p:nvSpPr>
          <p:cNvPr id="71703" name="Rectangle 27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1704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05" name="Text Box 25"/>
          <p:cNvSpPr txBox="1">
            <a:spLocks noChangeArrowheads="1"/>
          </p:cNvSpPr>
          <p:nvPr/>
        </p:nvSpPr>
        <p:spPr bwMode="auto">
          <a:xfrm>
            <a:off x="3657600" y="5775325"/>
            <a:ext cx="26082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chemeClr val="bg2"/>
                </a:solidFill>
              </a:rPr>
              <a:t>Handled</a:t>
            </a:r>
            <a:r>
              <a:rPr lang="en-US" altLang="en-US" sz="3000">
                <a:solidFill>
                  <a:schemeClr val="bg2"/>
                </a:solidFill>
              </a:rPr>
              <a:t> </a:t>
            </a:r>
            <a:r>
              <a:rPr lang="en-US" altLang="en-US" sz="3000"/>
              <a:t>Edges</a:t>
            </a:r>
          </a:p>
        </p:txBody>
      </p:sp>
      <p:sp>
        <p:nvSpPr>
          <p:cNvPr id="71706" name="Text Box 30"/>
          <p:cNvSpPr txBox="1">
            <a:spLocks noChangeArrowheads="1"/>
          </p:cNvSpPr>
          <p:nvPr/>
        </p:nvSpPr>
        <p:spPr bwMode="auto">
          <a:xfrm>
            <a:off x="3657600" y="6308725"/>
            <a:ext cx="2671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>
                <a:solidFill>
                  <a:srgbClr val="FF0000"/>
                </a:solidFill>
              </a:rPr>
              <a:t>Handled</a:t>
            </a:r>
            <a:r>
              <a:rPr lang="en-US" altLang="en-US" sz="3000">
                <a:solidFill>
                  <a:srgbClr val="FF0000"/>
                </a:solidFill>
              </a:rPr>
              <a:t> </a:t>
            </a:r>
            <a:r>
              <a:rPr lang="en-US" altLang="en-US" sz="3000"/>
              <a:t>Paths?</a:t>
            </a:r>
          </a:p>
        </p:txBody>
      </p:sp>
    </p:spTree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2707" name="Oval 3"/>
          <p:cNvSpPr>
            <a:spLocks noChangeArrowheads="1"/>
          </p:cNvSpPr>
          <p:nvPr/>
        </p:nvSpPr>
        <p:spPr bwMode="auto">
          <a:xfrm>
            <a:off x="5257800" y="33909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08" name="Text Box 4"/>
          <p:cNvSpPr txBox="1">
            <a:spLocks noChangeArrowheads="1"/>
          </p:cNvSpPr>
          <p:nvPr/>
        </p:nvSpPr>
        <p:spPr bwMode="auto">
          <a:xfrm>
            <a:off x="5143500" y="290195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u</a:t>
            </a:r>
          </a:p>
        </p:txBody>
      </p:sp>
      <p:sp>
        <p:nvSpPr>
          <p:cNvPr id="72709" name="Freeform 5"/>
          <p:cNvSpPr>
            <a:spLocks/>
          </p:cNvSpPr>
          <p:nvPr/>
        </p:nvSpPr>
        <p:spPr bwMode="auto">
          <a:xfrm>
            <a:off x="3276600" y="2994025"/>
            <a:ext cx="1981200" cy="538163"/>
          </a:xfrm>
          <a:custGeom>
            <a:avLst/>
            <a:gdLst>
              <a:gd name="T0" fmla="*/ 0 w 1248"/>
              <a:gd name="T1" fmla="*/ 0 h 339"/>
              <a:gd name="T2" fmla="*/ 2147483647 w 1248"/>
              <a:gd name="T3" fmla="*/ 2147483647 h 339"/>
              <a:gd name="T4" fmla="*/ 2147483647 w 1248"/>
              <a:gd name="T5" fmla="*/ 2147483647 h 339"/>
              <a:gd name="T6" fmla="*/ 2147483647 w 1248"/>
              <a:gd name="T7" fmla="*/ 2147483647 h 339"/>
              <a:gd name="T8" fmla="*/ 0 60000 65536"/>
              <a:gd name="T9" fmla="*/ 0 60000 65536"/>
              <a:gd name="T10" fmla="*/ 0 60000 65536"/>
              <a:gd name="T11" fmla="*/ 0 60000 65536"/>
              <a:gd name="T12" fmla="*/ 0 w 1248"/>
              <a:gd name="T13" fmla="*/ 0 h 339"/>
              <a:gd name="T14" fmla="*/ 1248 w 1248"/>
              <a:gd name="T15" fmla="*/ 339 h 33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8" h="339">
                <a:moveTo>
                  <a:pt x="0" y="0"/>
                </a:moveTo>
                <a:cubicBezTo>
                  <a:pt x="57" y="48"/>
                  <a:pt x="205" y="273"/>
                  <a:pt x="344" y="288"/>
                </a:cubicBezTo>
                <a:cubicBezTo>
                  <a:pt x="470" y="339"/>
                  <a:pt x="681" y="88"/>
                  <a:pt x="832" y="88"/>
                </a:cubicBezTo>
                <a:cubicBezTo>
                  <a:pt x="983" y="88"/>
                  <a:pt x="1161" y="246"/>
                  <a:pt x="1248" y="288"/>
                </a:cubicBez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0" name="Freeform 6"/>
          <p:cNvSpPr>
            <a:spLocks/>
          </p:cNvSpPr>
          <p:nvPr/>
        </p:nvSpPr>
        <p:spPr bwMode="auto">
          <a:xfrm>
            <a:off x="5359400" y="3108325"/>
            <a:ext cx="584200" cy="355600"/>
          </a:xfrm>
          <a:custGeom>
            <a:avLst/>
            <a:gdLst>
              <a:gd name="T0" fmla="*/ 0 w 368"/>
              <a:gd name="T1" fmla="*/ 2147483647 h 224"/>
              <a:gd name="T2" fmla="*/ 2147483647 w 368"/>
              <a:gd name="T3" fmla="*/ 0 h 224"/>
              <a:gd name="T4" fmla="*/ 0 60000 65536"/>
              <a:gd name="T5" fmla="*/ 0 60000 65536"/>
              <a:gd name="T6" fmla="*/ 0 w 368"/>
              <a:gd name="T7" fmla="*/ 0 h 224"/>
              <a:gd name="T8" fmla="*/ 368 w 368"/>
              <a:gd name="T9" fmla="*/ 224 h 22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68" h="224">
                <a:moveTo>
                  <a:pt x="0" y="224"/>
                </a:moveTo>
                <a:lnTo>
                  <a:pt x="368" y="0"/>
                </a:lnTo>
              </a:path>
            </a:pathLst>
          </a:custGeom>
          <a:noFill/>
          <a:ln w="38100">
            <a:solidFill>
              <a:schemeClr val="hlink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1" name="Oval 7"/>
          <p:cNvSpPr>
            <a:spLocks noChangeArrowheads="1"/>
          </p:cNvSpPr>
          <p:nvPr/>
        </p:nvSpPr>
        <p:spPr bwMode="auto">
          <a:xfrm>
            <a:off x="5949950" y="2994025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2" name="Text Box 8"/>
          <p:cNvSpPr txBox="1">
            <a:spLocks noChangeArrowheads="1"/>
          </p:cNvSpPr>
          <p:nvPr/>
        </p:nvSpPr>
        <p:spPr bwMode="auto">
          <a:xfrm>
            <a:off x="5791200" y="25146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v</a:t>
            </a:r>
          </a:p>
        </p:txBody>
      </p:sp>
      <p:sp>
        <p:nvSpPr>
          <p:cNvPr id="72713" name="Oval 9"/>
          <p:cNvSpPr>
            <a:spLocks noChangeArrowheads="1"/>
          </p:cNvSpPr>
          <p:nvPr/>
        </p:nvSpPr>
        <p:spPr bwMode="auto">
          <a:xfrm>
            <a:off x="3206750" y="28575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4" name="Text Box 10"/>
          <p:cNvSpPr txBox="1">
            <a:spLocks noChangeArrowheads="1"/>
          </p:cNvSpPr>
          <p:nvPr/>
        </p:nvSpPr>
        <p:spPr bwMode="auto">
          <a:xfrm>
            <a:off x="2928938" y="2476500"/>
            <a:ext cx="331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2715" name="Oval 12"/>
          <p:cNvSpPr>
            <a:spLocks noChangeArrowheads="1"/>
          </p:cNvSpPr>
          <p:nvPr/>
        </p:nvSpPr>
        <p:spPr bwMode="auto">
          <a:xfrm>
            <a:off x="1981200" y="2286000"/>
            <a:ext cx="3810000" cy="33528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6" name="Oval 13"/>
          <p:cNvSpPr>
            <a:spLocks noChangeArrowheads="1"/>
          </p:cNvSpPr>
          <p:nvPr/>
        </p:nvSpPr>
        <p:spPr bwMode="auto">
          <a:xfrm>
            <a:off x="5327650" y="4572000"/>
            <a:ext cx="15875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17" name="Freeform 14"/>
          <p:cNvSpPr>
            <a:spLocks/>
          </p:cNvSpPr>
          <p:nvPr/>
        </p:nvSpPr>
        <p:spPr bwMode="auto">
          <a:xfrm>
            <a:off x="3276600" y="3035300"/>
            <a:ext cx="2070100" cy="1524000"/>
          </a:xfrm>
          <a:custGeom>
            <a:avLst/>
            <a:gdLst>
              <a:gd name="T0" fmla="*/ 0 w 1304"/>
              <a:gd name="T1" fmla="*/ 0 h 960"/>
              <a:gd name="T2" fmla="*/ 2147483647 w 1304"/>
              <a:gd name="T3" fmla="*/ 2147483647 h 960"/>
              <a:gd name="T4" fmla="*/ 2147483647 w 1304"/>
              <a:gd name="T5" fmla="*/ 2147483647 h 960"/>
              <a:gd name="T6" fmla="*/ 2147483647 w 1304"/>
              <a:gd name="T7" fmla="*/ 2147483647 h 960"/>
              <a:gd name="T8" fmla="*/ 0 60000 65536"/>
              <a:gd name="T9" fmla="*/ 0 60000 65536"/>
              <a:gd name="T10" fmla="*/ 0 60000 65536"/>
              <a:gd name="T11" fmla="*/ 0 60000 65536"/>
              <a:gd name="T12" fmla="*/ 0 w 1304"/>
              <a:gd name="T13" fmla="*/ 0 h 960"/>
              <a:gd name="T14" fmla="*/ 1304 w 1304"/>
              <a:gd name="T15" fmla="*/ 960 h 96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304" h="960">
                <a:moveTo>
                  <a:pt x="0" y="0"/>
                </a:moveTo>
                <a:cubicBezTo>
                  <a:pt x="44" y="104"/>
                  <a:pt x="118" y="530"/>
                  <a:pt x="264" y="624"/>
                </a:cubicBezTo>
                <a:cubicBezTo>
                  <a:pt x="390" y="675"/>
                  <a:pt x="705" y="542"/>
                  <a:pt x="876" y="566"/>
                </a:cubicBezTo>
                <a:cubicBezTo>
                  <a:pt x="1049" y="622"/>
                  <a:pt x="1215" y="878"/>
                  <a:pt x="1304" y="960"/>
                </a:cubicBez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Freeform 15"/>
          <p:cNvSpPr>
            <a:spLocks/>
          </p:cNvSpPr>
          <p:nvPr/>
        </p:nvSpPr>
        <p:spPr bwMode="auto">
          <a:xfrm>
            <a:off x="5429250" y="4645025"/>
            <a:ext cx="882650" cy="346075"/>
          </a:xfrm>
          <a:custGeom>
            <a:avLst/>
            <a:gdLst>
              <a:gd name="T0" fmla="*/ 0 w 556"/>
              <a:gd name="T1" fmla="*/ 0 h 218"/>
              <a:gd name="T2" fmla="*/ 2147483647 w 556"/>
              <a:gd name="T3" fmla="*/ 2147483647 h 218"/>
              <a:gd name="T4" fmla="*/ 0 60000 65536"/>
              <a:gd name="T5" fmla="*/ 0 60000 65536"/>
              <a:gd name="T6" fmla="*/ 0 w 556"/>
              <a:gd name="T7" fmla="*/ 0 h 218"/>
              <a:gd name="T8" fmla="*/ 556 w 556"/>
              <a:gd name="T9" fmla="*/ 218 h 218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556" h="218">
                <a:moveTo>
                  <a:pt x="0" y="0"/>
                </a:moveTo>
                <a:lnTo>
                  <a:pt x="556" y="218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Oval 16"/>
          <p:cNvSpPr>
            <a:spLocks noChangeArrowheads="1"/>
          </p:cNvSpPr>
          <p:nvPr/>
        </p:nvSpPr>
        <p:spPr bwMode="auto">
          <a:xfrm>
            <a:off x="6324600" y="4953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0" name="Text Box 17"/>
          <p:cNvSpPr txBox="1">
            <a:spLocks noChangeArrowheads="1"/>
          </p:cNvSpPr>
          <p:nvPr/>
        </p:nvSpPr>
        <p:spPr bwMode="auto">
          <a:xfrm>
            <a:off x="1724025" y="1752600"/>
            <a:ext cx="24606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hlink"/>
                </a:solidFill>
              </a:rPr>
              <a:t>Handled </a:t>
            </a:r>
            <a:r>
              <a:rPr lang="en-US" altLang="en-US" sz="3000"/>
              <a:t>nodes</a:t>
            </a:r>
          </a:p>
        </p:txBody>
      </p:sp>
      <p:sp>
        <p:nvSpPr>
          <p:cNvPr id="72721" name="Oval 1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2" name="Oval 19"/>
          <p:cNvSpPr>
            <a:spLocks noChangeArrowheads="1"/>
          </p:cNvSpPr>
          <p:nvPr/>
        </p:nvSpPr>
        <p:spPr bwMode="auto">
          <a:xfrm>
            <a:off x="5486400" y="4038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2723" name="Freeform 20"/>
          <p:cNvSpPr>
            <a:spLocks/>
          </p:cNvSpPr>
          <p:nvPr/>
        </p:nvSpPr>
        <p:spPr bwMode="auto">
          <a:xfrm>
            <a:off x="5581650" y="4114800"/>
            <a:ext cx="1009650" cy="9525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4" name="Freeform 21"/>
          <p:cNvSpPr>
            <a:spLocks/>
          </p:cNvSpPr>
          <p:nvPr/>
        </p:nvSpPr>
        <p:spPr bwMode="auto">
          <a:xfrm>
            <a:off x="5638800" y="4203700"/>
            <a:ext cx="1962150" cy="995363"/>
          </a:xfrm>
          <a:custGeom>
            <a:avLst/>
            <a:gdLst>
              <a:gd name="T0" fmla="*/ 2147483647 w 1236"/>
              <a:gd name="T1" fmla="*/ 2147483647 h 627"/>
              <a:gd name="T2" fmla="*/ 2147483647 w 1236"/>
              <a:gd name="T3" fmla="*/ 2147483647 h 627"/>
              <a:gd name="T4" fmla="*/ 2147483647 w 1236"/>
              <a:gd name="T5" fmla="*/ 2147483647 h 627"/>
              <a:gd name="T6" fmla="*/ 2147483647 w 1236"/>
              <a:gd name="T7" fmla="*/ 2147483647 h 627"/>
              <a:gd name="T8" fmla="*/ 0 w 1236"/>
              <a:gd name="T9" fmla="*/ 0 h 62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36"/>
              <a:gd name="T16" fmla="*/ 0 h 627"/>
              <a:gd name="T17" fmla="*/ 1236 w 1236"/>
              <a:gd name="T18" fmla="*/ 627 h 62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36" h="627">
                <a:moveTo>
                  <a:pt x="484" y="522"/>
                </a:moveTo>
                <a:cubicBezTo>
                  <a:pt x="559" y="531"/>
                  <a:pt x="837" y="626"/>
                  <a:pt x="936" y="576"/>
                </a:cubicBezTo>
                <a:cubicBezTo>
                  <a:pt x="1062" y="627"/>
                  <a:pt x="1236" y="320"/>
                  <a:pt x="1080" y="224"/>
                </a:cubicBezTo>
                <a:cubicBezTo>
                  <a:pt x="1019" y="169"/>
                  <a:pt x="748" y="285"/>
                  <a:pt x="568" y="248"/>
                </a:cubicBezTo>
                <a:cubicBezTo>
                  <a:pt x="388" y="211"/>
                  <a:pt x="118" y="52"/>
                  <a:pt x="0" y="0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5" name="Freeform 22"/>
          <p:cNvSpPr>
            <a:spLocks/>
          </p:cNvSpPr>
          <p:nvPr/>
        </p:nvSpPr>
        <p:spPr bwMode="auto">
          <a:xfrm>
            <a:off x="6134100" y="2871788"/>
            <a:ext cx="1584325" cy="1243012"/>
          </a:xfrm>
          <a:custGeom>
            <a:avLst/>
            <a:gdLst>
              <a:gd name="T0" fmla="*/ 2147483647 w 998"/>
              <a:gd name="T1" fmla="*/ 2147483647 h 783"/>
              <a:gd name="T2" fmla="*/ 2147483647 w 998"/>
              <a:gd name="T3" fmla="*/ 2147483647 h 783"/>
              <a:gd name="T4" fmla="*/ 2147483647 w 998"/>
              <a:gd name="T5" fmla="*/ 2147483647 h 783"/>
              <a:gd name="T6" fmla="*/ 2147483647 w 998"/>
              <a:gd name="T7" fmla="*/ 2147483647 h 783"/>
              <a:gd name="T8" fmla="*/ 2147483647 w 998"/>
              <a:gd name="T9" fmla="*/ 2147483647 h 783"/>
              <a:gd name="T10" fmla="*/ 0 w 998"/>
              <a:gd name="T11" fmla="*/ 2147483647 h 78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998"/>
              <a:gd name="T19" fmla="*/ 0 h 783"/>
              <a:gd name="T20" fmla="*/ 998 w 998"/>
              <a:gd name="T21" fmla="*/ 783 h 78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998" h="783">
                <a:moveTo>
                  <a:pt x="360" y="783"/>
                </a:moveTo>
                <a:cubicBezTo>
                  <a:pt x="407" y="771"/>
                  <a:pt x="551" y="728"/>
                  <a:pt x="640" y="711"/>
                </a:cubicBezTo>
                <a:cubicBezTo>
                  <a:pt x="729" y="694"/>
                  <a:pt x="896" y="739"/>
                  <a:pt x="896" y="679"/>
                </a:cubicBezTo>
                <a:cubicBezTo>
                  <a:pt x="998" y="594"/>
                  <a:pt x="693" y="458"/>
                  <a:pt x="640" y="351"/>
                </a:cubicBezTo>
                <a:cubicBezTo>
                  <a:pt x="587" y="244"/>
                  <a:pt x="683" y="78"/>
                  <a:pt x="576" y="39"/>
                </a:cubicBezTo>
                <a:cubicBezTo>
                  <a:pt x="469" y="0"/>
                  <a:pt x="120" y="102"/>
                  <a:pt x="0" y="119"/>
                </a:cubicBezTo>
              </a:path>
            </a:pathLst>
          </a:cu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2" name="Group 27"/>
          <p:cNvGrpSpPr>
            <a:grpSpLocks/>
          </p:cNvGrpSpPr>
          <p:nvPr/>
        </p:nvGrpSpPr>
        <p:grpSpPr bwMode="auto">
          <a:xfrm>
            <a:off x="419100" y="4953000"/>
            <a:ext cx="1181100" cy="1066800"/>
            <a:chOff x="1224" y="2539"/>
            <a:chExt cx="2280" cy="1785"/>
          </a:xfrm>
        </p:grpSpPr>
        <p:sp>
          <p:nvSpPr>
            <p:cNvPr id="72737" name="Freeform 28" descr="Green marble"/>
            <p:cNvSpPr>
              <a:spLocks/>
            </p:cNvSpPr>
            <p:nvPr/>
          </p:nvSpPr>
          <p:spPr bwMode="auto">
            <a:xfrm>
              <a:off x="1224" y="2539"/>
              <a:ext cx="2280" cy="1785"/>
            </a:xfrm>
            <a:custGeom>
              <a:avLst/>
              <a:gdLst>
                <a:gd name="T0" fmla="*/ 748 w 2280"/>
                <a:gd name="T1" fmla="*/ 30 h 1785"/>
                <a:gd name="T2" fmla="*/ 1224 w 2280"/>
                <a:gd name="T3" fmla="*/ 305 h 1785"/>
                <a:gd name="T4" fmla="*/ 2184 w 2280"/>
                <a:gd name="T5" fmla="*/ 257 h 1785"/>
                <a:gd name="T6" fmla="*/ 1800 w 2280"/>
                <a:gd name="T7" fmla="*/ 1121 h 1785"/>
                <a:gd name="T8" fmla="*/ 1743 w 2280"/>
                <a:gd name="T9" fmla="*/ 1313 h 1785"/>
                <a:gd name="T10" fmla="*/ 1717 w 2280"/>
                <a:gd name="T11" fmla="*/ 1479 h 1785"/>
                <a:gd name="T12" fmla="*/ 1560 w 2280"/>
                <a:gd name="T13" fmla="*/ 1549 h 1785"/>
                <a:gd name="T14" fmla="*/ 1272 w 2280"/>
                <a:gd name="T15" fmla="*/ 1553 h 1785"/>
                <a:gd name="T16" fmla="*/ 168 w 2280"/>
                <a:gd name="T17" fmla="*/ 1649 h 1785"/>
                <a:gd name="T18" fmla="*/ 264 w 2280"/>
                <a:gd name="T19" fmla="*/ 737 h 1785"/>
                <a:gd name="T20" fmla="*/ 425 w 2280"/>
                <a:gd name="T21" fmla="*/ 126 h 1785"/>
                <a:gd name="T22" fmla="*/ 748 w 2280"/>
                <a:gd name="T23" fmla="*/ 30 h 178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280"/>
                <a:gd name="T37" fmla="*/ 0 h 1785"/>
                <a:gd name="T38" fmla="*/ 2280 w 2280"/>
                <a:gd name="T39" fmla="*/ 1785 h 178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280" h="1785">
                  <a:moveTo>
                    <a:pt x="748" y="30"/>
                  </a:moveTo>
                  <a:cubicBezTo>
                    <a:pt x="881" y="60"/>
                    <a:pt x="985" y="267"/>
                    <a:pt x="1224" y="305"/>
                  </a:cubicBezTo>
                  <a:cubicBezTo>
                    <a:pt x="1463" y="343"/>
                    <a:pt x="2088" y="121"/>
                    <a:pt x="2184" y="257"/>
                  </a:cubicBezTo>
                  <a:cubicBezTo>
                    <a:pt x="2280" y="393"/>
                    <a:pt x="1873" y="945"/>
                    <a:pt x="1800" y="1121"/>
                  </a:cubicBezTo>
                  <a:cubicBezTo>
                    <a:pt x="1727" y="1297"/>
                    <a:pt x="1757" y="1253"/>
                    <a:pt x="1743" y="1313"/>
                  </a:cubicBezTo>
                  <a:cubicBezTo>
                    <a:pt x="1729" y="1373"/>
                    <a:pt x="1747" y="1440"/>
                    <a:pt x="1717" y="1479"/>
                  </a:cubicBezTo>
                  <a:cubicBezTo>
                    <a:pt x="1687" y="1518"/>
                    <a:pt x="1634" y="1537"/>
                    <a:pt x="1560" y="1549"/>
                  </a:cubicBezTo>
                  <a:cubicBezTo>
                    <a:pt x="1486" y="1561"/>
                    <a:pt x="1504" y="1536"/>
                    <a:pt x="1272" y="1553"/>
                  </a:cubicBezTo>
                  <a:cubicBezTo>
                    <a:pt x="1040" y="1570"/>
                    <a:pt x="336" y="1785"/>
                    <a:pt x="168" y="1649"/>
                  </a:cubicBezTo>
                  <a:cubicBezTo>
                    <a:pt x="0" y="1513"/>
                    <a:pt x="221" y="991"/>
                    <a:pt x="264" y="737"/>
                  </a:cubicBezTo>
                  <a:cubicBezTo>
                    <a:pt x="307" y="483"/>
                    <a:pt x="344" y="244"/>
                    <a:pt x="425" y="126"/>
                  </a:cubicBezTo>
                  <a:cubicBezTo>
                    <a:pt x="506" y="8"/>
                    <a:pt x="615" y="0"/>
                    <a:pt x="748" y="30"/>
                  </a:cubicBezTo>
                  <a:close/>
                </a:path>
              </a:pathLst>
            </a:custGeom>
            <a:blipFill dpi="0" rotWithShape="0">
              <a:blip r:embed="rId3"/>
              <a:srcRect/>
              <a:tile tx="0" ty="0" sx="100000" sy="100000" flip="none" algn="tl"/>
            </a:blip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38" name="Group 29"/>
            <p:cNvGrpSpPr>
              <a:grpSpLocks/>
            </p:cNvGrpSpPr>
            <p:nvPr/>
          </p:nvGrpSpPr>
          <p:grpSpPr bwMode="auto">
            <a:xfrm>
              <a:off x="1584" y="2688"/>
              <a:ext cx="1216" cy="1440"/>
              <a:chOff x="2641" y="1488"/>
              <a:chExt cx="2655" cy="2488"/>
            </a:xfrm>
          </p:grpSpPr>
          <p:grpSp>
            <p:nvGrpSpPr>
              <p:cNvPr id="72739" name="Group 30"/>
              <p:cNvGrpSpPr>
                <a:grpSpLocks/>
              </p:cNvGrpSpPr>
              <p:nvPr/>
            </p:nvGrpSpPr>
            <p:grpSpPr bwMode="auto">
              <a:xfrm>
                <a:off x="2641" y="1488"/>
                <a:ext cx="2496" cy="2436"/>
                <a:chOff x="2641" y="1488"/>
                <a:chExt cx="2496" cy="2436"/>
              </a:xfrm>
            </p:grpSpPr>
            <p:sp>
              <p:nvSpPr>
                <p:cNvPr id="72744" name="Freeform 31"/>
                <p:cNvSpPr>
                  <a:spLocks/>
                </p:cNvSpPr>
                <p:nvPr/>
              </p:nvSpPr>
              <p:spPr bwMode="auto">
                <a:xfrm>
                  <a:off x="3465" y="1900"/>
                  <a:ext cx="434" cy="514"/>
                </a:xfrm>
                <a:custGeom>
                  <a:avLst/>
                  <a:gdLst>
                    <a:gd name="T0" fmla="*/ 132 w 434"/>
                    <a:gd name="T1" fmla="*/ 186 h 514"/>
                    <a:gd name="T2" fmla="*/ 157 w 434"/>
                    <a:gd name="T3" fmla="*/ 114 h 514"/>
                    <a:gd name="T4" fmla="*/ 189 w 434"/>
                    <a:gd name="T5" fmla="*/ 42 h 514"/>
                    <a:gd name="T6" fmla="*/ 236 w 434"/>
                    <a:gd name="T7" fmla="*/ 6 h 514"/>
                    <a:gd name="T8" fmla="*/ 302 w 434"/>
                    <a:gd name="T9" fmla="*/ 0 h 514"/>
                    <a:gd name="T10" fmla="*/ 355 w 434"/>
                    <a:gd name="T11" fmla="*/ 24 h 514"/>
                    <a:gd name="T12" fmla="*/ 393 w 434"/>
                    <a:gd name="T13" fmla="*/ 63 h 514"/>
                    <a:gd name="T14" fmla="*/ 421 w 434"/>
                    <a:gd name="T15" fmla="*/ 135 h 514"/>
                    <a:gd name="T16" fmla="*/ 434 w 434"/>
                    <a:gd name="T17" fmla="*/ 222 h 514"/>
                    <a:gd name="T18" fmla="*/ 434 w 434"/>
                    <a:gd name="T19" fmla="*/ 312 h 514"/>
                    <a:gd name="T20" fmla="*/ 412 w 434"/>
                    <a:gd name="T21" fmla="*/ 411 h 514"/>
                    <a:gd name="T22" fmla="*/ 355 w 434"/>
                    <a:gd name="T23" fmla="*/ 474 h 514"/>
                    <a:gd name="T24" fmla="*/ 299 w 434"/>
                    <a:gd name="T25" fmla="*/ 514 h 514"/>
                    <a:gd name="T26" fmla="*/ 245 w 434"/>
                    <a:gd name="T27" fmla="*/ 510 h 514"/>
                    <a:gd name="T28" fmla="*/ 198 w 434"/>
                    <a:gd name="T29" fmla="*/ 468 h 514"/>
                    <a:gd name="T30" fmla="*/ 157 w 434"/>
                    <a:gd name="T31" fmla="*/ 396 h 514"/>
                    <a:gd name="T32" fmla="*/ 129 w 434"/>
                    <a:gd name="T33" fmla="*/ 333 h 514"/>
                    <a:gd name="T34" fmla="*/ 129 w 434"/>
                    <a:gd name="T35" fmla="*/ 252 h 514"/>
                    <a:gd name="T36" fmla="*/ 0 w 434"/>
                    <a:gd name="T37" fmla="*/ 234 h 514"/>
                    <a:gd name="T38" fmla="*/ 16 w 434"/>
                    <a:gd name="T39" fmla="*/ 189 h 514"/>
                    <a:gd name="T40" fmla="*/ 132 w 434"/>
                    <a:gd name="T41" fmla="*/ 186 h 514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434"/>
                    <a:gd name="T64" fmla="*/ 0 h 514"/>
                    <a:gd name="T65" fmla="*/ 434 w 434"/>
                    <a:gd name="T66" fmla="*/ 514 h 514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434" h="514">
                      <a:moveTo>
                        <a:pt x="132" y="186"/>
                      </a:moveTo>
                      <a:lnTo>
                        <a:pt x="157" y="114"/>
                      </a:lnTo>
                      <a:lnTo>
                        <a:pt x="189" y="42"/>
                      </a:lnTo>
                      <a:lnTo>
                        <a:pt x="236" y="6"/>
                      </a:lnTo>
                      <a:lnTo>
                        <a:pt x="302" y="0"/>
                      </a:lnTo>
                      <a:lnTo>
                        <a:pt x="355" y="24"/>
                      </a:lnTo>
                      <a:lnTo>
                        <a:pt x="393" y="63"/>
                      </a:lnTo>
                      <a:lnTo>
                        <a:pt x="421" y="135"/>
                      </a:lnTo>
                      <a:lnTo>
                        <a:pt x="434" y="222"/>
                      </a:lnTo>
                      <a:lnTo>
                        <a:pt x="434" y="312"/>
                      </a:lnTo>
                      <a:lnTo>
                        <a:pt x="412" y="411"/>
                      </a:lnTo>
                      <a:lnTo>
                        <a:pt x="355" y="474"/>
                      </a:lnTo>
                      <a:lnTo>
                        <a:pt x="299" y="514"/>
                      </a:lnTo>
                      <a:lnTo>
                        <a:pt x="245" y="510"/>
                      </a:lnTo>
                      <a:lnTo>
                        <a:pt x="198" y="468"/>
                      </a:lnTo>
                      <a:lnTo>
                        <a:pt x="157" y="396"/>
                      </a:lnTo>
                      <a:lnTo>
                        <a:pt x="129" y="333"/>
                      </a:lnTo>
                      <a:lnTo>
                        <a:pt x="129" y="252"/>
                      </a:lnTo>
                      <a:lnTo>
                        <a:pt x="0" y="234"/>
                      </a:lnTo>
                      <a:lnTo>
                        <a:pt x="16" y="189"/>
                      </a:lnTo>
                      <a:lnTo>
                        <a:pt x="132" y="186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5" name="Freeform 32"/>
                <p:cNvSpPr>
                  <a:spLocks/>
                </p:cNvSpPr>
                <p:nvPr/>
              </p:nvSpPr>
              <p:spPr bwMode="auto">
                <a:xfrm>
                  <a:off x="3752" y="1488"/>
                  <a:ext cx="566" cy="1154"/>
                </a:xfrm>
                <a:custGeom>
                  <a:avLst/>
                  <a:gdLst>
                    <a:gd name="T0" fmla="*/ 13 w 566"/>
                    <a:gd name="T1" fmla="*/ 1145 h 1154"/>
                    <a:gd name="T2" fmla="*/ 0 w 566"/>
                    <a:gd name="T3" fmla="*/ 1088 h 1154"/>
                    <a:gd name="T4" fmla="*/ 31 w 566"/>
                    <a:gd name="T5" fmla="*/ 1042 h 1154"/>
                    <a:gd name="T6" fmla="*/ 134 w 566"/>
                    <a:gd name="T7" fmla="*/ 988 h 1154"/>
                    <a:gd name="T8" fmla="*/ 226 w 566"/>
                    <a:gd name="T9" fmla="*/ 927 h 1154"/>
                    <a:gd name="T10" fmla="*/ 313 w 566"/>
                    <a:gd name="T11" fmla="*/ 827 h 1154"/>
                    <a:gd name="T12" fmla="*/ 432 w 566"/>
                    <a:gd name="T13" fmla="*/ 689 h 1154"/>
                    <a:gd name="T14" fmla="*/ 463 w 566"/>
                    <a:gd name="T15" fmla="*/ 634 h 1154"/>
                    <a:gd name="T16" fmla="*/ 479 w 566"/>
                    <a:gd name="T17" fmla="*/ 580 h 1154"/>
                    <a:gd name="T18" fmla="*/ 472 w 566"/>
                    <a:gd name="T19" fmla="*/ 526 h 1154"/>
                    <a:gd name="T20" fmla="*/ 444 w 566"/>
                    <a:gd name="T21" fmla="*/ 426 h 1154"/>
                    <a:gd name="T22" fmla="*/ 376 w 566"/>
                    <a:gd name="T23" fmla="*/ 299 h 1154"/>
                    <a:gd name="T24" fmla="*/ 301 w 566"/>
                    <a:gd name="T25" fmla="*/ 229 h 1154"/>
                    <a:gd name="T26" fmla="*/ 235 w 566"/>
                    <a:gd name="T27" fmla="*/ 190 h 1154"/>
                    <a:gd name="T28" fmla="*/ 181 w 566"/>
                    <a:gd name="T29" fmla="*/ 184 h 1154"/>
                    <a:gd name="T30" fmla="*/ 153 w 566"/>
                    <a:gd name="T31" fmla="*/ 190 h 1154"/>
                    <a:gd name="T32" fmla="*/ 150 w 566"/>
                    <a:gd name="T33" fmla="*/ 163 h 1154"/>
                    <a:gd name="T34" fmla="*/ 215 w 566"/>
                    <a:gd name="T35" fmla="*/ 154 h 1154"/>
                    <a:gd name="T36" fmla="*/ 291 w 566"/>
                    <a:gd name="T37" fmla="*/ 154 h 1154"/>
                    <a:gd name="T38" fmla="*/ 238 w 566"/>
                    <a:gd name="T39" fmla="*/ 93 h 1154"/>
                    <a:gd name="T40" fmla="*/ 206 w 566"/>
                    <a:gd name="T41" fmla="*/ 45 h 1154"/>
                    <a:gd name="T42" fmla="*/ 229 w 566"/>
                    <a:gd name="T43" fmla="*/ 27 h 1154"/>
                    <a:gd name="T44" fmla="*/ 313 w 566"/>
                    <a:gd name="T45" fmla="*/ 109 h 1154"/>
                    <a:gd name="T46" fmla="*/ 329 w 566"/>
                    <a:gd name="T47" fmla="*/ 121 h 1154"/>
                    <a:gd name="T48" fmla="*/ 313 w 566"/>
                    <a:gd name="T49" fmla="*/ 57 h 1154"/>
                    <a:gd name="T50" fmla="*/ 301 w 566"/>
                    <a:gd name="T51" fmla="*/ 9 h 1154"/>
                    <a:gd name="T52" fmla="*/ 313 w 566"/>
                    <a:gd name="T53" fmla="*/ 0 h 1154"/>
                    <a:gd name="T54" fmla="*/ 341 w 566"/>
                    <a:gd name="T55" fmla="*/ 9 h 1154"/>
                    <a:gd name="T56" fmla="*/ 366 w 566"/>
                    <a:gd name="T57" fmla="*/ 121 h 1154"/>
                    <a:gd name="T58" fmla="*/ 379 w 566"/>
                    <a:gd name="T59" fmla="*/ 118 h 1154"/>
                    <a:gd name="T60" fmla="*/ 379 w 566"/>
                    <a:gd name="T61" fmla="*/ 30 h 1154"/>
                    <a:gd name="T62" fmla="*/ 404 w 566"/>
                    <a:gd name="T63" fmla="*/ 21 h 1154"/>
                    <a:gd name="T64" fmla="*/ 422 w 566"/>
                    <a:gd name="T65" fmla="*/ 36 h 1154"/>
                    <a:gd name="T66" fmla="*/ 413 w 566"/>
                    <a:gd name="T67" fmla="*/ 154 h 1154"/>
                    <a:gd name="T68" fmla="*/ 407 w 566"/>
                    <a:gd name="T69" fmla="*/ 202 h 1154"/>
                    <a:gd name="T70" fmla="*/ 422 w 566"/>
                    <a:gd name="T71" fmla="*/ 299 h 1154"/>
                    <a:gd name="T72" fmla="*/ 472 w 566"/>
                    <a:gd name="T73" fmla="*/ 402 h 1154"/>
                    <a:gd name="T74" fmla="*/ 525 w 566"/>
                    <a:gd name="T75" fmla="*/ 520 h 1154"/>
                    <a:gd name="T76" fmla="*/ 566 w 566"/>
                    <a:gd name="T77" fmla="*/ 607 h 1154"/>
                    <a:gd name="T78" fmla="*/ 563 w 566"/>
                    <a:gd name="T79" fmla="*/ 652 h 1154"/>
                    <a:gd name="T80" fmla="*/ 488 w 566"/>
                    <a:gd name="T81" fmla="*/ 734 h 1154"/>
                    <a:gd name="T82" fmla="*/ 385 w 566"/>
                    <a:gd name="T83" fmla="*/ 836 h 1154"/>
                    <a:gd name="T84" fmla="*/ 301 w 566"/>
                    <a:gd name="T85" fmla="*/ 937 h 1154"/>
                    <a:gd name="T86" fmla="*/ 197 w 566"/>
                    <a:gd name="T87" fmla="*/ 1070 h 1154"/>
                    <a:gd name="T88" fmla="*/ 112 w 566"/>
                    <a:gd name="T89" fmla="*/ 1136 h 1154"/>
                    <a:gd name="T90" fmla="*/ 47 w 566"/>
                    <a:gd name="T91" fmla="*/ 1154 h 1154"/>
                    <a:gd name="T92" fmla="*/ 13 w 566"/>
                    <a:gd name="T93" fmla="*/ 1145 h 115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566"/>
                    <a:gd name="T142" fmla="*/ 0 h 1154"/>
                    <a:gd name="T143" fmla="*/ 566 w 566"/>
                    <a:gd name="T144" fmla="*/ 1154 h 115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566" h="1154">
                      <a:moveTo>
                        <a:pt x="13" y="1145"/>
                      </a:moveTo>
                      <a:lnTo>
                        <a:pt x="0" y="1088"/>
                      </a:lnTo>
                      <a:lnTo>
                        <a:pt x="31" y="1042"/>
                      </a:lnTo>
                      <a:lnTo>
                        <a:pt x="134" y="988"/>
                      </a:lnTo>
                      <a:lnTo>
                        <a:pt x="226" y="927"/>
                      </a:lnTo>
                      <a:lnTo>
                        <a:pt x="313" y="827"/>
                      </a:lnTo>
                      <a:lnTo>
                        <a:pt x="432" y="689"/>
                      </a:lnTo>
                      <a:lnTo>
                        <a:pt x="463" y="634"/>
                      </a:lnTo>
                      <a:lnTo>
                        <a:pt x="479" y="580"/>
                      </a:lnTo>
                      <a:lnTo>
                        <a:pt x="472" y="526"/>
                      </a:lnTo>
                      <a:lnTo>
                        <a:pt x="444" y="426"/>
                      </a:lnTo>
                      <a:lnTo>
                        <a:pt x="376" y="299"/>
                      </a:lnTo>
                      <a:lnTo>
                        <a:pt x="301" y="229"/>
                      </a:lnTo>
                      <a:lnTo>
                        <a:pt x="235" y="190"/>
                      </a:lnTo>
                      <a:lnTo>
                        <a:pt x="181" y="184"/>
                      </a:lnTo>
                      <a:lnTo>
                        <a:pt x="153" y="190"/>
                      </a:lnTo>
                      <a:lnTo>
                        <a:pt x="150" y="163"/>
                      </a:lnTo>
                      <a:lnTo>
                        <a:pt x="215" y="154"/>
                      </a:lnTo>
                      <a:lnTo>
                        <a:pt x="291" y="154"/>
                      </a:lnTo>
                      <a:lnTo>
                        <a:pt x="238" y="93"/>
                      </a:lnTo>
                      <a:lnTo>
                        <a:pt x="206" y="45"/>
                      </a:lnTo>
                      <a:lnTo>
                        <a:pt x="229" y="27"/>
                      </a:lnTo>
                      <a:lnTo>
                        <a:pt x="313" y="109"/>
                      </a:lnTo>
                      <a:lnTo>
                        <a:pt x="329" y="121"/>
                      </a:lnTo>
                      <a:lnTo>
                        <a:pt x="313" y="57"/>
                      </a:lnTo>
                      <a:lnTo>
                        <a:pt x="301" y="9"/>
                      </a:lnTo>
                      <a:lnTo>
                        <a:pt x="313" y="0"/>
                      </a:lnTo>
                      <a:lnTo>
                        <a:pt x="341" y="9"/>
                      </a:lnTo>
                      <a:lnTo>
                        <a:pt x="366" y="121"/>
                      </a:lnTo>
                      <a:lnTo>
                        <a:pt x="379" y="118"/>
                      </a:lnTo>
                      <a:lnTo>
                        <a:pt x="379" y="30"/>
                      </a:lnTo>
                      <a:lnTo>
                        <a:pt x="404" y="21"/>
                      </a:lnTo>
                      <a:lnTo>
                        <a:pt x="422" y="36"/>
                      </a:lnTo>
                      <a:lnTo>
                        <a:pt x="413" y="154"/>
                      </a:lnTo>
                      <a:lnTo>
                        <a:pt x="407" y="202"/>
                      </a:lnTo>
                      <a:lnTo>
                        <a:pt x="422" y="299"/>
                      </a:lnTo>
                      <a:lnTo>
                        <a:pt x="472" y="402"/>
                      </a:lnTo>
                      <a:lnTo>
                        <a:pt x="525" y="520"/>
                      </a:lnTo>
                      <a:lnTo>
                        <a:pt x="566" y="607"/>
                      </a:lnTo>
                      <a:lnTo>
                        <a:pt x="563" y="652"/>
                      </a:lnTo>
                      <a:lnTo>
                        <a:pt x="488" y="734"/>
                      </a:lnTo>
                      <a:lnTo>
                        <a:pt x="385" y="836"/>
                      </a:lnTo>
                      <a:lnTo>
                        <a:pt x="301" y="937"/>
                      </a:lnTo>
                      <a:lnTo>
                        <a:pt x="197" y="1070"/>
                      </a:lnTo>
                      <a:lnTo>
                        <a:pt x="112" y="1136"/>
                      </a:lnTo>
                      <a:lnTo>
                        <a:pt x="47" y="1154"/>
                      </a:lnTo>
                      <a:lnTo>
                        <a:pt x="13" y="114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6" name="Freeform 33"/>
                <p:cNvSpPr>
                  <a:spLocks/>
                </p:cNvSpPr>
                <p:nvPr/>
              </p:nvSpPr>
              <p:spPr bwMode="auto">
                <a:xfrm>
                  <a:off x="2641" y="2564"/>
                  <a:ext cx="1037" cy="581"/>
                </a:xfrm>
                <a:custGeom>
                  <a:avLst/>
                  <a:gdLst>
                    <a:gd name="T0" fmla="*/ 210 w 1037"/>
                    <a:gd name="T1" fmla="*/ 468 h 581"/>
                    <a:gd name="T2" fmla="*/ 361 w 1037"/>
                    <a:gd name="T3" fmla="*/ 462 h 581"/>
                    <a:gd name="T4" fmla="*/ 498 w 1037"/>
                    <a:gd name="T5" fmla="*/ 444 h 581"/>
                    <a:gd name="T6" fmla="*/ 583 w 1037"/>
                    <a:gd name="T7" fmla="*/ 423 h 581"/>
                    <a:gd name="T8" fmla="*/ 705 w 1037"/>
                    <a:gd name="T9" fmla="*/ 354 h 581"/>
                    <a:gd name="T10" fmla="*/ 792 w 1037"/>
                    <a:gd name="T11" fmla="*/ 288 h 581"/>
                    <a:gd name="T12" fmla="*/ 906 w 1037"/>
                    <a:gd name="T13" fmla="*/ 207 h 581"/>
                    <a:gd name="T14" fmla="*/ 959 w 1037"/>
                    <a:gd name="T15" fmla="*/ 156 h 581"/>
                    <a:gd name="T16" fmla="*/ 1000 w 1037"/>
                    <a:gd name="T17" fmla="*/ 120 h 581"/>
                    <a:gd name="T18" fmla="*/ 1037 w 1037"/>
                    <a:gd name="T19" fmla="*/ 81 h 581"/>
                    <a:gd name="T20" fmla="*/ 1037 w 1037"/>
                    <a:gd name="T21" fmla="*/ 39 h 581"/>
                    <a:gd name="T22" fmla="*/ 996 w 1037"/>
                    <a:gd name="T23" fmla="*/ 0 h 581"/>
                    <a:gd name="T24" fmla="*/ 971 w 1037"/>
                    <a:gd name="T25" fmla="*/ 9 h 581"/>
                    <a:gd name="T26" fmla="*/ 903 w 1037"/>
                    <a:gd name="T27" fmla="*/ 90 h 581"/>
                    <a:gd name="T28" fmla="*/ 828 w 1037"/>
                    <a:gd name="T29" fmla="*/ 183 h 581"/>
                    <a:gd name="T30" fmla="*/ 752 w 1037"/>
                    <a:gd name="T31" fmla="*/ 270 h 581"/>
                    <a:gd name="T32" fmla="*/ 642 w 1037"/>
                    <a:gd name="T33" fmla="*/ 342 h 581"/>
                    <a:gd name="T34" fmla="*/ 548 w 1037"/>
                    <a:gd name="T35" fmla="*/ 390 h 581"/>
                    <a:gd name="T36" fmla="*/ 445 w 1037"/>
                    <a:gd name="T37" fmla="*/ 414 h 581"/>
                    <a:gd name="T38" fmla="*/ 301 w 1037"/>
                    <a:gd name="T39" fmla="*/ 417 h 581"/>
                    <a:gd name="T40" fmla="*/ 216 w 1037"/>
                    <a:gd name="T41" fmla="*/ 417 h 581"/>
                    <a:gd name="T42" fmla="*/ 144 w 1037"/>
                    <a:gd name="T43" fmla="*/ 363 h 581"/>
                    <a:gd name="T44" fmla="*/ 125 w 1037"/>
                    <a:gd name="T45" fmla="*/ 327 h 581"/>
                    <a:gd name="T46" fmla="*/ 94 w 1037"/>
                    <a:gd name="T47" fmla="*/ 327 h 581"/>
                    <a:gd name="T48" fmla="*/ 116 w 1037"/>
                    <a:gd name="T49" fmla="*/ 372 h 581"/>
                    <a:gd name="T50" fmla="*/ 150 w 1037"/>
                    <a:gd name="T51" fmla="*/ 414 h 581"/>
                    <a:gd name="T52" fmla="*/ 66 w 1037"/>
                    <a:gd name="T53" fmla="*/ 396 h 581"/>
                    <a:gd name="T54" fmla="*/ 3 w 1037"/>
                    <a:gd name="T55" fmla="*/ 387 h 581"/>
                    <a:gd name="T56" fmla="*/ 3 w 1037"/>
                    <a:gd name="T57" fmla="*/ 405 h 581"/>
                    <a:gd name="T58" fmla="*/ 59 w 1037"/>
                    <a:gd name="T59" fmla="*/ 417 h 581"/>
                    <a:gd name="T60" fmla="*/ 97 w 1037"/>
                    <a:gd name="T61" fmla="*/ 441 h 581"/>
                    <a:gd name="T62" fmla="*/ 131 w 1037"/>
                    <a:gd name="T63" fmla="*/ 444 h 581"/>
                    <a:gd name="T64" fmla="*/ 78 w 1037"/>
                    <a:gd name="T65" fmla="*/ 462 h 581"/>
                    <a:gd name="T66" fmla="*/ 0 w 1037"/>
                    <a:gd name="T67" fmla="*/ 481 h 581"/>
                    <a:gd name="T68" fmla="*/ 3 w 1037"/>
                    <a:gd name="T69" fmla="*/ 499 h 581"/>
                    <a:gd name="T70" fmla="*/ 28 w 1037"/>
                    <a:gd name="T71" fmla="*/ 505 h 581"/>
                    <a:gd name="T72" fmla="*/ 103 w 1037"/>
                    <a:gd name="T73" fmla="*/ 481 h 581"/>
                    <a:gd name="T74" fmla="*/ 150 w 1037"/>
                    <a:gd name="T75" fmla="*/ 477 h 581"/>
                    <a:gd name="T76" fmla="*/ 122 w 1037"/>
                    <a:gd name="T77" fmla="*/ 505 h 581"/>
                    <a:gd name="T78" fmla="*/ 78 w 1037"/>
                    <a:gd name="T79" fmla="*/ 550 h 581"/>
                    <a:gd name="T80" fmla="*/ 59 w 1037"/>
                    <a:gd name="T81" fmla="*/ 562 h 581"/>
                    <a:gd name="T82" fmla="*/ 75 w 1037"/>
                    <a:gd name="T83" fmla="*/ 581 h 581"/>
                    <a:gd name="T84" fmla="*/ 113 w 1037"/>
                    <a:gd name="T85" fmla="*/ 559 h 581"/>
                    <a:gd name="T86" fmla="*/ 163 w 1037"/>
                    <a:gd name="T87" fmla="*/ 514 h 581"/>
                    <a:gd name="T88" fmla="*/ 210 w 1037"/>
                    <a:gd name="T89" fmla="*/ 468 h 581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37"/>
                    <a:gd name="T136" fmla="*/ 0 h 581"/>
                    <a:gd name="T137" fmla="*/ 1037 w 1037"/>
                    <a:gd name="T138" fmla="*/ 581 h 581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37" h="581">
                      <a:moveTo>
                        <a:pt x="210" y="468"/>
                      </a:moveTo>
                      <a:lnTo>
                        <a:pt x="361" y="462"/>
                      </a:lnTo>
                      <a:lnTo>
                        <a:pt x="498" y="444"/>
                      </a:lnTo>
                      <a:lnTo>
                        <a:pt x="583" y="423"/>
                      </a:lnTo>
                      <a:lnTo>
                        <a:pt x="705" y="354"/>
                      </a:lnTo>
                      <a:lnTo>
                        <a:pt x="792" y="288"/>
                      </a:lnTo>
                      <a:lnTo>
                        <a:pt x="906" y="207"/>
                      </a:lnTo>
                      <a:lnTo>
                        <a:pt x="959" y="156"/>
                      </a:lnTo>
                      <a:lnTo>
                        <a:pt x="1000" y="120"/>
                      </a:lnTo>
                      <a:lnTo>
                        <a:pt x="1037" y="81"/>
                      </a:lnTo>
                      <a:lnTo>
                        <a:pt x="1037" y="39"/>
                      </a:lnTo>
                      <a:lnTo>
                        <a:pt x="996" y="0"/>
                      </a:lnTo>
                      <a:lnTo>
                        <a:pt x="971" y="9"/>
                      </a:lnTo>
                      <a:lnTo>
                        <a:pt x="903" y="90"/>
                      </a:lnTo>
                      <a:lnTo>
                        <a:pt x="828" y="183"/>
                      </a:lnTo>
                      <a:lnTo>
                        <a:pt x="752" y="270"/>
                      </a:lnTo>
                      <a:lnTo>
                        <a:pt x="642" y="342"/>
                      </a:lnTo>
                      <a:lnTo>
                        <a:pt x="548" y="390"/>
                      </a:lnTo>
                      <a:lnTo>
                        <a:pt x="445" y="414"/>
                      </a:lnTo>
                      <a:lnTo>
                        <a:pt x="301" y="417"/>
                      </a:lnTo>
                      <a:lnTo>
                        <a:pt x="216" y="417"/>
                      </a:lnTo>
                      <a:lnTo>
                        <a:pt x="144" y="363"/>
                      </a:lnTo>
                      <a:lnTo>
                        <a:pt x="125" y="327"/>
                      </a:lnTo>
                      <a:lnTo>
                        <a:pt x="94" y="327"/>
                      </a:lnTo>
                      <a:lnTo>
                        <a:pt x="116" y="372"/>
                      </a:lnTo>
                      <a:lnTo>
                        <a:pt x="150" y="414"/>
                      </a:lnTo>
                      <a:lnTo>
                        <a:pt x="66" y="396"/>
                      </a:lnTo>
                      <a:lnTo>
                        <a:pt x="3" y="387"/>
                      </a:lnTo>
                      <a:lnTo>
                        <a:pt x="3" y="405"/>
                      </a:lnTo>
                      <a:lnTo>
                        <a:pt x="59" y="417"/>
                      </a:lnTo>
                      <a:lnTo>
                        <a:pt x="97" y="441"/>
                      </a:lnTo>
                      <a:lnTo>
                        <a:pt x="131" y="444"/>
                      </a:lnTo>
                      <a:lnTo>
                        <a:pt x="78" y="462"/>
                      </a:lnTo>
                      <a:lnTo>
                        <a:pt x="0" y="481"/>
                      </a:lnTo>
                      <a:lnTo>
                        <a:pt x="3" y="499"/>
                      </a:lnTo>
                      <a:lnTo>
                        <a:pt x="28" y="505"/>
                      </a:lnTo>
                      <a:lnTo>
                        <a:pt x="103" y="481"/>
                      </a:lnTo>
                      <a:lnTo>
                        <a:pt x="150" y="477"/>
                      </a:lnTo>
                      <a:lnTo>
                        <a:pt x="122" y="505"/>
                      </a:lnTo>
                      <a:lnTo>
                        <a:pt x="78" y="550"/>
                      </a:lnTo>
                      <a:lnTo>
                        <a:pt x="59" y="562"/>
                      </a:lnTo>
                      <a:lnTo>
                        <a:pt x="75" y="581"/>
                      </a:lnTo>
                      <a:lnTo>
                        <a:pt x="113" y="559"/>
                      </a:lnTo>
                      <a:lnTo>
                        <a:pt x="163" y="514"/>
                      </a:lnTo>
                      <a:lnTo>
                        <a:pt x="210" y="46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7" name="Freeform 34"/>
                <p:cNvSpPr>
                  <a:spLocks/>
                </p:cNvSpPr>
                <p:nvPr/>
              </p:nvSpPr>
              <p:spPr bwMode="auto">
                <a:xfrm>
                  <a:off x="3596" y="2504"/>
                  <a:ext cx="608" cy="800"/>
                </a:xfrm>
                <a:custGeom>
                  <a:avLst/>
                  <a:gdLst>
                    <a:gd name="T0" fmla="*/ 38 w 608"/>
                    <a:gd name="T1" fmla="*/ 90 h 800"/>
                    <a:gd name="T2" fmla="*/ 63 w 608"/>
                    <a:gd name="T3" fmla="*/ 27 h 800"/>
                    <a:gd name="T4" fmla="*/ 104 w 608"/>
                    <a:gd name="T5" fmla="*/ 0 h 800"/>
                    <a:gd name="T6" fmla="*/ 141 w 608"/>
                    <a:gd name="T7" fmla="*/ 0 h 800"/>
                    <a:gd name="T8" fmla="*/ 179 w 608"/>
                    <a:gd name="T9" fmla="*/ 18 h 800"/>
                    <a:gd name="T10" fmla="*/ 216 w 608"/>
                    <a:gd name="T11" fmla="*/ 54 h 800"/>
                    <a:gd name="T12" fmla="*/ 235 w 608"/>
                    <a:gd name="T13" fmla="*/ 117 h 800"/>
                    <a:gd name="T14" fmla="*/ 245 w 608"/>
                    <a:gd name="T15" fmla="*/ 180 h 800"/>
                    <a:gd name="T16" fmla="*/ 263 w 608"/>
                    <a:gd name="T17" fmla="*/ 243 h 800"/>
                    <a:gd name="T18" fmla="*/ 298 w 608"/>
                    <a:gd name="T19" fmla="*/ 312 h 800"/>
                    <a:gd name="T20" fmla="*/ 357 w 608"/>
                    <a:gd name="T21" fmla="*/ 384 h 800"/>
                    <a:gd name="T22" fmla="*/ 415 w 608"/>
                    <a:gd name="T23" fmla="*/ 432 h 800"/>
                    <a:gd name="T24" fmla="*/ 499 w 608"/>
                    <a:gd name="T25" fmla="*/ 468 h 800"/>
                    <a:gd name="T26" fmla="*/ 571 w 608"/>
                    <a:gd name="T27" fmla="*/ 522 h 800"/>
                    <a:gd name="T28" fmla="*/ 608 w 608"/>
                    <a:gd name="T29" fmla="*/ 577 h 800"/>
                    <a:gd name="T30" fmla="*/ 602 w 608"/>
                    <a:gd name="T31" fmla="*/ 622 h 800"/>
                    <a:gd name="T32" fmla="*/ 593 w 608"/>
                    <a:gd name="T33" fmla="*/ 676 h 800"/>
                    <a:gd name="T34" fmla="*/ 565 w 608"/>
                    <a:gd name="T35" fmla="*/ 712 h 800"/>
                    <a:gd name="T36" fmla="*/ 518 w 608"/>
                    <a:gd name="T37" fmla="*/ 757 h 800"/>
                    <a:gd name="T38" fmla="*/ 449 w 608"/>
                    <a:gd name="T39" fmla="*/ 790 h 800"/>
                    <a:gd name="T40" fmla="*/ 396 w 608"/>
                    <a:gd name="T41" fmla="*/ 800 h 800"/>
                    <a:gd name="T42" fmla="*/ 320 w 608"/>
                    <a:gd name="T43" fmla="*/ 784 h 800"/>
                    <a:gd name="T44" fmla="*/ 251 w 608"/>
                    <a:gd name="T45" fmla="*/ 748 h 800"/>
                    <a:gd name="T46" fmla="*/ 179 w 608"/>
                    <a:gd name="T47" fmla="*/ 694 h 800"/>
                    <a:gd name="T48" fmla="*/ 129 w 608"/>
                    <a:gd name="T49" fmla="*/ 631 h 800"/>
                    <a:gd name="T50" fmla="*/ 82 w 608"/>
                    <a:gd name="T51" fmla="*/ 550 h 800"/>
                    <a:gd name="T52" fmla="*/ 44 w 608"/>
                    <a:gd name="T53" fmla="*/ 456 h 800"/>
                    <a:gd name="T54" fmla="*/ 19 w 608"/>
                    <a:gd name="T55" fmla="*/ 375 h 800"/>
                    <a:gd name="T56" fmla="*/ 7 w 608"/>
                    <a:gd name="T57" fmla="*/ 297 h 800"/>
                    <a:gd name="T58" fmla="*/ 0 w 608"/>
                    <a:gd name="T59" fmla="*/ 189 h 800"/>
                    <a:gd name="T60" fmla="*/ 19 w 608"/>
                    <a:gd name="T61" fmla="*/ 117 h 800"/>
                    <a:gd name="T62" fmla="*/ 38 w 608"/>
                    <a:gd name="T63" fmla="*/ 90 h 80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608"/>
                    <a:gd name="T97" fmla="*/ 0 h 800"/>
                    <a:gd name="T98" fmla="*/ 608 w 608"/>
                    <a:gd name="T99" fmla="*/ 800 h 80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608" h="800">
                      <a:moveTo>
                        <a:pt x="38" y="90"/>
                      </a:moveTo>
                      <a:lnTo>
                        <a:pt x="63" y="27"/>
                      </a:lnTo>
                      <a:lnTo>
                        <a:pt x="104" y="0"/>
                      </a:lnTo>
                      <a:lnTo>
                        <a:pt x="141" y="0"/>
                      </a:lnTo>
                      <a:lnTo>
                        <a:pt x="179" y="18"/>
                      </a:lnTo>
                      <a:lnTo>
                        <a:pt x="216" y="54"/>
                      </a:lnTo>
                      <a:lnTo>
                        <a:pt x="235" y="117"/>
                      </a:lnTo>
                      <a:lnTo>
                        <a:pt x="245" y="180"/>
                      </a:lnTo>
                      <a:lnTo>
                        <a:pt x="263" y="243"/>
                      </a:lnTo>
                      <a:lnTo>
                        <a:pt x="298" y="312"/>
                      </a:lnTo>
                      <a:lnTo>
                        <a:pt x="357" y="384"/>
                      </a:lnTo>
                      <a:lnTo>
                        <a:pt x="415" y="432"/>
                      </a:lnTo>
                      <a:lnTo>
                        <a:pt x="499" y="468"/>
                      </a:lnTo>
                      <a:lnTo>
                        <a:pt x="571" y="522"/>
                      </a:lnTo>
                      <a:lnTo>
                        <a:pt x="608" y="577"/>
                      </a:lnTo>
                      <a:lnTo>
                        <a:pt x="602" y="622"/>
                      </a:lnTo>
                      <a:lnTo>
                        <a:pt x="593" y="676"/>
                      </a:lnTo>
                      <a:lnTo>
                        <a:pt x="565" y="712"/>
                      </a:lnTo>
                      <a:lnTo>
                        <a:pt x="518" y="757"/>
                      </a:lnTo>
                      <a:lnTo>
                        <a:pt x="449" y="790"/>
                      </a:lnTo>
                      <a:lnTo>
                        <a:pt x="396" y="800"/>
                      </a:lnTo>
                      <a:lnTo>
                        <a:pt x="320" y="784"/>
                      </a:lnTo>
                      <a:lnTo>
                        <a:pt x="251" y="748"/>
                      </a:lnTo>
                      <a:lnTo>
                        <a:pt x="179" y="694"/>
                      </a:lnTo>
                      <a:lnTo>
                        <a:pt x="129" y="631"/>
                      </a:lnTo>
                      <a:lnTo>
                        <a:pt x="82" y="550"/>
                      </a:lnTo>
                      <a:lnTo>
                        <a:pt x="44" y="456"/>
                      </a:lnTo>
                      <a:lnTo>
                        <a:pt x="19" y="375"/>
                      </a:lnTo>
                      <a:lnTo>
                        <a:pt x="7" y="297"/>
                      </a:lnTo>
                      <a:lnTo>
                        <a:pt x="0" y="189"/>
                      </a:lnTo>
                      <a:lnTo>
                        <a:pt x="19" y="117"/>
                      </a:lnTo>
                      <a:lnTo>
                        <a:pt x="38" y="9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8" name="Freeform 35"/>
                <p:cNvSpPr>
                  <a:spLocks/>
                </p:cNvSpPr>
                <p:nvPr/>
              </p:nvSpPr>
              <p:spPr bwMode="auto">
                <a:xfrm>
                  <a:off x="4094" y="2846"/>
                  <a:ext cx="1043" cy="726"/>
                </a:xfrm>
                <a:custGeom>
                  <a:avLst/>
                  <a:gdLst>
                    <a:gd name="T0" fmla="*/ 116 w 1043"/>
                    <a:gd name="T1" fmla="*/ 230 h 726"/>
                    <a:gd name="T2" fmla="*/ 216 w 1043"/>
                    <a:gd name="T3" fmla="*/ 147 h 726"/>
                    <a:gd name="T4" fmla="*/ 338 w 1043"/>
                    <a:gd name="T5" fmla="*/ 72 h 726"/>
                    <a:gd name="T6" fmla="*/ 417 w 1043"/>
                    <a:gd name="T7" fmla="*/ 27 h 726"/>
                    <a:gd name="T8" fmla="*/ 479 w 1043"/>
                    <a:gd name="T9" fmla="*/ 12 h 726"/>
                    <a:gd name="T10" fmla="*/ 529 w 1043"/>
                    <a:gd name="T11" fmla="*/ 0 h 726"/>
                    <a:gd name="T12" fmla="*/ 573 w 1043"/>
                    <a:gd name="T13" fmla="*/ 18 h 726"/>
                    <a:gd name="T14" fmla="*/ 601 w 1043"/>
                    <a:gd name="T15" fmla="*/ 75 h 726"/>
                    <a:gd name="T16" fmla="*/ 620 w 1043"/>
                    <a:gd name="T17" fmla="*/ 230 h 726"/>
                    <a:gd name="T18" fmla="*/ 620 w 1043"/>
                    <a:gd name="T19" fmla="*/ 416 h 726"/>
                    <a:gd name="T20" fmla="*/ 620 w 1043"/>
                    <a:gd name="T21" fmla="*/ 536 h 726"/>
                    <a:gd name="T22" fmla="*/ 642 w 1043"/>
                    <a:gd name="T23" fmla="*/ 609 h 726"/>
                    <a:gd name="T24" fmla="*/ 686 w 1043"/>
                    <a:gd name="T25" fmla="*/ 597 h 726"/>
                    <a:gd name="T26" fmla="*/ 717 w 1043"/>
                    <a:gd name="T27" fmla="*/ 552 h 726"/>
                    <a:gd name="T28" fmla="*/ 779 w 1043"/>
                    <a:gd name="T29" fmla="*/ 500 h 726"/>
                    <a:gd name="T30" fmla="*/ 876 w 1043"/>
                    <a:gd name="T31" fmla="*/ 470 h 726"/>
                    <a:gd name="T32" fmla="*/ 943 w 1043"/>
                    <a:gd name="T33" fmla="*/ 470 h 726"/>
                    <a:gd name="T34" fmla="*/ 1043 w 1043"/>
                    <a:gd name="T35" fmla="*/ 488 h 726"/>
                    <a:gd name="T36" fmla="*/ 1037 w 1043"/>
                    <a:gd name="T37" fmla="*/ 524 h 726"/>
                    <a:gd name="T38" fmla="*/ 1015 w 1043"/>
                    <a:gd name="T39" fmla="*/ 555 h 726"/>
                    <a:gd name="T40" fmla="*/ 981 w 1043"/>
                    <a:gd name="T41" fmla="*/ 561 h 726"/>
                    <a:gd name="T42" fmla="*/ 943 w 1043"/>
                    <a:gd name="T43" fmla="*/ 542 h 726"/>
                    <a:gd name="T44" fmla="*/ 886 w 1043"/>
                    <a:gd name="T45" fmla="*/ 518 h 726"/>
                    <a:gd name="T46" fmla="*/ 829 w 1043"/>
                    <a:gd name="T47" fmla="*/ 518 h 726"/>
                    <a:gd name="T48" fmla="*/ 754 w 1043"/>
                    <a:gd name="T49" fmla="*/ 564 h 726"/>
                    <a:gd name="T50" fmla="*/ 708 w 1043"/>
                    <a:gd name="T51" fmla="*/ 633 h 726"/>
                    <a:gd name="T52" fmla="*/ 698 w 1043"/>
                    <a:gd name="T53" fmla="*/ 690 h 726"/>
                    <a:gd name="T54" fmla="*/ 679 w 1043"/>
                    <a:gd name="T55" fmla="*/ 726 h 726"/>
                    <a:gd name="T56" fmla="*/ 604 w 1043"/>
                    <a:gd name="T57" fmla="*/ 723 h 726"/>
                    <a:gd name="T58" fmla="*/ 601 w 1043"/>
                    <a:gd name="T59" fmla="*/ 669 h 726"/>
                    <a:gd name="T60" fmla="*/ 576 w 1043"/>
                    <a:gd name="T61" fmla="*/ 591 h 726"/>
                    <a:gd name="T62" fmla="*/ 567 w 1043"/>
                    <a:gd name="T63" fmla="*/ 509 h 726"/>
                    <a:gd name="T64" fmla="*/ 573 w 1043"/>
                    <a:gd name="T65" fmla="*/ 401 h 726"/>
                    <a:gd name="T66" fmla="*/ 564 w 1043"/>
                    <a:gd name="T67" fmla="*/ 248 h 726"/>
                    <a:gd name="T68" fmla="*/ 558 w 1043"/>
                    <a:gd name="T69" fmla="*/ 147 h 726"/>
                    <a:gd name="T70" fmla="*/ 539 w 1043"/>
                    <a:gd name="T71" fmla="*/ 111 h 726"/>
                    <a:gd name="T72" fmla="*/ 501 w 1043"/>
                    <a:gd name="T73" fmla="*/ 75 h 726"/>
                    <a:gd name="T74" fmla="*/ 461 w 1043"/>
                    <a:gd name="T75" fmla="*/ 75 h 726"/>
                    <a:gd name="T76" fmla="*/ 403 w 1043"/>
                    <a:gd name="T77" fmla="*/ 111 h 726"/>
                    <a:gd name="T78" fmla="*/ 328 w 1043"/>
                    <a:gd name="T79" fmla="*/ 181 h 726"/>
                    <a:gd name="T80" fmla="*/ 235 w 1043"/>
                    <a:gd name="T81" fmla="*/ 272 h 726"/>
                    <a:gd name="T82" fmla="*/ 141 w 1043"/>
                    <a:gd name="T83" fmla="*/ 356 h 726"/>
                    <a:gd name="T84" fmla="*/ 94 w 1043"/>
                    <a:gd name="T85" fmla="*/ 383 h 726"/>
                    <a:gd name="T86" fmla="*/ 38 w 1043"/>
                    <a:gd name="T87" fmla="*/ 383 h 726"/>
                    <a:gd name="T88" fmla="*/ 0 w 1043"/>
                    <a:gd name="T89" fmla="*/ 344 h 726"/>
                    <a:gd name="T90" fmla="*/ 3 w 1043"/>
                    <a:gd name="T91" fmla="*/ 281 h 726"/>
                    <a:gd name="T92" fmla="*/ 41 w 1043"/>
                    <a:gd name="T93" fmla="*/ 248 h 726"/>
                    <a:gd name="T94" fmla="*/ 84 w 1043"/>
                    <a:gd name="T95" fmla="*/ 239 h 726"/>
                    <a:gd name="T96" fmla="*/ 116 w 1043"/>
                    <a:gd name="T97" fmla="*/ 230 h 72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1043"/>
                    <a:gd name="T148" fmla="*/ 0 h 726"/>
                    <a:gd name="T149" fmla="*/ 1043 w 1043"/>
                    <a:gd name="T150" fmla="*/ 726 h 726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1043" h="726">
                      <a:moveTo>
                        <a:pt x="116" y="230"/>
                      </a:moveTo>
                      <a:lnTo>
                        <a:pt x="216" y="147"/>
                      </a:lnTo>
                      <a:lnTo>
                        <a:pt x="338" y="72"/>
                      </a:lnTo>
                      <a:lnTo>
                        <a:pt x="417" y="27"/>
                      </a:lnTo>
                      <a:lnTo>
                        <a:pt x="479" y="12"/>
                      </a:lnTo>
                      <a:lnTo>
                        <a:pt x="529" y="0"/>
                      </a:lnTo>
                      <a:lnTo>
                        <a:pt x="573" y="18"/>
                      </a:lnTo>
                      <a:lnTo>
                        <a:pt x="601" y="75"/>
                      </a:lnTo>
                      <a:lnTo>
                        <a:pt x="620" y="230"/>
                      </a:lnTo>
                      <a:lnTo>
                        <a:pt x="620" y="416"/>
                      </a:lnTo>
                      <a:lnTo>
                        <a:pt x="620" y="536"/>
                      </a:lnTo>
                      <a:lnTo>
                        <a:pt x="642" y="609"/>
                      </a:lnTo>
                      <a:lnTo>
                        <a:pt x="686" y="597"/>
                      </a:lnTo>
                      <a:lnTo>
                        <a:pt x="717" y="552"/>
                      </a:lnTo>
                      <a:lnTo>
                        <a:pt x="779" y="500"/>
                      </a:lnTo>
                      <a:lnTo>
                        <a:pt x="876" y="470"/>
                      </a:lnTo>
                      <a:lnTo>
                        <a:pt x="943" y="470"/>
                      </a:lnTo>
                      <a:lnTo>
                        <a:pt x="1043" y="488"/>
                      </a:lnTo>
                      <a:lnTo>
                        <a:pt x="1037" y="524"/>
                      </a:lnTo>
                      <a:lnTo>
                        <a:pt x="1015" y="555"/>
                      </a:lnTo>
                      <a:lnTo>
                        <a:pt x="981" y="561"/>
                      </a:lnTo>
                      <a:lnTo>
                        <a:pt x="943" y="542"/>
                      </a:lnTo>
                      <a:lnTo>
                        <a:pt x="886" y="518"/>
                      </a:lnTo>
                      <a:lnTo>
                        <a:pt x="829" y="518"/>
                      </a:lnTo>
                      <a:lnTo>
                        <a:pt x="754" y="564"/>
                      </a:lnTo>
                      <a:lnTo>
                        <a:pt x="708" y="633"/>
                      </a:lnTo>
                      <a:lnTo>
                        <a:pt x="698" y="690"/>
                      </a:lnTo>
                      <a:lnTo>
                        <a:pt x="679" y="726"/>
                      </a:lnTo>
                      <a:lnTo>
                        <a:pt x="604" y="723"/>
                      </a:lnTo>
                      <a:lnTo>
                        <a:pt x="601" y="669"/>
                      </a:lnTo>
                      <a:lnTo>
                        <a:pt x="576" y="591"/>
                      </a:lnTo>
                      <a:lnTo>
                        <a:pt x="567" y="509"/>
                      </a:lnTo>
                      <a:lnTo>
                        <a:pt x="573" y="401"/>
                      </a:lnTo>
                      <a:lnTo>
                        <a:pt x="564" y="248"/>
                      </a:lnTo>
                      <a:lnTo>
                        <a:pt x="558" y="147"/>
                      </a:lnTo>
                      <a:lnTo>
                        <a:pt x="539" y="111"/>
                      </a:lnTo>
                      <a:lnTo>
                        <a:pt x="501" y="75"/>
                      </a:lnTo>
                      <a:lnTo>
                        <a:pt x="461" y="75"/>
                      </a:lnTo>
                      <a:lnTo>
                        <a:pt x="403" y="111"/>
                      </a:lnTo>
                      <a:lnTo>
                        <a:pt x="328" y="181"/>
                      </a:lnTo>
                      <a:lnTo>
                        <a:pt x="235" y="272"/>
                      </a:lnTo>
                      <a:lnTo>
                        <a:pt x="141" y="356"/>
                      </a:lnTo>
                      <a:lnTo>
                        <a:pt x="94" y="383"/>
                      </a:lnTo>
                      <a:lnTo>
                        <a:pt x="38" y="383"/>
                      </a:lnTo>
                      <a:lnTo>
                        <a:pt x="0" y="344"/>
                      </a:lnTo>
                      <a:lnTo>
                        <a:pt x="3" y="281"/>
                      </a:lnTo>
                      <a:lnTo>
                        <a:pt x="41" y="248"/>
                      </a:lnTo>
                      <a:lnTo>
                        <a:pt x="84" y="239"/>
                      </a:lnTo>
                      <a:lnTo>
                        <a:pt x="116" y="23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9" name="Freeform 36"/>
                <p:cNvSpPr>
                  <a:spLocks/>
                </p:cNvSpPr>
                <p:nvPr/>
              </p:nvSpPr>
              <p:spPr bwMode="auto">
                <a:xfrm>
                  <a:off x="4038" y="3162"/>
                  <a:ext cx="713" cy="762"/>
                </a:xfrm>
                <a:custGeom>
                  <a:avLst/>
                  <a:gdLst>
                    <a:gd name="T0" fmla="*/ 0 w 713"/>
                    <a:gd name="T1" fmla="*/ 64 h 762"/>
                    <a:gd name="T2" fmla="*/ 22 w 713"/>
                    <a:gd name="T3" fmla="*/ 16 h 762"/>
                    <a:gd name="T4" fmla="*/ 69 w 713"/>
                    <a:gd name="T5" fmla="*/ 0 h 762"/>
                    <a:gd name="T6" fmla="*/ 134 w 713"/>
                    <a:gd name="T7" fmla="*/ 7 h 762"/>
                    <a:gd name="T8" fmla="*/ 150 w 713"/>
                    <a:gd name="T9" fmla="*/ 52 h 762"/>
                    <a:gd name="T10" fmla="*/ 125 w 713"/>
                    <a:gd name="T11" fmla="*/ 227 h 762"/>
                    <a:gd name="T12" fmla="*/ 122 w 713"/>
                    <a:gd name="T13" fmla="*/ 360 h 762"/>
                    <a:gd name="T14" fmla="*/ 116 w 713"/>
                    <a:gd name="T15" fmla="*/ 435 h 762"/>
                    <a:gd name="T16" fmla="*/ 116 w 713"/>
                    <a:gd name="T17" fmla="*/ 450 h 762"/>
                    <a:gd name="T18" fmla="*/ 131 w 713"/>
                    <a:gd name="T19" fmla="*/ 524 h 762"/>
                    <a:gd name="T20" fmla="*/ 172 w 713"/>
                    <a:gd name="T21" fmla="*/ 536 h 762"/>
                    <a:gd name="T22" fmla="*/ 225 w 713"/>
                    <a:gd name="T23" fmla="*/ 524 h 762"/>
                    <a:gd name="T24" fmla="*/ 303 w 713"/>
                    <a:gd name="T25" fmla="*/ 481 h 762"/>
                    <a:gd name="T26" fmla="*/ 387 w 713"/>
                    <a:gd name="T27" fmla="*/ 460 h 762"/>
                    <a:gd name="T28" fmla="*/ 482 w 713"/>
                    <a:gd name="T29" fmla="*/ 444 h 762"/>
                    <a:gd name="T30" fmla="*/ 585 w 713"/>
                    <a:gd name="T31" fmla="*/ 432 h 762"/>
                    <a:gd name="T32" fmla="*/ 660 w 713"/>
                    <a:gd name="T33" fmla="*/ 432 h 762"/>
                    <a:gd name="T34" fmla="*/ 694 w 713"/>
                    <a:gd name="T35" fmla="*/ 441 h 762"/>
                    <a:gd name="T36" fmla="*/ 713 w 713"/>
                    <a:gd name="T37" fmla="*/ 463 h 762"/>
                    <a:gd name="T38" fmla="*/ 704 w 713"/>
                    <a:gd name="T39" fmla="*/ 496 h 762"/>
                    <a:gd name="T40" fmla="*/ 657 w 713"/>
                    <a:gd name="T41" fmla="*/ 524 h 762"/>
                    <a:gd name="T42" fmla="*/ 613 w 713"/>
                    <a:gd name="T43" fmla="*/ 563 h 762"/>
                    <a:gd name="T44" fmla="*/ 572 w 713"/>
                    <a:gd name="T45" fmla="*/ 618 h 762"/>
                    <a:gd name="T46" fmla="*/ 547 w 713"/>
                    <a:gd name="T47" fmla="*/ 663 h 762"/>
                    <a:gd name="T48" fmla="*/ 526 w 713"/>
                    <a:gd name="T49" fmla="*/ 708 h 762"/>
                    <a:gd name="T50" fmla="*/ 510 w 713"/>
                    <a:gd name="T51" fmla="*/ 762 h 762"/>
                    <a:gd name="T52" fmla="*/ 488 w 713"/>
                    <a:gd name="T53" fmla="*/ 762 h 762"/>
                    <a:gd name="T54" fmla="*/ 469 w 713"/>
                    <a:gd name="T55" fmla="*/ 741 h 762"/>
                    <a:gd name="T56" fmla="*/ 462 w 713"/>
                    <a:gd name="T57" fmla="*/ 681 h 762"/>
                    <a:gd name="T58" fmla="*/ 507 w 713"/>
                    <a:gd name="T59" fmla="*/ 627 h 762"/>
                    <a:gd name="T60" fmla="*/ 566 w 713"/>
                    <a:gd name="T61" fmla="*/ 563 h 762"/>
                    <a:gd name="T62" fmla="*/ 622 w 713"/>
                    <a:gd name="T63" fmla="*/ 515 h 762"/>
                    <a:gd name="T64" fmla="*/ 647 w 713"/>
                    <a:gd name="T65" fmla="*/ 499 h 762"/>
                    <a:gd name="T66" fmla="*/ 657 w 713"/>
                    <a:gd name="T67" fmla="*/ 478 h 762"/>
                    <a:gd name="T68" fmla="*/ 632 w 713"/>
                    <a:gd name="T69" fmla="*/ 463 h 762"/>
                    <a:gd name="T70" fmla="*/ 547 w 713"/>
                    <a:gd name="T71" fmla="*/ 463 h 762"/>
                    <a:gd name="T72" fmla="*/ 440 w 713"/>
                    <a:gd name="T73" fmla="*/ 481 h 762"/>
                    <a:gd name="T74" fmla="*/ 356 w 713"/>
                    <a:gd name="T75" fmla="*/ 509 h 762"/>
                    <a:gd name="T76" fmla="*/ 265 w 713"/>
                    <a:gd name="T77" fmla="*/ 560 h 762"/>
                    <a:gd name="T78" fmla="*/ 187 w 713"/>
                    <a:gd name="T79" fmla="*/ 596 h 762"/>
                    <a:gd name="T80" fmla="*/ 103 w 713"/>
                    <a:gd name="T81" fmla="*/ 599 h 762"/>
                    <a:gd name="T82" fmla="*/ 69 w 713"/>
                    <a:gd name="T83" fmla="*/ 587 h 762"/>
                    <a:gd name="T84" fmla="*/ 50 w 713"/>
                    <a:gd name="T85" fmla="*/ 542 h 762"/>
                    <a:gd name="T86" fmla="*/ 37 w 713"/>
                    <a:gd name="T87" fmla="*/ 478 h 762"/>
                    <a:gd name="T88" fmla="*/ 31 w 713"/>
                    <a:gd name="T89" fmla="*/ 360 h 762"/>
                    <a:gd name="T90" fmla="*/ 19 w 713"/>
                    <a:gd name="T91" fmla="*/ 151 h 762"/>
                    <a:gd name="T92" fmla="*/ 0 w 713"/>
                    <a:gd name="T93" fmla="*/ 64 h 762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713"/>
                    <a:gd name="T142" fmla="*/ 0 h 762"/>
                    <a:gd name="T143" fmla="*/ 713 w 713"/>
                    <a:gd name="T144" fmla="*/ 762 h 762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713" h="762">
                      <a:moveTo>
                        <a:pt x="0" y="64"/>
                      </a:moveTo>
                      <a:lnTo>
                        <a:pt x="22" y="16"/>
                      </a:lnTo>
                      <a:lnTo>
                        <a:pt x="69" y="0"/>
                      </a:lnTo>
                      <a:lnTo>
                        <a:pt x="134" y="7"/>
                      </a:lnTo>
                      <a:lnTo>
                        <a:pt x="150" y="52"/>
                      </a:lnTo>
                      <a:lnTo>
                        <a:pt x="125" y="227"/>
                      </a:lnTo>
                      <a:lnTo>
                        <a:pt x="122" y="360"/>
                      </a:lnTo>
                      <a:lnTo>
                        <a:pt x="116" y="435"/>
                      </a:lnTo>
                      <a:lnTo>
                        <a:pt x="116" y="450"/>
                      </a:lnTo>
                      <a:lnTo>
                        <a:pt x="131" y="524"/>
                      </a:lnTo>
                      <a:lnTo>
                        <a:pt x="172" y="536"/>
                      </a:lnTo>
                      <a:lnTo>
                        <a:pt x="225" y="524"/>
                      </a:lnTo>
                      <a:lnTo>
                        <a:pt x="303" y="481"/>
                      </a:lnTo>
                      <a:lnTo>
                        <a:pt x="387" y="460"/>
                      </a:lnTo>
                      <a:lnTo>
                        <a:pt x="482" y="444"/>
                      </a:lnTo>
                      <a:lnTo>
                        <a:pt x="585" y="432"/>
                      </a:lnTo>
                      <a:lnTo>
                        <a:pt x="660" y="432"/>
                      </a:lnTo>
                      <a:lnTo>
                        <a:pt x="694" y="441"/>
                      </a:lnTo>
                      <a:lnTo>
                        <a:pt x="713" y="463"/>
                      </a:lnTo>
                      <a:lnTo>
                        <a:pt x="704" y="496"/>
                      </a:lnTo>
                      <a:lnTo>
                        <a:pt x="657" y="524"/>
                      </a:lnTo>
                      <a:lnTo>
                        <a:pt x="613" y="563"/>
                      </a:lnTo>
                      <a:lnTo>
                        <a:pt x="572" y="618"/>
                      </a:lnTo>
                      <a:lnTo>
                        <a:pt x="547" y="663"/>
                      </a:lnTo>
                      <a:lnTo>
                        <a:pt x="526" y="708"/>
                      </a:lnTo>
                      <a:lnTo>
                        <a:pt x="510" y="762"/>
                      </a:lnTo>
                      <a:lnTo>
                        <a:pt x="488" y="762"/>
                      </a:lnTo>
                      <a:lnTo>
                        <a:pt x="469" y="741"/>
                      </a:lnTo>
                      <a:lnTo>
                        <a:pt x="462" y="681"/>
                      </a:lnTo>
                      <a:lnTo>
                        <a:pt x="507" y="627"/>
                      </a:lnTo>
                      <a:lnTo>
                        <a:pt x="566" y="563"/>
                      </a:lnTo>
                      <a:lnTo>
                        <a:pt x="622" y="515"/>
                      </a:lnTo>
                      <a:lnTo>
                        <a:pt x="647" y="499"/>
                      </a:lnTo>
                      <a:lnTo>
                        <a:pt x="657" y="478"/>
                      </a:lnTo>
                      <a:lnTo>
                        <a:pt x="632" y="463"/>
                      </a:lnTo>
                      <a:lnTo>
                        <a:pt x="547" y="463"/>
                      </a:lnTo>
                      <a:lnTo>
                        <a:pt x="440" y="481"/>
                      </a:lnTo>
                      <a:lnTo>
                        <a:pt x="356" y="509"/>
                      </a:lnTo>
                      <a:lnTo>
                        <a:pt x="265" y="560"/>
                      </a:lnTo>
                      <a:lnTo>
                        <a:pt x="187" y="596"/>
                      </a:lnTo>
                      <a:lnTo>
                        <a:pt x="103" y="599"/>
                      </a:lnTo>
                      <a:lnTo>
                        <a:pt x="69" y="587"/>
                      </a:lnTo>
                      <a:lnTo>
                        <a:pt x="50" y="542"/>
                      </a:lnTo>
                      <a:lnTo>
                        <a:pt x="37" y="478"/>
                      </a:lnTo>
                      <a:lnTo>
                        <a:pt x="31" y="360"/>
                      </a:lnTo>
                      <a:lnTo>
                        <a:pt x="19" y="151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72740" name="Group 37"/>
              <p:cNvGrpSpPr>
                <a:grpSpLocks/>
              </p:cNvGrpSpPr>
              <p:nvPr/>
            </p:nvGrpSpPr>
            <p:grpSpPr bwMode="auto">
              <a:xfrm>
                <a:off x="4864" y="3099"/>
                <a:ext cx="432" cy="877"/>
                <a:chOff x="4864" y="3099"/>
                <a:chExt cx="432" cy="877"/>
              </a:xfrm>
            </p:grpSpPr>
            <p:sp>
              <p:nvSpPr>
                <p:cNvPr id="72741" name="Freeform 38"/>
                <p:cNvSpPr>
                  <a:spLocks/>
                </p:cNvSpPr>
                <p:nvPr/>
              </p:nvSpPr>
              <p:spPr bwMode="auto">
                <a:xfrm>
                  <a:off x="4956" y="3588"/>
                  <a:ext cx="340" cy="109"/>
                </a:xfrm>
                <a:custGeom>
                  <a:avLst/>
                  <a:gdLst>
                    <a:gd name="T0" fmla="*/ 340 w 340"/>
                    <a:gd name="T1" fmla="*/ 109 h 109"/>
                    <a:gd name="T2" fmla="*/ 165 w 340"/>
                    <a:gd name="T3" fmla="*/ 30 h 109"/>
                    <a:gd name="T4" fmla="*/ 48 w 340"/>
                    <a:gd name="T5" fmla="*/ 0 h 109"/>
                    <a:gd name="T6" fmla="*/ 10 w 340"/>
                    <a:gd name="T7" fmla="*/ 0 h 109"/>
                    <a:gd name="T8" fmla="*/ 0 w 340"/>
                    <a:gd name="T9" fmla="*/ 27 h 109"/>
                    <a:gd name="T10" fmla="*/ 22 w 340"/>
                    <a:gd name="T11" fmla="*/ 48 h 109"/>
                    <a:gd name="T12" fmla="*/ 70 w 340"/>
                    <a:gd name="T13" fmla="*/ 54 h 109"/>
                    <a:gd name="T14" fmla="*/ 184 w 340"/>
                    <a:gd name="T15" fmla="*/ 75 h 109"/>
                    <a:gd name="T16" fmla="*/ 340 w 340"/>
                    <a:gd name="T17" fmla="*/ 109 h 109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40"/>
                    <a:gd name="T28" fmla="*/ 0 h 109"/>
                    <a:gd name="T29" fmla="*/ 340 w 340"/>
                    <a:gd name="T30" fmla="*/ 109 h 109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40" h="109">
                      <a:moveTo>
                        <a:pt x="340" y="109"/>
                      </a:moveTo>
                      <a:lnTo>
                        <a:pt x="165" y="30"/>
                      </a:lnTo>
                      <a:lnTo>
                        <a:pt x="48" y="0"/>
                      </a:lnTo>
                      <a:lnTo>
                        <a:pt x="10" y="0"/>
                      </a:lnTo>
                      <a:lnTo>
                        <a:pt x="0" y="27"/>
                      </a:lnTo>
                      <a:lnTo>
                        <a:pt x="22" y="48"/>
                      </a:lnTo>
                      <a:lnTo>
                        <a:pt x="70" y="54"/>
                      </a:lnTo>
                      <a:lnTo>
                        <a:pt x="184" y="75"/>
                      </a:lnTo>
                      <a:lnTo>
                        <a:pt x="340" y="109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2" name="Freeform 39"/>
                <p:cNvSpPr>
                  <a:spLocks/>
                </p:cNvSpPr>
                <p:nvPr/>
              </p:nvSpPr>
              <p:spPr bwMode="auto">
                <a:xfrm>
                  <a:off x="4864" y="3685"/>
                  <a:ext cx="97" cy="291"/>
                </a:xfrm>
                <a:custGeom>
                  <a:avLst/>
                  <a:gdLst>
                    <a:gd name="T0" fmla="*/ 97 w 97"/>
                    <a:gd name="T1" fmla="*/ 291 h 291"/>
                    <a:gd name="T2" fmla="*/ 94 w 97"/>
                    <a:gd name="T3" fmla="*/ 148 h 291"/>
                    <a:gd name="T4" fmla="*/ 69 w 97"/>
                    <a:gd name="T5" fmla="*/ 39 h 291"/>
                    <a:gd name="T6" fmla="*/ 41 w 97"/>
                    <a:gd name="T7" fmla="*/ 0 h 291"/>
                    <a:gd name="T8" fmla="*/ 19 w 97"/>
                    <a:gd name="T9" fmla="*/ 0 h 291"/>
                    <a:gd name="T10" fmla="*/ 0 w 97"/>
                    <a:gd name="T11" fmla="*/ 12 h 291"/>
                    <a:gd name="T12" fmla="*/ 0 w 97"/>
                    <a:gd name="T13" fmla="*/ 54 h 291"/>
                    <a:gd name="T14" fmla="*/ 47 w 97"/>
                    <a:gd name="T15" fmla="*/ 184 h 291"/>
                    <a:gd name="T16" fmla="*/ 97 w 97"/>
                    <a:gd name="T17" fmla="*/ 291 h 291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7"/>
                    <a:gd name="T28" fmla="*/ 0 h 291"/>
                    <a:gd name="T29" fmla="*/ 97 w 97"/>
                    <a:gd name="T30" fmla="*/ 291 h 291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7" h="291">
                      <a:moveTo>
                        <a:pt x="97" y="291"/>
                      </a:moveTo>
                      <a:lnTo>
                        <a:pt x="94" y="148"/>
                      </a:lnTo>
                      <a:lnTo>
                        <a:pt x="69" y="39"/>
                      </a:lnTo>
                      <a:lnTo>
                        <a:pt x="41" y="0"/>
                      </a:lnTo>
                      <a:lnTo>
                        <a:pt x="19" y="0"/>
                      </a:lnTo>
                      <a:lnTo>
                        <a:pt x="0" y="12"/>
                      </a:lnTo>
                      <a:lnTo>
                        <a:pt x="0" y="54"/>
                      </a:lnTo>
                      <a:lnTo>
                        <a:pt x="47" y="184"/>
                      </a:lnTo>
                      <a:lnTo>
                        <a:pt x="97" y="291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3" name="Freeform 40"/>
                <p:cNvSpPr>
                  <a:spLocks/>
                </p:cNvSpPr>
                <p:nvPr/>
              </p:nvSpPr>
              <p:spPr bwMode="auto">
                <a:xfrm>
                  <a:off x="5004" y="3099"/>
                  <a:ext cx="214" cy="111"/>
                </a:xfrm>
                <a:custGeom>
                  <a:avLst/>
                  <a:gdLst>
                    <a:gd name="T0" fmla="*/ 0 w 214"/>
                    <a:gd name="T1" fmla="*/ 72 h 111"/>
                    <a:gd name="T2" fmla="*/ 42 w 214"/>
                    <a:gd name="T3" fmla="*/ 30 h 111"/>
                    <a:gd name="T4" fmla="*/ 100 w 214"/>
                    <a:gd name="T5" fmla="*/ 3 h 111"/>
                    <a:gd name="T6" fmla="*/ 166 w 214"/>
                    <a:gd name="T7" fmla="*/ 0 h 111"/>
                    <a:gd name="T8" fmla="*/ 214 w 214"/>
                    <a:gd name="T9" fmla="*/ 9 h 111"/>
                    <a:gd name="T10" fmla="*/ 138 w 214"/>
                    <a:gd name="T11" fmla="*/ 18 h 111"/>
                    <a:gd name="T12" fmla="*/ 109 w 214"/>
                    <a:gd name="T13" fmla="*/ 36 h 111"/>
                    <a:gd name="T14" fmla="*/ 81 w 214"/>
                    <a:gd name="T15" fmla="*/ 63 h 111"/>
                    <a:gd name="T16" fmla="*/ 68 w 214"/>
                    <a:gd name="T17" fmla="*/ 93 h 111"/>
                    <a:gd name="T18" fmla="*/ 42 w 214"/>
                    <a:gd name="T19" fmla="*/ 111 h 111"/>
                    <a:gd name="T20" fmla="*/ 10 w 214"/>
                    <a:gd name="T21" fmla="*/ 108 h 111"/>
                    <a:gd name="T22" fmla="*/ 0 w 214"/>
                    <a:gd name="T23" fmla="*/ 72 h 111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w 214"/>
                    <a:gd name="T37" fmla="*/ 0 h 111"/>
                    <a:gd name="T38" fmla="*/ 214 w 214"/>
                    <a:gd name="T39" fmla="*/ 111 h 111"/>
                  </a:gdLst>
                  <a:ahLst/>
                  <a:cxnLst>
                    <a:cxn ang="T24">
                      <a:pos x="T0" y="T1"/>
                    </a:cxn>
                    <a:cxn ang="T25">
                      <a:pos x="T2" y="T3"/>
                    </a:cxn>
                    <a:cxn ang="T26">
                      <a:pos x="T4" y="T5"/>
                    </a:cxn>
                    <a:cxn ang="T27">
                      <a:pos x="T6" y="T7"/>
                    </a:cxn>
                    <a:cxn ang="T28">
                      <a:pos x="T8" y="T9"/>
                    </a:cxn>
                    <a:cxn ang="T29">
                      <a:pos x="T10" y="T11"/>
                    </a:cxn>
                    <a:cxn ang="T30">
                      <a:pos x="T12" y="T13"/>
                    </a:cxn>
                    <a:cxn ang="T31">
                      <a:pos x="T14" y="T15"/>
                    </a:cxn>
                    <a:cxn ang="T32">
                      <a:pos x="T16" y="T17"/>
                    </a:cxn>
                    <a:cxn ang="T33">
                      <a:pos x="T18" y="T19"/>
                    </a:cxn>
                    <a:cxn ang="T34">
                      <a:pos x="T20" y="T21"/>
                    </a:cxn>
                    <a:cxn ang="T35">
                      <a:pos x="T22" y="T23"/>
                    </a:cxn>
                  </a:cxnLst>
                  <a:rect l="T36" t="T37" r="T38" b="T39"/>
                  <a:pathLst>
                    <a:path w="214" h="111">
                      <a:moveTo>
                        <a:pt x="0" y="72"/>
                      </a:moveTo>
                      <a:lnTo>
                        <a:pt x="42" y="30"/>
                      </a:lnTo>
                      <a:lnTo>
                        <a:pt x="100" y="3"/>
                      </a:lnTo>
                      <a:lnTo>
                        <a:pt x="166" y="0"/>
                      </a:lnTo>
                      <a:lnTo>
                        <a:pt x="214" y="9"/>
                      </a:lnTo>
                      <a:lnTo>
                        <a:pt x="138" y="18"/>
                      </a:lnTo>
                      <a:lnTo>
                        <a:pt x="109" y="36"/>
                      </a:lnTo>
                      <a:lnTo>
                        <a:pt x="81" y="63"/>
                      </a:lnTo>
                      <a:lnTo>
                        <a:pt x="68" y="93"/>
                      </a:lnTo>
                      <a:lnTo>
                        <a:pt x="42" y="111"/>
                      </a:lnTo>
                      <a:lnTo>
                        <a:pt x="10" y="108"/>
                      </a:lnTo>
                      <a:lnTo>
                        <a:pt x="0" y="72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</p:grpSp>
      <p:sp>
        <p:nvSpPr>
          <p:cNvPr id="605240" name="Rectangle 56"/>
          <p:cNvSpPr>
            <a:spLocks noChangeArrowheads="1"/>
          </p:cNvSpPr>
          <p:nvPr/>
        </p:nvSpPr>
        <p:spPr bwMode="auto">
          <a:xfrm>
            <a:off x="4883150" y="5905500"/>
            <a:ext cx="4325938" cy="1006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to </a:t>
            </a:r>
            <a:r>
              <a:rPr lang="en-US" altLang="en-US" sz="3000" i="1"/>
              <a:t>v</a:t>
            </a:r>
            <a:r>
              <a:rPr lang="en-US" altLang="en-US" sz="3000"/>
              <a:t>.</a:t>
            </a:r>
          </a:p>
        </p:txBody>
      </p:sp>
      <p:sp>
        <p:nvSpPr>
          <p:cNvPr id="605241" name="Rectangle 57"/>
          <p:cNvSpPr>
            <a:spLocks noChangeArrowheads="1"/>
          </p:cNvSpPr>
          <p:nvPr/>
        </p:nvSpPr>
        <p:spPr bwMode="auto">
          <a:xfrm>
            <a:off x="631825" y="5486400"/>
            <a:ext cx="3849688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handled </a:t>
            </a:r>
            <a:r>
              <a:rPr lang="en-US" altLang="en-US" sz="3000" i="1"/>
              <a:t>u</a:t>
            </a:r>
            <a:r>
              <a:rPr lang="en-US" altLang="en-US" sz="3000"/>
              <a:t>,</a:t>
            </a:r>
            <a:br>
              <a:rPr lang="en-US" altLang="en-US" sz="3000"/>
            </a:b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is the length of the </a:t>
            </a:r>
            <a:br>
              <a:rPr lang="en-US" altLang="en-US" sz="3000"/>
            </a:br>
            <a:r>
              <a:rPr lang="en-US" altLang="en-US" sz="3000"/>
              <a:t>shortest paths to </a:t>
            </a:r>
            <a:r>
              <a:rPr lang="en-US" altLang="en-US" sz="3000" i="1"/>
              <a:t>u</a:t>
            </a:r>
            <a:r>
              <a:rPr lang="en-US" altLang="en-US" sz="3000"/>
              <a:t>.</a:t>
            </a:r>
          </a:p>
        </p:txBody>
      </p:sp>
      <p:grpSp>
        <p:nvGrpSpPr>
          <p:cNvPr id="6" name="Group 63"/>
          <p:cNvGrpSpPr>
            <a:grpSpLocks/>
          </p:cNvGrpSpPr>
          <p:nvPr/>
        </p:nvGrpSpPr>
        <p:grpSpPr bwMode="auto">
          <a:xfrm>
            <a:off x="7451725" y="2651125"/>
            <a:ext cx="1728788" cy="1250950"/>
            <a:chOff x="4694" y="1670"/>
            <a:chExt cx="1089" cy="788"/>
          </a:xfrm>
        </p:grpSpPr>
        <p:sp>
          <p:nvSpPr>
            <p:cNvPr id="72734" name="Oval 58"/>
            <p:cNvSpPr>
              <a:spLocks noChangeArrowheads="1"/>
            </p:cNvSpPr>
            <p:nvPr/>
          </p:nvSpPr>
          <p:spPr bwMode="auto">
            <a:xfrm>
              <a:off x="5088" y="2064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2735" name="Text Box 59"/>
            <p:cNvSpPr txBox="1">
              <a:spLocks noChangeArrowheads="1"/>
            </p:cNvSpPr>
            <p:nvPr/>
          </p:nvSpPr>
          <p:spPr bwMode="auto">
            <a:xfrm>
              <a:off x="4694" y="1670"/>
              <a:ext cx="108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hlink"/>
                  </a:solidFill>
                </a:rPr>
                <a:t>NotFound</a:t>
              </a:r>
            </a:p>
          </p:txBody>
        </p:sp>
        <p:sp>
          <p:nvSpPr>
            <p:cNvPr id="72736" name="Rectangle 61"/>
            <p:cNvSpPr>
              <a:spLocks noChangeArrowheads="1"/>
            </p:cNvSpPr>
            <p:nvPr/>
          </p:nvSpPr>
          <p:spPr bwMode="auto">
            <a:xfrm>
              <a:off x="4860" y="2112"/>
              <a:ext cx="718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chemeClr val="accent2"/>
                  </a:solidFill>
                </a:rPr>
                <a:t>’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  <a:r>
                <a:rPr lang="en-US" altLang="en-US" sz="3000"/>
                <a:t>=</a:t>
              </a:r>
            </a:p>
          </p:txBody>
        </p:sp>
      </p:grpSp>
      <p:sp>
        <p:nvSpPr>
          <p:cNvPr id="605246" name="Rectangle 62"/>
          <p:cNvSpPr>
            <a:spLocks noChangeArrowheads="1"/>
          </p:cNvSpPr>
          <p:nvPr/>
        </p:nvSpPr>
        <p:spPr bwMode="auto">
          <a:xfrm>
            <a:off x="8751888" y="3324225"/>
            <a:ext cx="4556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ym typeface="Symbol" pitchFamily="18" charset="2"/>
              </a:rPr>
              <a:t></a:t>
            </a:r>
          </a:p>
        </p:txBody>
      </p:sp>
      <p:sp>
        <p:nvSpPr>
          <p:cNvPr id="605248" name="Line 64"/>
          <p:cNvSpPr>
            <a:spLocks noChangeShapeType="1"/>
          </p:cNvSpPr>
          <p:nvPr/>
        </p:nvSpPr>
        <p:spPr bwMode="auto">
          <a:xfrm flipH="1">
            <a:off x="7543800" y="2743200"/>
            <a:ext cx="609600" cy="381000"/>
          </a:xfrm>
          <a:prstGeom prst="line">
            <a:avLst/>
          </a:prstGeom>
          <a:noFill/>
          <a:ln w="38100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2732" name="Rectangle 65"/>
          <p:cNvSpPr>
            <a:spLocks noChangeArrowheads="1"/>
          </p:cNvSpPr>
          <p:nvPr/>
        </p:nvSpPr>
        <p:spPr bwMode="auto">
          <a:xfrm>
            <a:off x="1838325" y="533400"/>
            <a:ext cx="572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Definition of </a:t>
            </a:r>
            <a:r>
              <a:rPr lang="en-US" altLang="en-US" sz="3000">
                <a:solidFill>
                  <a:schemeClr val="hlink"/>
                </a:solidFill>
              </a:rPr>
              <a:t>handled</a:t>
            </a:r>
            <a:r>
              <a:rPr lang="en-US" altLang="en-US" sz="3000"/>
              <a:t> paths and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</a:p>
        </p:txBody>
      </p:sp>
      <p:sp>
        <p:nvSpPr>
          <p:cNvPr id="72733" name="Freeform 21"/>
          <p:cNvSpPr>
            <a:spLocks/>
          </p:cNvSpPr>
          <p:nvPr/>
        </p:nvSpPr>
        <p:spPr bwMode="auto">
          <a:xfrm>
            <a:off x="4953000" y="4114800"/>
            <a:ext cx="533400" cy="46038"/>
          </a:xfrm>
          <a:custGeom>
            <a:avLst/>
            <a:gdLst>
              <a:gd name="T0" fmla="*/ 0 w 636"/>
              <a:gd name="T1" fmla="*/ 2147483647 h 6"/>
              <a:gd name="T2" fmla="*/ 2147483647 w 636"/>
              <a:gd name="T3" fmla="*/ 0 h 6"/>
              <a:gd name="T4" fmla="*/ 0 60000 65536"/>
              <a:gd name="T5" fmla="*/ 0 60000 65536"/>
              <a:gd name="T6" fmla="*/ 0 w 636"/>
              <a:gd name="T7" fmla="*/ 0 h 6"/>
              <a:gd name="T8" fmla="*/ 636 w 636"/>
              <a:gd name="T9" fmla="*/ 6 h 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636" h="6">
                <a:moveTo>
                  <a:pt x="0" y="6"/>
                </a:moveTo>
                <a:lnTo>
                  <a:pt x="636" y="0"/>
                </a:lnTo>
              </a:path>
            </a:pathLst>
          </a:cu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052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052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052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52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5240" grpId="0"/>
      <p:bldP spid="605241" grpId="0"/>
      <p:bldP spid="605246" grpId="0"/>
      <p:bldP spid="605248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Rectangle 72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8195" name="Oval 130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6" name="Oval 131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7" name="Oval 132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8" name="Oval 133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9" name="Oval 134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0" name="Oval 135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1" name="Oval 136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2" name="Oval 137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3" name="Oval 138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4" name="Oval 139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5" name="Oval 140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6" name="Oval 141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7" name="Oval 142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208" name="Line 143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09" name="Line 144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0" name="Line 145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1" name="Line 146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2" name="Line 147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3" name="Line 148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4" name="Line 149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5" name="Line 150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6" name="Line 151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7" name="Line 152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8" name="Line 153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19" name="Line 154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0" name="Line 155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1" name="Line 156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2" name="Line 157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3" name="Line 158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4" name="Line 159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5" name="Line 160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6" name="Line 161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7" name="Line 162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8" name="Line 163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29" name="Line 164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0" name="Line 165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1" name="Line 166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2" name="Line 167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3" name="Line 168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4" name="Line 169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5" name="Line 170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6" name="Line 171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37" name="Text Box 172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238" name="Text Box 173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239" name="Text Box 174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240" name="Text Box 175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241" name="Text Box 176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8242" name="Text Box 177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243" name="Text Box 178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244" name="Text Box 179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8245" name="Text Box 180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8246" name="Text Box 181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47" name="Text Box 182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248" name="Text Box 183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249" name="Text Box 184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50" name="Text Box 185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251" name="Oval 186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6"/>
          <p:cNvGrpSpPr>
            <a:grpSpLocks/>
          </p:cNvGrpSpPr>
          <p:nvPr/>
        </p:nvGrpSpPr>
        <p:grpSpPr bwMode="auto">
          <a:xfrm>
            <a:off x="307975" y="3251200"/>
            <a:ext cx="4770438" cy="1746250"/>
            <a:chOff x="2" y="1598"/>
            <a:chExt cx="3005" cy="1100"/>
          </a:xfrm>
        </p:grpSpPr>
        <p:sp>
          <p:nvSpPr>
            <p:cNvPr id="73755" name="Oval 5"/>
            <p:cNvSpPr>
              <a:spLocks noChangeArrowheads="1"/>
            </p:cNvSpPr>
            <p:nvPr/>
          </p:nvSpPr>
          <p:spPr bwMode="auto">
            <a:xfrm>
              <a:off x="2640" y="19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3756" name="Text Box 7"/>
            <p:cNvSpPr txBox="1">
              <a:spLocks noChangeArrowheads="1"/>
            </p:cNvSpPr>
            <p:nvPr/>
          </p:nvSpPr>
          <p:spPr bwMode="auto">
            <a:xfrm>
              <a:off x="2568" y="1598"/>
              <a:ext cx="23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u</a:t>
              </a:r>
            </a:p>
          </p:txBody>
        </p:sp>
        <p:sp>
          <p:nvSpPr>
            <p:cNvPr id="73757" name="Freeform 9"/>
            <p:cNvSpPr>
              <a:spLocks/>
            </p:cNvSpPr>
            <p:nvPr/>
          </p:nvSpPr>
          <p:spPr bwMode="auto">
            <a:xfrm>
              <a:off x="1392" y="1656"/>
              <a:ext cx="1248" cy="339"/>
            </a:xfrm>
            <a:custGeom>
              <a:avLst/>
              <a:gdLst>
                <a:gd name="T0" fmla="*/ 0 w 1248"/>
                <a:gd name="T1" fmla="*/ 0 h 339"/>
                <a:gd name="T2" fmla="*/ 344 w 1248"/>
                <a:gd name="T3" fmla="*/ 288 h 339"/>
                <a:gd name="T4" fmla="*/ 832 w 1248"/>
                <a:gd name="T5" fmla="*/ 88 h 339"/>
                <a:gd name="T6" fmla="*/ 1248 w 1248"/>
                <a:gd name="T7" fmla="*/ 288 h 3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48"/>
                <a:gd name="T13" fmla="*/ 0 h 339"/>
                <a:gd name="T14" fmla="*/ 1248 w 1248"/>
                <a:gd name="T15" fmla="*/ 339 h 3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48" h="339">
                  <a:moveTo>
                    <a:pt x="0" y="0"/>
                  </a:moveTo>
                  <a:cubicBezTo>
                    <a:pt x="57" y="48"/>
                    <a:pt x="205" y="273"/>
                    <a:pt x="344" y="288"/>
                  </a:cubicBezTo>
                  <a:cubicBezTo>
                    <a:pt x="470" y="339"/>
                    <a:pt x="681" y="88"/>
                    <a:pt x="832" y="88"/>
                  </a:cubicBezTo>
                  <a:cubicBezTo>
                    <a:pt x="983" y="88"/>
                    <a:pt x="1161" y="246"/>
                    <a:pt x="1248" y="288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8" name="Rectangle 10"/>
            <p:cNvSpPr>
              <a:spLocks noChangeArrowheads="1"/>
            </p:cNvSpPr>
            <p:nvPr/>
          </p:nvSpPr>
          <p:spPr bwMode="auto">
            <a:xfrm>
              <a:off x="2" y="206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u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u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73731" name="Rectangle 1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grpSp>
        <p:nvGrpSpPr>
          <p:cNvPr id="3" name="Group 39"/>
          <p:cNvGrpSpPr>
            <a:grpSpLocks/>
          </p:cNvGrpSpPr>
          <p:nvPr/>
        </p:nvGrpSpPr>
        <p:grpSpPr bwMode="auto">
          <a:xfrm>
            <a:off x="4597400" y="3441700"/>
            <a:ext cx="3479800" cy="1555750"/>
            <a:chOff x="2704" y="2332"/>
            <a:chExt cx="2192" cy="980"/>
          </a:xfrm>
        </p:grpSpPr>
        <p:sp>
          <p:nvSpPr>
            <p:cNvPr id="73752" name="Freeform 12"/>
            <p:cNvSpPr>
              <a:spLocks/>
            </p:cNvSpPr>
            <p:nvPr/>
          </p:nvSpPr>
          <p:spPr bwMode="auto">
            <a:xfrm>
              <a:off x="2704" y="2342"/>
              <a:ext cx="368" cy="224"/>
            </a:xfrm>
            <a:custGeom>
              <a:avLst/>
              <a:gdLst>
                <a:gd name="T0" fmla="*/ 0 w 368"/>
                <a:gd name="T1" fmla="*/ 224 h 224"/>
                <a:gd name="T2" fmla="*/ 368 w 368"/>
                <a:gd name="T3" fmla="*/ 0 h 224"/>
                <a:gd name="T4" fmla="*/ 0 60000 65536"/>
                <a:gd name="T5" fmla="*/ 0 60000 65536"/>
                <a:gd name="T6" fmla="*/ 0 w 368"/>
                <a:gd name="T7" fmla="*/ 0 h 224"/>
                <a:gd name="T8" fmla="*/ 368 w 368"/>
                <a:gd name="T9" fmla="*/ 224 h 224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68" h="224">
                  <a:moveTo>
                    <a:pt x="0" y="224"/>
                  </a:moveTo>
                  <a:lnTo>
                    <a:pt x="368" y="0"/>
                  </a:ln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3" name="Rectangle 15"/>
            <p:cNvSpPr>
              <a:spLocks noChangeArrowheads="1"/>
            </p:cNvSpPr>
            <p:nvPr/>
          </p:nvSpPr>
          <p:spPr bwMode="auto">
            <a:xfrm>
              <a:off x="2971" y="2678"/>
              <a:ext cx="192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&amp; there is an edge </a:t>
              </a:r>
              <a:br>
                <a:rPr lang="en-US" altLang="en-US" sz="3000"/>
              </a:br>
              <a:r>
                <a:rPr lang="en-US" altLang="en-US" sz="3000"/>
                <a:t>from </a:t>
              </a:r>
              <a:r>
                <a:rPr lang="en-US" altLang="en-US" sz="3000" i="1"/>
                <a:t>u</a:t>
              </a:r>
              <a:r>
                <a:rPr lang="en-US" altLang="en-US" sz="3000"/>
                <a:t> to </a:t>
              </a:r>
              <a:r>
                <a:rPr lang="en-US" altLang="en-US" sz="3000" i="1"/>
                <a:t>v</a:t>
              </a:r>
            </a:p>
          </p:txBody>
        </p:sp>
        <p:sp>
          <p:nvSpPr>
            <p:cNvPr id="73754" name="Text Box 18"/>
            <p:cNvSpPr txBox="1">
              <a:spLocks noChangeArrowheads="1"/>
            </p:cNvSpPr>
            <p:nvPr/>
          </p:nvSpPr>
          <p:spPr bwMode="auto">
            <a:xfrm>
              <a:off x="2880" y="2332"/>
              <a:ext cx="64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>
                  <a:solidFill>
                    <a:schemeClr val="accent1"/>
                  </a:solidFill>
                </a:rPr>
                <a:t>w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&lt;</a:t>
              </a:r>
              <a:r>
                <a:rPr lang="en-US" altLang="en-US" sz="3000" i="1" baseline="-25000"/>
                <a:t>u</a:t>
              </a:r>
              <a:r>
                <a:rPr lang="en-US" altLang="en-US" sz="3000" baseline="-25000"/>
                <a:t>,</a:t>
              </a:r>
              <a:r>
                <a:rPr lang="en-US" altLang="en-US" sz="3000" i="1" baseline="-25000"/>
                <a:t>v</a:t>
              </a:r>
              <a:r>
                <a:rPr lang="en-US" altLang="en-US" sz="3000" baseline="-25000">
                  <a:solidFill>
                    <a:schemeClr val="accent1"/>
                  </a:solidFill>
                </a:rPr>
                <a:t>&gt;</a:t>
              </a:r>
            </a:p>
          </p:txBody>
        </p:sp>
      </p:grpSp>
      <p:grpSp>
        <p:nvGrpSpPr>
          <p:cNvPr id="4" name="Group 41"/>
          <p:cNvGrpSpPr>
            <a:grpSpLocks/>
          </p:cNvGrpSpPr>
          <p:nvPr/>
        </p:nvGrpSpPr>
        <p:grpSpPr bwMode="auto">
          <a:xfrm>
            <a:off x="2166938" y="2085975"/>
            <a:ext cx="5791200" cy="1524000"/>
            <a:chOff x="1365" y="1314"/>
            <a:chExt cx="3648" cy="960"/>
          </a:xfrm>
        </p:grpSpPr>
        <p:sp>
          <p:nvSpPr>
            <p:cNvPr id="73746" name="Oval 13"/>
            <p:cNvSpPr>
              <a:spLocks noChangeArrowheads="1"/>
            </p:cNvSpPr>
            <p:nvPr/>
          </p:nvSpPr>
          <p:spPr bwMode="auto">
            <a:xfrm>
              <a:off x="3268" y="2106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  <p:sp>
          <p:nvSpPr>
            <p:cNvPr id="73747" name="Text Box 14"/>
            <p:cNvSpPr txBox="1">
              <a:spLocks noChangeArrowheads="1"/>
            </p:cNvSpPr>
            <p:nvPr/>
          </p:nvSpPr>
          <p:spPr bwMode="auto">
            <a:xfrm>
              <a:off x="3316" y="1928"/>
              <a:ext cx="223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v</a:t>
              </a:r>
            </a:p>
          </p:txBody>
        </p:sp>
        <p:sp>
          <p:nvSpPr>
            <p:cNvPr id="73748" name="Oval 4"/>
            <p:cNvSpPr>
              <a:spLocks noChangeArrowheads="1"/>
            </p:cNvSpPr>
            <p:nvPr/>
          </p:nvSpPr>
          <p:spPr bwMode="auto">
            <a:xfrm>
              <a:off x="1540" y="2058"/>
              <a:ext cx="96" cy="96"/>
            </a:xfrm>
            <a:prstGeom prst="ellipse">
              <a:avLst/>
            </a:prstGeom>
            <a:solidFill>
              <a:schemeClr val="tx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3000"/>
            </a:p>
          </p:txBody>
        </p:sp>
        <p:sp>
          <p:nvSpPr>
            <p:cNvPr id="73749" name="Text Box 6"/>
            <p:cNvSpPr txBox="1">
              <a:spLocks noChangeArrowheads="1"/>
            </p:cNvSpPr>
            <p:nvPr/>
          </p:nvSpPr>
          <p:spPr bwMode="auto">
            <a:xfrm>
              <a:off x="1365" y="1818"/>
              <a:ext cx="209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 i="1"/>
                <a:t>s</a:t>
              </a:r>
            </a:p>
          </p:txBody>
        </p:sp>
        <p:sp>
          <p:nvSpPr>
            <p:cNvPr id="73750" name="Freeform 20"/>
            <p:cNvSpPr>
              <a:spLocks/>
            </p:cNvSpPr>
            <p:nvPr/>
          </p:nvSpPr>
          <p:spPr bwMode="auto">
            <a:xfrm>
              <a:off x="1592" y="1898"/>
              <a:ext cx="1632" cy="220"/>
            </a:xfrm>
            <a:custGeom>
              <a:avLst/>
              <a:gdLst>
                <a:gd name="T0" fmla="*/ 0 w 1632"/>
                <a:gd name="T1" fmla="*/ 208 h 220"/>
                <a:gd name="T2" fmla="*/ 520 w 1632"/>
                <a:gd name="T3" fmla="*/ 0 h 220"/>
                <a:gd name="T4" fmla="*/ 1024 w 1632"/>
                <a:gd name="T5" fmla="*/ 184 h 220"/>
                <a:gd name="T6" fmla="*/ 1632 w 1632"/>
                <a:gd name="T7" fmla="*/ 216 h 22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2"/>
                <a:gd name="T13" fmla="*/ 0 h 220"/>
                <a:gd name="T14" fmla="*/ 1632 w 1632"/>
                <a:gd name="T15" fmla="*/ 220 h 22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2" h="220">
                  <a:moveTo>
                    <a:pt x="0" y="208"/>
                  </a:moveTo>
                  <a:cubicBezTo>
                    <a:pt x="87" y="173"/>
                    <a:pt x="349" y="4"/>
                    <a:pt x="520" y="0"/>
                  </a:cubicBezTo>
                  <a:cubicBezTo>
                    <a:pt x="646" y="51"/>
                    <a:pt x="839" y="148"/>
                    <a:pt x="1024" y="184"/>
                  </a:cubicBezTo>
                  <a:cubicBezTo>
                    <a:pt x="1209" y="220"/>
                    <a:pt x="1505" y="209"/>
                    <a:pt x="1632" y="216"/>
                  </a:cubicBezTo>
                </a:path>
              </a:pathLst>
            </a:custGeom>
            <a:noFill/>
            <a:ln w="38100">
              <a:solidFill>
                <a:schemeClr val="tx2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3751" name="Rectangle 21"/>
            <p:cNvSpPr>
              <a:spLocks noChangeArrowheads="1"/>
            </p:cNvSpPr>
            <p:nvPr/>
          </p:nvSpPr>
          <p:spPr bwMode="auto">
            <a:xfrm>
              <a:off x="2008" y="1314"/>
              <a:ext cx="3005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shortest of </a:t>
              </a:r>
              <a:r>
                <a:rPr lang="en-US" altLang="en-US" sz="3000">
                  <a:solidFill>
                    <a:schemeClr val="hlink"/>
                  </a:solidFill>
                </a:rPr>
                <a:t>handled</a:t>
              </a:r>
              <a:r>
                <a:rPr lang="en-US" altLang="en-US" sz="3000"/>
                <a:t> paths </a:t>
              </a:r>
              <a:br>
                <a:rPr lang="en-US" altLang="en-US" sz="3000"/>
              </a:br>
              <a:r>
                <a:rPr lang="en-US" altLang="en-US" sz="3000"/>
                <a:t>to </a:t>
              </a:r>
              <a:r>
                <a:rPr lang="en-US" altLang="en-US" sz="3000" i="1"/>
                <a:t>v</a:t>
              </a:r>
              <a:r>
                <a:rPr lang="en-US" altLang="en-US" sz="3000"/>
                <a:t> has length </a:t>
              </a:r>
              <a:r>
                <a:rPr lang="en-US" altLang="en-US" sz="3000" i="1">
                  <a:solidFill>
                    <a:srgbClr val="33CC33"/>
                  </a:solidFill>
                </a:rPr>
                <a:t>d</a:t>
              </a:r>
              <a:r>
                <a:rPr lang="en-US" altLang="en-US" sz="3000">
                  <a:solidFill>
                    <a:srgbClr val="33CC33"/>
                  </a:solidFill>
                </a:rPr>
                <a:t>(</a:t>
              </a:r>
              <a:r>
                <a:rPr lang="en-US" altLang="en-US" sz="3000" i="1"/>
                <a:t>v</a:t>
              </a:r>
              <a:r>
                <a:rPr lang="en-US" altLang="en-US" sz="3000">
                  <a:solidFill>
                    <a:srgbClr val="33CC33"/>
                  </a:solidFill>
                </a:rPr>
                <a:t>)</a:t>
              </a:r>
            </a:p>
          </p:txBody>
        </p:sp>
      </p:grpSp>
      <p:sp>
        <p:nvSpPr>
          <p:cNvPr id="584728" name="Rectangle 24"/>
          <p:cNvSpPr>
            <a:spLocks noChangeArrowheads="1"/>
          </p:cNvSpPr>
          <p:nvPr/>
        </p:nvSpPr>
        <p:spPr bwMode="auto">
          <a:xfrm>
            <a:off x="1530350" y="5149850"/>
            <a:ext cx="6591300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The shortest </a:t>
            </a:r>
            <a:r>
              <a:rPr lang="en-US" altLang="en-US" sz="3000" b="1" u="sng"/>
              <a:t>handled </a:t>
            </a:r>
            <a:r>
              <a:rPr lang="en-US" altLang="en-US" sz="3000"/>
              <a:t>path to </a:t>
            </a:r>
            <a:r>
              <a:rPr lang="en-US" altLang="en-US" sz="3000" i="1"/>
              <a:t>v</a:t>
            </a:r>
            <a:r>
              <a:rPr lang="en-US" altLang="en-US" sz="3000"/>
              <a:t> has length</a:t>
            </a:r>
          </a:p>
        </p:txBody>
      </p:sp>
      <p:sp>
        <p:nvSpPr>
          <p:cNvPr id="584729" name="Rectangle 25"/>
          <p:cNvSpPr>
            <a:spLocks noChangeArrowheads="1"/>
          </p:cNvSpPr>
          <p:nvPr/>
        </p:nvSpPr>
        <p:spPr bwMode="auto">
          <a:xfrm>
            <a:off x="2759075" y="5699125"/>
            <a:ext cx="38147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min(</a:t>
            </a:r>
            <a:r>
              <a:rPr lang="en-US" altLang="en-US" sz="3000" i="1"/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),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)+</a:t>
            </a:r>
            <a:r>
              <a:rPr lang="en-US" altLang="en-US" sz="3000" i="1">
                <a:solidFill>
                  <a:schemeClr val="accent1"/>
                </a:solidFill>
              </a:rPr>
              <a:t>w</a:t>
            </a:r>
            <a:r>
              <a:rPr lang="en-US" altLang="en-US" sz="3000" baseline="-25000">
                <a:solidFill>
                  <a:schemeClr val="accent1"/>
                </a:solidFill>
              </a:rPr>
              <a:t>&lt;</a:t>
            </a:r>
            <a:r>
              <a:rPr lang="en-US" altLang="en-US" sz="3000" i="1" baseline="-25000"/>
              <a:t>u</a:t>
            </a:r>
            <a:r>
              <a:rPr lang="en-US" altLang="en-US" sz="3000" baseline="-25000"/>
              <a:t>,</a:t>
            </a:r>
            <a:r>
              <a:rPr lang="en-US" altLang="en-US" sz="3000" i="1" baseline="-25000"/>
              <a:t>v</a:t>
            </a:r>
            <a:r>
              <a:rPr lang="en-US" altLang="en-US" sz="3000" baseline="-25000">
                <a:solidFill>
                  <a:schemeClr val="accent1"/>
                </a:solidFill>
              </a:rPr>
              <a:t>&gt;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/>
              <a:t>).</a:t>
            </a:r>
          </a:p>
        </p:txBody>
      </p:sp>
      <p:sp>
        <p:nvSpPr>
          <p:cNvPr id="30" name="Rectangle 24"/>
          <p:cNvSpPr>
            <a:spLocks noChangeArrowheads="1"/>
          </p:cNvSpPr>
          <p:nvPr/>
        </p:nvSpPr>
        <p:spPr bwMode="auto">
          <a:xfrm>
            <a:off x="1547813" y="1035050"/>
            <a:ext cx="69532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b="1" u="sng"/>
              <a:t>Handle</a:t>
            </a:r>
            <a:r>
              <a:rPr lang="en-US" altLang="en-US" sz="3000"/>
              <a:t> node that “seems” to be closest to </a:t>
            </a:r>
            <a:r>
              <a:rPr lang="en-US" altLang="en-US" sz="3000" i="1"/>
              <a:t>s</a:t>
            </a:r>
            <a:r>
              <a:rPr lang="en-US" altLang="en-US" sz="3000"/>
              <a:t>.</a:t>
            </a:r>
          </a:p>
        </p:txBody>
      </p:sp>
      <p:grpSp>
        <p:nvGrpSpPr>
          <p:cNvPr id="31" name="Group 50"/>
          <p:cNvGrpSpPr>
            <a:grpSpLocks/>
          </p:cNvGrpSpPr>
          <p:nvPr/>
        </p:nvGrpSpPr>
        <p:grpSpPr bwMode="auto">
          <a:xfrm>
            <a:off x="762000" y="593725"/>
            <a:ext cx="2058988" cy="1157288"/>
            <a:chOff x="480" y="374"/>
            <a:chExt cx="1297" cy="729"/>
          </a:xfrm>
        </p:grpSpPr>
        <p:sp>
          <p:nvSpPr>
            <p:cNvPr id="73738" name="Rectangle 2"/>
            <p:cNvSpPr>
              <a:spLocks noChangeArrowheads="1"/>
            </p:cNvSpPr>
            <p:nvPr/>
          </p:nvSpPr>
          <p:spPr bwMode="auto">
            <a:xfrm>
              <a:off x="480" y="374"/>
              <a:ext cx="1297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>
                  <a:solidFill>
                    <a:schemeClr val="accent1"/>
                  </a:solidFill>
                </a:rPr>
                <a:t>Basic Steps:</a:t>
              </a:r>
            </a:p>
          </p:txBody>
        </p:sp>
        <p:grpSp>
          <p:nvGrpSpPr>
            <p:cNvPr id="73739" name="Group 26"/>
            <p:cNvGrpSpPr>
              <a:grpSpLocks noChangeAspect="1"/>
            </p:cNvGrpSpPr>
            <p:nvPr/>
          </p:nvGrpSpPr>
          <p:grpSpPr bwMode="auto">
            <a:xfrm rot="2360341">
              <a:off x="528" y="576"/>
              <a:ext cx="421" cy="527"/>
              <a:chOff x="2227" y="1194"/>
              <a:chExt cx="1944" cy="2413"/>
            </a:xfrm>
          </p:grpSpPr>
          <p:sp>
            <p:nvSpPr>
              <p:cNvPr id="73740" name="Freeform 27"/>
              <p:cNvSpPr>
                <a:spLocks noChangeAspect="1"/>
              </p:cNvSpPr>
              <p:nvPr/>
            </p:nvSpPr>
            <p:spPr bwMode="auto">
              <a:xfrm rot="-2705309">
                <a:off x="2708" y="1513"/>
                <a:ext cx="406" cy="340"/>
              </a:xfrm>
              <a:custGeom>
                <a:avLst/>
                <a:gdLst>
                  <a:gd name="T0" fmla="*/ 37 w 600"/>
                  <a:gd name="T1" fmla="*/ 9 h 608"/>
                  <a:gd name="T2" fmla="*/ 36 w 600"/>
                  <a:gd name="T3" fmla="*/ 6 h 608"/>
                  <a:gd name="T4" fmla="*/ 33 w 600"/>
                  <a:gd name="T5" fmla="*/ 2 h 608"/>
                  <a:gd name="T6" fmla="*/ 28 w 600"/>
                  <a:gd name="T7" fmla="*/ 1 h 608"/>
                  <a:gd name="T8" fmla="*/ 18 w 600"/>
                  <a:gd name="T9" fmla="*/ 0 h 608"/>
                  <a:gd name="T10" fmla="*/ 9 w 600"/>
                  <a:gd name="T11" fmla="*/ 1 h 608"/>
                  <a:gd name="T12" fmla="*/ 2 w 600"/>
                  <a:gd name="T13" fmla="*/ 4 h 608"/>
                  <a:gd name="T14" fmla="*/ 0 w 600"/>
                  <a:gd name="T15" fmla="*/ 7 h 608"/>
                  <a:gd name="T16" fmla="*/ 2 w 600"/>
                  <a:gd name="T17" fmla="*/ 11 h 608"/>
                  <a:gd name="T18" fmla="*/ 5 w 600"/>
                  <a:gd name="T19" fmla="*/ 14 h 608"/>
                  <a:gd name="T20" fmla="*/ 9 w 600"/>
                  <a:gd name="T21" fmla="*/ 16 h 608"/>
                  <a:gd name="T22" fmla="*/ 13 w 600"/>
                  <a:gd name="T23" fmla="*/ 18 h 608"/>
                  <a:gd name="T24" fmla="*/ 17 w 600"/>
                  <a:gd name="T25" fmla="*/ 18 h 608"/>
                  <a:gd name="T26" fmla="*/ 24 w 600"/>
                  <a:gd name="T27" fmla="*/ 18 h 608"/>
                  <a:gd name="T28" fmla="*/ 29 w 600"/>
                  <a:gd name="T29" fmla="*/ 16 h 608"/>
                  <a:gd name="T30" fmla="*/ 33 w 600"/>
                  <a:gd name="T31" fmla="*/ 14 h 608"/>
                  <a:gd name="T32" fmla="*/ 37 w 600"/>
                  <a:gd name="T33" fmla="*/ 12 h 608"/>
                  <a:gd name="T34" fmla="*/ 39 w 600"/>
                  <a:gd name="T35" fmla="*/ 11 h 608"/>
                  <a:gd name="T36" fmla="*/ 54 w 600"/>
                  <a:gd name="T37" fmla="*/ 9 h 608"/>
                  <a:gd name="T38" fmla="*/ 58 w 600"/>
                  <a:gd name="T39" fmla="*/ 8 h 608"/>
                  <a:gd name="T40" fmla="*/ 55 w 600"/>
                  <a:gd name="T41" fmla="*/ 7 h 608"/>
                  <a:gd name="T42" fmla="*/ 37 w 600"/>
                  <a:gd name="T43" fmla="*/ 9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1" name="Freeform 28"/>
              <p:cNvSpPr>
                <a:spLocks noChangeAspect="1"/>
              </p:cNvSpPr>
              <p:nvPr/>
            </p:nvSpPr>
            <p:spPr bwMode="auto">
              <a:xfrm rot="-2705309">
                <a:off x="2999" y="1873"/>
                <a:ext cx="418" cy="758"/>
              </a:xfrm>
              <a:custGeom>
                <a:avLst/>
                <a:gdLst>
                  <a:gd name="T0" fmla="*/ 20 w 619"/>
                  <a:gd name="T1" fmla="*/ 19 h 1085"/>
                  <a:gd name="T2" fmla="*/ 27 w 619"/>
                  <a:gd name="T3" fmla="*/ 9 h 1085"/>
                  <a:gd name="T4" fmla="*/ 39 w 619"/>
                  <a:gd name="T5" fmla="*/ 1 h 1085"/>
                  <a:gd name="T6" fmla="*/ 45 w 619"/>
                  <a:gd name="T7" fmla="*/ 0 h 1085"/>
                  <a:gd name="T8" fmla="*/ 54 w 619"/>
                  <a:gd name="T9" fmla="*/ 4 h 1085"/>
                  <a:gd name="T10" fmla="*/ 58 w 619"/>
                  <a:gd name="T11" fmla="*/ 10 h 1085"/>
                  <a:gd name="T12" fmla="*/ 58 w 619"/>
                  <a:gd name="T13" fmla="*/ 19 h 1085"/>
                  <a:gd name="T14" fmla="*/ 51 w 619"/>
                  <a:gd name="T15" fmla="*/ 35 h 1085"/>
                  <a:gd name="T16" fmla="*/ 43 w 619"/>
                  <a:gd name="T17" fmla="*/ 48 h 1085"/>
                  <a:gd name="T18" fmla="*/ 40 w 619"/>
                  <a:gd name="T19" fmla="*/ 59 h 1085"/>
                  <a:gd name="T20" fmla="*/ 38 w 619"/>
                  <a:gd name="T21" fmla="*/ 72 h 1085"/>
                  <a:gd name="T22" fmla="*/ 40 w 619"/>
                  <a:gd name="T23" fmla="*/ 83 h 1085"/>
                  <a:gd name="T24" fmla="*/ 43 w 619"/>
                  <a:gd name="T25" fmla="*/ 95 h 1085"/>
                  <a:gd name="T26" fmla="*/ 43 w 619"/>
                  <a:gd name="T27" fmla="*/ 109 h 1085"/>
                  <a:gd name="T28" fmla="*/ 39 w 619"/>
                  <a:gd name="T29" fmla="*/ 117 h 1085"/>
                  <a:gd name="T30" fmla="*/ 32 w 619"/>
                  <a:gd name="T31" fmla="*/ 122 h 1085"/>
                  <a:gd name="T32" fmla="*/ 23 w 619"/>
                  <a:gd name="T33" fmla="*/ 126 h 1085"/>
                  <a:gd name="T34" fmla="*/ 15 w 619"/>
                  <a:gd name="T35" fmla="*/ 126 h 1085"/>
                  <a:gd name="T36" fmla="*/ 9 w 619"/>
                  <a:gd name="T37" fmla="*/ 122 h 1085"/>
                  <a:gd name="T38" fmla="*/ 2 w 619"/>
                  <a:gd name="T39" fmla="*/ 108 h 1085"/>
                  <a:gd name="T40" fmla="*/ 0 w 619"/>
                  <a:gd name="T41" fmla="*/ 93 h 1085"/>
                  <a:gd name="T42" fmla="*/ 1 w 619"/>
                  <a:gd name="T43" fmla="*/ 73 h 1085"/>
                  <a:gd name="T44" fmla="*/ 6 w 619"/>
                  <a:gd name="T45" fmla="*/ 48 h 1085"/>
                  <a:gd name="T46" fmla="*/ 12 w 619"/>
                  <a:gd name="T47" fmla="*/ 32 h 1085"/>
                  <a:gd name="T48" fmla="*/ 20 w 619"/>
                  <a:gd name="T49" fmla="*/ 19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2" name="Freeform 29"/>
              <p:cNvSpPr>
                <a:spLocks noChangeAspect="1"/>
              </p:cNvSpPr>
              <p:nvPr/>
            </p:nvSpPr>
            <p:spPr bwMode="auto">
              <a:xfrm rot="-2705309">
                <a:off x="3504" y="2064"/>
                <a:ext cx="812" cy="523"/>
              </a:xfrm>
              <a:custGeom>
                <a:avLst/>
                <a:gdLst>
                  <a:gd name="T0" fmla="*/ 0 w 782"/>
                  <a:gd name="T1" fmla="*/ 6 h 808"/>
                  <a:gd name="T2" fmla="*/ 84 w 782"/>
                  <a:gd name="T3" fmla="*/ 0 h 808"/>
                  <a:gd name="T4" fmla="*/ 204 w 782"/>
                  <a:gd name="T5" fmla="*/ 0 h 808"/>
                  <a:gd name="T6" fmla="*/ 430 w 782"/>
                  <a:gd name="T7" fmla="*/ 1 h 808"/>
                  <a:gd name="T8" fmla="*/ 696 w 782"/>
                  <a:gd name="T9" fmla="*/ 2 h 808"/>
                  <a:gd name="T10" fmla="*/ 795 w 782"/>
                  <a:gd name="T11" fmla="*/ 5 h 808"/>
                  <a:gd name="T12" fmla="*/ 841 w 782"/>
                  <a:gd name="T13" fmla="*/ 8 h 808"/>
                  <a:gd name="T14" fmla="*/ 849 w 782"/>
                  <a:gd name="T15" fmla="*/ 14 h 808"/>
                  <a:gd name="T16" fmla="*/ 819 w 782"/>
                  <a:gd name="T17" fmla="*/ 19 h 808"/>
                  <a:gd name="T18" fmla="*/ 737 w 782"/>
                  <a:gd name="T19" fmla="*/ 27 h 808"/>
                  <a:gd name="T20" fmla="*/ 631 w 782"/>
                  <a:gd name="T21" fmla="*/ 34 h 808"/>
                  <a:gd name="T22" fmla="*/ 550 w 782"/>
                  <a:gd name="T23" fmla="*/ 39 h 808"/>
                  <a:gd name="T24" fmla="*/ 516 w 782"/>
                  <a:gd name="T25" fmla="*/ 45 h 808"/>
                  <a:gd name="T26" fmla="*/ 493 w 782"/>
                  <a:gd name="T27" fmla="*/ 48 h 808"/>
                  <a:gd name="T28" fmla="*/ 502 w 782"/>
                  <a:gd name="T29" fmla="*/ 50 h 808"/>
                  <a:gd name="T30" fmla="*/ 508 w 782"/>
                  <a:gd name="T31" fmla="*/ 52 h 808"/>
                  <a:gd name="T32" fmla="*/ 603 w 782"/>
                  <a:gd name="T33" fmla="*/ 52 h 808"/>
                  <a:gd name="T34" fmla="*/ 754 w 782"/>
                  <a:gd name="T35" fmla="*/ 51 h 808"/>
                  <a:gd name="T36" fmla="*/ 849 w 782"/>
                  <a:gd name="T37" fmla="*/ 51 h 808"/>
                  <a:gd name="T38" fmla="*/ 950 w 782"/>
                  <a:gd name="T39" fmla="*/ 53 h 808"/>
                  <a:gd name="T40" fmla="*/ 980 w 782"/>
                  <a:gd name="T41" fmla="*/ 56 h 808"/>
                  <a:gd name="T42" fmla="*/ 950 w 782"/>
                  <a:gd name="T43" fmla="*/ 59 h 808"/>
                  <a:gd name="T44" fmla="*/ 908 w 782"/>
                  <a:gd name="T45" fmla="*/ 60 h 808"/>
                  <a:gd name="T46" fmla="*/ 841 w 782"/>
                  <a:gd name="T47" fmla="*/ 58 h 808"/>
                  <a:gd name="T48" fmla="*/ 750 w 782"/>
                  <a:gd name="T49" fmla="*/ 55 h 808"/>
                  <a:gd name="T50" fmla="*/ 652 w 782"/>
                  <a:gd name="T51" fmla="*/ 56 h 808"/>
                  <a:gd name="T52" fmla="*/ 493 w 782"/>
                  <a:gd name="T53" fmla="*/ 58 h 808"/>
                  <a:gd name="T54" fmla="*/ 445 w 782"/>
                  <a:gd name="T55" fmla="*/ 57 h 808"/>
                  <a:gd name="T56" fmla="*/ 419 w 782"/>
                  <a:gd name="T57" fmla="*/ 55 h 808"/>
                  <a:gd name="T58" fmla="*/ 419 w 782"/>
                  <a:gd name="T59" fmla="*/ 50 h 808"/>
                  <a:gd name="T60" fmla="*/ 419 w 782"/>
                  <a:gd name="T61" fmla="*/ 43 h 808"/>
                  <a:gd name="T62" fmla="*/ 487 w 782"/>
                  <a:gd name="T63" fmla="*/ 38 h 808"/>
                  <a:gd name="T64" fmla="*/ 589 w 782"/>
                  <a:gd name="T65" fmla="*/ 30 h 808"/>
                  <a:gd name="T66" fmla="*/ 677 w 782"/>
                  <a:gd name="T67" fmla="*/ 23 h 808"/>
                  <a:gd name="T68" fmla="*/ 733 w 782"/>
                  <a:gd name="T69" fmla="*/ 19 h 808"/>
                  <a:gd name="T70" fmla="*/ 762 w 782"/>
                  <a:gd name="T71" fmla="*/ 14 h 808"/>
                  <a:gd name="T72" fmla="*/ 750 w 782"/>
                  <a:gd name="T73" fmla="*/ 12 h 808"/>
                  <a:gd name="T74" fmla="*/ 709 w 782"/>
                  <a:gd name="T75" fmla="*/ 8 h 808"/>
                  <a:gd name="T76" fmla="*/ 652 w 782"/>
                  <a:gd name="T77" fmla="*/ 8 h 808"/>
                  <a:gd name="T78" fmla="*/ 589 w 782"/>
                  <a:gd name="T79" fmla="*/ 8 h 808"/>
                  <a:gd name="T80" fmla="*/ 449 w 782"/>
                  <a:gd name="T81" fmla="*/ 8 h 808"/>
                  <a:gd name="T82" fmla="*/ 242 w 782"/>
                  <a:gd name="T83" fmla="*/ 10 h 808"/>
                  <a:gd name="T84" fmla="*/ 88 w 782"/>
                  <a:gd name="T85" fmla="*/ 10 h 808"/>
                  <a:gd name="T86" fmla="*/ 26 w 782"/>
                  <a:gd name="T87" fmla="*/ 10 h 808"/>
                  <a:gd name="T88" fmla="*/ 0 w 782"/>
                  <a:gd name="T89" fmla="*/ 8 h 808"/>
                  <a:gd name="T90" fmla="*/ 0 w 782"/>
                  <a:gd name="T91" fmla="*/ 6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3" name="Freeform 30"/>
              <p:cNvSpPr>
                <a:spLocks noChangeAspect="1"/>
              </p:cNvSpPr>
              <p:nvPr/>
            </p:nvSpPr>
            <p:spPr bwMode="auto">
              <a:xfrm rot="-4121048">
                <a:off x="2675" y="2797"/>
                <a:ext cx="1159" cy="461"/>
              </a:xfrm>
              <a:custGeom>
                <a:avLst/>
                <a:gdLst>
                  <a:gd name="T0" fmla="*/ 2056 w 992"/>
                  <a:gd name="T1" fmla="*/ 15 h 770"/>
                  <a:gd name="T2" fmla="*/ 2094 w 992"/>
                  <a:gd name="T3" fmla="*/ 10 h 770"/>
                  <a:gd name="T4" fmla="*/ 2239 w 992"/>
                  <a:gd name="T5" fmla="*/ 8 h 770"/>
                  <a:gd name="T6" fmla="*/ 2416 w 992"/>
                  <a:gd name="T7" fmla="*/ 8 h 770"/>
                  <a:gd name="T8" fmla="*/ 2522 w 992"/>
                  <a:gd name="T9" fmla="*/ 10 h 770"/>
                  <a:gd name="T10" fmla="*/ 2475 w 992"/>
                  <a:gd name="T11" fmla="*/ 14 h 770"/>
                  <a:gd name="T12" fmla="*/ 2378 w 992"/>
                  <a:gd name="T13" fmla="*/ 20 h 770"/>
                  <a:gd name="T14" fmla="*/ 2180 w 992"/>
                  <a:gd name="T15" fmla="*/ 26 h 770"/>
                  <a:gd name="T16" fmla="*/ 1936 w 992"/>
                  <a:gd name="T17" fmla="*/ 31 h 770"/>
                  <a:gd name="T18" fmla="*/ 1734 w 992"/>
                  <a:gd name="T19" fmla="*/ 34 h 770"/>
                  <a:gd name="T20" fmla="*/ 1506 w 992"/>
                  <a:gd name="T21" fmla="*/ 35 h 770"/>
                  <a:gd name="T22" fmla="*/ 1289 w 992"/>
                  <a:gd name="T23" fmla="*/ 35 h 770"/>
                  <a:gd name="T24" fmla="*/ 1125 w 992"/>
                  <a:gd name="T25" fmla="*/ 34 h 770"/>
                  <a:gd name="T26" fmla="*/ 1064 w 992"/>
                  <a:gd name="T27" fmla="*/ 31 h 770"/>
                  <a:gd name="T28" fmla="*/ 997 w 992"/>
                  <a:gd name="T29" fmla="*/ 26 h 770"/>
                  <a:gd name="T30" fmla="*/ 918 w 992"/>
                  <a:gd name="T31" fmla="*/ 17 h 770"/>
                  <a:gd name="T32" fmla="*/ 860 w 992"/>
                  <a:gd name="T33" fmla="*/ 11 h 770"/>
                  <a:gd name="T34" fmla="*/ 860 w 992"/>
                  <a:gd name="T35" fmla="*/ 5 h 770"/>
                  <a:gd name="T36" fmla="*/ 820 w 992"/>
                  <a:gd name="T37" fmla="*/ 4 h 770"/>
                  <a:gd name="T38" fmla="*/ 707 w 992"/>
                  <a:gd name="T39" fmla="*/ 3 h 770"/>
                  <a:gd name="T40" fmla="*/ 568 w 992"/>
                  <a:gd name="T41" fmla="*/ 5 h 770"/>
                  <a:gd name="T42" fmla="*/ 439 w 992"/>
                  <a:gd name="T43" fmla="*/ 8 h 770"/>
                  <a:gd name="T44" fmla="*/ 292 w 992"/>
                  <a:gd name="T45" fmla="*/ 10 h 770"/>
                  <a:gd name="T46" fmla="*/ 68 w 992"/>
                  <a:gd name="T47" fmla="*/ 10 h 770"/>
                  <a:gd name="T48" fmla="*/ 0 w 992"/>
                  <a:gd name="T49" fmla="*/ 9 h 770"/>
                  <a:gd name="T50" fmla="*/ 0 w 992"/>
                  <a:gd name="T51" fmla="*/ 7 h 770"/>
                  <a:gd name="T52" fmla="*/ 100 w 992"/>
                  <a:gd name="T53" fmla="*/ 6 h 770"/>
                  <a:gd name="T54" fmla="*/ 208 w 992"/>
                  <a:gd name="T55" fmla="*/ 6 h 770"/>
                  <a:gd name="T56" fmla="*/ 301 w 992"/>
                  <a:gd name="T57" fmla="*/ 6 h 770"/>
                  <a:gd name="T58" fmla="*/ 480 w 992"/>
                  <a:gd name="T59" fmla="*/ 4 h 770"/>
                  <a:gd name="T60" fmla="*/ 654 w 992"/>
                  <a:gd name="T61" fmla="*/ 1 h 770"/>
                  <a:gd name="T62" fmla="*/ 820 w 992"/>
                  <a:gd name="T63" fmla="*/ 1 h 770"/>
                  <a:gd name="T64" fmla="*/ 1055 w 992"/>
                  <a:gd name="T65" fmla="*/ 0 h 770"/>
                  <a:gd name="T66" fmla="*/ 1064 w 992"/>
                  <a:gd name="T67" fmla="*/ 2 h 770"/>
                  <a:gd name="T68" fmla="*/ 1011 w 992"/>
                  <a:gd name="T69" fmla="*/ 4 h 770"/>
                  <a:gd name="T70" fmla="*/ 997 w 992"/>
                  <a:gd name="T71" fmla="*/ 10 h 770"/>
                  <a:gd name="T72" fmla="*/ 1064 w 992"/>
                  <a:gd name="T73" fmla="*/ 17 h 770"/>
                  <a:gd name="T74" fmla="*/ 1175 w 992"/>
                  <a:gd name="T75" fmla="*/ 24 h 770"/>
                  <a:gd name="T76" fmla="*/ 1270 w 992"/>
                  <a:gd name="T77" fmla="*/ 28 h 770"/>
                  <a:gd name="T78" fmla="*/ 1420 w 992"/>
                  <a:gd name="T79" fmla="*/ 30 h 770"/>
                  <a:gd name="T80" fmla="*/ 1564 w 992"/>
                  <a:gd name="T81" fmla="*/ 30 h 770"/>
                  <a:gd name="T82" fmla="*/ 1712 w 992"/>
                  <a:gd name="T83" fmla="*/ 28 h 770"/>
                  <a:gd name="T84" fmla="*/ 1906 w 992"/>
                  <a:gd name="T85" fmla="*/ 24 h 770"/>
                  <a:gd name="T86" fmla="*/ 2035 w 992"/>
                  <a:gd name="T87" fmla="*/ 17 h 770"/>
                  <a:gd name="T88" fmla="*/ 2056 w 992"/>
                  <a:gd name="T89" fmla="*/ 15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4" name="Freeform 31"/>
              <p:cNvSpPr>
                <a:spLocks noChangeAspect="1"/>
              </p:cNvSpPr>
              <p:nvPr/>
            </p:nvSpPr>
            <p:spPr bwMode="auto">
              <a:xfrm rot="-2705309">
                <a:off x="2414" y="1540"/>
                <a:ext cx="474" cy="848"/>
              </a:xfrm>
              <a:custGeom>
                <a:avLst/>
                <a:gdLst>
                  <a:gd name="T0" fmla="*/ 43 w 699"/>
                  <a:gd name="T1" fmla="*/ 106 h 1216"/>
                  <a:gd name="T2" fmla="*/ 55 w 699"/>
                  <a:gd name="T3" fmla="*/ 120 h 1216"/>
                  <a:gd name="T4" fmla="*/ 59 w 699"/>
                  <a:gd name="T5" fmla="*/ 120 h 1216"/>
                  <a:gd name="T6" fmla="*/ 66 w 699"/>
                  <a:gd name="T7" fmla="*/ 125 h 1216"/>
                  <a:gd name="T8" fmla="*/ 68 w 699"/>
                  <a:gd name="T9" fmla="*/ 131 h 1216"/>
                  <a:gd name="T10" fmla="*/ 66 w 699"/>
                  <a:gd name="T11" fmla="*/ 139 h 1216"/>
                  <a:gd name="T12" fmla="*/ 60 w 699"/>
                  <a:gd name="T13" fmla="*/ 139 h 1216"/>
                  <a:gd name="T14" fmla="*/ 52 w 699"/>
                  <a:gd name="T15" fmla="*/ 134 h 1216"/>
                  <a:gd name="T16" fmla="*/ 37 w 699"/>
                  <a:gd name="T17" fmla="*/ 117 h 1216"/>
                  <a:gd name="T18" fmla="*/ 28 w 699"/>
                  <a:gd name="T19" fmla="*/ 101 h 1216"/>
                  <a:gd name="T20" fmla="*/ 23 w 699"/>
                  <a:gd name="T21" fmla="*/ 89 h 1216"/>
                  <a:gd name="T22" fmla="*/ 20 w 699"/>
                  <a:gd name="T23" fmla="*/ 68 h 1216"/>
                  <a:gd name="T24" fmla="*/ 20 w 699"/>
                  <a:gd name="T25" fmla="*/ 40 h 1216"/>
                  <a:gd name="T26" fmla="*/ 19 w 699"/>
                  <a:gd name="T27" fmla="*/ 33 h 1216"/>
                  <a:gd name="T28" fmla="*/ 15 w 699"/>
                  <a:gd name="T29" fmla="*/ 27 h 1216"/>
                  <a:gd name="T30" fmla="*/ 2 w 699"/>
                  <a:gd name="T31" fmla="*/ 29 h 1216"/>
                  <a:gd name="T32" fmla="*/ 0 w 699"/>
                  <a:gd name="T33" fmla="*/ 26 h 1216"/>
                  <a:gd name="T34" fmla="*/ 3 w 699"/>
                  <a:gd name="T35" fmla="*/ 24 h 1216"/>
                  <a:gd name="T36" fmla="*/ 12 w 699"/>
                  <a:gd name="T37" fmla="*/ 23 h 1216"/>
                  <a:gd name="T38" fmla="*/ 14 w 699"/>
                  <a:gd name="T39" fmla="*/ 22 h 1216"/>
                  <a:gd name="T40" fmla="*/ 1 w 699"/>
                  <a:gd name="T41" fmla="*/ 12 h 1216"/>
                  <a:gd name="T42" fmla="*/ 1 w 699"/>
                  <a:gd name="T43" fmla="*/ 9 h 1216"/>
                  <a:gd name="T44" fmla="*/ 3 w 699"/>
                  <a:gd name="T45" fmla="*/ 8 h 1216"/>
                  <a:gd name="T46" fmla="*/ 14 w 699"/>
                  <a:gd name="T47" fmla="*/ 15 h 1216"/>
                  <a:gd name="T48" fmla="*/ 16 w 699"/>
                  <a:gd name="T49" fmla="*/ 14 h 1216"/>
                  <a:gd name="T50" fmla="*/ 14 w 699"/>
                  <a:gd name="T51" fmla="*/ 1 h 1216"/>
                  <a:gd name="T52" fmla="*/ 15 w 699"/>
                  <a:gd name="T53" fmla="*/ 0 h 1216"/>
                  <a:gd name="T54" fmla="*/ 16 w 699"/>
                  <a:gd name="T55" fmla="*/ 1 h 1216"/>
                  <a:gd name="T56" fmla="*/ 19 w 699"/>
                  <a:gd name="T57" fmla="*/ 14 h 1216"/>
                  <a:gd name="T58" fmla="*/ 22 w 699"/>
                  <a:gd name="T59" fmla="*/ 15 h 1216"/>
                  <a:gd name="T60" fmla="*/ 28 w 699"/>
                  <a:gd name="T61" fmla="*/ 1 h 1216"/>
                  <a:gd name="T62" fmla="*/ 29 w 699"/>
                  <a:gd name="T63" fmla="*/ 1 h 1216"/>
                  <a:gd name="T64" fmla="*/ 29 w 699"/>
                  <a:gd name="T65" fmla="*/ 5 h 1216"/>
                  <a:gd name="T66" fmla="*/ 25 w 699"/>
                  <a:gd name="T67" fmla="*/ 17 h 1216"/>
                  <a:gd name="T68" fmla="*/ 25 w 699"/>
                  <a:gd name="T69" fmla="*/ 23 h 1216"/>
                  <a:gd name="T70" fmla="*/ 26 w 699"/>
                  <a:gd name="T71" fmla="*/ 31 h 1216"/>
                  <a:gd name="T72" fmla="*/ 26 w 699"/>
                  <a:gd name="T73" fmla="*/ 42 h 1216"/>
                  <a:gd name="T74" fmla="*/ 26 w 699"/>
                  <a:gd name="T75" fmla="*/ 61 h 1216"/>
                  <a:gd name="T76" fmla="*/ 28 w 699"/>
                  <a:gd name="T77" fmla="*/ 73 h 1216"/>
                  <a:gd name="T78" fmla="*/ 32 w 699"/>
                  <a:gd name="T79" fmla="*/ 88 h 1216"/>
                  <a:gd name="T80" fmla="*/ 37 w 699"/>
                  <a:gd name="T81" fmla="*/ 98 h 1216"/>
                  <a:gd name="T82" fmla="*/ 43 w 699"/>
                  <a:gd name="T83" fmla="*/ 106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745" name="Freeform 32"/>
              <p:cNvSpPr>
                <a:spLocks noChangeAspect="1"/>
              </p:cNvSpPr>
              <p:nvPr/>
            </p:nvSpPr>
            <p:spPr bwMode="auto">
              <a:xfrm rot="-2705309">
                <a:off x="2793" y="1150"/>
                <a:ext cx="620" cy="708"/>
              </a:xfrm>
              <a:custGeom>
                <a:avLst/>
                <a:gdLst>
                  <a:gd name="T0" fmla="*/ 1 w 915"/>
                  <a:gd name="T1" fmla="*/ 58 h 1139"/>
                  <a:gd name="T2" fmla="*/ 0 w 915"/>
                  <a:gd name="T3" fmla="*/ 62 h 1139"/>
                  <a:gd name="T4" fmla="*/ 1 w 915"/>
                  <a:gd name="T5" fmla="*/ 66 h 1139"/>
                  <a:gd name="T6" fmla="*/ 7 w 915"/>
                  <a:gd name="T7" fmla="*/ 66 h 1139"/>
                  <a:gd name="T8" fmla="*/ 22 w 915"/>
                  <a:gd name="T9" fmla="*/ 64 h 1139"/>
                  <a:gd name="T10" fmla="*/ 39 w 915"/>
                  <a:gd name="T11" fmla="*/ 60 h 1139"/>
                  <a:gd name="T12" fmla="*/ 54 w 915"/>
                  <a:gd name="T13" fmla="*/ 55 h 1139"/>
                  <a:gd name="T14" fmla="*/ 62 w 915"/>
                  <a:gd name="T15" fmla="*/ 47 h 1139"/>
                  <a:gd name="T16" fmla="*/ 69 w 915"/>
                  <a:gd name="T17" fmla="*/ 34 h 1139"/>
                  <a:gd name="T18" fmla="*/ 72 w 915"/>
                  <a:gd name="T19" fmla="*/ 22 h 1139"/>
                  <a:gd name="T20" fmla="*/ 72 w 915"/>
                  <a:gd name="T21" fmla="*/ 16 h 1139"/>
                  <a:gd name="T22" fmla="*/ 75 w 915"/>
                  <a:gd name="T23" fmla="*/ 13 h 1139"/>
                  <a:gd name="T24" fmla="*/ 82 w 915"/>
                  <a:gd name="T25" fmla="*/ 12 h 1139"/>
                  <a:gd name="T26" fmla="*/ 88 w 915"/>
                  <a:gd name="T27" fmla="*/ 12 h 1139"/>
                  <a:gd name="T28" fmla="*/ 89 w 915"/>
                  <a:gd name="T29" fmla="*/ 10 h 1139"/>
                  <a:gd name="T30" fmla="*/ 79 w 915"/>
                  <a:gd name="T31" fmla="*/ 10 h 1139"/>
                  <a:gd name="T32" fmla="*/ 78 w 915"/>
                  <a:gd name="T33" fmla="*/ 9 h 1139"/>
                  <a:gd name="T34" fmla="*/ 85 w 915"/>
                  <a:gd name="T35" fmla="*/ 4 h 1139"/>
                  <a:gd name="T36" fmla="*/ 84 w 915"/>
                  <a:gd name="T37" fmla="*/ 2 h 1139"/>
                  <a:gd name="T38" fmla="*/ 83 w 915"/>
                  <a:gd name="T39" fmla="*/ 4 h 1139"/>
                  <a:gd name="T40" fmla="*/ 77 w 915"/>
                  <a:gd name="T41" fmla="*/ 7 h 1139"/>
                  <a:gd name="T42" fmla="*/ 75 w 915"/>
                  <a:gd name="T43" fmla="*/ 7 h 1139"/>
                  <a:gd name="T44" fmla="*/ 75 w 915"/>
                  <a:gd name="T45" fmla="*/ 1 h 1139"/>
                  <a:gd name="T46" fmla="*/ 74 w 915"/>
                  <a:gd name="T47" fmla="*/ 0 h 1139"/>
                  <a:gd name="T48" fmla="*/ 72 w 915"/>
                  <a:gd name="T49" fmla="*/ 1 h 1139"/>
                  <a:gd name="T50" fmla="*/ 72 w 915"/>
                  <a:gd name="T51" fmla="*/ 7 h 1139"/>
                  <a:gd name="T52" fmla="*/ 70 w 915"/>
                  <a:gd name="T53" fmla="*/ 7 h 1139"/>
                  <a:gd name="T54" fmla="*/ 65 w 915"/>
                  <a:gd name="T55" fmla="*/ 4 h 1139"/>
                  <a:gd name="T56" fmla="*/ 60 w 915"/>
                  <a:gd name="T57" fmla="*/ 4 h 1139"/>
                  <a:gd name="T58" fmla="*/ 61 w 915"/>
                  <a:gd name="T59" fmla="*/ 6 h 1139"/>
                  <a:gd name="T60" fmla="*/ 68 w 915"/>
                  <a:gd name="T61" fmla="*/ 9 h 1139"/>
                  <a:gd name="T62" fmla="*/ 68 w 915"/>
                  <a:gd name="T63" fmla="*/ 12 h 1139"/>
                  <a:gd name="T64" fmla="*/ 65 w 915"/>
                  <a:gd name="T65" fmla="*/ 16 h 1139"/>
                  <a:gd name="T66" fmla="*/ 65 w 915"/>
                  <a:gd name="T67" fmla="*/ 20 h 1139"/>
                  <a:gd name="T68" fmla="*/ 65 w 915"/>
                  <a:gd name="T69" fmla="*/ 27 h 1139"/>
                  <a:gd name="T70" fmla="*/ 62 w 915"/>
                  <a:gd name="T71" fmla="*/ 35 h 1139"/>
                  <a:gd name="T72" fmla="*/ 60 w 915"/>
                  <a:gd name="T73" fmla="*/ 40 h 1139"/>
                  <a:gd name="T74" fmla="*/ 54 w 915"/>
                  <a:gd name="T75" fmla="*/ 47 h 1139"/>
                  <a:gd name="T76" fmla="*/ 48 w 915"/>
                  <a:gd name="T77" fmla="*/ 53 h 1139"/>
                  <a:gd name="T78" fmla="*/ 44 w 915"/>
                  <a:gd name="T79" fmla="*/ 55 h 1139"/>
                  <a:gd name="T80" fmla="*/ 32 w 915"/>
                  <a:gd name="T81" fmla="*/ 58 h 1139"/>
                  <a:gd name="T82" fmla="*/ 20 w 915"/>
                  <a:gd name="T83" fmla="*/ 58 h 1139"/>
                  <a:gd name="T84" fmla="*/ 9 w 915"/>
                  <a:gd name="T85" fmla="*/ 59 h 1139"/>
                  <a:gd name="T86" fmla="*/ 1 w 915"/>
                  <a:gd name="T87" fmla="*/ 58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5847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847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4728" grpId="0" autoUpdateAnimBg="0"/>
      <p:bldP spid="584729" grpId="0" autoUpdateAnimBg="0"/>
      <p:bldP spid="30" grpId="0" autoUpdateAnimBg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4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5" name="Oval 4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6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57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4758" name="Text Box 18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4759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4760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1" name="Line 33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2" name="Line 34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3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4" name="Line 36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5" name="Line 39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6" name="Line 44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7" name="Line 45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68" name="Rectangle 6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4769" name="Oval 68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0" name="Text Box 69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4771" name="Oval 70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2" name="Text Box 71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4773" name="Oval 7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4" name="Text Box 73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4775" name="Oval 74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6" name="Text Box 75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4777" name="Oval 76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78" name="Text Box 77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4779" name="Oval 78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0" name="Text Box 79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4781" name="Oval 80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2" name="Text Box 81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4783" name="Line 82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84" name="Line 83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85" name="Line 85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786" name="Line 86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787" name="Oval 87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4788" name="Text Box 88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4789" name="Line 89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0" name="Line 90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1" name="Line 91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2" name="Line 92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4793" name="Text Box 93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4794" name="Text Box 94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795" name="Text Box 95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4796" name="Text Box 96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797" name="Text Box 97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4798" name="Text Box 9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799" name="Text Box 10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00" name="Text Box 101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4801" name="Text Box 102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4802" name="Text Box 103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803" name="Text Box 104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04" name="Text Box 105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4805" name="Text Box 106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806" name="Line 107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807" name="Text Box 109"/>
          <p:cNvSpPr txBox="1">
            <a:spLocks noChangeArrowheads="1"/>
          </p:cNvSpPr>
          <p:nvPr/>
        </p:nvSpPr>
        <p:spPr bwMode="auto">
          <a:xfrm>
            <a:off x="631825" y="1905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08" name="Text Box 110"/>
          <p:cNvSpPr txBox="1">
            <a:spLocks noChangeArrowheads="1"/>
          </p:cNvSpPr>
          <p:nvPr/>
        </p:nvSpPr>
        <p:spPr bwMode="auto">
          <a:xfrm>
            <a:off x="1089025" y="5105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09" name="Text Box 111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0" name="Text Box 112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1" name="Text Box 113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2" name="Text Box 114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3" name="Text Box 115"/>
          <p:cNvSpPr txBox="1">
            <a:spLocks noChangeArrowheads="1"/>
          </p:cNvSpPr>
          <p:nvPr/>
        </p:nvSpPr>
        <p:spPr bwMode="auto">
          <a:xfrm>
            <a:off x="5715000" y="1676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4" name="Text Box 116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4815" name="Text Box 117"/>
          <p:cNvSpPr txBox="1">
            <a:spLocks noChangeArrowheads="1"/>
          </p:cNvSpPr>
          <p:nvPr/>
        </p:nvSpPr>
        <p:spPr bwMode="auto">
          <a:xfrm>
            <a:off x="2765425" y="38242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6" name="Text Box 118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4817" name="Text Box 119"/>
          <p:cNvSpPr txBox="1">
            <a:spLocks noChangeArrowheads="1"/>
          </p:cNvSpPr>
          <p:nvPr/>
        </p:nvSpPr>
        <p:spPr bwMode="auto">
          <a:xfrm>
            <a:off x="4822825" y="38242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7817" name="Oval 121"/>
          <p:cNvSpPr>
            <a:spLocks noChangeArrowheads="1"/>
          </p:cNvSpPr>
          <p:nvPr/>
        </p:nvSpPr>
        <p:spPr bwMode="auto">
          <a:xfrm>
            <a:off x="3278188" y="781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4819" name="Text Box 122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4820" name="Text Box 123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4821" name="Text Box 124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4822" name="Line 125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4823" name="Text Box 126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824" name="Text Box 127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78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7817" grpId="0" animBg="1" autoUpdateAnimBg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Oval 3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79" name="Oval 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80" name="Text Box 5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5781" name="Text Box 6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5782" name="Text Box 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5783" name="Line 8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4" name="Line 10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5" name="Line 11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6" name="Line 12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7" name="Line 13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8" name="Line 14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89" name="Line 15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0" name="Line 16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791" name="Rectangle 17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5792" name="Oval 18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3" name="Text Box 19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5794" name="Oval 20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5" name="Text Box 21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5796" name="Oval 2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7" name="Text Box 23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5798" name="Oval 24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799" name="Text Box 25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5800" name="Oval 26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1" name="Text Box 27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5802" name="Oval 28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3" name="Text Box 29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5804" name="Oval 30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05" name="Text Box 31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5806" name="Line 32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07" name="Line 33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08" name="Line 34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09" name="Line 35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5810" name="Oval 36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11" name="Text Box 37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5812" name="Line 38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3" name="Line 39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4" name="Line 40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5" name="Line 41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5816" name="Text Box 42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5817" name="Text Box 43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18" name="Text Box 44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5819" name="Text Box 45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20" name="Text Box 47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21" name="Text Box 5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5822" name="Text Box 5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5823" name="Text Box 5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24" name="Text Box 5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25" name="Text Box 5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5826" name="Text Box 5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5827" name="Line 5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28" name="Text Box 58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5829" name="Text Box 60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0" name="Text Box 61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1" name="Text Box 62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2" name="Text Box 63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3" name="Text Box 64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5834" name="Text Box 65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5835" name="Text Box 66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40</a:t>
            </a:r>
          </a:p>
        </p:txBody>
      </p:sp>
      <p:sp>
        <p:nvSpPr>
          <p:cNvPr id="75836" name="Text Box 67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37" name="Text Box 68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30</a:t>
            </a:r>
          </a:p>
        </p:txBody>
      </p:sp>
      <p:sp>
        <p:nvSpPr>
          <p:cNvPr id="799813" name="Oval 69"/>
          <p:cNvSpPr>
            <a:spLocks noChangeArrowheads="1"/>
          </p:cNvSpPr>
          <p:nvPr/>
        </p:nvSpPr>
        <p:spPr bwMode="auto">
          <a:xfrm>
            <a:off x="687388" y="1764933"/>
            <a:ext cx="1139825" cy="735747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c</a:t>
            </a:r>
          </a:p>
        </p:txBody>
      </p:sp>
      <p:sp>
        <p:nvSpPr>
          <p:cNvPr id="75839" name="Oval 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5840" name="Text Box 7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5841" name="Text Box 7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5842" name="Text Box 7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5843" name="Text Box 7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44" name="Text Box 77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5845" name="Line 7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5846" name="Text Box 7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5847" name="Text Box 80"/>
          <p:cNvSpPr txBox="1">
            <a:spLocks noChangeArrowheads="1"/>
          </p:cNvSpPr>
          <p:nvPr/>
        </p:nvSpPr>
        <p:spPr bwMode="auto">
          <a:xfrm>
            <a:off x="1089025" y="51054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5848" name="Text Box 81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121">
            <a:extLst>
              <a:ext uri="{FF2B5EF4-FFF2-40B4-BE49-F238E27FC236}">
                <a16:creationId xmlns:a16="http://schemas.microsoft.com/office/drawing/2014/main" id="{FEEE86A3-7132-46E9-AE2A-8F68F4F33E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78188" y="781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998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9813" grpId="0" animBg="1"/>
      <p:bldP spid="73" grpId="0" animBg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2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03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04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6805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6806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6807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8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09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0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1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2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3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4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15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6816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17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6818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19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6820" name="Oval 2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1" name="Text Box 21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6822" name="Oval 2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3" name="Text Box 23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6824" name="Oval 24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5" name="Text Box 25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6826" name="Oval 26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7" name="Text Box 27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6828" name="Oval 2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29" name="Text Box 29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6830" name="Line 30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1" name="Line 31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2" name="Line 32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33" name="Line 33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6834" name="Oval 3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35" name="Text Box 35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6836" name="Line 36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7" name="Line 37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8" name="Line 38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39" name="Line 39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6840" name="Text Box 40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6841" name="Text Box 41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2" name="Text Box 42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6843" name="Text Box 43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44" name="Text Box 45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5" name="Text Box 4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6" name="Text Box 48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6847" name="Text Box 49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6848" name="Text Box 50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6849" name="Text Box 51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50" name="Text Box 52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6851" name="Text Box 53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6852" name="Line 54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53" name="Text Box 5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6854" name="Text Box 5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6855" name="Text Box 5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6" name="Text Box 5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7" name="Text Box 60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8" name="Text Box 61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59" name="Text Box 62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6860" name="Text Box 6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6861" name="Text Box 64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31</a:t>
            </a:r>
          </a:p>
        </p:txBody>
      </p:sp>
      <p:sp>
        <p:nvSpPr>
          <p:cNvPr id="76862" name="Text Box 65"/>
          <p:cNvSpPr txBox="1">
            <a:spLocks noChangeArrowheads="1"/>
          </p:cNvSpPr>
          <p:nvPr/>
        </p:nvSpPr>
        <p:spPr bwMode="auto">
          <a:xfrm>
            <a:off x="3679825" y="55006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6863" name="Text Box 66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30</a:t>
            </a:r>
          </a:p>
        </p:txBody>
      </p:sp>
      <p:sp>
        <p:nvSpPr>
          <p:cNvPr id="800835" name="Oval 67"/>
          <p:cNvSpPr>
            <a:spLocks noChangeArrowheads="1"/>
          </p:cNvSpPr>
          <p:nvPr/>
        </p:nvSpPr>
        <p:spPr bwMode="auto">
          <a:xfrm>
            <a:off x="1068388" y="4972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6865" name="Oval 6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6866" name="Text Box 7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6867" name="Text Box 71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6868" name="Text Box 72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69" name="Text Box 73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6870" name="Line 74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6871" name="Text Box 75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6872" name="Text Box 76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4" name="Oval 69">
            <a:extLst>
              <a:ext uri="{FF2B5EF4-FFF2-40B4-BE49-F238E27FC236}">
                <a16:creationId xmlns:a16="http://schemas.microsoft.com/office/drawing/2014/main" id="{1C687461-6597-4EEC-8D9C-727D91D65B3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7388" y="1764933"/>
            <a:ext cx="1139825" cy="735747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08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0835" grpId="0" animBg="1"/>
      <p:bldP spid="74" grpId="0" animBg="1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27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28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7829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7830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7831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2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3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4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5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6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7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8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39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7840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1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7842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3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7844" name="Text Box 21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7845" name="Oval 2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6" name="Text Box 23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7847" name="Oval 24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48" name="Text Box 25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7849" name="Oval 26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0" name="Text Box 27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7851" name="Oval 28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2" name="Text Box 29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7853" name="Line 30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54" name="Line 31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55" name="Line 32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56" name="Line 33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857" name="Oval 3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58" name="Text Box 35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7859" name="Line 36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0" name="Line 37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1" name="Line 38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2" name="Line 39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7863" name="Text Box 40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7864" name="Text Box 41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5" name="Text Box 42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7866" name="Text Box 43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67" name="Text Box 45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8" name="Text Box 4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69" name="Text Box 48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7870" name="Text Box 49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7871" name="Text Box 50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7872" name="Text Box 51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73" name="Text Box 52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7874" name="Text Box 53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7875" name="Line 54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76" name="Text Box 5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7877" name="Text Box 5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7878" name="Text Box 5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79" name="Text Box 5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0" name="Text Box 60"/>
          <p:cNvSpPr txBox="1">
            <a:spLocks noChangeArrowheads="1"/>
          </p:cNvSpPr>
          <p:nvPr/>
        </p:nvSpPr>
        <p:spPr bwMode="auto">
          <a:xfrm>
            <a:off x="5257800" y="53340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1" name="Text Box 61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7882" name="Text Box 62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7883" name="Text Box 6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7884" name="Text Box 64"/>
          <p:cNvSpPr txBox="1">
            <a:spLocks noChangeArrowheads="1"/>
          </p:cNvSpPr>
          <p:nvPr/>
        </p:nvSpPr>
        <p:spPr bwMode="auto">
          <a:xfrm>
            <a:off x="27146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31</a:t>
            </a:r>
          </a:p>
        </p:txBody>
      </p:sp>
      <p:sp>
        <p:nvSpPr>
          <p:cNvPr id="77885" name="Text Box 65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7886" name="Text Box 66"/>
          <p:cNvSpPr txBox="1">
            <a:spLocks noChangeArrowheads="1"/>
          </p:cNvSpPr>
          <p:nvPr/>
        </p:nvSpPr>
        <p:spPr bwMode="auto">
          <a:xfrm>
            <a:off x="4772025" y="3830638"/>
            <a:ext cx="9175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18</a:t>
            </a:r>
          </a:p>
        </p:txBody>
      </p:sp>
      <p:sp>
        <p:nvSpPr>
          <p:cNvPr id="802883" name="Oval 67"/>
          <p:cNvSpPr>
            <a:spLocks noChangeArrowheads="1"/>
          </p:cNvSpPr>
          <p:nvPr/>
        </p:nvSpPr>
        <p:spPr bwMode="auto">
          <a:xfrm>
            <a:off x="3352800" y="54102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 i="1"/>
          </a:p>
        </p:txBody>
      </p:sp>
      <p:sp>
        <p:nvSpPr>
          <p:cNvPr id="77888" name="Oval 6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89" name="Text Box 7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dirty="0"/>
              <a:t>30</a:t>
            </a:r>
          </a:p>
        </p:txBody>
      </p:sp>
      <p:sp>
        <p:nvSpPr>
          <p:cNvPr id="77890" name="Oval 2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7891" name="Text Box 71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7892" name="Text Box 72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93" name="Text Box 73"/>
          <p:cNvSpPr txBox="1">
            <a:spLocks noChangeArrowheads="1"/>
          </p:cNvSpPr>
          <p:nvPr/>
        </p:nvSpPr>
        <p:spPr bwMode="auto">
          <a:xfrm>
            <a:off x="3505200" y="4876800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7894" name="Line 74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7895" name="Text Box 75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7896" name="Text Box 76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C37AC219-8A83-49A6-92CA-8F0979569E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8388" y="49720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2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2883" grpId="0" animBg="1"/>
      <p:bldP spid="73" grpId="0" animBg="1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51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52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8853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8854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8855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6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7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8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59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0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1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2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63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8864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65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8866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67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8868" name="Text Box 20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8869" name="Oval 21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0" name="Text Box 22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8871" name="Oval 23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2" name="Text Box 24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8873" name="Oval 25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4" name="Text Box 26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8875" name="Oval 27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876" name="Text Box 28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8877" name="Line 29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78" name="Line 30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79" name="Line 31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880" name="Line 32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881" name="Text Box 34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8882" name="Line 35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3" name="Line 36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4" name="Line 37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5" name="Line 38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8886" name="Text Box 39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8887" name="Text Box 40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88" name="Text Box 41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8889" name="Text Box 42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890" name="Text Box 44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1" name="Text Box 4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2" name="Text Box 47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8893" name="Text Box 48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8894" name="Text Box 49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895" name="Text Box 50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896" name="Text Box 51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8897" name="Text Box 52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8898" name="Line 53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899" name="Text Box 55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8900" name="Text Box 56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8901" name="Text Box 57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2" name="Text Box 58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3" name="Text Box 59"/>
          <p:cNvSpPr txBox="1">
            <a:spLocks noChangeArrowheads="1"/>
          </p:cNvSpPr>
          <p:nvPr/>
        </p:nvSpPr>
        <p:spPr bwMode="auto">
          <a:xfrm>
            <a:off x="5207000" y="53403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8904" name="Text Box 60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8905" name="Text Box 61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8906" name="Text Box 62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8907" name="Text Box 63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78908" name="Text Box 64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8909" name="Text Box 65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3906" name="Oval 66"/>
          <p:cNvSpPr>
            <a:spLocks noChangeArrowheads="1"/>
          </p:cNvSpPr>
          <p:nvPr/>
        </p:nvSpPr>
        <p:spPr bwMode="auto">
          <a:xfrm>
            <a:off x="4268788" y="36766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8911" name="Oval 67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2" name="Text Box 69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8913" name="Oval 70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4" name="Oval 3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8915" name="Text Box 7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8916" name="Text Box 7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8917" name="Text Box 7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8918" name="Line 77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8919" name="Text Box 78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8920" name="Text Box 79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B23B7DFA-D20B-4D40-B21C-E1727E0879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0390" y="54102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39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3906" grpId="0" animBg="1"/>
      <p:bldP spid="73" grpId="0" animBg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75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76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79877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79878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79879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0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1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2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3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4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5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6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887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79888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89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79890" name="Text Box 19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79891" name="Text Box 20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79892" name="Oval 21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3" name="Text Box 22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79894" name="Oval 23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5" name="Text Box 24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79896" name="Oval 25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7" name="Text Box 26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79898" name="Oval 27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899" name="Text Box 28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79900" name="Line 29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1" name="Line 30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2" name="Line 31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03" name="Line 32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904" name="Text Box 33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79905" name="Line 34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6" name="Line 35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7" name="Line 36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rgbClr val="FFFF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8" name="Line 37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9909" name="Text Box 38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79910" name="Text Box 39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1" name="Text Box 40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79912" name="Text Box 41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13" name="Text Box 42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4" name="Text Box 43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5" name="Text Box 44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79916" name="Text Box 45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79917" name="Text Box 46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18" name="Text Box 47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19" name="Text Box 48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9920" name="Text Box 49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9921" name="Line 50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22" name="Text Box 51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79923" name="Text Box 52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79924" name="Text Box 53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5" name="Text Box 54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6" name="Text Box 55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79927" name="Text Box 56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79928" name="Text Box 57"/>
          <p:cNvSpPr txBox="1">
            <a:spLocks noChangeArrowheads="1"/>
          </p:cNvSpPr>
          <p:nvPr/>
        </p:nvSpPr>
        <p:spPr bwMode="auto">
          <a:xfrm>
            <a:off x="5664200" y="16827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79929" name="Text Box 58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79930" name="Text Box 59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79931" name="Text Box 60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79932" name="Text Box 61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4926" name="Oval 62"/>
          <p:cNvSpPr>
            <a:spLocks noChangeArrowheads="1"/>
          </p:cNvSpPr>
          <p:nvPr/>
        </p:nvSpPr>
        <p:spPr bwMode="auto">
          <a:xfrm>
            <a:off x="2287588" y="36766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79934" name="Oval 6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5" name="Text Box 65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79936" name="Oval 66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7" name="Oval 67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8" name="Oval 18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79939" name="Text Box 6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79940" name="Text Box 69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79941" name="Text Box 7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79942" name="Line 71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79943" name="Text Box 72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9944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56720865-DB0B-4818-B148-8711A80B4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65890" y="365760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49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4926" grpId="0" animBg="1"/>
      <p:bldP spid="73" grpId="0" animBg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8" name="Oval 3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899" name="Text Box 4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0900" name="Text Box 5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0901" name="Text Box 6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0902" name="Line 7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3" name="Line 8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4" name="Line 9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5" name="Line 10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6" name="Line 11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7" name="Line 12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8" name="Line 13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09" name="Line 14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10" name="Rectangle 1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0911" name="Oval 16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2" name="Text Box 17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0913" name="Text Box 18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0914" name="Text Box 19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0915" name="Oval 20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6" name="Text Box 21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0917" name="Oval 22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18" name="Text Box 23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0919" name="Oval 24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20" name="Text Box 25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0921" name="Oval 26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22" name="Text Box 27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0923" name="Line 28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4" name="Line 29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25" name="Line 30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26" name="Line 31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927" name="Text Box 32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0928" name="Line 33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29" name="Line 34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0" name="Line 35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1" name="Line 36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0932" name="Text Box 37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0933" name="Text Box 38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4" name="Text Box 39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0935" name="Text Box 40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36" name="Text Box 41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7" name="Text Box 42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38" name="Text Box 43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0939" name="Text Box 44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0940" name="Text Box 45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41" name="Text Box 46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42" name="Text Box 47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0943" name="Text Box 48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0944" name="Line 49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45" name="Text Box 50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0946" name="Text Box 51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0947" name="Text Box 52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48" name="Text Box 53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49" name="Text Box 54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0950" name="Text Box 55"/>
          <p:cNvSpPr txBox="1">
            <a:spLocks noChangeArrowheads="1"/>
          </p:cNvSpPr>
          <p:nvPr/>
        </p:nvSpPr>
        <p:spPr bwMode="auto">
          <a:xfrm>
            <a:off x="6727825" y="4038600"/>
            <a:ext cx="8159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0951" name="Text Box 56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9</a:t>
            </a:r>
          </a:p>
        </p:txBody>
      </p:sp>
      <p:sp>
        <p:nvSpPr>
          <p:cNvPr id="80952" name="Text Box 57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0953" name="Text Box 58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0954" name="Text Box 59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0955" name="Text Box 60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5949" name="Oval 61"/>
          <p:cNvSpPr>
            <a:spLocks noChangeArrowheads="1"/>
          </p:cNvSpPr>
          <p:nvPr/>
        </p:nvSpPr>
        <p:spPr bwMode="auto">
          <a:xfrm>
            <a:off x="4802188" y="5124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0957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58" name="Text Box 64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0959" name="Oval 65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0" name="Oval 66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1" name="Oval 67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2" name="Text Box 6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0963" name="Text Box 69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0964" name="Text Box 70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0965" name="Line 71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0966" name="Text Box 72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0967" name="Oval 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0968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20C937A4-1818-4B6F-B8E9-7624623E98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6000" y="3666565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59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5949" grpId="0" animBg="1"/>
      <p:bldP spid="73" grpId="0" animBg="1"/>
    </p:bld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Oval 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23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1924" name="Text Box 4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1925" name="Text Box 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1926" name="Line 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7" name="Line 7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8" name="Line 8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29" name="Line 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0" name="Line 10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1" name="Line 11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2" name="Line 12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3" name="Line 13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34" name="Rectangle 14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1935" name="Oval 15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36" name="Text Box 16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1937" name="Text Box 17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1938" name="Text Box 18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1939" name="Oval 19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0" name="Text Box 20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1941" name="Oval 21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2" name="Text Box 22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1943" name="Text Box 24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1944" name="Oval 25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45" name="Text Box 26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1946" name="Line 27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47" name="Line 28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8" name="Line 29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49" name="Line 30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950" name="Text Box 31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1951" name="Line 32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2" name="Line 33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3" name="Line 34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4" name="Line 35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55" name="Text Box 36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1956" name="Text Box 37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57" name="Text Box 38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1958" name="Text Box 39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59" name="Text Box 40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0" name="Text Box 41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1" name="Text Box 42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1962" name="Text Box 43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1963" name="Text Box 44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64" name="Text Box 45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65" name="Text Box 46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1966" name="Text Box 47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1967" name="Line 48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68" name="Text Box 49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1969" name="Text Box 50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1970" name="Text Box 51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1971" name="Text Box 52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1972" name="Text Box 53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1973" name="Text Box 54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15</a:t>
            </a:r>
          </a:p>
        </p:txBody>
      </p:sp>
      <p:sp>
        <p:nvSpPr>
          <p:cNvPr id="81974" name="Text Box 55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1975" name="Text Box 56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1976" name="Text Box 57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1977" name="Text Box 58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1978" name="Text Box 59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6972" name="Oval 60"/>
          <p:cNvSpPr>
            <a:spLocks noChangeArrowheads="1"/>
          </p:cNvSpPr>
          <p:nvPr/>
        </p:nvSpPr>
        <p:spPr bwMode="auto">
          <a:xfrm>
            <a:off x="5259388" y="14668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1980" name="Oval 61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1" name="Text Box 63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1982" name="Oval 64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3" name="Oval 65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4" name="Oval 66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85" name="Text Box 67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1986" name="Text Box 68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1987" name="Text Box 69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1988" name="Line 70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1989" name="Text Box 71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1990" name="Oval 72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91" name="Oval 23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992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CA5E9477-F4AC-4496-BEEF-BA645DCA0B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03775" y="5118192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69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6972" grpId="0" animBg="1"/>
      <p:bldP spid="73" grpId="0" animBg="1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6" name="Text Box 3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2947" name="Text Box 4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2948" name="Text Box 5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2949" name="Line 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Line 7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Line 8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Line 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Line 10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Line 11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Line 12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Line 13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4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2958" name="Oval 15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59" name="Text Box 16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2960" name="Text Box 17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2961" name="Text Box 18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2962" name="Oval 19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3" name="Text Box 20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2964" name="Oval 21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5" name="Text Box 22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2966" name="Text Box 23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2967" name="Oval 24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2968" name="Text Box 25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2969" name="Line 26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0" name="Line 27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1" name="Line 28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972" name="Line 29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73" name="Text Box 30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2974" name="Line 31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5" name="Line 32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6" name="Line 33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7" name="Line 34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2978" name="Text Box 35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2979" name="Text Box 36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0" name="Text Box 37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2981" name="Text Box 38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2982" name="Text Box 39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3" name="Text Box 40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4" name="Text Box 41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2985" name="Text Box 42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2986" name="Text Box 43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2987" name="Text Box 44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2988" name="Text Box 45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2989" name="Text Box 46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2990" name="Line 47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2991" name="Text Box 48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2992" name="Text Box 49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2993" name="Text Box 50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2994" name="Text Box 51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2995" name="Text Box 52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2996" name="Text Box 53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2997" name="Text Box 54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2998" name="Text Box 55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2999" name="Text Box 56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3000" name="Text Box 57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3001" name="Text Box 58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7995" name="Oval 59"/>
          <p:cNvSpPr>
            <a:spLocks noChangeArrowheads="1"/>
          </p:cNvSpPr>
          <p:nvPr/>
        </p:nvSpPr>
        <p:spPr bwMode="auto">
          <a:xfrm>
            <a:off x="6478588" y="39052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3003" name="Oval 60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4" name="Text Box 62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3005" name="Oval 63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6" name="Oval 64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7" name="Oval 65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08" name="Text Box 66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3009" name="Text Box 67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3010" name="Text Box 68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3011" name="Line 69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012" name="Text Box 70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3013" name="Oval 71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4" name="Oval 72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5" name="Oval 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016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11AE8C8C-C93B-4AF1-906F-DD2E72266B5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7800" y="147021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79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7995" grpId="0" animBg="1"/>
      <p:bldP spid="7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73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sp>
        <p:nvSpPr>
          <p:cNvPr id="9219" name="Oval 132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0" name="Oval 133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1" name="Oval 134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2" name="Oval 135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3" name="Oval 136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4" name="Oval 137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5" name="Oval 138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6" name="Oval 139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7" name="Oval 140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8" name="Oval 141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29" name="Oval 142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0" name="Oval 143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1" name="Oval 144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9232" name="Line 145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3" name="Line 146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4" name="Line 147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5" name="Line 148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6" name="Line 149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7" name="Line 150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8" name="Line 151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39" name="Line 152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0" name="Line 153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1" name="Line 154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2" name="Line 155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3" name="Line 156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4" name="Line 157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5" name="Line 158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6" name="Line 159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7" name="Line 160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8" name="Line 161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49" name="Line 162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0" name="Line 163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1" name="Line 164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2" name="Line 165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3" name="Line 166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4" name="Line 167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5" name="Line 168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6" name="Line 169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7" name="Line 170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8" name="Line 171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59" name="Line 172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0" name="Line 173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61" name="Text Box 174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62" name="Text Box 175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263" name="Text Box 176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264" name="Text Box 177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265" name="Text Box 178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266" name="Text Box 179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267" name="Text Box 180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268" name="Text Box 181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269" name="Text Box 182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270" name="Text Box 183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271" name="Text Box 184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272" name="Text Box 185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273" name="Text Box 186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274" name="Text Box 187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275" name="Oval 188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3971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3972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3973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5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6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7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8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79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0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81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3982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3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3984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3985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3986" name="Oval 18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7" name="Text Box 19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3988" name="Oval 20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89" name="Text Box 21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3991" name="Oval 23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3992" name="Text Box 24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3993" name="Line 25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4" name="Line 26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95" name="Line 27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3996" name="Line 28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997" name="Text Box 29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3998" name="Line 30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3999" name="Line 31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0" name="Line 32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1" name="Line 33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4002" name="Text Box 34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4003" name="Text Box 35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4" name="Text Box 36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4005" name="Text Box 37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06" name="Text Box 3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7" name="Text Box 39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08" name="Text Box 4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4009" name="Text Box 4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4010" name="Text Box 4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11" name="Text Box 4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12" name="Text Box 4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4013" name="Text Box 4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4014" name="Line 4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4015" name="Text Box 47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4016" name="Text Box 48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4017" name="Text Box 49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4018" name="Text Box 50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4019" name="Text Box 51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4020" name="Text Box 52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4021" name="Text Box 53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4022" name="Text Box 54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4023" name="Text Box 55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4024" name="Text Box 56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4025" name="Text Box 57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09018" name="Oval 58"/>
          <p:cNvSpPr>
            <a:spLocks noChangeArrowheads="1"/>
          </p:cNvSpPr>
          <p:nvPr/>
        </p:nvSpPr>
        <p:spPr bwMode="auto">
          <a:xfrm>
            <a:off x="2592388" y="6267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84027" name="Oval 5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28" name="Text Box 6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4029" name="Oval 6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0" name="Oval 6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1" name="Oval 64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2" name="Text Box 6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4033" name="Text Box 66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4034" name="Text Box 67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4035" name="Line 6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4036" name="Text Box 6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4037" name="Oval 70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8" name="Oval 71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39" name="Oval 7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4040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B7A04E2A-D056-43B0-9853-6412B0A310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480175" y="3907957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090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018" grpId="0" animBg="1"/>
      <p:bldP spid="73" grpId="0" animBg="1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4995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4996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4997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8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4999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0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1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2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3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4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05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5006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07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5008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5009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5010" name="Text Box 19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5011" name="Oval 20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12" name="Text Box 21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5013" name="Text Box 22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5014" name="Oval 23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15" name="Text Box 24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5016" name="Line 25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17" name="Line 26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18" name="Line 27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19" name="Line 28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5020" name="Text Box 29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5021" name="Line 30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2" name="Line 31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3" name="Line 32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4" name="Line 33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5025" name="Text Box 34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5026" name="Text Box 35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27" name="Text Box 36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5028" name="Text Box 37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29" name="Text Box 38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0" name="Text Box 39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1" name="Text Box 40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5032" name="Text Box 41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5033" name="Text Box 42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34" name="Text Box 43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35" name="Text Box 44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5036" name="Text Box 45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5037" name="Line 46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accent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38" name="Text Box 47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5039" name="Text Box 48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5040" name="Text Box 49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5041" name="Text Box 50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5042" name="Text Box 51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5043" name="Text Box 52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5044" name="Text Box 53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5045" name="Text Box 54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5046" name="Text Box 55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5047" name="Text Box 56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5048" name="Text Box 57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10042" name="Oval 58"/>
          <p:cNvSpPr>
            <a:spLocks noChangeArrowheads="1"/>
          </p:cNvSpPr>
          <p:nvPr/>
        </p:nvSpPr>
        <p:spPr bwMode="auto">
          <a:xfrm>
            <a:off x="4344988" y="6267450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>
              <a:solidFill>
                <a:srgbClr val="33CC33"/>
              </a:solidFill>
            </a:endParaRPr>
          </a:p>
        </p:txBody>
      </p:sp>
      <p:sp>
        <p:nvSpPr>
          <p:cNvPr id="85050" name="Oval 59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1" name="Text Box 61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5052" name="Oval 62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3" name="Oval 63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4" name="Oval 64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55" name="Text Box 65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5056" name="Text Box 66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5057" name="Text Box 67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5058" name="Line 68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5059" name="Text Box 69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5060" name="Oval 70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1" name="Oval 71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2" name="Oval 72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3" name="Oval 18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5064" name="Text Box 73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73" name="Oval 67">
            <a:extLst>
              <a:ext uri="{FF2B5EF4-FFF2-40B4-BE49-F238E27FC236}">
                <a16:creationId xmlns:a16="http://schemas.microsoft.com/office/drawing/2014/main" id="{0E102C02-319B-4893-BA4C-23C6EA5E83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0800" y="6279122"/>
            <a:ext cx="1139825" cy="722313"/>
          </a:xfrm>
          <a:prstGeom prst="ellipse">
            <a:avLst/>
          </a:prstGeom>
          <a:noFill/>
          <a:ln w="254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00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10042" grpId="0" animBg="1"/>
      <p:bldP spid="73" grpId="0" animBg="1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86019" name="Text Box 3"/>
          <p:cNvSpPr txBox="1">
            <a:spLocks noChangeArrowheads="1"/>
          </p:cNvSpPr>
          <p:nvPr/>
        </p:nvSpPr>
        <p:spPr bwMode="auto">
          <a:xfrm>
            <a:off x="2362200" y="3794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86020" name="Text Box 4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86021" name="Line 5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2" name="Line 6"/>
          <p:cNvSpPr>
            <a:spLocks noChangeShapeType="1"/>
          </p:cNvSpPr>
          <p:nvPr/>
        </p:nvSpPr>
        <p:spPr bwMode="auto">
          <a:xfrm flipH="1">
            <a:off x="2743200" y="1443038"/>
            <a:ext cx="912813" cy="2595562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3" name="Line 7"/>
          <p:cNvSpPr>
            <a:spLocks noChangeShapeType="1"/>
          </p:cNvSpPr>
          <p:nvPr/>
        </p:nvSpPr>
        <p:spPr bwMode="auto">
          <a:xfrm>
            <a:off x="3657600" y="1447800"/>
            <a:ext cx="1066800" cy="2590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4" name="Line 8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5" name="Line 9"/>
          <p:cNvSpPr>
            <a:spLocks noChangeShapeType="1"/>
          </p:cNvSpPr>
          <p:nvPr/>
        </p:nvSpPr>
        <p:spPr bwMode="auto">
          <a:xfrm flipH="1">
            <a:off x="4800600" y="1905000"/>
            <a:ext cx="6858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6" name="Line 10"/>
          <p:cNvSpPr>
            <a:spLocks noChangeShapeType="1"/>
          </p:cNvSpPr>
          <p:nvPr/>
        </p:nvSpPr>
        <p:spPr bwMode="auto">
          <a:xfrm>
            <a:off x="5562600" y="1905000"/>
            <a:ext cx="1066800" cy="2133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7" name="Line 11"/>
          <p:cNvSpPr>
            <a:spLocks noChangeShapeType="1"/>
          </p:cNvSpPr>
          <p:nvPr/>
        </p:nvSpPr>
        <p:spPr bwMode="auto">
          <a:xfrm>
            <a:off x="1600200" y="2286000"/>
            <a:ext cx="1066800" cy="1752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8" name="Line 12"/>
          <p:cNvSpPr>
            <a:spLocks noChangeShapeType="1"/>
          </p:cNvSpPr>
          <p:nvPr/>
        </p:nvSpPr>
        <p:spPr bwMode="auto">
          <a:xfrm>
            <a:off x="1600200" y="2286000"/>
            <a:ext cx="304800" cy="3048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29" name="Rectangle 1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86030" name="Oval 14"/>
          <p:cNvSpPr>
            <a:spLocks noChangeArrowheads="1"/>
          </p:cNvSpPr>
          <p:nvPr/>
        </p:nvSpPr>
        <p:spPr bwMode="auto">
          <a:xfrm>
            <a:off x="1535113" y="2159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1" name="Text Box 15"/>
          <p:cNvSpPr txBox="1">
            <a:spLocks noChangeArrowheads="1"/>
          </p:cNvSpPr>
          <p:nvPr/>
        </p:nvSpPr>
        <p:spPr bwMode="auto">
          <a:xfrm>
            <a:off x="1257300" y="177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86032" name="Text Box 16"/>
          <p:cNvSpPr txBox="1">
            <a:spLocks noChangeArrowheads="1"/>
          </p:cNvSpPr>
          <p:nvPr/>
        </p:nvSpPr>
        <p:spPr bwMode="auto">
          <a:xfrm>
            <a:off x="4267200" y="3657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86033" name="Text Box 17"/>
          <p:cNvSpPr txBox="1">
            <a:spLocks noChangeArrowheads="1"/>
          </p:cNvSpPr>
          <p:nvPr/>
        </p:nvSpPr>
        <p:spPr bwMode="auto">
          <a:xfrm>
            <a:off x="1550988" y="49530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86034" name="Text Box 18"/>
          <p:cNvSpPr txBox="1">
            <a:spLocks noChangeArrowheads="1"/>
          </p:cNvSpPr>
          <p:nvPr/>
        </p:nvSpPr>
        <p:spPr bwMode="auto">
          <a:xfrm>
            <a:off x="3074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86035" name="Oval 19"/>
          <p:cNvSpPr>
            <a:spLocks noChangeArrowheads="1"/>
          </p:cNvSpPr>
          <p:nvPr/>
        </p:nvSpPr>
        <p:spPr bwMode="auto">
          <a:xfrm>
            <a:off x="4495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6" name="Text Box 20"/>
          <p:cNvSpPr txBox="1">
            <a:spLocks noChangeArrowheads="1"/>
          </p:cNvSpPr>
          <p:nvPr/>
        </p:nvSpPr>
        <p:spPr bwMode="auto">
          <a:xfrm>
            <a:off x="4217988" y="615632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86037" name="Text Box 21"/>
          <p:cNvSpPr txBox="1">
            <a:spLocks noChangeArrowheads="1"/>
          </p:cNvSpPr>
          <p:nvPr/>
        </p:nvSpPr>
        <p:spPr bwMode="auto">
          <a:xfrm>
            <a:off x="4876800" y="497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86038" name="Oval 22"/>
          <p:cNvSpPr>
            <a:spLocks noChangeArrowheads="1"/>
          </p:cNvSpPr>
          <p:nvPr/>
        </p:nvSpPr>
        <p:spPr bwMode="auto">
          <a:xfrm>
            <a:off x="66294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39" name="Text Box 23"/>
          <p:cNvSpPr txBox="1">
            <a:spLocks noChangeArrowheads="1"/>
          </p:cNvSpPr>
          <p:nvPr/>
        </p:nvSpPr>
        <p:spPr bwMode="auto">
          <a:xfrm>
            <a:off x="6732588" y="3717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86040" name="Line 24"/>
          <p:cNvSpPr>
            <a:spLocks noChangeShapeType="1"/>
          </p:cNvSpPr>
          <p:nvPr/>
        </p:nvSpPr>
        <p:spPr bwMode="auto">
          <a:xfrm flipV="1">
            <a:off x="5334000" y="2057400"/>
            <a:ext cx="152400" cy="33528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1" name="Line 25"/>
          <p:cNvSpPr>
            <a:spLocks noChangeShapeType="1"/>
          </p:cNvSpPr>
          <p:nvPr/>
        </p:nvSpPr>
        <p:spPr bwMode="auto">
          <a:xfrm flipV="1">
            <a:off x="1905000" y="4191000"/>
            <a:ext cx="2743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2" name="Line 26"/>
          <p:cNvSpPr>
            <a:spLocks noChangeShapeType="1"/>
          </p:cNvSpPr>
          <p:nvPr/>
        </p:nvSpPr>
        <p:spPr bwMode="auto">
          <a:xfrm>
            <a:off x="4800600" y="4114800"/>
            <a:ext cx="457200" cy="1219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43" name="Line 27"/>
          <p:cNvSpPr>
            <a:spLocks noChangeShapeType="1"/>
          </p:cNvSpPr>
          <p:nvPr/>
        </p:nvSpPr>
        <p:spPr bwMode="auto">
          <a:xfrm flipV="1">
            <a:off x="5334000" y="4114800"/>
            <a:ext cx="13716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6044" name="Text Box 28"/>
          <p:cNvSpPr txBox="1">
            <a:spLocks noChangeArrowheads="1"/>
          </p:cNvSpPr>
          <p:nvPr/>
        </p:nvSpPr>
        <p:spPr bwMode="auto">
          <a:xfrm>
            <a:off x="3429000" y="54102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86045" name="Line 29"/>
          <p:cNvSpPr>
            <a:spLocks noChangeShapeType="1"/>
          </p:cNvSpPr>
          <p:nvPr/>
        </p:nvSpPr>
        <p:spPr bwMode="auto">
          <a:xfrm>
            <a:off x="1905000" y="5410200"/>
            <a:ext cx="1905000" cy="1524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6" name="Line 30"/>
          <p:cNvSpPr>
            <a:spLocks noChangeShapeType="1"/>
          </p:cNvSpPr>
          <p:nvPr/>
        </p:nvSpPr>
        <p:spPr bwMode="auto">
          <a:xfrm flipV="1">
            <a:off x="3886200" y="4191000"/>
            <a:ext cx="8382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7" name="Line 31"/>
          <p:cNvSpPr>
            <a:spLocks noChangeShapeType="1"/>
          </p:cNvSpPr>
          <p:nvPr/>
        </p:nvSpPr>
        <p:spPr bwMode="auto">
          <a:xfrm flipH="1" flipV="1">
            <a:off x="2819400" y="4191000"/>
            <a:ext cx="990600" cy="1371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8" name="Line 32"/>
          <p:cNvSpPr>
            <a:spLocks noChangeShapeType="1"/>
          </p:cNvSpPr>
          <p:nvPr/>
        </p:nvSpPr>
        <p:spPr bwMode="auto">
          <a:xfrm flipV="1">
            <a:off x="3886200" y="5486400"/>
            <a:ext cx="13716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6049" name="Text Box 33"/>
          <p:cNvSpPr txBox="1">
            <a:spLocks noChangeArrowheads="1"/>
          </p:cNvSpPr>
          <p:nvPr/>
        </p:nvSpPr>
        <p:spPr bwMode="auto">
          <a:xfrm>
            <a:off x="30416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40</a:t>
            </a:r>
          </a:p>
        </p:txBody>
      </p:sp>
      <p:sp>
        <p:nvSpPr>
          <p:cNvPr id="86050" name="Text Box 34"/>
          <p:cNvSpPr txBox="1">
            <a:spLocks noChangeArrowheads="1"/>
          </p:cNvSpPr>
          <p:nvPr/>
        </p:nvSpPr>
        <p:spPr bwMode="auto">
          <a:xfrm>
            <a:off x="2181225" y="14382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1" name="Text Box 35"/>
          <p:cNvSpPr txBox="1">
            <a:spLocks noChangeArrowheads="1"/>
          </p:cNvSpPr>
          <p:nvPr/>
        </p:nvSpPr>
        <p:spPr bwMode="auto">
          <a:xfrm>
            <a:off x="4225925" y="12096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10</a:t>
            </a:r>
          </a:p>
        </p:txBody>
      </p:sp>
      <p:sp>
        <p:nvSpPr>
          <p:cNvPr id="86052" name="Text Box 36"/>
          <p:cNvSpPr txBox="1">
            <a:spLocks noChangeArrowheads="1"/>
          </p:cNvSpPr>
          <p:nvPr/>
        </p:nvSpPr>
        <p:spPr bwMode="auto">
          <a:xfrm>
            <a:off x="1343025" y="3571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53" name="Text Box 37"/>
          <p:cNvSpPr txBox="1">
            <a:spLocks noChangeArrowheads="1"/>
          </p:cNvSpPr>
          <p:nvPr/>
        </p:nvSpPr>
        <p:spPr bwMode="auto">
          <a:xfrm>
            <a:off x="2638425" y="5324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4" name="Text Box 38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5" name="Text Box 39"/>
          <p:cNvSpPr txBox="1">
            <a:spLocks noChangeArrowheads="1"/>
          </p:cNvSpPr>
          <p:nvPr/>
        </p:nvSpPr>
        <p:spPr bwMode="auto">
          <a:xfrm>
            <a:off x="4314825" y="5400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6</a:t>
            </a:r>
          </a:p>
        </p:txBody>
      </p:sp>
      <p:sp>
        <p:nvSpPr>
          <p:cNvPr id="86056" name="Text Box 40"/>
          <p:cNvSpPr txBox="1">
            <a:spLocks noChangeArrowheads="1"/>
          </p:cNvSpPr>
          <p:nvPr/>
        </p:nvSpPr>
        <p:spPr bwMode="auto">
          <a:xfrm>
            <a:off x="5915025" y="4562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8</a:t>
            </a:r>
          </a:p>
        </p:txBody>
      </p:sp>
      <p:sp>
        <p:nvSpPr>
          <p:cNvPr id="86057" name="Text Box 41"/>
          <p:cNvSpPr txBox="1">
            <a:spLocks noChangeArrowheads="1"/>
          </p:cNvSpPr>
          <p:nvPr/>
        </p:nvSpPr>
        <p:spPr bwMode="auto">
          <a:xfrm>
            <a:off x="5305425" y="3419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58" name="Text Box 42"/>
          <p:cNvSpPr txBox="1">
            <a:spLocks noChangeArrowheads="1"/>
          </p:cNvSpPr>
          <p:nvPr/>
        </p:nvSpPr>
        <p:spPr bwMode="auto">
          <a:xfrm>
            <a:off x="5991225" y="26574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59" name="Text Box 43"/>
          <p:cNvSpPr txBox="1">
            <a:spLocks noChangeArrowheads="1"/>
          </p:cNvSpPr>
          <p:nvPr/>
        </p:nvSpPr>
        <p:spPr bwMode="auto">
          <a:xfrm>
            <a:off x="3997325" y="2428875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6060" name="Text Box 44"/>
          <p:cNvSpPr txBox="1">
            <a:spLocks noChangeArrowheads="1"/>
          </p:cNvSpPr>
          <p:nvPr/>
        </p:nvSpPr>
        <p:spPr bwMode="auto">
          <a:xfrm>
            <a:off x="4772025" y="2809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6061" name="Line 45"/>
          <p:cNvSpPr>
            <a:spLocks noChangeShapeType="1"/>
          </p:cNvSpPr>
          <p:nvPr/>
        </p:nvSpPr>
        <p:spPr bwMode="auto">
          <a:xfrm>
            <a:off x="3429000" y="6629400"/>
            <a:ext cx="1066800" cy="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62" name="Text Box 46"/>
          <p:cNvSpPr txBox="1">
            <a:spLocks noChangeArrowheads="1"/>
          </p:cNvSpPr>
          <p:nvPr/>
        </p:nvSpPr>
        <p:spPr bwMode="auto">
          <a:xfrm>
            <a:off x="669925" y="1911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</a:t>
            </a:r>
          </a:p>
        </p:txBody>
      </p:sp>
      <p:sp>
        <p:nvSpPr>
          <p:cNvPr id="86063" name="Text Box 47"/>
          <p:cNvSpPr txBox="1">
            <a:spLocks noChangeArrowheads="1"/>
          </p:cNvSpPr>
          <p:nvPr/>
        </p:nvSpPr>
        <p:spPr bwMode="auto">
          <a:xfrm>
            <a:off x="1127125" y="5111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3</a:t>
            </a:r>
          </a:p>
        </p:txBody>
      </p:sp>
      <p:sp>
        <p:nvSpPr>
          <p:cNvPr id="86064" name="Text Box 48"/>
          <p:cNvSpPr txBox="1">
            <a:spLocks noChangeArrowheads="1"/>
          </p:cNvSpPr>
          <p:nvPr/>
        </p:nvSpPr>
        <p:spPr bwMode="auto">
          <a:xfrm>
            <a:off x="26130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6065" name="Text Box 49"/>
          <p:cNvSpPr txBox="1">
            <a:spLocks noChangeArrowheads="1"/>
          </p:cNvSpPr>
          <p:nvPr/>
        </p:nvSpPr>
        <p:spPr bwMode="auto">
          <a:xfrm>
            <a:off x="4594225" y="6415088"/>
            <a:ext cx="8159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</a:t>
            </a:r>
          </a:p>
        </p:txBody>
      </p:sp>
      <p:sp>
        <p:nvSpPr>
          <p:cNvPr id="86066" name="Text Box 50"/>
          <p:cNvSpPr txBox="1">
            <a:spLocks noChangeArrowheads="1"/>
          </p:cNvSpPr>
          <p:nvPr/>
        </p:nvSpPr>
        <p:spPr bwMode="auto">
          <a:xfrm>
            <a:off x="5207000" y="53403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7</a:t>
            </a:r>
          </a:p>
        </p:txBody>
      </p:sp>
      <p:sp>
        <p:nvSpPr>
          <p:cNvPr id="86067" name="Text Box 51"/>
          <p:cNvSpPr txBox="1">
            <a:spLocks noChangeArrowheads="1"/>
          </p:cNvSpPr>
          <p:nvPr/>
        </p:nvSpPr>
        <p:spPr bwMode="auto">
          <a:xfrm>
            <a:off x="6727825" y="4044950"/>
            <a:ext cx="9175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10</a:t>
            </a:r>
          </a:p>
        </p:txBody>
      </p:sp>
      <p:sp>
        <p:nvSpPr>
          <p:cNvPr id="86068" name="Text Box 52"/>
          <p:cNvSpPr txBox="1">
            <a:spLocks noChangeArrowheads="1"/>
          </p:cNvSpPr>
          <p:nvPr/>
        </p:nvSpPr>
        <p:spPr bwMode="auto">
          <a:xfrm>
            <a:off x="5664200" y="1682750"/>
            <a:ext cx="739775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8</a:t>
            </a:r>
          </a:p>
        </p:txBody>
      </p:sp>
      <p:sp>
        <p:nvSpPr>
          <p:cNvPr id="86069" name="Text Box 53"/>
          <p:cNvSpPr txBox="1">
            <a:spLocks noChangeArrowheads="1"/>
          </p:cNvSpPr>
          <p:nvPr/>
        </p:nvSpPr>
        <p:spPr bwMode="auto">
          <a:xfrm>
            <a:off x="3467100" y="7064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0</a:t>
            </a:r>
          </a:p>
        </p:txBody>
      </p:sp>
      <p:sp>
        <p:nvSpPr>
          <p:cNvPr id="86070" name="Text Box 54"/>
          <p:cNvSpPr txBox="1">
            <a:spLocks noChangeArrowheads="1"/>
          </p:cNvSpPr>
          <p:nvPr/>
        </p:nvSpPr>
        <p:spPr bwMode="auto">
          <a:xfrm>
            <a:off x="27146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6</a:t>
            </a:r>
          </a:p>
        </p:txBody>
      </p:sp>
      <p:sp>
        <p:nvSpPr>
          <p:cNvPr id="86071" name="Text Box 55"/>
          <p:cNvSpPr txBox="1">
            <a:spLocks noChangeArrowheads="1"/>
          </p:cNvSpPr>
          <p:nvPr/>
        </p:nvSpPr>
        <p:spPr bwMode="auto">
          <a:xfrm>
            <a:off x="3717925" y="55070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4</a:t>
            </a:r>
          </a:p>
        </p:txBody>
      </p:sp>
      <p:sp>
        <p:nvSpPr>
          <p:cNvPr id="86072" name="Text Box 56"/>
          <p:cNvSpPr txBox="1">
            <a:spLocks noChangeArrowheads="1"/>
          </p:cNvSpPr>
          <p:nvPr/>
        </p:nvSpPr>
        <p:spPr bwMode="auto">
          <a:xfrm>
            <a:off x="4772025" y="3830638"/>
            <a:ext cx="739775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 i="1">
                <a:solidFill>
                  <a:srgbClr val="33CC33"/>
                </a:solidFill>
              </a:rPr>
              <a:t>d</a:t>
            </a:r>
            <a:r>
              <a:rPr lang="en-US" altLang="en-US" sz="2800">
                <a:solidFill>
                  <a:srgbClr val="33CC33"/>
                </a:solidFill>
              </a:rPr>
              <a:t>=</a:t>
            </a:r>
            <a:r>
              <a:rPr lang="en-US" altLang="en-US" sz="2800">
                <a:solidFill>
                  <a:srgbClr val="33CC33"/>
                </a:solidFill>
                <a:sym typeface="Symbol" pitchFamily="18" charset="2"/>
              </a:rPr>
              <a:t>5</a:t>
            </a:r>
          </a:p>
        </p:txBody>
      </p:sp>
      <p:sp>
        <p:nvSpPr>
          <p:cNvPr id="86073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4" name="Text Box 60"/>
          <p:cNvSpPr txBox="1">
            <a:spLocks noChangeArrowheads="1"/>
          </p:cNvSpPr>
          <p:nvPr/>
        </p:nvSpPr>
        <p:spPr bwMode="auto">
          <a:xfrm>
            <a:off x="2051050" y="2743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30</a:t>
            </a:r>
          </a:p>
        </p:txBody>
      </p:sp>
      <p:sp>
        <p:nvSpPr>
          <p:cNvPr id="86075" name="Oval 61"/>
          <p:cNvSpPr>
            <a:spLocks noChangeArrowheads="1"/>
          </p:cNvSpPr>
          <p:nvPr/>
        </p:nvSpPr>
        <p:spPr bwMode="auto">
          <a:xfrm>
            <a:off x="1828800" y="53340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6" name="Oval 62"/>
          <p:cNvSpPr>
            <a:spLocks noChangeArrowheads="1"/>
          </p:cNvSpPr>
          <p:nvPr/>
        </p:nvSpPr>
        <p:spPr bwMode="auto">
          <a:xfrm>
            <a:off x="3783013" y="5486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7" name="Oval 63"/>
          <p:cNvSpPr>
            <a:spLocks noChangeArrowheads="1"/>
          </p:cNvSpPr>
          <p:nvPr/>
        </p:nvSpPr>
        <p:spPr bwMode="auto">
          <a:xfrm>
            <a:off x="4697413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78" name="Text Box 64"/>
          <p:cNvSpPr txBox="1">
            <a:spLocks noChangeArrowheads="1"/>
          </p:cNvSpPr>
          <p:nvPr/>
        </p:nvSpPr>
        <p:spPr bwMode="auto">
          <a:xfrm>
            <a:off x="4286250" y="46386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</a:t>
            </a:r>
          </a:p>
        </p:txBody>
      </p:sp>
      <p:sp>
        <p:nvSpPr>
          <p:cNvPr id="86079" name="Text Box 65"/>
          <p:cNvSpPr txBox="1">
            <a:spLocks noChangeArrowheads="1"/>
          </p:cNvSpPr>
          <p:nvPr/>
        </p:nvSpPr>
        <p:spPr bwMode="auto">
          <a:xfrm>
            <a:off x="2286000" y="4648200"/>
            <a:ext cx="5397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15</a:t>
            </a:r>
          </a:p>
        </p:txBody>
      </p:sp>
      <p:sp>
        <p:nvSpPr>
          <p:cNvPr id="86080" name="Text Box 66"/>
          <p:cNvSpPr txBox="1">
            <a:spLocks noChangeArrowheads="1"/>
          </p:cNvSpPr>
          <p:nvPr/>
        </p:nvSpPr>
        <p:spPr bwMode="auto">
          <a:xfrm>
            <a:off x="4895850" y="4333875"/>
            <a:ext cx="361950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2</a:t>
            </a:r>
          </a:p>
        </p:txBody>
      </p:sp>
      <p:sp>
        <p:nvSpPr>
          <p:cNvPr id="86081" name="Line 67"/>
          <p:cNvSpPr>
            <a:spLocks noChangeShapeType="1"/>
          </p:cNvSpPr>
          <p:nvPr/>
        </p:nvSpPr>
        <p:spPr bwMode="auto">
          <a:xfrm flipV="1">
            <a:off x="2743200" y="1981200"/>
            <a:ext cx="2667000" cy="2133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>
            <a:spAutoFit/>
          </a:bodyPr>
          <a:lstStyle/>
          <a:p>
            <a:endParaRPr lang="en-US"/>
          </a:p>
        </p:txBody>
      </p:sp>
      <p:sp>
        <p:nvSpPr>
          <p:cNvPr id="86082" name="Text Box 68"/>
          <p:cNvSpPr txBox="1">
            <a:spLocks noChangeArrowheads="1"/>
          </p:cNvSpPr>
          <p:nvPr/>
        </p:nvSpPr>
        <p:spPr bwMode="auto">
          <a:xfrm>
            <a:off x="3476625" y="32908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  <p:sp>
        <p:nvSpPr>
          <p:cNvPr id="86083" name="Oval 69"/>
          <p:cNvSpPr>
            <a:spLocks noChangeArrowheads="1"/>
          </p:cNvSpPr>
          <p:nvPr/>
        </p:nvSpPr>
        <p:spPr bwMode="auto">
          <a:xfrm>
            <a:off x="2667000" y="40386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4" name="Oval 70"/>
          <p:cNvSpPr>
            <a:spLocks noChangeArrowheads="1"/>
          </p:cNvSpPr>
          <p:nvPr/>
        </p:nvSpPr>
        <p:spPr bwMode="auto">
          <a:xfrm>
            <a:off x="5257800" y="53594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5" name="Oval 71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6086" name="Oval 72"/>
          <p:cNvSpPr>
            <a:spLocks noChangeArrowheads="1"/>
          </p:cNvSpPr>
          <p:nvPr/>
        </p:nvSpPr>
        <p:spPr bwMode="auto">
          <a:xfrm>
            <a:off x="3352800" y="6537325"/>
            <a:ext cx="152400" cy="152400"/>
          </a:xfrm>
          <a:prstGeom prst="ellipse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811081" name="Text Box 73"/>
          <p:cNvSpPr txBox="1">
            <a:spLocks noChangeArrowheads="1"/>
          </p:cNvSpPr>
          <p:nvPr/>
        </p:nvSpPr>
        <p:spPr bwMode="auto">
          <a:xfrm>
            <a:off x="7146925" y="5943600"/>
            <a:ext cx="1211263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 b="1">
                <a:solidFill>
                  <a:schemeClr val="hlink"/>
                </a:solidFill>
              </a:rPr>
              <a:t>DONE</a:t>
            </a:r>
          </a:p>
        </p:txBody>
      </p:sp>
      <p:sp>
        <p:nvSpPr>
          <p:cNvPr id="86088" name="Text Box 74"/>
          <p:cNvSpPr txBox="1">
            <a:spLocks noChangeArrowheads="1"/>
          </p:cNvSpPr>
          <p:nvPr/>
        </p:nvSpPr>
        <p:spPr bwMode="auto">
          <a:xfrm>
            <a:off x="3676650" y="6186488"/>
            <a:ext cx="36195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800"/>
              <a:t>3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81108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10" name="Text Box 16"/>
          <p:cNvSpPr txBox="1">
            <a:spLocks noChangeArrowheads="1"/>
          </p:cNvSpPr>
          <p:nvPr/>
        </p:nvSpPr>
        <p:spPr bwMode="auto">
          <a:xfrm>
            <a:off x="593725" y="1676400"/>
            <a:ext cx="21574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 O(</a:t>
            </a:r>
            <a:r>
              <a:rPr lang="en-US" altLang="en-US" sz="3000" i="1"/>
              <a:t>E</a:t>
            </a:r>
            <a:r>
              <a:rPr lang="en-US" altLang="en-US" sz="3000"/>
              <a:t>)</a:t>
            </a:r>
          </a:p>
        </p:txBody>
      </p:sp>
      <p:sp>
        <p:nvSpPr>
          <p:cNvPr id="68611" name="Text Box 36"/>
          <p:cNvSpPr txBox="1">
            <a:spLocks noChangeArrowheads="1"/>
          </p:cNvSpPr>
          <p:nvPr/>
        </p:nvSpPr>
        <p:spPr bwMode="auto">
          <a:xfrm>
            <a:off x="639763" y="1160463"/>
            <a:ext cx="414813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Each edge visited,  </a:t>
            </a:r>
            <a:r>
              <a:rPr lang="en-US" altLang="en-US" sz="3000" baseline="-25000"/>
              <a:t> </a:t>
            </a:r>
            <a:r>
              <a:rPr lang="en-US" altLang="en-US" sz="3000"/>
              <a:t>times.</a:t>
            </a:r>
          </a:p>
        </p:txBody>
      </p:sp>
      <p:sp>
        <p:nvSpPr>
          <p:cNvPr id="68612" name="Text Box 37"/>
          <p:cNvSpPr txBox="1">
            <a:spLocks noChangeArrowheads="1"/>
          </p:cNvSpPr>
          <p:nvPr/>
        </p:nvSpPr>
        <p:spPr bwMode="auto">
          <a:xfrm>
            <a:off x="3435350" y="1143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2</a:t>
            </a:r>
          </a:p>
        </p:txBody>
      </p:sp>
      <p:sp>
        <p:nvSpPr>
          <p:cNvPr id="68613" name="Text Box 43"/>
          <p:cNvSpPr txBox="1">
            <a:spLocks noChangeArrowheads="1"/>
          </p:cNvSpPr>
          <p:nvPr/>
        </p:nvSpPr>
        <p:spPr bwMode="auto">
          <a:xfrm>
            <a:off x="2574925" y="17192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?</a:t>
            </a:r>
          </a:p>
        </p:txBody>
      </p:sp>
      <p:sp>
        <p:nvSpPr>
          <p:cNvPr id="68614" name="Rectangle 45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sp>
        <p:nvSpPr>
          <p:cNvPr id="624686" name="Text Box 46"/>
          <p:cNvSpPr txBox="1">
            <a:spLocks noChangeArrowheads="1"/>
          </p:cNvSpPr>
          <p:nvPr/>
        </p:nvSpPr>
        <p:spPr bwMode="auto">
          <a:xfrm>
            <a:off x="1355725" y="2252663"/>
            <a:ext cx="64023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This number of times following an edge.</a:t>
            </a:r>
          </a:p>
        </p:txBody>
      </p:sp>
      <p:sp>
        <p:nvSpPr>
          <p:cNvPr id="624688" name="Text Box 48"/>
          <p:cNvSpPr txBox="1">
            <a:spLocks noChangeArrowheads="1"/>
          </p:cNvSpPr>
          <p:nvPr/>
        </p:nvSpPr>
        <p:spPr bwMode="auto">
          <a:xfrm>
            <a:off x="1371600" y="3810000"/>
            <a:ext cx="452596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Must update Priority Queue.</a:t>
            </a:r>
          </a:p>
        </p:txBody>
      </p:sp>
      <p:sp>
        <p:nvSpPr>
          <p:cNvPr id="624689" name="Text Box 49"/>
          <p:cNvSpPr txBox="1">
            <a:spLocks noChangeArrowheads="1"/>
          </p:cNvSpPr>
          <p:nvPr/>
        </p:nvSpPr>
        <p:spPr bwMode="auto">
          <a:xfrm>
            <a:off x="1371600" y="4360863"/>
            <a:ext cx="34258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Takes time O(log(</a:t>
            </a:r>
            <a:r>
              <a:rPr lang="en-US" altLang="en-US" sz="3000" i="1"/>
              <a:t>n</a:t>
            </a:r>
            <a:r>
              <a:rPr lang="en-US" altLang="en-US" sz="3000"/>
              <a:t>))</a:t>
            </a:r>
          </a:p>
        </p:txBody>
      </p:sp>
      <p:sp>
        <p:nvSpPr>
          <p:cNvPr id="624690" name="Text Box 50"/>
          <p:cNvSpPr txBox="1">
            <a:spLocks noChangeArrowheads="1"/>
          </p:cNvSpPr>
          <p:nvPr/>
        </p:nvSpPr>
        <p:spPr bwMode="auto">
          <a:xfrm>
            <a:off x="609600" y="4894263"/>
            <a:ext cx="3184525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Time = O(</a:t>
            </a:r>
            <a:r>
              <a:rPr lang="en-US" altLang="en-US" sz="3000" i="1"/>
              <a:t>E</a:t>
            </a:r>
            <a:r>
              <a:rPr lang="en-US" altLang="en-US" sz="3000"/>
              <a:t> log(</a:t>
            </a:r>
            <a:r>
              <a:rPr lang="en-US" altLang="en-US" sz="3000" i="1"/>
              <a:t>n</a:t>
            </a:r>
            <a:r>
              <a:rPr lang="en-US" altLang="en-US" sz="3000"/>
              <a:t>))</a:t>
            </a:r>
          </a:p>
        </p:txBody>
      </p:sp>
      <p:sp useBgFill="1">
        <p:nvSpPr>
          <p:cNvPr id="624697" name="Rectangle 57"/>
          <p:cNvSpPr>
            <a:spLocks noChangeArrowheads="1"/>
          </p:cNvSpPr>
          <p:nvPr/>
        </p:nvSpPr>
        <p:spPr bwMode="auto">
          <a:xfrm>
            <a:off x="1447800" y="2803525"/>
            <a:ext cx="5462588" cy="1006475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For each update,</a:t>
            </a:r>
            <a:br>
              <a:rPr lang="en-US" altLang="en-US" sz="3000">
                <a:solidFill>
                  <a:srgbClr val="33CC33"/>
                </a:solidFill>
              </a:rPr>
            </a:br>
            <a:r>
              <a:rPr lang="en-US" altLang="en-US" sz="3000">
                <a:solidFill>
                  <a:srgbClr val="33CC33"/>
                </a:solidFill>
              </a:rPr>
              <a:t>     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 = min(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v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,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 i="1">
                <a:solidFill>
                  <a:srgbClr val="33CC33"/>
                </a:solidFill>
              </a:rPr>
              <a:t>d</a:t>
            </a:r>
            <a:r>
              <a:rPr lang="en-US" altLang="en-US" sz="3000">
                <a:solidFill>
                  <a:srgbClr val="33CC33"/>
                </a:solidFill>
              </a:rPr>
              <a:t>(</a:t>
            </a:r>
            <a:r>
              <a:rPr lang="en-US" altLang="en-US" sz="3000" i="1"/>
              <a:t>u</a:t>
            </a:r>
            <a:r>
              <a:rPr lang="en-US" altLang="en-US" sz="3000">
                <a:solidFill>
                  <a:srgbClr val="33CC33"/>
                </a:solidFill>
              </a:rPr>
              <a:t>)</a:t>
            </a:r>
            <a:r>
              <a:rPr lang="en-US" altLang="en-US" sz="3000"/>
              <a:t>+</a:t>
            </a:r>
            <a:r>
              <a:rPr lang="en-US" altLang="en-US" sz="3000" i="1">
                <a:solidFill>
                  <a:schemeClr val="accent1"/>
                </a:solidFill>
              </a:rPr>
              <a:t>w</a:t>
            </a:r>
            <a:r>
              <a:rPr lang="en-US" altLang="en-US" sz="3000" i="1" baseline="-25000">
                <a:solidFill>
                  <a:schemeClr val="accent1"/>
                </a:solidFill>
              </a:rPr>
              <a:t>&lt;</a:t>
            </a:r>
            <a:r>
              <a:rPr lang="en-US" altLang="en-US" sz="3000" i="1" baseline="-25000"/>
              <a:t>u,v</a:t>
            </a:r>
            <a:r>
              <a:rPr lang="en-US" altLang="en-US" sz="3000" i="1" baseline="-25000">
                <a:solidFill>
                  <a:schemeClr val="accent1"/>
                </a:solidFill>
              </a:rPr>
              <a:t>&gt;</a:t>
            </a:r>
            <a:r>
              <a:rPr lang="en-US" altLang="en-US" sz="3000">
                <a:solidFill>
                  <a:srgbClr val="33CC33"/>
                </a:solidFill>
              </a:rPr>
              <a:t> </a:t>
            </a:r>
            <a:r>
              <a:rPr lang="en-US" altLang="en-US" sz="3000"/>
              <a:t>).</a:t>
            </a:r>
          </a:p>
        </p:txBody>
      </p:sp>
      <p:sp>
        <p:nvSpPr>
          <p:cNvPr id="624699" name="Text Box 59"/>
          <p:cNvSpPr txBox="1">
            <a:spLocks noChangeArrowheads="1"/>
          </p:cNvSpPr>
          <p:nvPr/>
        </p:nvSpPr>
        <p:spPr bwMode="auto">
          <a:xfrm>
            <a:off x="5121275" y="4403725"/>
            <a:ext cx="989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Heap</a:t>
            </a:r>
          </a:p>
        </p:txBody>
      </p:sp>
    </p:spTree>
    <p:extLst>
      <p:ext uri="{BB962C8B-B14F-4D97-AF65-F5344CB8AC3E}">
        <p14:creationId xmlns:p14="http://schemas.microsoft.com/office/powerpoint/2010/main" val="116646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246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24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246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246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6246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24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4686" grpId="0"/>
      <p:bldP spid="624688" grpId="0"/>
      <p:bldP spid="624689" grpId="0"/>
      <p:bldP spid="624690" grpId="0"/>
      <p:bldP spid="624697" grpId="0" animBg="1"/>
      <p:bldP spid="624699" grpId="0"/>
    </p:bld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373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929" y="890589"/>
            <a:ext cx="8258175" cy="513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2" name="Rectangle 2"/>
          <p:cNvSpPr>
            <a:spLocks noChangeArrowheads="1"/>
          </p:cNvSpPr>
          <p:nvPr/>
        </p:nvSpPr>
        <p:spPr bwMode="auto">
          <a:xfrm>
            <a:off x="685800" y="-3048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tx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/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en-US" altLang="en-US" sz="4400" i="0">
                <a:solidFill>
                  <a:srgbClr val="FFFF00"/>
                </a:solidFill>
                <a:cs typeface="+mn-cs"/>
              </a:rPr>
              <a:t>Dijkstra's</a:t>
            </a:r>
          </a:p>
        </p:txBody>
      </p:sp>
      <p:sp>
        <p:nvSpPr>
          <p:cNvPr id="51" name="Rectangle 68"/>
          <p:cNvSpPr>
            <a:spLocks noChangeArrowheads="1"/>
          </p:cNvSpPr>
          <p:nvPr/>
        </p:nvSpPr>
        <p:spPr bwMode="auto">
          <a:xfrm>
            <a:off x="1998246" y="1816100"/>
            <a:ext cx="338554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0</a:t>
            </a:r>
          </a:p>
        </p:txBody>
      </p:sp>
      <p:sp>
        <p:nvSpPr>
          <p:cNvPr id="53" name="Rectangle 68"/>
          <p:cNvSpPr>
            <a:spLocks noChangeArrowheads="1"/>
          </p:cNvSpPr>
          <p:nvPr/>
        </p:nvSpPr>
        <p:spPr bwMode="auto">
          <a:xfrm>
            <a:off x="5181600" y="3198167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13</a:t>
            </a:r>
          </a:p>
        </p:txBody>
      </p:sp>
      <p:sp>
        <p:nvSpPr>
          <p:cNvPr id="55" name="Rectangle 68"/>
          <p:cNvSpPr>
            <a:spLocks noChangeArrowheads="1"/>
          </p:cNvSpPr>
          <p:nvPr/>
        </p:nvSpPr>
        <p:spPr bwMode="auto">
          <a:xfrm>
            <a:off x="1869757" y="3424535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16</a:t>
            </a:r>
          </a:p>
        </p:txBody>
      </p:sp>
      <p:sp>
        <p:nvSpPr>
          <p:cNvPr id="58" name="Rectangle 68"/>
          <p:cNvSpPr>
            <a:spLocks noChangeArrowheads="1"/>
          </p:cNvSpPr>
          <p:nvPr/>
        </p:nvSpPr>
        <p:spPr bwMode="auto">
          <a:xfrm>
            <a:off x="1866900" y="4813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17</a:t>
            </a:r>
          </a:p>
        </p:txBody>
      </p:sp>
      <p:sp>
        <p:nvSpPr>
          <p:cNvPr id="59" name="Rectangle 68"/>
          <p:cNvSpPr>
            <a:spLocks noChangeArrowheads="1"/>
          </p:cNvSpPr>
          <p:nvPr/>
        </p:nvSpPr>
        <p:spPr bwMode="auto">
          <a:xfrm>
            <a:off x="5113923" y="4559300"/>
            <a:ext cx="492443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20</a:t>
            </a:r>
          </a:p>
        </p:txBody>
      </p:sp>
      <p:sp>
        <p:nvSpPr>
          <p:cNvPr id="60" name="Rectangle 68"/>
          <p:cNvSpPr>
            <a:spLocks noChangeArrowheads="1"/>
          </p:cNvSpPr>
          <p:nvPr/>
        </p:nvSpPr>
        <p:spPr bwMode="auto">
          <a:xfrm>
            <a:off x="7620000" y="4648200"/>
            <a:ext cx="404278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FF0000"/>
                </a:solidFill>
                <a:cs typeface="+mn-cs"/>
              </a:rPr>
              <a:t>∞</a:t>
            </a:r>
          </a:p>
        </p:txBody>
      </p:sp>
      <p:sp>
        <p:nvSpPr>
          <p:cNvPr id="61" name="Rectangle 68"/>
          <p:cNvSpPr>
            <a:spLocks noChangeArrowheads="1"/>
          </p:cNvSpPr>
          <p:nvPr/>
        </p:nvSpPr>
        <p:spPr bwMode="auto">
          <a:xfrm>
            <a:off x="1412557" y="5329535"/>
            <a:ext cx="1285929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Handle c</a:t>
            </a:r>
          </a:p>
        </p:txBody>
      </p:sp>
      <p:sp>
        <p:nvSpPr>
          <p:cNvPr id="2" name="Freeform 1"/>
          <p:cNvSpPr/>
          <p:nvPr/>
        </p:nvSpPr>
        <p:spPr bwMode="auto">
          <a:xfrm>
            <a:off x="1256453" y="4076700"/>
            <a:ext cx="2121747" cy="1252835"/>
          </a:xfrm>
          <a:custGeom>
            <a:avLst/>
            <a:gdLst>
              <a:gd name="connsiteX0" fmla="*/ 13547 w 2121747"/>
              <a:gd name="connsiteY0" fmla="*/ 0 h 1459647"/>
              <a:gd name="connsiteX1" fmla="*/ 254847 w 2121747"/>
              <a:gd name="connsiteY1" fmla="*/ 1181100 h 1459647"/>
              <a:gd name="connsiteX2" fmla="*/ 1753447 w 2121747"/>
              <a:gd name="connsiteY2" fmla="*/ 1384300 h 1459647"/>
              <a:gd name="connsiteX3" fmla="*/ 2121747 w 2121747"/>
              <a:gd name="connsiteY3" fmla="*/ 152400 h 14596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121747" h="1459647">
                <a:moveTo>
                  <a:pt x="13547" y="0"/>
                </a:moveTo>
                <a:cubicBezTo>
                  <a:pt x="-10795" y="475191"/>
                  <a:pt x="-35136" y="950383"/>
                  <a:pt x="254847" y="1181100"/>
                </a:cubicBezTo>
                <a:cubicBezTo>
                  <a:pt x="544830" y="1411817"/>
                  <a:pt x="1442297" y="1555750"/>
                  <a:pt x="1753447" y="1384300"/>
                </a:cubicBezTo>
                <a:cubicBezTo>
                  <a:pt x="2064597" y="1212850"/>
                  <a:pt x="2093172" y="682625"/>
                  <a:pt x="2121747" y="152400"/>
                </a:cubicBezTo>
              </a:path>
            </a:pathLst>
          </a:custGeom>
          <a:noFill/>
          <a:ln w="9525" cap="flat" cmpd="sng" algn="ctr">
            <a:solidFill>
              <a:srgbClr val="33CC33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3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grpSp>
        <p:nvGrpSpPr>
          <p:cNvPr id="6" name="Group 5"/>
          <p:cNvGrpSpPr/>
          <p:nvPr/>
        </p:nvGrpSpPr>
        <p:grpSpPr>
          <a:xfrm>
            <a:off x="5105400" y="4338935"/>
            <a:ext cx="492443" cy="540096"/>
            <a:chOff x="5105400" y="4338935"/>
            <a:chExt cx="492443" cy="540096"/>
          </a:xfrm>
        </p:grpSpPr>
        <p:sp>
          <p:nvSpPr>
            <p:cNvPr id="63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19</a:t>
              </a:r>
            </a:p>
          </p:txBody>
        </p:sp>
        <p:cxnSp>
          <p:nvCxnSpPr>
            <p:cNvPr id="4" name="Straight Connector 3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68" name="Group 67"/>
          <p:cNvGrpSpPr/>
          <p:nvPr/>
        </p:nvGrpSpPr>
        <p:grpSpPr>
          <a:xfrm>
            <a:off x="7584757" y="4465935"/>
            <a:ext cx="492443" cy="540096"/>
            <a:chOff x="5105400" y="4338935"/>
            <a:chExt cx="492443" cy="540096"/>
          </a:xfrm>
        </p:grpSpPr>
        <p:sp>
          <p:nvSpPr>
            <p:cNvPr id="69" name="Rectangle 68"/>
            <p:cNvSpPr>
              <a:spLocks noChangeArrowheads="1"/>
            </p:cNvSpPr>
            <p:nvPr/>
          </p:nvSpPr>
          <p:spPr bwMode="auto">
            <a:xfrm>
              <a:off x="5105400" y="4338935"/>
              <a:ext cx="492443" cy="4616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chemeClr val="hlink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en-US" sz="2400" i="0" dirty="0">
                  <a:solidFill>
                    <a:srgbClr val="33CC33"/>
                  </a:solidFill>
                  <a:cs typeface="+mn-cs"/>
                </a:rPr>
                <a:t>37</a:t>
              </a:r>
            </a:p>
          </p:txBody>
        </p:sp>
        <p:cxnSp>
          <p:nvCxnSpPr>
            <p:cNvPr id="70" name="Straight Connector 69"/>
            <p:cNvCxnSpPr/>
            <p:nvPr/>
          </p:nvCxnSpPr>
          <p:spPr bwMode="auto">
            <a:xfrm flipV="1">
              <a:off x="5240179" y="4648200"/>
              <a:ext cx="246221" cy="230831"/>
            </a:xfrm>
            <a:prstGeom prst="line">
              <a:avLst/>
            </a:prstGeom>
            <a:noFill/>
            <a:ln w="12700" cap="flat" cmpd="sng" algn="ctr">
              <a:solidFill>
                <a:schemeClr val="hlink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sp>
        <p:nvSpPr>
          <p:cNvPr id="21" name="Rectangle 68"/>
          <p:cNvSpPr>
            <a:spLocks noChangeArrowheads="1"/>
          </p:cNvSpPr>
          <p:nvPr/>
        </p:nvSpPr>
        <p:spPr bwMode="auto">
          <a:xfrm>
            <a:off x="6695719" y="5041392"/>
            <a:ext cx="1152881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(h) =c</a:t>
            </a:r>
          </a:p>
        </p:txBody>
      </p:sp>
      <p:sp>
        <p:nvSpPr>
          <p:cNvPr id="22" name="Rectangle 68"/>
          <p:cNvSpPr>
            <a:spLocks noChangeArrowheads="1"/>
          </p:cNvSpPr>
          <p:nvPr/>
        </p:nvSpPr>
        <p:spPr bwMode="auto">
          <a:xfrm>
            <a:off x="4808353" y="4981576"/>
            <a:ext cx="1135247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>
            <a:lvl1pPr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32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32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l-GR" altLang="en-US" sz="2400" i="0" dirty="0">
                <a:solidFill>
                  <a:srgbClr val="33CC33"/>
                </a:solidFill>
                <a:cs typeface="+mn-cs"/>
              </a:rPr>
              <a:t>Π</a:t>
            </a:r>
            <a:r>
              <a:rPr lang="en-US" altLang="en-US" sz="2400" i="0" dirty="0">
                <a:solidFill>
                  <a:srgbClr val="33CC33"/>
                </a:solidFill>
                <a:cs typeface="+mn-cs"/>
              </a:rPr>
              <a:t>(e) =c</a:t>
            </a:r>
          </a:p>
        </p:txBody>
      </p:sp>
    </p:spTree>
    <p:extLst>
      <p:ext uri="{BB962C8B-B14F-4D97-AF65-F5344CB8AC3E}">
        <p14:creationId xmlns:p14="http://schemas.microsoft.com/office/powerpoint/2010/main" val="2380478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/>
      <p:bldP spid="53" grpId="0"/>
      <p:bldP spid="55" grpId="0"/>
      <p:bldP spid="58" grpId="0"/>
      <p:bldP spid="59" grpId="0"/>
      <p:bldP spid="60" grpId="0"/>
      <p:bldP spid="61" grpId="0"/>
      <p:bldP spid="2" grpId="0" animBg="1"/>
      <p:bldP spid="21" grpId="0"/>
      <p:bldP spid="22" grpId="0"/>
    </p:bld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  <a:br>
              <a:rPr lang="en-US" altLang="en-US" kern="0" dirty="0"/>
            </a:br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10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57664" y="2470709"/>
            <a:ext cx="4342856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some 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c</a:t>
            </a:r>
            <a:endParaRPr lang="en-US" altLang="en-US" sz="3000" dirty="0">
              <a:solidFill>
                <a:srgbClr val="FFFFFF"/>
              </a:solidFill>
              <a:cs typeface="Arial" pitchFamily="34" charset="0"/>
            </a:endParaRP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remembers where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it is in the heap.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changes its priority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from 21 to 10 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02" name="Freeform 101"/>
          <p:cNvSpPr>
            <a:spLocks/>
          </p:cNvSpPr>
          <p:nvPr/>
        </p:nvSpPr>
        <p:spPr bwMode="auto">
          <a:xfrm rot="4466430" flipH="1">
            <a:off x="1732103" y="4472143"/>
            <a:ext cx="1641138" cy="1206459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197" h="11632">
                <a:moveTo>
                  <a:pt x="0" y="0"/>
                </a:moveTo>
                <a:cubicBezTo>
                  <a:pt x="2245" y="1148"/>
                  <a:pt x="4869" y="1504"/>
                  <a:pt x="6735" y="3443"/>
                </a:cubicBezTo>
                <a:cubicBezTo>
                  <a:pt x="8601" y="5382"/>
                  <a:pt x="9719" y="7227"/>
                  <a:pt x="11197" y="11632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1" y="4069057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21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10</a:t>
              </a:r>
            </a:p>
          </p:txBody>
        </p:sp>
      </p:grpSp>
      <p:cxnSp>
        <p:nvCxnSpPr>
          <p:cNvPr id="107" name="Straight Connector 106"/>
          <p:cNvCxnSpPr/>
          <p:nvPr/>
        </p:nvCxnSpPr>
        <p:spPr bwMode="auto">
          <a:xfrm>
            <a:off x="1464260" y="4292023"/>
            <a:ext cx="441146" cy="0"/>
          </a:xfrm>
          <a:prstGeom prst="line">
            <a:avLst/>
          </a:prstGeom>
          <a:noFill/>
          <a:ln w="254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8" name="Text Box 4"/>
          <p:cNvSpPr txBox="1">
            <a:spLocks noChangeArrowheads="1"/>
          </p:cNvSpPr>
          <p:nvPr/>
        </p:nvSpPr>
        <p:spPr bwMode="auto">
          <a:xfrm>
            <a:off x="1567200" y="3932702"/>
            <a:ext cx="492443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10</a:t>
            </a:r>
          </a:p>
        </p:txBody>
      </p: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15</a:t>
            </a:r>
          </a:p>
        </p:txBody>
      </p:sp>
      <p:sp>
        <p:nvSpPr>
          <p:cNvPr id="122" name="Freeform 121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25" name="Text Box 4"/>
          <p:cNvSpPr txBox="1">
            <a:spLocks noChangeArrowheads="1"/>
          </p:cNvSpPr>
          <p:nvPr/>
        </p:nvSpPr>
        <p:spPr bwMode="auto">
          <a:xfrm>
            <a:off x="2742916" y="2904930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5179874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3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42" presetClass="path" presetSubtype="0" accel="50000" decel="5000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302 0.01921 L 0.03837 -0.05509 " pathEditMode="relative" rAng="0" ptsTypes="AA">
                                      <p:cBhvr>
                                        <p:cTn id="78" dur="2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569" y="-3727"/>
                                    </p:animMotion>
                                  </p:childTnLst>
                                </p:cTn>
                              </p:par>
                              <p:par>
                                <p:cTn id="79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94444E-6 -1.85185E-6 L -0.0566 0.07801 " pathEditMode="relative" rAng="0" ptsTypes="AA">
                                      <p:cBhvr>
                                        <p:cTn id="80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830" y="3889"/>
                                    </p:animMotion>
                                  </p:childTnLst>
                                </p:cTn>
                              </p:par>
                              <p:par>
                                <p:cTn id="8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102" grpId="0" animBg="1"/>
      <p:bldP spid="102" grpId="1" animBg="1"/>
      <p:bldP spid="14" grpId="0"/>
      <p:bldP spid="108" grpId="0"/>
      <p:bldP spid="108" grpId="1"/>
      <p:bldP spid="119" grpId="0" animBg="1"/>
      <p:bldP spid="120" grpId="0" animBg="1"/>
      <p:bldP spid="121" grpId="0"/>
      <p:bldP spid="121" grpId="1"/>
      <p:bldP spid="122" grpId="0" animBg="1"/>
      <p:bldP spid="25" grpId="0"/>
    </p:bld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4485" name="Picture 5" descr="capture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53267"/>
            <a:ext cx="3675063" cy="2357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Rectangle 2"/>
          <p:cNvSpPr txBox="1">
            <a:spLocks noChangeArrowheads="1"/>
          </p:cNvSpPr>
          <p:nvPr/>
        </p:nvSpPr>
        <p:spPr bwMode="auto">
          <a:xfrm>
            <a:off x="685800" y="-34833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4400">
                <a:solidFill>
                  <a:schemeClr val="tx2"/>
                </a:solidFill>
                <a:latin typeface="Times New Roman" pitchFamily="18" charset="0"/>
              </a:defRPr>
            </a:lvl9pPr>
          </a:lstStyle>
          <a:p>
            <a:pPr defTabSz="914400" eaLnBrk="1" hangingPunct="1"/>
            <a:r>
              <a:rPr lang="en-US" altLang="en-US" kern="0" dirty="0"/>
              <a:t>Adaptable Heap </a:t>
            </a:r>
          </a:p>
          <a:p>
            <a:pPr defTabSz="914400" eaLnBrk="1" hangingPunct="1"/>
            <a:r>
              <a:rPr lang="en-US" altLang="en-US" sz="3200" kern="0" dirty="0"/>
              <a:t>Pop/Push/Changes</a:t>
            </a:r>
          </a:p>
        </p:txBody>
      </p:sp>
      <p:sp>
        <p:nvSpPr>
          <p:cNvPr id="20" name="Text Box 4"/>
          <p:cNvSpPr txBox="1">
            <a:spLocks noChangeArrowheads="1"/>
          </p:cNvSpPr>
          <p:nvPr/>
        </p:nvSpPr>
        <p:spPr bwMode="auto">
          <a:xfrm>
            <a:off x="2777053" y="1169131"/>
            <a:ext cx="397095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But now it is not a heap!</a:t>
            </a:r>
          </a:p>
        </p:txBody>
      </p:sp>
      <p:sp>
        <p:nvSpPr>
          <p:cNvPr id="21" name="Text Box 14"/>
          <p:cNvSpPr txBox="1">
            <a:spLocks noChangeArrowheads="1"/>
          </p:cNvSpPr>
          <p:nvPr/>
        </p:nvSpPr>
        <p:spPr bwMode="auto">
          <a:xfrm>
            <a:off x="823546" y="1633148"/>
            <a:ext cx="8023350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The 10 “bubbles” down or up until it finds its spot.</a:t>
            </a:r>
          </a:p>
        </p:txBody>
      </p:sp>
      <p:sp>
        <p:nvSpPr>
          <p:cNvPr id="18" name="Text Box 4"/>
          <p:cNvSpPr txBox="1">
            <a:spLocks noChangeArrowheads="1"/>
          </p:cNvSpPr>
          <p:nvPr/>
        </p:nvSpPr>
        <p:spPr bwMode="auto">
          <a:xfrm>
            <a:off x="4748855" y="2470709"/>
            <a:ext cx="4360488" cy="3323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Suppose some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also knows about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data item </a:t>
            </a:r>
            <a:r>
              <a:rPr lang="en-US" altLang="en-US" sz="3000" i="1" dirty="0">
                <a:solidFill>
                  <a:srgbClr val="FFFFFF"/>
                </a:solidFill>
                <a:cs typeface="Arial" pitchFamily="34" charset="0"/>
              </a:rPr>
              <a:t>f</a:t>
            </a: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 and its location 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in the heap just changed.</a:t>
            </a:r>
          </a:p>
          <a:p>
            <a:pPr algn="ctr" defTabSz="914400" eaLnBrk="1" fontAlgn="base" hangingPunct="1">
              <a:spcBef>
                <a:spcPts val="0"/>
              </a:spcBef>
              <a:spcAft>
                <a:spcPct val="0"/>
              </a:spcAft>
              <a:buNone/>
            </a:pP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The Heap must be able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to find this outside user</a:t>
            </a:r>
            <a:b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</a:br>
            <a:r>
              <a:rPr lang="en-US" altLang="en-US" sz="3000" dirty="0">
                <a:solidFill>
                  <a:srgbClr val="FFFFFF"/>
                </a:solidFill>
                <a:cs typeface="Arial" pitchFamily="34" charset="0"/>
              </a:rPr>
              <a:t>and tell him it moved.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3247797" y="5181022"/>
            <a:ext cx="704760" cy="620026"/>
            <a:chOff x="3247797" y="5181022"/>
            <a:chExt cx="704760" cy="620026"/>
          </a:xfrm>
        </p:grpSpPr>
        <p:grpSp>
          <p:nvGrpSpPr>
            <p:cNvPr id="98" name="Group 97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03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4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05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99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21</a:t>
              </a:r>
            </a:p>
          </p:txBody>
        </p:sp>
        <p:sp>
          <p:nvSpPr>
            <p:cNvPr id="100" name="Text Box 71"/>
            <p:cNvSpPr txBox="1">
              <a:spLocks noChangeArrowheads="1"/>
            </p:cNvSpPr>
            <p:nvPr/>
          </p:nvSpPr>
          <p:spPr bwMode="auto">
            <a:xfrm>
              <a:off x="3627011" y="5181022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</p:grpSp>
      <p:sp>
        <p:nvSpPr>
          <p:cNvPr id="14" name="Text Box 4"/>
          <p:cNvSpPr txBox="1">
            <a:spLocks noChangeArrowheads="1"/>
          </p:cNvSpPr>
          <p:nvPr/>
        </p:nvSpPr>
        <p:spPr bwMode="auto">
          <a:xfrm>
            <a:off x="1400180" y="4069057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15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3247797" y="5086157"/>
            <a:ext cx="556909" cy="369332"/>
            <a:chOff x="3247797" y="5086157"/>
            <a:chExt cx="556909" cy="369332"/>
          </a:xfrm>
        </p:grpSpPr>
        <p:cxnSp>
          <p:nvCxnSpPr>
            <p:cNvPr id="5" name="Straight Connector 4"/>
            <p:cNvCxnSpPr>
              <a:stCxn id="99" idx="1"/>
              <a:endCxn id="99" idx="3"/>
            </p:cNvCxnSpPr>
            <p:nvPr/>
          </p:nvCxnSpPr>
          <p:spPr bwMode="auto">
            <a:xfrm>
              <a:off x="3247797" y="5407378"/>
              <a:ext cx="441146" cy="0"/>
            </a:xfrm>
            <a:prstGeom prst="line">
              <a:avLst/>
            </a:prstGeom>
            <a:noFill/>
            <a:ln w="25400" cap="flat" cmpd="sng" algn="ctr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</p:cxnSp>
        <p:sp>
          <p:nvSpPr>
            <p:cNvPr id="106" name="Text Box 4"/>
            <p:cNvSpPr txBox="1">
              <a:spLocks noChangeArrowheads="1"/>
            </p:cNvSpPr>
            <p:nvPr/>
          </p:nvSpPr>
          <p:spPr bwMode="auto">
            <a:xfrm>
              <a:off x="3389208" y="5086157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defTabSz="914400" eaLnBrk="1" fontAlgn="base" hangingPunct="1">
                <a:spcBef>
                  <a:spcPct val="50000"/>
                </a:spcBef>
                <a:spcAft>
                  <a:spcPct val="0"/>
                </a:spcAft>
                <a:buFontTx/>
                <a:buNone/>
              </a:pPr>
              <a:r>
                <a:rPr lang="en-US" altLang="en-US" sz="1800" dirty="0">
                  <a:solidFill>
                    <a:schemeClr val="bg2"/>
                  </a:solidFill>
                  <a:cs typeface="Arial" pitchFamily="34" charset="0"/>
                </a:rPr>
                <a:t>10</a:t>
              </a:r>
            </a:p>
          </p:txBody>
        </p:sp>
      </p:grpSp>
      <p:sp>
        <p:nvSpPr>
          <p:cNvPr id="119" name="Freeform 9"/>
          <p:cNvSpPr>
            <a:spLocks/>
          </p:cNvSpPr>
          <p:nvPr/>
        </p:nvSpPr>
        <p:spPr bwMode="auto">
          <a:xfrm>
            <a:off x="1696988" y="3886800"/>
            <a:ext cx="557637" cy="489629"/>
          </a:xfrm>
          <a:custGeom>
            <a:avLst/>
            <a:gdLst>
              <a:gd name="T0" fmla="*/ 0 w 435"/>
              <a:gd name="T1" fmla="*/ 336 h 336"/>
              <a:gd name="T2" fmla="*/ 363 w 435"/>
              <a:gd name="T3" fmla="*/ 277 h 336"/>
              <a:gd name="T4" fmla="*/ 432 w 435"/>
              <a:gd name="T5" fmla="*/ 0 h 336"/>
              <a:gd name="T6" fmla="*/ 0 60000 65536"/>
              <a:gd name="T7" fmla="*/ 0 60000 65536"/>
              <a:gd name="T8" fmla="*/ 0 60000 65536"/>
              <a:gd name="T9" fmla="*/ 0 w 435"/>
              <a:gd name="T10" fmla="*/ 0 h 336"/>
              <a:gd name="T11" fmla="*/ 435 w 435"/>
              <a:gd name="T12" fmla="*/ 336 h 3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35" h="336">
                <a:moveTo>
                  <a:pt x="0" y="336"/>
                </a:moveTo>
                <a:cubicBezTo>
                  <a:pt x="60" y="326"/>
                  <a:pt x="291" y="333"/>
                  <a:pt x="363" y="277"/>
                </a:cubicBezTo>
                <a:cubicBezTo>
                  <a:pt x="435" y="221"/>
                  <a:pt x="418" y="58"/>
                  <a:pt x="432" y="0"/>
                </a:cubicBezTo>
              </a:path>
            </a:pathLst>
          </a:custGeom>
          <a:noFill/>
          <a:ln w="38100" cap="flat" cmpd="sng">
            <a:solidFill>
              <a:schemeClr val="hlink"/>
            </a:solidFill>
            <a:prstDash val="solid"/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defTabSz="914400" fontAlgn="base">
              <a:spcBef>
                <a:spcPct val="0"/>
              </a:spcBef>
              <a:spcAft>
                <a:spcPct val="0"/>
              </a:spcAft>
            </a:pPr>
            <a:endParaRPr lang="en-US" sz="2800" i="1">
              <a:solidFill>
                <a:srgbClr val="FFFFFF"/>
              </a:solidFill>
              <a:cs typeface="Arial" pitchFamily="34" charset="0"/>
            </a:endParaRPr>
          </a:p>
        </p:txBody>
      </p:sp>
      <p:sp>
        <p:nvSpPr>
          <p:cNvPr id="120" name="Rectangle 119"/>
          <p:cNvSpPr/>
          <p:nvPr/>
        </p:nvSpPr>
        <p:spPr bwMode="auto">
          <a:xfrm rot="2710800">
            <a:off x="1672150" y="3339492"/>
            <a:ext cx="549317" cy="1362705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none" lIns="91440" tIns="45720" rIns="91440" bIns="45720" numCol="1" rtlCol="0" anchor="ctr" anchorCtr="0" compatLnSpc="1">
            <a:prstTxWarp prst="textNoShape">
              <a:avLst/>
            </a:prstTxWarp>
          </a:bodyPr>
          <a:lstStyle/>
          <a:p>
            <a:pPr marL="0" marR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800" b="0" i="1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itchFamily="18" charset="0"/>
            </a:endParaRPr>
          </a:p>
        </p:txBody>
      </p:sp>
      <p:sp>
        <p:nvSpPr>
          <p:cNvPr id="121" name="Text Box 4"/>
          <p:cNvSpPr txBox="1">
            <a:spLocks noChangeArrowheads="1"/>
          </p:cNvSpPr>
          <p:nvPr/>
        </p:nvSpPr>
        <p:spPr bwMode="auto">
          <a:xfrm>
            <a:off x="1917311" y="3553751"/>
            <a:ext cx="49244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10</a:t>
            </a:r>
          </a:p>
        </p:txBody>
      </p:sp>
      <p:grpSp>
        <p:nvGrpSpPr>
          <p:cNvPr id="123" name="Group 122"/>
          <p:cNvGrpSpPr/>
          <p:nvPr/>
        </p:nvGrpSpPr>
        <p:grpSpPr>
          <a:xfrm>
            <a:off x="2287677" y="5196262"/>
            <a:ext cx="704760" cy="620026"/>
            <a:chOff x="3247797" y="5181022"/>
            <a:chExt cx="704760" cy="620026"/>
          </a:xfrm>
        </p:grpSpPr>
        <p:grpSp>
          <p:nvGrpSpPr>
            <p:cNvPr id="124" name="Group 123"/>
            <p:cNvGrpSpPr>
              <a:grpSpLocks/>
            </p:cNvGrpSpPr>
            <p:nvPr/>
          </p:nvGrpSpPr>
          <p:grpSpPr bwMode="auto">
            <a:xfrm>
              <a:off x="3266757" y="5223198"/>
              <a:ext cx="685800" cy="577850"/>
              <a:chOff x="3000" y="1152"/>
              <a:chExt cx="672" cy="480"/>
            </a:xfrm>
          </p:grpSpPr>
          <p:sp>
            <p:nvSpPr>
              <p:cNvPr id="127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8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  <p:sp>
            <p:nvSpPr>
              <p:cNvPr id="129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>
                <a:defPPr>
                  <a:defRPr lang="en-US"/>
                </a:defPPr>
                <a:lvl1pPr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1pPr>
                <a:lvl2pPr marL="4572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2pPr>
                <a:lvl3pPr marL="9144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3pPr>
                <a:lvl4pPr marL="13716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4pPr>
                <a:lvl5pPr marL="1828800" algn="ctr" rtl="0" fontAlgn="base">
                  <a:spcBef>
                    <a:spcPct val="0"/>
                  </a:spcBef>
                  <a:spcAft>
                    <a:spcPct val="0"/>
                  </a:spcAft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5pPr>
                <a:lvl6pPr marL="22860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6pPr>
                <a:lvl7pPr marL="27432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7pPr>
                <a:lvl8pPr marL="32004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8pPr>
                <a:lvl9pPr marL="3657600" algn="l" defTabSz="457200" rtl="0" eaLnBrk="1" latinLnBrk="0" hangingPunct="1">
                  <a:defRPr sz="2400" kern="1200">
                    <a:solidFill>
                      <a:schemeClr val="tx1"/>
                    </a:solidFill>
                    <a:latin typeface="Tahoma" charset="0"/>
                    <a:ea typeface="ＭＳ Ｐゴシック" charset="0"/>
                    <a:cs typeface="+mn-cs"/>
                  </a:defRPr>
                </a:lvl9pPr>
              </a:lstStyle>
              <a:p>
                <a:endParaRPr lang="en-US">
                  <a:solidFill>
                    <a:schemeClr val="bg2"/>
                  </a:solidFill>
                </a:endParaRPr>
              </a:p>
            </p:txBody>
          </p:sp>
        </p:grpSp>
        <p:sp>
          <p:nvSpPr>
            <p:cNvPr id="125" name="Text Box 70"/>
            <p:cNvSpPr txBox="1">
              <a:spLocks noChangeArrowheads="1"/>
            </p:cNvSpPr>
            <p:nvPr/>
          </p:nvSpPr>
          <p:spPr bwMode="auto">
            <a:xfrm>
              <a:off x="3247797" y="5207323"/>
              <a:ext cx="441147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15</a:t>
              </a:r>
            </a:p>
          </p:txBody>
        </p:sp>
        <p:sp>
          <p:nvSpPr>
            <p:cNvPr id="126" name="Text Box 71"/>
            <p:cNvSpPr txBox="1">
              <a:spLocks noChangeArrowheads="1"/>
            </p:cNvSpPr>
            <p:nvPr/>
          </p:nvSpPr>
          <p:spPr bwMode="auto">
            <a:xfrm>
              <a:off x="3640629" y="5181022"/>
              <a:ext cx="26962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defPPr>
                <a:defRPr lang="en-US"/>
              </a:defPPr>
              <a:lvl1pPr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1pPr>
              <a:lvl2pPr marL="4572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2pPr>
              <a:lvl3pPr marL="9144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3pPr>
              <a:lvl4pPr marL="13716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4pPr>
              <a:lvl5pPr marL="1828800" algn="ctr" rtl="0" fontAlgn="base">
                <a:spcBef>
                  <a:spcPct val="0"/>
                </a:spcBef>
                <a:spcAft>
                  <a:spcPct val="0"/>
                </a:spcAft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5pPr>
              <a:lvl6pPr marL="22860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6pPr>
              <a:lvl7pPr marL="27432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7pPr>
              <a:lvl8pPr marL="32004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8pPr>
              <a:lvl9pPr marL="3657600" algn="l" defTabSz="457200" rtl="0" eaLnBrk="1" latinLnBrk="0" hangingPunct="1">
                <a:defRPr sz="2400" kern="1200">
                  <a:solidFill>
                    <a:schemeClr val="tx1"/>
                  </a:solidFill>
                  <a:latin typeface="Tahoma" charset="0"/>
                  <a:ea typeface="ＭＳ Ｐゴシック" charset="0"/>
                  <a:cs typeface="+mn-cs"/>
                </a:defRPr>
              </a:lvl9pPr>
            </a:lstStyle>
            <a:p>
              <a:pPr eaLnBrk="1" hangingPunct="1"/>
              <a:r>
                <a:rPr lang="en-US" sz="2000" b="1" i="1" dirty="0">
                  <a:solidFill>
                    <a:schemeClr val="bg2"/>
                  </a:solidFill>
                  <a:latin typeface="Times New Roman" charset="0"/>
                  <a:sym typeface="Symbol" charset="0"/>
                </a:rPr>
                <a:t>f</a:t>
              </a:r>
            </a:p>
          </p:txBody>
        </p:sp>
      </p:grpSp>
      <p:sp>
        <p:nvSpPr>
          <p:cNvPr id="34" name="Freeform 33"/>
          <p:cNvSpPr>
            <a:spLocks/>
          </p:cNvSpPr>
          <p:nvPr/>
        </p:nvSpPr>
        <p:spPr bwMode="auto">
          <a:xfrm rot="4466430" flipH="1">
            <a:off x="1815910" y="4454768"/>
            <a:ext cx="2120224" cy="623237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5" name="Freeform 34"/>
          <p:cNvSpPr>
            <a:spLocks/>
          </p:cNvSpPr>
          <p:nvPr/>
        </p:nvSpPr>
        <p:spPr bwMode="auto">
          <a:xfrm rot="4466430" flipH="1">
            <a:off x="1356937" y="4855051"/>
            <a:ext cx="1491197" cy="426738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oval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7" name="Freeform 36"/>
          <p:cNvSpPr>
            <a:spLocks/>
          </p:cNvSpPr>
          <p:nvPr/>
        </p:nvSpPr>
        <p:spPr bwMode="auto">
          <a:xfrm rot="4466430" flipH="1">
            <a:off x="2046667" y="4093226"/>
            <a:ext cx="1791299" cy="860314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8" name="Freeform 37"/>
          <p:cNvSpPr>
            <a:spLocks/>
          </p:cNvSpPr>
          <p:nvPr/>
        </p:nvSpPr>
        <p:spPr bwMode="auto">
          <a:xfrm rot="4466430" flipH="1">
            <a:off x="1538314" y="4501802"/>
            <a:ext cx="1128442" cy="527745"/>
          </a:xfrm>
          <a:custGeom>
            <a:avLst/>
            <a:gdLst>
              <a:gd name="T0" fmla="*/ 44 w 329"/>
              <a:gd name="T1" fmla="*/ 0 h 809"/>
              <a:gd name="T2" fmla="*/ 47 w 329"/>
              <a:gd name="T3" fmla="*/ 461 h 809"/>
              <a:gd name="T4" fmla="*/ 329 w 329"/>
              <a:gd name="T5" fmla="*/ 809 h 809"/>
              <a:gd name="T6" fmla="*/ 0 60000 65536"/>
              <a:gd name="T7" fmla="*/ 0 60000 65536"/>
              <a:gd name="T8" fmla="*/ 0 60000 65536"/>
              <a:gd name="T9" fmla="*/ 0 w 329"/>
              <a:gd name="T10" fmla="*/ 0 h 809"/>
              <a:gd name="T11" fmla="*/ 329 w 329"/>
              <a:gd name="T12" fmla="*/ 809 h 809"/>
              <a:gd name="connsiteX0" fmla="*/ 0 w 28063"/>
              <a:gd name="connsiteY0" fmla="*/ 0 h 8076"/>
              <a:gd name="connsiteX1" fmla="*/ 19492 w 28063"/>
              <a:gd name="connsiteY1" fmla="*/ 3774 h 8076"/>
              <a:gd name="connsiteX2" fmla="*/ 28063 w 28063"/>
              <a:gd name="connsiteY2" fmla="*/ 8076 h 8076"/>
              <a:gd name="connsiteX0" fmla="*/ 0 w 10000"/>
              <a:gd name="connsiteY0" fmla="*/ 0 h 10000"/>
              <a:gd name="connsiteX1" fmla="*/ 6946 w 10000"/>
              <a:gd name="connsiteY1" fmla="*/ 467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10000 w 10000"/>
              <a:gd name="connsiteY1" fmla="*/ 10000 h 10000"/>
              <a:gd name="connsiteX0" fmla="*/ 0 w 10000"/>
              <a:gd name="connsiteY0" fmla="*/ 0 h 10000"/>
              <a:gd name="connsiteX1" fmla="*/ 1508 w 10000"/>
              <a:gd name="connsiteY1" fmla="*/ 1656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0000"/>
              <a:gd name="connsiteY0" fmla="*/ 0 h 10000"/>
              <a:gd name="connsiteX1" fmla="*/ 6735 w 10000"/>
              <a:gd name="connsiteY1" fmla="*/ 3443 h 10000"/>
              <a:gd name="connsiteX2" fmla="*/ 10000 w 10000"/>
              <a:gd name="connsiteY2" fmla="*/ 10000 h 10000"/>
              <a:gd name="connsiteX0" fmla="*/ 0 w 11197"/>
              <a:gd name="connsiteY0" fmla="*/ 0 h 11632"/>
              <a:gd name="connsiteX1" fmla="*/ 6735 w 11197"/>
              <a:gd name="connsiteY1" fmla="*/ 3443 h 11632"/>
              <a:gd name="connsiteX2" fmla="*/ 11197 w 11197"/>
              <a:gd name="connsiteY2" fmla="*/ 11632 h 11632"/>
              <a:gd name="connsiteX0" fmla="*/ 0 w 14128"/>
              <a:gd name="connsiteY0" fmla="*/ 0 h 6513"/>
              <a:gd name="connsiteX1" fmla="*/ 6735 w 14128"/>
              <a:gd name="connsiteY1" fmla="*/ 3443 h 6513"/>
              <a:gd name="connsiteX2" fmla="*/ 14128 w 14128"/>
              <a:gd name="connsiteY2" fmla="*/ 6513 h 6513"/>
              <a:gd name="connsiteX0" fmla="*/ 0 w 10000"/>
              <a:gd name="connsiteY0" fmla="*/ 0 h 10000"/>
              <a:gd name="connsiteX1" fmla="*/ 4767 w 10000"/>
              <a:gd name="connsiteY1" fmla="*/ 5286 h 10000"/>
              <a:gd name="connsiteX2" fmla="*/ 10000 w 10000"/>
              <a:gd name="connsiteY2" fmla="*/ 10000 h 10000"/>
              <a:gd name="connsiteX0" fmla="*/ 0 w 10239"/>
              <a:gd name="connsiteY0" fmla="*/ 0 h 9226"/>
              <a:gd name="connsiteX1" fmla="*/ 4767 w 10239"/>
              <a:gd name="connsiteY1" fmla="*/ 5286 h 9226"/>
              <a:gd name="connsiteX2" fmla="*/ 10239 w 10239"/>
              <a:gd name="connsiteY2" fmla="*/ 9226 h 9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0239" h="9226">
                <a:moveTo>
                  <a:pt x="0" y="0"/>
                </a:moveTo>
                <a:cubicBezTo>
                  <a:pt x="1589" y="1763"/>
                  <a:pt x="3061" y="3748"/>
                  <a:pt x="4767" y="5286"/>
                </a:cubicBezTo>
                <a:cubicBezTo>
                  <a:pt x="6474" y="6824"/>
                  <a:pt x="8115" y="7833"/>
                  <a:pt x="10239" y="9226"/>
                </a:cubicBezTo>
              </a:path>
            </a:pathLst>
          </a:custGeom>
          <a:noFill/>
          <a:ln w="19050" cap="flat" cmpd="sng">
            <a:solidFill>
              <a:srgbClr val="FF00FF"/>
            </a:solidFill>
            <a:prstDash val="solid"/>
            <a:round/>
            <a:headEnd type="arrow" w="med" len="med"/>
            <a:tailEnd type="oval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defPPr>
              <a:defRPr lang="en-US"/>
            </a:defPPr>
            <a:lvl1pPr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1pPr>
            <a:lvl2pPr marL="4572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2pPr>
            <a:lvl3pPr marL="9144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3pPr>
            <a:lvl4pPr marL="13716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4pPr>
            <a:lvl5pPr marL="1828800" algn="ctr" rtl="0" fontAlgn="base">
              <a:spcBef>
                <a:spcPct val="0"/>
              </a:spcBef>
              <a:spcAft>
                <a:spcPct val="0"/>
              </a:spcAft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5pPr>
            <a:lvl6pPr marL="22860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6pPr>
            <a:lvl7pPr marL="27432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7pPr>
            <a:lvl8pPr marL="32004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8pPr>
            <a:lvl9pPr marL="3657600" algn="l" defTabSz="457200" rtl="0" eaLnBrk="1" latinLnBrk="0" hangingPunct="1">
              <a:defRPr sz="2400" kern="1200">
                <a:solidFill>
                  <a:schemeClr val="tx1"/>
                </a:solidFill>
                <a:latin typeface="Tahoma" charset="0"/>
                <a:ea typeface="ＭＳ Ｐゴシック" charset="0"/>
                <a:cs typeface="+mn-cs"/>
              </a:defRPr>
            </a:lvl9pPr>
          </a:lstStyle>
          <a:p>
            <a:endParaRPr lang="en-US"/>
          </a:p>
        </p:txBody>
      </p:sp>
      <p:sp>
        <p:nvSpPr>
          <p:cNvPr id="32" name="Text Box 14"/>
          <p:cNvSpPr txBox="1">
            <a:spLocks noChangeArrowheads="1"/>
          </p:cNvSpPr>
          <p:nvPr/>
        </p:nvSpPr>
        <p:spPr bwMode="auto">
          <a:xfrm>
            <a:off x="4890299" y="6132145"/>
            <a:ext cx="2708691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3000" dirty="0">
                <a:cs typeface="Arial" pitchFamily="34" charset="0"/>
              </a:rPr>
              <a:t>Time = O(log n)</a:t>
            </a:r>
          </a:p>
        </p:txBody>
      </p:sp>
      <p:sp>
        <p:nvSpPr>
          <p:cNvPr id="39" name="Text Box 4"/>
          <p:cNvSpPr txBox="1">
            <a:spLocks noChangeArrowheads="1"/>
          </p:cNvSpPr>
          <p:nvPr/>
        </p:nvSpPr>
        <p:spPr bwMode="auto">
          <a:xfrm>
            <a:off x="2742916" y="2904930"/>
            <a:ext cx="33855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defTabSz="914400" eaLnBrk="1" fontAlgn="base" hangingPunct="1">
              <a:spcBef>
                <a:spcPct val="50000"/>
              </a:spcBef>
              <a:spcAft>
                <a:spcPct val="0"/>
              </a:spcAft>
              <a:buFontTx/>
              <a:buNone/>
            </a:pPr>
            <a:r>
              <a:rPr lang="en-US" altLang="en-US" sz="2400" dirty="0">
                <a:solidFill>
                  <a:schemeClr val="bg2"/>
                </a:solidFill>
                <a:cs typeface="Arial" pitchFamily="34" charset="0"/>
              </a:rPr>
              <a:t>2</a:t>
            </a:r>
          </a:p>
        </p:txBody>
      </p:sp>
    </p:spTree>
    <p:extLst>
      <p:ext uri="{BB962C8B-B14F-4D97-AF65-F5344CB8AC3E}">
        <p14:creationId xmlns:p14="http://schemas.microsoft.com/office/powerpoint/2010/main" val="563854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5" grpId="0" animBg="1"/>
      <p:bldP spid="37" grpId="0" animBg="1"/>
      <p:bldP spid="38" grpId="0" animBg="1"/>
      <p:bldP spid="32" grpId="0"/>
    </p:bld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8" name="Rectangle 2"/>
          <p:cNvSpPr>
            <a:spLocks noGrp="1" noChangeArrowheads="1"/>
          </p:cNvSpPr>
          <p:nvPr>
            <p:ph type="title"/>
          </p:nvPr>
        </p:nvSpPr>
        <p:spPr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txBody>
          <a:bodyPr/>
          <a:lstStyle/>
          <a:p>
            <a:pPr eaLnBrk="1" hangingPunct="1"/>
            <a:r>
              <a:rPr lang="en-US" dirty="0"/>
              <a:t>Heap Implementation</a:t>
            </a:r>
          </a:p>
        </p:txBody>
      </p:sp>
      <p:sp>
        <p:nvSpPr>
          <p:cNvPr id="131075" name="Rectangle 3" descr="Rectangle: Click to edit Master text styles&#10;Second level&#10;Third level&#10;Fourth level&#10;Fifth level"/>
          <p:cNvSpPr>
            <a:spLocks noGrp="1" noChangeArrowheads="1"/>
          </p:cNvSpPr>
          <p:nvPr>
            <p:ph idx="1"/>
          </p:nvPr>
        </p:nvSpPr>
        <p:spPr>
          <a:xfrm>
            <a:off x="457199" y="1676400"/>
            <a:ext cx="4030663" cy="4648200"/>
          </a:xfrm>
        </p:spPr>
        <p:txBody>
          <a:bodyPr>
            <a:noAutofit/>
          </a:bodyPr>
          <a:lstStyle/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A location-aware heap entry is an object storing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key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value</a:t>
            </a:r>
          </a:p>
          <a:p>
            <a:pPr lvl="1" eaLnBrk="1" hangingPunct="1">
              <a:lnSpc>
                <a:spcPct val="110000"/>
              </a:lnSpc>
              <a:buFont typeface="Wingdings" panose="05000000000000000000" pitchFamily="2" charset="2"/>
              <a:buChar char="§"/>
              <a:defRPr/>
            </a:pPr>
            <a:r>
              <a:rPr lang="en-US" sz="2000" dirty="0"/>
              <a:t>position of the entry in the underlying heap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In turn, each heap position stores an entry</a:t>
            </a:r>
          </a:p>
          <a:p>
            <a:pPr eaLnBrk="1" hangingPunct="1">
              <a:lnSpc>
                <a:spcPct val="110000"/>
              </a:lnSpc>
              <a:defRPr/>
            </a:pPr>
            <a:r>
              <a:rPr lang="en-US" sz="2400" dirty="0">
                <a:ea typeface="+mn-ea"/>
              </a:rPr>
              <a:t>Back pointers are updated during entry swaps</a:t>
            </a:r>
          </a:p>
        </p:txBody>
      </p:sp>
      <p:sp>
        <p:nvSpPr>
          <p:cNvPr id="11311" name="Date Placeholder 64"/>
          <p:cNvSpPr>
            <a:spLocks noGrp="1"/>
          </p:cNvSpPr>
          <p:nvPr>
            <p:ph type="dt" sz="half" idx="10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200">
                <a:solidFill>
                  <a:srgbClr val="0070C0"/>
                </a:solidFill>
              </a:rPr>
              <a:t>Last Update: Oct 23, 2014</a:t>
            </a:r>
            <a:endParaRPr lang="en-US" sz="1400" dirty="0">
              <a:solidFill>
                <a:srgbClr val="0070C0"/>
              </a:solidFill>
            </a:endParaRPr>
          </a:p>
        </p:txBody>
      </p:sp>
      <p:sp>
        <p:nvSpPr>
          <p:cNvPr id="11266" name="Footer Placeholder 4"/>
          <p:cNvSpPr>
            <a:spLocks noGrp="1"/>
          </p:cNvSpPr>
          <p:nvPr>
            <p:ph type="ftr" sz="quarter" idx="1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r>
              <a:rPr lang="en-US" sz="1400" dirty="0">
                <a:solidFill>
                  <a:prstClr val="black"/>
                </a:solidFill>
              </a:rPr>
              <a:t>Andy</a:t>
            </a:r>
          </a:p>
        </p:txBody>
      </p:sp>
      <p:sp>
        <p:nvSpPr>
          <p:cNvPr id="11267" name="Slide Number Placeholder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ahoma" charset="0"/>
                <a:ea typeface="ＭＳ Ｐゴシック" charset="0"/>
              </a:defRPr>
            </a:lvl9pPr>
          </a:lstStyle>
          <a:p>
            <a:pPr eaLnBrk="1" hangingPunct="1"/>
            <a:fld id="{769F6EA2-0D08-1044-970A-2DC65BAF5759}" type="slidenum">
              <a:rPr lang="en-US" sz="1400">
                <a:solidFill>
                  <a:prstClr val="black"/>
                </a:solidFill>
              </a:rPr>
              <a:pPr eaLnBrk="1" hangingPunct="1"/>
              <a:t>87</a:t>
            </a:fld>
            <a:endParaRPr lang="en-US" sz="1400">
              <a:solidFill>
                <a:prstClr val="black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4558460" y="1407319"/>
            <a:ext cx="4332091" cy="4291012"/>
            <a:chOff x="4558460" y="1407319"/>
            <a:chExt cx="4332091" cy="4291012"/>
          </a:xfrm>
        </p:grpSpPr>
        <p:sp>
          <p:nvSpPr>
            <p:cNvPr id="11270" name="Oval 5"/>
            <p:cNvSpPr>
              <a:spLocks noChangeArrowheads="1"/>
            </p:cNvSpPr>
            <p:nvPr/>
          </p:nvSpPr>
          <p:spPr bwMode="auto">
            <a:xfrm>
              <a:off x="6347573" y="2855119"/>
              <a:ext cx="320675" cy="319087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1" name="Oval 6"/>
            <p:cNvSpPr>
              <a:spLocks noChangeArrowheads="1"/>
            </p:cNvSpPr>
            <p:nvPr/>
          </p:nvSpPr>
          <p:spPr bwMode="auto">
            <a:xfrm>
              <a:off x="7758860" y="3366294"/>
              <a:ext cx="319088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2" name="Oval 7"/>
            <p:cNvSpPr>
              <a:spLocks noChangeArrowheads="1"/>
            </p:cNvSpPr>
            <p:nvPr/>
          </p:nvSpPr>
          <p:spPr bwMode="auto">
            <a:xfrm>
              <a:off x="5395073" y="33662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73" name="Oval 8"/>
            <p:cNvSpPr>
              <a:spLocks noChangeArrowheads="1"/>
            </p:cNvSpPr>
            <p:nvPr/>
          </p:nvSpPr>
          <p:spPr bwMode="auto">
            <a:xfrm>
              <a:off x="59824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cxnSp>
          <p:nvCxnSpPr>
            <p:cNvPr id="11274" name="AutoShape 12"/>
            <p:cNvCxnSpPr>
              <a:cxnSpLocks noChangeShapeType="1"/>
              <a:stCxn id="11270" idx="3"/>
              <a:endCxn id="11272" idx="7"/>
            </p:cNvCxnSpPr>
            <p:nvPr/>
          </p:nvCxnSpPr>
          <p:spPr bwMode="auto">
            <a:xfrm flipH="1">
              <a:off x="5668123" y="3136106"/>
              <a:ext cx="727075" cy="26987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5" name="AutoShape 13"/>
            <p:cNvCxnSpPr>
              <a:cxnSpLocks noChangeShapeType="1"/>
              <a:stCxn id="11271" idx="1"/>
              <a:endCxn id="11270" idx="5"/>
            </p:cNvCxnSpPr>
            <p:nvPr/>
          </p:nvCxnSpPr>
          <p:spPr bwMode="auto">
            <a:xfrm flipH="1" flipV="1">
              <a:off x="6620623" y="3137694"/>
              <a:ext cx="1184275" cy="266700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6" name="AutoShape 15"/>
            <p:cNvCxnSpPr>
              <a:cxnSpLocks noChangeShapeType="1"/>
              <a:stCxn id="11280" idx="7"/>
              <a:endCxn id="11271" idx="3"/>
            </p:cNvCxnSpPr>
            <p:nvPr/>
          </p:nvCxnSpPr>
          <p:spPr bwMode="auto">
            <a:xfrm flipV="1">
              <a:off x="7538198" y="3648869"/>
              <a:ext cx="26670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7" name="AutoShape 18"/>
            <p:cNvCxnSpPr>
              <a:cxnSpLocks noChangeShapeType="1"/>
              <a:stCxn id="11279" idx="7"/>
              <a:endCxn id="11272" idx="3"/>
            </p:cNvCxnSpPr>
            <p:nvPr/>
          </p:nvCxnSpPr>
          <p:spPr bwMode="auto">
            <a:xfrm flipV="1">
              <a:off x="5080748" y="3648869"/>
              <a:ext cx="360362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78" name="AutoShape 19"/>
            <p:cNvCxnSpPr>
              <a:cxnSpLocks noChangeShapeType="1"/>
              <a:stCxn id="11273" idx="1"/>
              <a:endCxn id="11272" idx="5"/>
            </p:cNvCxnSpPr>
            <p:nvPr/>
          </p:nvCxnSpPr>
          <p:spPr bwMode="auto">
            <a:xfrm flipH="1" flipV="1">
              <a:off x="5668123" y="3648869"/>
              <a:ext cx="361950" cy="250825"/>
            </a:xfrm>
            <a:prstGeom prst="straightConnector1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279" name="Oval 20"/>
            <p:cNvSpPr>
              <a:spLocks noChangeArrowheads="1"/>
            </p:cNvSpPr>
            <p:nvPr/>
          </p:nvSpPr>
          <p:spPr bwMode="auto">
            <a:xfrm>
              <a:off x="4807698" y="3861594"/>
              <a:ext cx="319087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sp>
          <p:nvSpPr>
            <p:cNvPr id="11280" name="Oval 25"/>
            <p:cNvSpPr>
              <a:spLocks noChangeArrowheads="1"/>
            </p:cNvSpPr>
            <p:nvPr/>
          </p:nvSpPr>
          <p:spPr bwMode="auto">
            <a:xfrm>
              <a:off x="7265148" y="3861594"/>
              <a:ext cx="320675" cy="320675"/>
            </a:xfrm>
            <a:prstGeom prst="ellipse">
              <a:avLst/>
            </a:prstGeom>
            <a:solidFill>
              <a:schemeClr val="accent3">
                <a:lumMod val="60000"/>
                <a:lumOff val="40000"/>
              </a:schemeClr>
            </a:solidFill>
            <a:ln w="38100">
              <a:solidFill>
                <a:schemeClr val="tx1"/>
              </a:solidFill>
              <a:round/>
              <a:headEnd/>
              <a:tailEnd/>
            </a:ln>
          </p:spPr>
          <p:txBody>
            <a:bodyPr wrap="none" lIns="0" tIns="0" rIns="0" anchor="ctr" anchorCtr="1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>
                <a:solidFill>
                  <a:prstClr val="black"/>
                </a:solidFill>
                <a:latin typeface="Times New Roman" charset="0"/>
                <a:ea typeface="ＭＳ Ｐゴシック" charset="0"/>
                <a:sym typeface="Symbol" charset="0"/>
              </a:endParaRPr>
            </a:p>
          </p:txBody>
        </p:sp>
        <p:grpSp>
          <p:nvGrpSpPr>
            <p:cNvPr id="11281" name="Group 33"/>
            <p:cNvGrpSpPr>
              <a:grpSpLocks/>
            </p:cNvGrpSpPr>
            <p:nvPr/>
          </p:nvGrpSpPr>
          <p:grpSpPr bwMode="auto">
            <a:xfrm>
              <a:off x="4558460" y="2034381"/>
              <a:ext cx="685800" cy="577850"/>
              <a:chOff x="3000" y="1152"/>
              <a:chExt cx="672" cy="480"/>
            </a:xfrm>
          </p:grpSpPr>
          <p:sp>
            <p:nvSpPr>
              <p:cNvPr id="11327" name="AutoShape 3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8" name="Line 3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9" name="Line 3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2" name="Text Box 34"/>
            <p:cNvSpPr txBox="1">
              <a:spLocks noChangeArrowheads="1"/>
            </p:cNvSpPr>
            <p:nvPr/>
          </p:nvSpPr>
          <p:spPr bwMode="auto">
            <a:xfrm>
              <a:off x="46044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4</a:t>
              </a:r>
            </a:p>
          </p:txBody>
        </p:sp>
        <p:sp>
          <p:nvSpPr>
            <p:cNvPr id="11283" name="Text Box 35"/>
            <p:cNvSpPr txBox="1">
              <a:spLocks noChangeArrowheads="1"/>
            </p:cNvSpPr>
            <p:nvPr/>
          </p:nvSpPr>
          <p:spPr bwMode="auto">
            <a:xfrm>
              <a:off x="48870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a</a:t>
              </a:r>
            </a:p>
          </p:txBody>
        </p:sp>
        <p:grpSp>
          <p:nvGrpSpPr>
            <p:cNvPr id="11284" name="Group 38"/>
            <p:cNvGrpSpPr>
              <a:grpSpLocks/>
            </p:cNvGrpSpPr>
            <p:nvPr/>
          </p:nvGrpSpPr>
          <p:grpSpPr bwMode="auto">
            <a:xfrm>
              <a:off x="6234860" y="1424781"/>
              <a:ext cx="685800" cy="577850"/>
              <a:chOff x="3000" y="1152"/>
              <a:chExt cx="672" cy="480"/>
            </a:xfrm>
          </p:grpSpPr>
          <p:sp>
            <p:nvSpPr>
              <p:cNvPr id="11324" name="AutoShape 39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5" name="Line 40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6" name="Line 41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5" name="Text Box 42"/>
            <p:cNvSpPr txBox="1">
              <a:spLocks noChangeArrowheads="1"/>
            </p:cNvSpPr>
            <p:nvPr/>
          </p:nvSpPr>
          <p:spPr bwMode="auto">
            <a:xfrm>
              <a:off x="6280898" y="14089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2</a:t>
              </a:r>
            </a:p>
          </p:txBody>
        </p:sp>
        <p:sp>
          <p:nvSpPr>
            <p:cNvPr id="11286" name="Text Box 43"/>
            <p:cNvSpPr txBox="1">
              <a:spLocks noChangeArrowheads="1"/>
            </p:cNvSpPr>
            <p:nvPr/>
          </p:nvSpPr>
          <p:spPr bwMode="auto">
            <a:xfrm>
              <a:off x="6563473" y="14073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d</a:t>
              </a:r>
            </a:p>
          </p:txBody>
        </p:sp>
        <p:grpSp>
          <p:nvGrpSpPr>
            <p:cNvPr id="11287" name="Group 45"/>
            <p:cNvGrpSpPr>
              <a:grpSpLocks/>
            </p:cNvGrpSpPr>
            <p:nvPr/>
          </p:nvGrpSpPr>
          <p:grpSpPr bwMode="auto">
            <a:xfrm>
              <a:off x="7835060" y="2034381"/>
              <a:ext cx="685800" cy="577850"/>
              <a:chOff x="3000" y="1152"/>
              <a:chExt cx="672" cy="480"/>
            </a:xfrm>
          </p:grpSpPr>
          <p:sp>
            <p:nvSpPr>
              <p:cNvPr id="11321" name="AutoShape 46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2" name="Line 47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3" name="Line 48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88" name="Text Box 49"/>
            <p:cNvSpPr txBox="1">
              <a:spLocks noChangeArrowheads="1"/>
            </p:cNvSpPr>
            <p:nvPr/>
          </p:nvSpPr>
          <p:spPr bwMode="auto">
            <a:xfrm>
              <a:off x="7881098" y="20185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6</a:t>
              </a:r>
            </a:p>
          </p:txBody>
        </p:sp>
        <p:sp>
          <p:nvSpPr>
            <p:cNvPr id="11289" name="Text Box 50"/>
            <p:cNvSpPr txBox="1">
              <a:spLocks noChangeArrowheads="1"/>
            </p:cNvSpPr>
            <p:nvPr/>
          </p:nvSpPr>
          <p:spPr bwMode="auto">
            <a:xfrm>
              <a:off x="8163673" y="20169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b</a:t>
              </a:r>
            </a:p>
          </p:txBody>
        </p:sp>
        <p:grpSp>
          <p:nvGrpSpPr>
            <p:cNvPr id="11290" name="Group 52"/>
            <p:cNvGrpSpPr>
              <a:grpSpLocks/>
            </p:cNvGrpSpPr>
            <p:nvPr/>
          </p:nvGrpSpPr>
          <p:grpSpPr bwMode="auto">
            <a:xfrm>
              <a:off x="4710860" y="5120481"/>
              <a:ext cx="685800" cy="577850"/>
              <a:chOff x="3000" y="1152"/>
              <a:chExt cx="672" cy="480"/>
            </a:xfrm>
          </p:grpSpPr>
          <p:sp>
            <p:nvSpPr>
              <p:cNvPr id="11318" name="AutoShape 53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9" name="Line 54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20" name="Line 55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1" name="Text Box 56"/>
            <p:cNvSpPr txBox="1">
              <a:spLocks noChangeArrowheads="1"/>
            </p:cNvSpPr>
            <p:nvPr/>
          </p:nvSpPr>
          <p:spPr bwMode="auto">
            <a:xfrm>
              <a:off x="47568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8</a:t>
              </a:r>
            </a:p>
          </p:txBody>
        </p:sp>
        <p:sp>
          <p:nvSpPr>
            <p:cNvPr id="11292" name="Text Box 57"/>
            <p:cNvSpPr txBox="1">
              <a:spLocks noChangeArrowheads="1"/>
            </p:cNvSpPr>
            <p:nvPr/>
          </p:nvSpPr>
          <p:spPr bwMode="auto">
            <a:xfrm>
              <a:off x="5039473" y="5103019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g</a:t>
              </a:r>
            </a:p>
          </p:txBody>
        </p:sp>
        <p:grpSp>
          <p:nvGrpSpPr>
            <p:cNvPr id="11293" name="Group 59"/>
            <p:cNvGrpSpPr>
              <a:grpSpLocks/>
            </p:cNvGrpSpPr>
            <p:nvPr/>
          </p:nvGrpSpPr>
          <p:grpSpPr bwMode="auto">
            <a:xfrm>
              <a:off x="6387260" y="5120481"/>
              <a:ext cx="685800" cy="577850"/>
              <a:chOff x="3000" y="1152"/>
              <a:chExt cx="672" cy="480"/>
            </a:xfrm>
          </p:grpSpPr>
          <p:sp>
            <p:nvSpPr>
              <p:cNvPr id="11315" name="AutoShape 60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6" name="Line 61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7" name="Line 62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4" name="Text Box 63"/>
            <p:cNvSpPr txBox="1">
              <a:spLocks noChangeArrowheads="1"/>
            </p:cNvSpPr>
            <p:nvPr/>
          </p:nvSpPr>
          <p:spPr bwMode="auto">
            <a:xfrm>
              <a:off x="6433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5</a:t>
              </a:r>
            </a:p>
          </p:txBody>
        </p:sp>
        <p:sp>
          <p:nvSpPr>
            <p:cNvPr id="11295" name="Text Box 64"/>
            <p:cNvSpPr txBox="1">
              <a:spLocks noChangeArrowheads="1"/>
            </p:cNvSpPr>
            <p:nvPr/>
          </p:nvSpPr>
          <p:spPr bwMode="auto">
            <a:xfrm>
              <a:off x="6722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e</a:t>
              </a:r>
            </a:p>
          </p:txBody>
        </p:sp>
        <p:grpSp>
          <p:nvGrpSpPr>
            <p:cNvPr id="11296" name="Group 66"/>
            <p:cNvGrpSpPr>
              <a:grpSpLocks/>
            </p:cNvGrpSpPr>
            <p:nvPr/>
          </p:nvGrpSpPr>
          <p:grpSpPr bwMode="auto">
            <a:xfrm>
              <a:off x="7911260" y="5120481"/>
              <a:ext cx="685800" cy="577850"/>
              <a:chOff x="3000" y="1152"/>
              <a:chExt cx="672" cy="480"/>
            </a:xfrm>
          </p:grpSpPr>
          <p:sp>
            <p:nvSpPr>
              <p:cNvPr id="11312" name="AutoShape 67"/>
              <p:cNvSpPr>
                <a:spLocks noChangeArrowheads="1"/>
              </p:cNvSpPr>
              <p:nvPr/>
            </p:nvSpPr>
            <p:spPr bwMode="auto">
              <a:xfrm>
                <a:off x="3000" y="1152"/>
                <a:ext cx="672" cy="480"/>
              </a:xfrm>
              <a:prstGeom prst="roundRect">
                <a:avLst>
                  <a:gd name="adj" fmla="val 16667"/>
                </a:avLst>
              </a:prstGeom>
              <a:solidFill>
                <a:srgbClr val="F8F0D0"/>
              </a:solidFill>
              <a:ln w="19050">
                <a:solidFill>
                  <a:schemeClr val="tx2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3" name="Line 68"/>
              <p:cNvSpPr>
                <a:spLocks noChangeShapeType="1"/>
              </p:cNvSpPr>
              <p:nvPr/>
            </p:nvSpPr>
            <p:spPr bwMode="auto">
              <a:xfrm>
                <a:off x="3000" y="1440"/>
                <a:ext cx="672" cy="0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  <p:sp>
            <p:nvSpPr>
              <p:cNvPr id="11314" name="Line 69"/>
              <p:cNvSpPr>
                <a:spLocks noChangeShapeType="1"/>
              </p:cNvSpPr>
              <p:nvPr/>
            </p:nvSpPr>
            <p:spPr bwMode="auto">
              <a:xfrm>
                <a:off x="3336" y="1152"/>
                <a:ext cx="0" cy="288"/>
              </a:xfrm>
              <a:prstGeom prst="line">
                <a:avLst/>
              </a:prstGeom>
              <a:noFill/>
              <a:ln w="19050">
                <a:solidFill>
                  <a:schemeClr val="tx2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algn="ctr" defTabSz="914400"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prstClr val="black"/>
                  </a:solidFill>
                  <a:latin typeface="Tahoma" charset="0"/>
                  <a:ea typeface="ＭＳ Ｐゴシック" charset="0"/>
                </a:endParaRPr>
              </a:p>
            </p:txBody>
          </p:sp>
        </p:grpSp>
        <p:sp>
          <p:nvSpPr>
            <p:cNvPr id="11297" name="Text Box 70"/>
            <p:cNvSpPr txBox="1">
              <a:spLocks noChangeArrowheads="1"/>
            </p:cNvSpPr>
            <p:nvPr/>
          </p:nvSpPr>
          <p:spPr bwMode="auto">
            <a:xfrm>
              <a:off x="7957298" y="5104606"/>
              <a:ext cx="311150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9</a:t>
              </a:r>
            </a:p>
          </p:txBody>
        </p:sp>
        <p:sp>
          <p:nvSpPr>
            <p:cNvPr id="11298" name="Text Box 71"/>
            <p:cNvSpPr txBox="1">
              <a:spLocks noChangeArrowheads="1"/>
            </p:cNvSpPr>
            <p:nvPr/>
          </p:nvSpPr>
          <p:spPr bwMode="auto">
            <a:xfrm>
              <a:off x="8246223" y="5103019"/>
              <a:ext cx="296862" cy="3968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1pPr>
              <a:lvl2pPr marL="742950" indent="-28575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2pPr>
              <a:lvl3pPr marL="11430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3pPr>
              <a:lvl4pPr marL="16002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4pPr>
              <a:lvl5pPr marL="2057400" indent="-228600" eaLnBrk="0" hangingPunct="0"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ahoma" charset="0"/>
                  <a:ea typeface="ＭＳ Ｐゴシック" charset="0"/>
                </a:defRPr>
              </a:lvl9pPr>
            </a:lstStyle>
            <a:p>
              <a:pPr algn="ctr" defTabSz="914400" eaLnBrk="1" fontAlgn="base" hangingPunct="1">
                <a:spcBef>
                  <a:spcPct val="0"/>
                </a:spcBef>
                <a:spcAft>
                  <a:spcPct val="0"/>
                </a:spcAft>
              </a:pPr>
              <a:r>
                <a:rPr lang="en-US" sz="2000" b="1" i="1">
                  <a:solidFill>
                    <a:prstClr val="black"/>
                  </a:solidFill>
                  <a:latin typeface="Times New Roman" charset="0"/>
                  <a:sym typeface="Symbol" charset="0"/>
                </a:rPr>
                <a:t>c</a:t>
              </a:r>
            </a:p>
          </p:txBody>
        </p:sp>
        <p:sp>
          <p:nvSpPr>
            <p:cNvPr id="11299" name="Freeform 72"/>
            <p:cNvSpPr>
              <a:spLocks/>
            </p:cNvSpPr>
            <p:nvPr/>
          </p:nvSpPr>
          <p:spPr bwMode="auto">
            <a:xfrm>
              <a:off x="6558710" y="1874044"/>
              <a:ext cx="590550" cy="1047750"/>
            </a:xfrm>
            <a:custGeom>
              <a:avLst/>
              <a:gdLst>
                <a:gd name="T0" fmla="*/ 0 w 372"/>
                <a:gd name="T1" fmla="*/ 0 h 660"/>
                <a:gd name="T2" fmla="*/ 360 w 372"/>
                <a:gd name="T3" fmla="*/ 300 h 660"/>
                <a:gd name="T4" fmla="*/ 72 w 372"/>
                <a:gd name="T5" fmla="*/ 660 h 660"/>
                <a:gd name="T6" fmla="*/ 0 60000 65536"/>
                <a:gd name="T7" fmla="*/ 0 60000 65536"/>
                <a:gd name="T8" fmla="*/ 0 60000 65536"/>
                <a:gd name="T9" fmla="*/ 0 w 372"/>
                <a:gd name="T10" fmla="*/ 0 h 660"/>
                <a:gd name="T11" fmla="*/ 372 w 372"/>
                <a:gd name="T12" fmla="*/ 660 h 66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2" h="660">
                  <a:moveTo>
                    <a:pt x="0" y="0"/>
                  </a:moveTo>
                  <a:cubicBezTo>
                    <a:pt x="60" y="50"/>
                    <a:pt x="348" y="190"/>
                    <a:pt x="360" y="300"/>
                  </a:cubicBezTo>
                  <a:cubicBezTo>
                    <a:pt x="372" y="410"/>
                    <a:pt x="132" y="585"/>
                    <a:pt x="72" y="66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0" name="Freeform 73"/>
            <p:cNvSpPr>
              <a:spLocks/>
            </p:cNvSpPr>
            <p:nvPr/>
          </p:nvSpPr>
          <p:spPr bwMode="auto">
            <a:xfrm>
              <a:off x="8082710" y="2474119"/>
              <a:ext cx="533400" cy="981075"/>
            </a:xfrm>
            <a:custGeom>
              <a:avLst/>
              <a:gdLst>
                <a:gd name="T0" fmla="*/ 72 w 336"/>
                <a:gd name="T1" fmla="*/ 0 h 618"/>
                <a:gd name="T2" fmla="*/ 324 w 336"/>
                <a:gd name="T3" fmla="*/ 372 h 618"/>
                <a:gd name="T4" fmla="*/ 0 w 336"/>
                <a:gd name="T5" fmla="*/ 618 h 618"/>
                <a:gd name="T6" fmla="*/ 0 60000 65536"/>
                <a:gd name="T7" fmla="*/ 0 60000 65536"/>
                <a:gd name="T8" fmla="*/ 0 60000 65536"/>
                <a:gd name="T9" fmla="*/ 0 w 336"/>
                <a:gd name="T10" fmla="*/ 0 h 618"/>
                <a:gd name="T11" fmla="*/ 336 w 336"/>
                <a:gd name="T12" fmla="*/ 618 h 61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18">
                  <a:moveTo>
                    <a:pt x="72" y="0"/>
                  </a:moveTo>
                  <a:cubicBezTo>
                    <a:pt x="114" y="62"/>
                    <a:pt x="336" y="269"/>
                    <a:pt x="324" y="372"/>
                  </a:cubicBezTo>
                  <a:cubicBezTo>
                    <a:pt x="312" y="475"/>
                    <a:pt x="67" y="567"/>
                    <a:pt x="0" y="618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1" name="Freeform 74"/>
            <p:cNvSpPr>
              <a:spLocks/>
            </p:cNvSpPr>
            <p:nvPr/>
          </p:nvSpPr>
          <p:spPr bwMode="auto">
            <a:xfrm>
              <a:off x="4702923" y="2483644"/>
              <a:ext cx="693737" cy="1000125"/>
            </a:xfrm>
            <a:custGeom>
              <a:avLst/>
              <a:gdLst>
                <a:gd name="T0" fmla="*/ 119 w 437"/>
                <a:gd name="T1" fmla="*/ 0 h 630"/>
                <a:gd name="T2" fmla="*/ 53 w 437"/>
                <a:gd name="T3" fmla="*/ 360 h 630"/>
                <a:gd name="T4" fmla="*/ 437 w 437"/>
                <a:gd name="T5" fmla="*/ 630 h 630"/>
                <a:gd name="T6" fmla="*/ 0 60000 65536"/>
                <a:gd name="T7" fmla="*/ 0 60000 65536"/>
                <a:gd name="T8" fmla="*/ 0 60000 65536"/>
                <a:gd name="T9" fmla="*/ 0 w 437"/>
                <a:gd name="T10" fmla="*/ 0 h 630"/>
                <a:gd name="T11" fmla="*/ 437 w 437"/>
                <a:gd name="T12" fmla="*/ 630 h 63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37" h="630">
                  <a:moveTo>
                    <a:pt x="119" y="0"/>
                  </a:moveTo>
                  <a:cubicBezTo>
                    <a:pt x="108" y="60"/>
                    <a:pt x="0" y="255"/>
                    <a:pt x="53" y="360"/>
                  </a:cubicBezTo>
                  <a:cubicBezTo>
                    <a:pt x="106" y="465"/>
                    <a:pt x="357" y="574"/>
                    <a:pt x="437" y="63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2" name="Freeform 75"/>
            <p:cNvSpPr>
              <a:spLocks/>
            </p:cNvSpPr>
            <p:nvPr/>
          </p:nvSpPr>
          <p:spPr bwMode="auto">
            <a:xfrm>
              <a:off x="5063285" y="4126497"/>
              <a:ext cx="696999" cy="1496461"/>
            </a:xfrm>
            <a:custGeom>
              <a:avLst/>
              <a:gdLst>
                <a:gd name="T0" fmla="*/ 0 w 421"/>
                <a:gd name="T1" fmla="*/ 978 h 1165"/>
                <a:gd name="T2" fmla="*/ 372 w 421"/>
                <a:gd name="T3" fmla="*/ 1038 h 1165"/>
                <a:gd name="T4" fmla="*/ 294 w 421"/>
                <a:gd name="T5" fmla="*/ 216 h 1165"/>
                <a:gd name="T6" fmla="*/ 54 w 421"/>
                <a:gd name="T7" fmla="*/ 0 h 116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1"/>
                <a:gd name="T13" fmla="*/ 0 h 1165"/>
                <a:gd name="T14" fmla="*/ 421 w 421"/>
                <a:gd name="T15" fmla="*/ 1165 h 1165"/>
                <a:gd name="connsiteX0" fmla="*/ 0 w 10308"/>
                <a:gd name="connsiteY0" fmla="*/ 8395 h 8609"/>
                <a:gd name="connsiteX1" fmla="*/ 10043 w 10308"/>
                <a:gd name="connsiteY1" fmla="*/ 7941 h 8609"/>
                <a:gd name="connsiteX2" fmla="*/ 6983 w 10308"/>
                <a:gd name="connsiteY2" fmla="*/ 1854 h 8609"/>
                <a:gd name="connsiteX3" fmla="*/ 1283 w 10308"/>
                <a:gd name="connsiteY3" fmla="*/ 0 h 8609"/>
                <a:gd name="connsiteX0" fmla="*/ 0 w 10094"/>
                <a:gd name="connsiteY0" fmla="*/ 9751 h 9906"/>
                <a:gd name="connsiteX1" fmla="*/ 9743 w 10094"/>
                <a:gd name="connsiteY1" fmla="*/ 9224 h 9906"/>
                <a:gd name="connsiteX2" fmla="*/ 7425 w 10094"/>
                <a:gd name="connsiteY2" fmla="*/ 3674 h 9906"/>
                <a:gd name="connsiteX3" fmla="*/ 1245 w 10094"/>
                <a:gd name="connsiteY3" fmla="*/ 0 h 9906"/>
                <a:gd name="connsiteX0" fmla="*/ 0 w 10127"/>
                <a:gd name="connsiteY0" fmla="*/ 9844 h 10000"/>
                <a:gd name="connsiteX1" fmla="*/ 9652 w 10127"/>
                <a:gd name="connsiteY1" fmla="*/ 9312 h 10000"/>
                <a:gd name="connsiteX2" fmla="*/ 7356 w 10127"/>
                <a:gd name="connsiteY2" fmla="*/ 3709 h 10000"/>
                <a:gd name="connsiteX3" fmla="*/ 1233 w 10127"/>
                <a:gd name="connsiteY3" fmla="*/ 0 h 10000"/>
                <a:gd name="connsiteX0" fmla="*/ 0 w 10040"/>
                <a:gd name="connsiteY0" fmla="*/ 9844 h 10000"/>
                <a:gd name="connsiteX1" fmla="*/ 9652 w 10040"/>
                <a:gd name="connsiteY1" fmla="*/ 9312 h 10000"/>
                <a:gd name="connsiteX2" fmla="*/ 7356 w 10040"/>
                <a:gd name="connsiteY2" fmla="*/ 3709 h 10000"/>
                <a:gd name="connsiteX3" fmla="*/ 1233 w 10040"/>
                <a:gd name="connsiteY3" fmla="*/ 0 h 10000"/>
                <a:gd name="connsiteX0" fmla="*/ 0 w 10193"/>
                <a:gd name="connsiteY0" fmla="*/ 9844 h 10000"/>
                <a:gd name="connsiteX1" fmla="*/ 9652 w 10193"/>
                <a:gd name="connsiteY1" fmla="*/ 9312 h 10000"/>
                <a:gd name="connsiteX2" fmla="*/ 7356 w 10193"/>
                <a:gd name="connsiteY2" fmla="*/ 3709 h 10000"/>
                <a:gd name="connsiteX3" fmla="*/ 1233 w 10193"/>
                <a:gd name="connsiteY3" fmla="*/ 0 h 10000"/>
                <a:gd name="connsiteX0" fmla="*/ 0 w 10023"/>
                <a:gd name="connsiteY0" fmla="*/ 9332 h 9488"/>
                <a:gd name="connsiteX1" fmla="*/ 9652 w 10023"/>
                <a:gd name="connsiteY1" fmla="*/ 8800 h 9488"/>
                <a:gd name="connsiteX2" fmla="*/ 7356 w 10023"/>
                <a:gd name="connsiteY2" fmla="*/ 3197 h 9488"/>
                <a:gd name="connsiteX3" fmla="*/ 975 w 10023"/>
                <a:gd name="connsiteY3" fmla="*/ 0 h 9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23" h="9488">
                  <a:moveTo>
                    <a:pt x="0" y="9332"/>
                  </a:moveTo>
                  <a:cubicBezTo>
                    <a:pt x="1416" y="9432"/>
                    <a:pt x="8427" y="9822"/>
                    <a:pt x="9652" y="8800"/>
                  </a:cubicBezTo>
                  <a:cubicBezTo>
                    <a:pt x="10878" y="7777"/>
                    <a:pt x="8802" y="4664"/>
                    <a:pt x="7356" y="3197"/>
                  </a:cubicBezTo>
                  <a:cubicBezTo>
                    <a:pt x="5910" y="1730"/>
                    <a:pt x="2116" y="452"/>
                    <a:pt x="975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3" name="Freeform 77"/>
            <p:cNvSpPr>
              <a:spLocks/>
            </p:cNvSpPr>
            <p:nvPr/>
          </p:nvSpPr>
          <p:spPr bwMode="auto">
            <a:xfrm>
              <a:off x="6330110" y="4055268"/>
              <a:ext cx="1012550" cy="1570830"/>
            </a:xfrm>
            <a:custGeom>
              <a:avLst/>
              <a:gdLst>
                <a:gd name="T0" fmla="*/ 257 w 648"/>
                <a:gd name="T1" fmla="*/ 953 h 1221"/>
                <a:gd name="T2" fmla="*/ 642 w 648"/>
                <a:gd name="T3" fmla="*/ 1104 h 1221"/>
                <a:gd name="T4" fmla="*/ 294 w 648"/>
                <a:gd name="T5" fmla="*/ 252 h 1221"/>
                <a:gd name="T6" fmla="*/ 0 w 648"/>
                <a:gd name="T7" fmla="*/ 0 h 122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648"/>
                <a:gd name="T13" fmla="*/ 0 h 1221"/>
                <a:gd name="T14" fmla="*/ 648 w 648"/>
                <a:gd name="T15" fmla="*/ 1221 h 1221"/>
                <a:gd name="connsiteX0" fmla="*/ 3966 w 9995"/>
                <a:gd name="connsiteY0" fmla="*/ 7805 h 8404"/>
                <a:gd name="connsiteX1" fmla="*/ 9994 w 9995"/>
                <a:gd name="connsiteY1" fmla="*/ 7978 h 8404"/>
                <a:gd name="connsiteX2" fmla="*/ 4537 w 9995"/>
                <a:gd name="connsiteY2" fmla="*/ 2064 h 8404"/>
                <a:gd name="connsiteX3" fmla="*/ 0 w 9995"/>
                <a:gd name="connsiteY3" fmla="*/ 0 h 8404"/>
                <a:gd name="connsiteX0" fmla="*/ 3968 w 10259"/>
                <a:gd name="connsiteY0" fmla="*/ 9287 h 10147"/>
                <a:gd name="connsiteX1" fmla="*/ 9999 w 10259"/>
                <a:gd name="connsiteY1" fmla="*/ 9493 h 10147"/>
                <a:gd name="connsiteX2" fmla="*/ 4539 w 10259"/>
                <a:gd name="connsiteY2" fmla="*/ 2456 h 10147"/>
                <a:gd name="connsiteX3" fmla="*/ 0 w 10259"/>
                <a:gd name="connsiteY3" fmla="*/ 0 h 10147"/>
                <a:gd name="connsiteX0" fmla="*/ 3968 w 10035"/>
                <a:gd name="connsiteY0" fmla="*/ 9287 h 9910"/>
                <a:gd name="connsiteX1" fmla="*/ 9999 w 10035"/>
                <a:gd name="connsiteY1" fmla="*/ 9493 h 9910"/>
                <a:gd name="connsiteX2" fmla="*/ 6196 w 10035"/>
                <a:gd name="connsiteY2" fmla="*/ 3667 h 9910"/>
                <a:gd name="connsiteX3" fmla="*/ 0 w 10035"/>
                <a:gd name="connsiteY3" fmla="*/ 0 h 991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0"/>
                <a:gd name="connsiteY0" fmla="*/ 9371 h 10000"/>
                <a:gd name="connsiteX1" fmla="*/ 9964 w 10000"/>
                <a:gd name="connsiteY1" fmla="*/ 9579 h 10000"/>
                <a:gd name="connsiteX2" fmla="*/ 6174 w 10000"/>
                <a:gd name="connsiteY2" fmla="*/ 3700 h 10000"/>
                <a:gd name="connsiteX3" fmla="*/ 0 w 10000"/>
                <a:gd name="connsiteY3" fmla="*/ 0 h 10000"/>
                <a:gd name="connsiteX0" fmla="*/ 3954 w 10005"/>
                <a:gd name="connsiteY0" fmla="*/ 9371 h 10000"/>
                <a:gd name="connsiteX1" fmla="*/ 9964 w 10005"/>
                <a:gd name="connsiteY1" fmla="*/ 9579 h 10000"/>
                <a:gd name="connsiteX2" fmla="*/ 6174 w 10005"/>
                <a:gd name="connsiteY2" fmla="*/ 3700 h 10000"/>
                <a:gd name="connsiteX3" fmla="*/ 0 w 10005"/>
                <a:gd name="connsiteY3" fmla="*/ 0 h 10000"/>
                <a:gd name="connsiteX0" fmla="*/ 3954 w 10003"/>
                <a:gd name="connsiteY0" fmla="*/ 9371 h 10000"/>
                <a:gd name="connsiteX1" fmla="*/ 9964 w 10003"/>
                <a:gd name="connsiteY1" fmla="*/ 9579 h 10000"/>
                <a:gd name="connsiteX2" fmla="*/ 6174 w 10003"/>
                <a:gd name="connsiteY2" fmla="*/ 3700 h 10000"/>
                <a:gd name="connsiteX3" fmla="*/ 0 w 10003"/>
                <a:gd name="connsiteY3" fmla="*/ 0 h 10000"/>
                <a:gd name="connsiteX0" fmla="*/ 3954 w 9914"/>
                <a:gd name="connsiteY0" fmla="*/ 9371 h 9770"/>
                <a:gd name="connsiteX1" fmla="*/ 9877 w 9914"/>
                <a:gd name="connsiteY1" fmla="*/ 9246 h 9770"/>
                <a:gd name="connsiteX2" fmla="*/ 6174 w 9914"/>
                <a:gd name="connsiteY2" fmla="*/ 3700 h 9770"/>
                <a:gd name="connsiteX3" fmla="*/ 0 w 9914"/>
                <a:gd name="connsiteY3" fmla="*/ 0 h 9770"/>
                <a:gd name="connsiteX0" fmla="*/ 3988 w 10057"/>
                <a:gd name="connsiteY0" fmla="*/ 9592 h 10321"/>
                <a:gd name="connsiteX1" fmla="*/ 9963 w 10057"/>
                <a:gd name="connsiteY1" fmla="*/ 9464 h 10321"/>
                <a:gd name="connsiteX2" fmla="*/ 6228 w 10057"/>
                <a:gd name="connsiteY2" fmla="*/ 3787 h 10321"/>
                <a:gd name="connsiteX3" fmla="*/ 0 w 10057"/>
                <a:gd name="connsiteY3" fmla="*/ 0 h 10321"/>
                <a:gd name="connsiteX0" fmla="*/ 3988 w 9887"/>
                <a:gd name="connsiteY0" fmla="*/ 9592 h 9978"/>
                <a:gd name="connsiteX1" fmla="*/ 9788 w 9887"/>
                <a:gd name="connsiteY1" fmla="*/ 8896 h 9978"/>
                <a:gd name="connsiteX2" fmla="*/ 6228 w 9887"/>
                <a:gd name="connsiteY2" fmla="*/ 3787 h 9978"/>
                <a:gd name="connsiteX3" fmla="*/ 0 w 9887"/>
                <a:gd name="connsiteY3" fmla="*/ 0 h 9978"/>
                <a:gd name="connsiteX0" fmla="*/ 4034 w 9965"/>
                <a:gd name="connsiteY0" fmla="*/ 9613 h 9762"/>
                <a:gd name="connsiteX1" fmla="*/ 9900 w 9965"/>
                <a:gd name="connsiteY1" fmla="*/ 8916 h 9762"/>
                <a:gd name="connsiteX2" fmla="*/ 6742 w 9965"/>
                <a:gd name="connsiteY2" fmla="*/ 3738 h 9762"/>
                <a:gd name="connsiteX3" fmla="*/ 0 w 9965"/>
                <a:gd name="connsiteY3" fmla="*/ 0 h 9762"/>
                <a:gd name="connsiteX0" fmla="*/ 4048 w 10047"/>
                <a:gd name="connsiteY0" fmla="*/ 9847 h 10225"/>
                <a:gd name="connsiteX1" fmla="*/ 9935 w 10047"/>
                <a:gd name="connsiteY1" fmla="*/ 9133 h 10225"/>
                <a:gd name="connsiteX2" fmla="*/ 6766 w 10047"/>
                <a:gd name="connsiteY2" fmla="*/ 3829 h 10225"/>
                <a:gd name="connsiteX3" fmla="*/ 0 w 10047"/>
                <a:gd name="connsiteY3" fmla="*/ 0 h 10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047" h="10225">
                  <a:moveTo>
                    <a:pt x="4048" y="9847"/>
                  </a:moveTo>
                  <a:cubicBezTo>
                    <a:pt x="5057" y="10107"/>
                    <a:pt x="9305" y="10835"/>
                    <a:pt x="9935" y="9133"/>
                  </a:cubicBezTo>
                  <a:cubicBezTo>
                    <a:pt x="10565" y="7431"/>
                    <a:pt x="8421" y="5352"/>
                    <a:pt x="6766" y="3829"/>
                  </a:cubicBezTo>
                  <a:cubicBezTo>
                    <a:pt x="5111" y="2307"/>
                    <a:pt x="960" y="538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4" name="Freeform 78"/>
            <p:cNvSpPr>
              <a:spLocks/>
            </p:cNvSpPr>
            <p:nvPr/>
          </p:nvSpPr>
          <p:spPr bwMode="auto">
            <a:xfrm>
              <a:off x="7606460" y="4036219"/>
              <a:ext cx="1284091" cy="1628447"/>
            </a:xfrm>
            <a:custGeom>
              <a:avLst/>
              <a:gdLst>
                <a:gd name="T0" fmla="*/ 401 w 813"/>
                <a:gd name="T1" fmla="*/ 977 h 1237"/>
                <a:gd name="T2" fmla="*/ 786 w 813"/>
                <a:gd name="T3" fmla="*/ 1128 h 1237"/>
                <a:gd name="T4" fmla="*/ 564 w 813"/>
                <a:gd name="T5" fmla="*/ 324 h 1237"/>
                <a:gd name="T6" fmla="*/ 0 w 813"/>
                <a:gd name="T7" fmla="*/ 0 h 12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13"/>
                <a:gd name="T13" fmla="*/ 0 h 1237"/>
                <a:gd name="T14" fmla="*/ 813 w 813"/>
                <a:gd name="T15" fmla="*/ 1237 h 1237"/>
                <a:gd name="connsiteX0" fmla="*/ 4932 w 9782"/>
                <a:gd name="connsiteY0" fmla="*/ 7898 h 8162"/>
                <a:gd name="connsiteX1" fmla="*/ 9737 w 9782"/>
                <a:gd name="connsiteY1" fmla="*/ 7613 h 8162"/>
                <a:gd name="connsiteX2" fmla="*/ 6937 w 9782"/>
                <a:gd name="connsiteY2" fmla="*/ 2619 h 8162"/>
                <a:gd name="connsiteX3" fmla="*/ 0 w 9782"/>
                <a:gd name="connsiteY3" fmla="*/ 0 h 8162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47"/>
                <a:gd name="connsiteY0" fmla="*/ 9677 h 10160"/>
                <a:gd name="connsiteX1" fmla="*/ 9954 w 10147"/>
                <a:gd name="connsiteY1" fmla="*/ 9327 h 10160"/>
                <a:gd name="connsiteX2" fmla="*/ 7092 w 10147"/>
                <a:gd name="connsiteY2" fmla="*/ 3209 h 10160"/>
                <a:gd name="connsiteX3" fmla="*/ 0 w 10147"/>
                <a:gd name="connsiteY3" fmla="*/ 0 h 10160"/>
                <a:gd name="connsiteX0" fmla="*/ 5042 w 10171"/>
                <a:gd name="connsiteY0" fmla="*/ 9677 h 10160"/>
                <a:gd name="connsiteX1" fmla="*/ 9954 w 10171"/>
                <a:gd name="connsiteY1" fmla="*/ 9327 h 10160"/>
                <a:gd name="connsiteX2" fmla="*/ 7092 w 10171"/>
                <a:gd name="connsiteY2" fmla="*/ 3209 h 10160"/>
                <a:gd name="connsiteX3" fmla="*/ 0 w 10171"/>
                <a:gd name="connsiteY3" fmla="*/ 0 h 10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171" h="10160">
                  <a:moveTo>
                    <a:pt x="5042" y="9677"/>
                  </a:moveTo>
                  <a:cubicBezTo>
                    <a:pt x="5847" y="9924"/>
                    <a:pt x="9118" y="10798"/>
                    <a:pt x="9954" y="9327"/>
                  </a:cubicBezTo>
                  <a:cubicBezTo>
                    <a:pt x="10790" y="7856"/>
                    <a:pt x="9089" y="4690"/>
                    <a:pt x="7092" y="3209"/>
                  </a:cubicBezTo>
                  <a:cubicBezTo>
                    <a:pt x="4806" y="1514"/>
                    <a:pt x="1483" y="674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2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5" name="Freeform 79"/>
            <p:cNvSpPr>
              <a:spLocks/>
            </p:cNvSpPr>
            <p:nvPr/>
          </p:nvSpPr>
          <p:spPr bwMode="auto">
            <a:xfrm>
              <a:off x="5063285" y="2599531"/>
              <a:ext cx="604838" cy="912813"/>
            </a:xfrm>
            <a:custGeom>
              <a:avLst/>
              <a:gdLst>
                <a:gd name="T0" fmla="*/ 307 w 381"/>
                <a:gd name="T1" fmla="*/ 575 h 575"/>
                <a:gd name="T2" fmla="*/ 330 w 381"/>
                <a:gd name="T3" fmla="*/ 300 h 575"/>
                <a:gd name="T4" fmla="*/ 0 w 381"/>
                <a:gd name="T5" fmla="*/ 0 h 575"/>
                <a:gd name="T6" fmla="*/ 0 60000 65536"/>
                <a:gd name="T7" fmla="*/ 0 60000 65536"/>
                <a:gd name="T8" fmla="*/ 0 60000 65536"/>
                <a:gd name="T9" fmla="*/ 0 w 381"/>
                <a:gd name="T10" fmla="*/ 0 h 575"/>
                <a:gd name="T11" fmla="*/ 381 w 381"/>
                <a:gd name="T12" fmla="*/ 575 h 57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81" h="575">
                  <a:moveTo>
                    <a:pt x="307" y="575"/>
                  </a:moveTo>
                  <a:cubicBezTo>
                    <a:pt x="311" y="529"/>
                    <a:pt x="381" y="396"/>
                    <a:pt x="330" y="300"/>
                  </a:cubicBezTo>
                  <a:cubicBezTo>
                    <a:pt x="279" y="204"/>
                    <a:pt x="69" y="62"/>
                    <a:pt x="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6" name="Freeform 80"/>
            <p:cNvSpPr>
              <a:spLocks/>
            </p:cNvSpPr>
            <p:nvPr/>
          </p:nvSpPr>
          <p:spPr bwMode="auto">
            <a:xfrm>
              <a:off x="7898560" y="2618581"/>
              <a:ext cx="269875" cy="903288"/>
            </a:xfrm>
            <a:custGeom>
              <a:avLst/>
              <a:gdLst>
                <a:gd name="T0" fmla="*/ 14 w 170"/>
                <a:gd name="T1" fmla="*/ 569 h 569"/>
                <a:gd name="T2" fmla="*/ 26 w 170"/>
                <a:gd name="T3" fmla="*/ 252 h 569"/>
                <a:gd name="T4" fmla="*/ 170 w 170"/>
                <a:gd name="T5" fmla="*/ 0 h 569"/>
                <a:gd name="T6" fmla="*/ 0 60000 65536"/>
                <a:gd name="T7" fmla="*/ 0 60000 65536"/>
                <a:gd name="T8" fmla="*/ 0 60000 65536"/>
                <a:gd name="T9" fmla="*/ 0 w 170"/>
                <a:gd name="T10" fmla="*/ 0 h 569"/>
                <a:gd name="T11" fmla="*/ 170 w 170"/>
                <a:gd name="T12" fmla="*/ 569 h 56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70" h="569">
                  <a:moveTo>
                    <a:pt x="14" y="569"/>
                  </a:moveTo>
                  <a:cubicBezTo>
                    <a:pt x="16" y="516"/>
                    <a:pt x="0" y="347"/>
                    <a:pt x="26" y="252"/>
                  </a:cubicBezTo>
                  <a:cubicBezTo>
                    <a:pt x="52" y="157"/>
                    <a:pt x="140" y="52"/>
                    <a:pt x="170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7" name="Freeform 81"/>
            <p:cNvSpPr>
              <a:spLocks/>
            </p:cNvSpPr>
            <p:nvPr/>
          </p:nvSpPr>
          <p:spPr bwMode="auto">
            <a:xfrm>
              <a:off x="6230098" y="2008981"/>
              <a:ext cx="309562" cy="979488"/>
            </a:xfrm>
            <a:custGeom>
              <a:avLst/>
              <a:gdLst>
                <a:gd name="T0" fmla="*/ 177 w 195"/>
                <a:gd name="T1" fmla="*/ 617 h 617"/>
                <a:gd name="T2" fmla="*/ 3 w 195"/>
                <a:gd name="T3" fmla="*/ 312 h 617"/>
                <a:gd name="T4" fmla="*/ 195 w 195"/>
                <a:gd name="T5" fmla="*/ 0 h 617"/>
                <a:gd name="T6" fmla="*/ 0 60000 65536"/>
                <a:gd name="T7" fmla="*/ 0 60000 65536"/>
                <a:gd name="T8" fmla="*/ 0 60000 65536"/>
                <a:gd name="T9" fmla="*/ 0 w 195"/>
                <a:gd name="T10" fmla="*/ 0 h 617"/>
                <a:gd name="T11" fmla="*/ 195 w 195"/>
                <a:gd name="T12" fmla="*/ 617 h 617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95" h="617">
                  <a:moveTo>
                    <a:pt x="177" y="617"/>
                  </a:moveTo>
                  <a:cubicBezTo>
                    <a:pt x="148" y="566"/>
                    <a:pt x="0" y="415"/>
                    <a:pt x="3" y="312"/>
                  </a:cubicBezTo>
                  <a:cubicBezTo>
                    <a:pt x="6" y="209"/>
                    <a:pt x="155" y="65"/>
                    <a:pt x="195" y="0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8" name="Freeform 82"/>
            <p:cNvSpPr>
              <a:spLocks/>
            </p:cNvSpPr>
            <p:nvPr/>
          </p:nvSpPr>
          <p:spPr bwMode="auto">
            <a:xfrm>
              <a:off x="7360398" y="4029869"/>
              <a:ext cx="522287" cy="1284287"/>
            </a:xfrm>
            <a:custGeom>
              <a:avLst/>
              <a:gdLst>
                <a:gd name="T0" fmla="*/ 44 w 329"/>
                <a:gd name="T1" fmla="*/ 0 h 809"/>
                <a:gd name="T2" fmla="*/ 47 w 329"/>
                <a:gd name="T3" fmla="*/ 461 h 809"/>
                <a:gd name="T4" fmla="*/ 329 w 329"/>
                <a:gd name="T5" fmla="*/ 809 h 809"/>
                <a:gd name="T6" fmla="*/ 0 60000 65536"/>
                <a:gd name="T7" fmla="*/ 0 60000 65536"/>
                <a:gd name="T8" fmla="*/ 0 60000 65536"/>
                <a:gd name="T9" fmla="*/ 0 w 329"/>
                <a:gd name="T10" fmla="*/ 0 h 809"/>
                <a:gd name="T11" fmla="*/ 329 w 329"/>
                <a:gd name="T12" fmla="*/ 809 h 809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29" h="809">
                  <a:moveTo>
                    <a:pt x="44" y="0"/>
                  </a:moveTo>
                  <a:cubicBezTo>
                    <a:pt x="44" y="77"/>
                    <a:pt x="0" y="326"/>
                    <a:pt x="47" y="461"/>
                  </a:cubicBezTo>
                  <a:cubicBezTo>
                    <a:pt x="94" y="596"/>
                    <a:pt x="270" y="737"/>
                    <a:pt x="329" y="809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09" name="Freeform 83"/>
            <p:cNvSpPr>
              <a:spLocks/>
            </p:cNvSpPr>
            <p:nvPr/>
          </p:nvSpPr>
          <p:spPr bwMode="auto">
            <a:xfrm>
              <a:off x="6023723" y="4028281"/>
              <a:ext cx="363537" cy="1343025"/>
            </a:xfrm>
            <a:custGeom>
              <a:avLst/>
              <a:gdLst>
                <a:gd name="T0" fmla="*/ 81 w 229"/>
                <a:gd name="T1" fmla="*/ 0 h 846"/>
                <a:gd name="T2" fmla="*/ 25 w 229"/>
                <a:gd name="T3" fmla="*/ 558 h 846"/>
                <a:gd name="T4" fmla="*/ 229 w 229"/>
                <a:gd name="T5" fmla="*/ 846 h 846"/>
                <a:gd name="T6" fmla="*/ 0 60000 65536"/>
                <a:gd name="T7" fmla="*/ 0 60000 65536"/>
                <a:gd name="T8" fmla="*/ 0 60000 65536"/>
                <a:gd name="T9" fmla="*/ 0 w 229"/>
                <a:gd name="T10" fmla="*/ 0 h 846"/>
                <a:gd name="T11" fmla="*/ 229 w 229"/>
                <a:gd name="T12" fmla="*/ 846 h 84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29" h="846">
                  <a:moveTo>
                    <a:pt x="81" y="0"/>
                  </a:moveTo>
                  <a:cubicBezTo>
                    <a:pt x="72" y="93"/>
                    <a:pt x="0" y="417"/>
                    <a:pt x="25" y="558"/>
                  </a:cubicBezTo>
                  <a:cubicBezTo>
                    <a:pt x="50" y="699"/>
                    <a:pt x="187" y="786"/>
                    <a:pt x="229" y="846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  <p:sp>
          <p:nvSpPr>
            <p:cNvPr id="11310" name="Freeform 84"/>
            <p:cNvSpPr>
              <a:spLocks/>
            </p:cNvSpPr>
            <p:nvPr/>
          </p:nvSpPr>
          <p:spPr bwMode="auto">
            <a:xfrm>
              <a:off x="4891835" y="4018756"/>
              <a:ext cx="142875" cy="1076325"/>
            </a:xfrm>
            <a:custGeom>
              <a:avLst/>
              <a:gdLst>
                <a:gd name="T0" fmla="*/ 51 w 90"/>
                <a:gd name="T1" fmla="*/ 0 h 678"/>
                <a:gd name="T2" fmla="*/ 6 w 90"/>
                <a:gd name="T3" fmla="*/ 378 h 678"/>
                <a:gd name="T4" fmla="*/ 90 w 90"/>
                <a:gd name="T5" fmla="*/ 678 h 678"/>
                <a:gd name="T6" fmla="*/ 0 60000 65536"/>
                <a:gd name="T7" fmla="*/ 0 60000 65536"/>
                <a:gd name="T8" fmla="*/ 0 60000 65536"/>
                <a:gd name="T9" fmla="*/ 0 w 90"/>
                <a:gd name="T10" fmla="*/ 0 h 678"/>
                <a:gd name="T11" fmla="*/ 90 w 90"/>
                <a:gd name="T12" fmla="*/ 678 h 67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90" h="678">
                  <a:moveTo>
                    <a:pt x="51" y="0"/>
                  </a:moveTo>
                  <a:cubicBezTo>
                    <a:pt x="44" y="63"/>
                    <a:pt x="0" y="265"/>
                    <a:pt x="6" y="378"/>
                  </a:cubicBezTo>
                  <a:cubicBezTo>
                    <a:pt x="12" y="491"/>
                    <a:pt x="72" y="616"/>
                    <a:pt x="90" y="678"/>
                  </a:cubicBezTo>
                </a:path>
              </a:pathLst>
            </a:custGeom>
            <a:noFill/>
            <a:ln w="19050" cap="flat" cmpd="sng">
              <a:solidFill>
                <a:schemeClr val="tx1"/>
              </a:solidFill>
              <a:prstDash val="solid"/>
              <a:round/>
              <a:headEnd type="oval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algn="ctr" defTabSz="914400"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prstClr val="black"/>
                </a:solidFill>
                <a:latin typeface="Tahoma" charset="0"/>
                <a:ea typeface="ＭＳ Ｐゴシック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075300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7042" name="Picture 2" descr="graphDIK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4363" y="1266825"/>
            <a:ext cx="7915275" cy="536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</p:spTree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2"/>
          <p:cNvSpPr>
            <a:spLocks noChangeArrowheads="1"/>
          </p:cNvSpPr>
          <p:nvPr/>
        </p:nvSpPr>
        <p:spPr bwMode="auto">
          <a:xfrm>
            <a:off x="762000" y="-228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Dijkstra's</a:t>
            </a:r>
          </a:p>
        </p:txBody>
      </p:sp>
      <p:pic>
        <p:nvPicPr>
          <p:cNvPr id="88067" name="Picture 3" descr="dijSol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216025"/>
            <a:ext cx="8839200" cy="5346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588" name="Rectangle 84"/>
          <p:cNvSpPr>
            <a:spLocks noChangeArrowheads="1"/>
          </p:cNvSpPr>
          <p:nvPr/>
        </p:nvSpPr>
        <p:spPr bwMode="auto">
          <a:xfrm>
            <a:off x="4419600" y="1206500"/>
            <a:ext cx="4572000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We know </a:t>
            </a:r>
            <a:r>
              <a:rPr lang="en-US" altLang="en-US" sz="3000" b="1" u="sng"/>
              <a:t>found</a:t>
            </a:r>
            <a:r>
              <a:rPr lang="en-US" altLang="en-US" sz="3000"/>
              <a:t> nodes are reachable from </a:t>
            </a:r>
            <a:r>
              <a:rPr lang="en-US" altLang="en-US" sz="3000" i="1"/>
              <a:t>s </a:t>
            </a:r>
            <a:r>
              <a:rPr lang="en-US" altLang="en-US" sz="3000"/>
              <a:t>because we have traced out a path. </a:t>
            </a:r>
          </a:p>
        </p:txBody>
      </p:sp>
      <p:sp>
        <p:nvSpPr>
          <p:cNvPr id="533590" name="Rectangle 86"/>
          <p:cNvSpPr>
            <a:spLocks noChangeArrowheads="1"/>
          </p:cNvSpPr>
          <p:nvPr/>
        </p:nvSpPr>
        <p:spPr bwMode="auto">
          <a:xfrm>
            <a:off x="4454525" y="2806700"/>
            <a:ext cx="4556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/>
              <a:t>If a node has been </a:t>
            </a:r>
            <a:r>
              <a:rPr lang="en-US" altLang="en-US" sz="3000" b="1" u="sng"/>
              <a:t>handled</a:t>
            </a:r>
            <a:r>
              <a:rPr lang="en-US" altLang="en-US" sz="3000"/>
              <a:t>, </a:t>
            </a:r>
            <a:br>
              <a:rPr lang="en-US" altLang="en-US" sz="3000"/>
            </a:br>
            <a:r>
              <a:rPr lang="en-US" altLang="en-US" sz="3000"/>
              <a:t>then all of its neighbors </a:t>
            </a:r>
            <a:br>
              <a:rPr lang="en-US" altLang="en-US" sz="3000"/>
            </a:br>
            <a:r>
              <a:rPr lang="en-US" altLang="en-US" sz="3000"/>
              <a:t>have been </a:t>
            </a:r>
            <a:r>
              <a:rPr lang="en-US" altLang="en-US" sz="3000" b="1" u="sng"/>
              <a:t>found</a:t>
            </a:r>
            <a:r>
              <a:rPr lang="en-US" altLang="en-US" sz="3000"/>
              <a:t>. </a:t>
            </a:r>
          </a:p>
        </p:txBody>
      </p:sp>
      <p:sp>
        <p:nvSpPr>
          <p:cNvPr id="10244" name="Rectangle 87"/>
          <p:cNvSpPr>
            <a:spLocks noChangeArrowheads="1"/>
          </p:cNvSpPr>
          <p:nvPr/>
        </p:nvSpPr>
        <p:spPr bwMode="auto">
          <a:xfrm>
            <a:off x="685800" y="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buFontTx/>
              <a:buNone/>
            </a:pPr>
            <a:r>
              <a:rPr lang="en-US" altLang="en-US" sz="4400">
                <a:solidFill>
                  <a:schemeClr val="tx2"/>
                </a:solidFill>
              </a:rPr>
              <a:t>Graph Search</a:t>
            </a:r>
          </a:p>
        </p:txBody>
      </p:sp>
      <p:grpSp>
        <p:nvGrpSpPr>
          <p:cNvPr id="2" name="Group 90"/>
          <p:cNvGrpSpPr>
            <a:grpSpLocks/>
          </p:cNvGrpSpPr>
          <p:nvPr/>
        </p:nvGrpSpPr>
        <p:grpSpPr bwMode="auto">
          <a:xfrm>
            <a:off x="3175000" y="1235075"/>
            <a:ext cx="1076325" cy="1720850"/>
            <a:chOff x="2000" y="1746"/>
            <a:chExt cx="678" cy="1084"/>
          </a:xfrm>
        </p:grpSpPr>
        <p:grpSp>
          <p:nvGrpSpPr>
            <p:cNvPr id="10304" name="Group 89"/>
            <p:cNvGrpSpPr>
              <a:grpSpLocks/>
            </p:cNvGrpSpPr>
            <p:nvPr/>
          </p:nvGrpSpPr>
          <p:grpSpPr bwMode="auto">
            <a:xfrm>
              <a:off x="2166" y="1746"/>
              <a:ext cx="512" cy="1084"/>
              <a:chOff x="2166" y="1746"/>
              <a:chExt cx="512" cy="1084"/>
            </a:xfrm>
          </p:grpSpPr>
          <p:grpSp>
            <p:nvGrpSpPr>
              <p:cNvPr id="10306" name="Group 74"/>
              <p:cNvGrpSpPr>
                <a:grpSpLocks/>
              </p:cNvGrpSpPr>
              <p:nvPr/>
            </p:nvGrpSpPr>
            <p:grpSpPr bwMode="auto">
              <a:xfrm rot="21072228" flipH="1">
                <a:off x="2166" y="1812"/>
                <a:ext cx="512" cy="1018"/>
                <a:chOff x="2545" y="2054"/>
                <a:chExt cx="512" cy="1018"/>
              </a:xfrm>
            </p:grpSpPr>
            <p:sp>
              <p:nvSpPr>
                <p:cNvPr id="10308" name="Freeform 75"/>
                <p:cNvSpPr>
                  <a:spLocks/>
                </p:cNvSpPr>
                <p:nvPr/>
              </p:nvSpPr>
              <p:spPr bwMode="auto">
                <a:xfrm>
                  <a:off x="2708" y="2111"/>
                  <a:ext cx="200" cy="222"/>
                </a:xfrm>
                <a:custGeom>
                  <a:avLst/>
                  <a:gdLst>
                    <a:gd name="T0" fmla="*/ 0 w 601"/>
                    <a:gd name="T1" fmla="*/ 0 h 667"/>
                    <a:gd name="T2" fmla="*/ 0 w 601"/>
                    <a:gd name="T3" fmla="*/ 0 h 667"/>
                    <a:gd name="T4" fmla="*/ 0 w 601"/>
                    <a:gd name="T5" fmla="*/ 0 h 667"/>
                    <a:gd name="T6" fmla="*/ 0 w 601"/>
                    <a:gd name="T7" fmla="*/ 0 h 667"/>
                    <a:gd name="T8" fmla="*/ 0 w 601"/>
                    <a:gd name="T9" fmla="*/ 0 h 667"/>
                    <a:gd name="T10" fmla="*/ 0 w 601"/>
                    <a:gd name="T11" fmla="*/ 0 h 667"/>
                    <a:gd name="T12" fmla="*/ 0 w 601"/>
                    <a:gd name="T13" fmla="*/ 0 h 667"/>
                    <a:gd name="T14" fmla="*/ 0 w 601"/>
                    <a:gd name="T15" fmla="*/ 0 h 667"/>
                    <a:gd name="T16" fmla="*/ 0 w 601"/>
                    <a:gd name="T17" fmla="*/ 1 h 667"/>
                    <a:gd name="T18" fmla="*/ 0 w 601"/>
                    <a:gd name="T19" fmla="*/ 1 h 667"/>
                    <a:gd name="T20" fmla="*/ 0 w 601"/>
                    <a:gd name="T21" fmla="*/ 1 h 667"/>
                    <a:gd name="T22" fmla="*/ 0 w 601"/>
                    <a:gd name="T23" fmla="*/ 1 h 667"/>
                    <a:gd name="T24" fmla="*/ 0 w 601"/>
                    <a:gd name="T25" fmla="*/ 1 h 667"/>
                    <a:gd name="T26" fmla="*/ 0 w 601"/>
                    <a:gd name="T27" fmla="*/ 1 h 667"/>
                    <a:gd name="T28" fmla="*/ 1 w 601"/>
                    <a:gd name="T29" fmla="*/ 1 h 667"/>
                    <a:gd name="T30" fmla="*/ 1 w 601"/>
                    <a:gd name="T31" fmla="*/ 1 h 667"/>
                    <a:gd name="T32" fmla="*/ 1 w 601"/>
                    <a:gd name="T33" fmla="*/ 0 h 667"/>
                    <a:gd name="T34" fmla="*/ 1 w 601"/>
                    <a:gd name="T35" fmla="*/ 1 h 667"/>
                    <a:gd name="T36" fmla="*/ 1 w 601"/>
                    <a:gd name="T37" fmla="*/ 0 h 667"/>
                    <a:gd name="T38" fmla="*/ 1 w 601"/>
                    <a:gd name="T39" fmla="*/ 0 h 667"/>
                    <a:gd name="T40" fmla="*/ 0 w 601"/>
                    <a:gd name="T41" fmla="*/ 0 h 667"/>
                    <a:gd name="T42" fmla="*/ 0 w 601"/>
                    <a:gd name="T43" fmla="*/ 0 h 667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601"/>
                    <a:gd name="T67" fmla="*/ 0 h 667"/>
                    <a:gd name="T68" fmla="*/ 601 w 601"/>
                    <a:gd name="T69" fmla="*/ 667 h 667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601" h="667">
                      <a:moveTo>
                        <a:pt x="313" y="154"/>
                      </a:moveTo>
                      <a:lnTo>
                        <a:pt x="260" y="85"/>
                      </a:lnTo>
                      <a:lnTo>
                        <a:pt x="187" y="34"/>
                      </a:lnTo>
                      <a:lnTo>
                        <a:pt x="121" y="0"/>
                      </a:lnTo>
                      <a:lnTo>
                        <a:pt x="68" y="9"/>
                      </a:lnTo>
                      <a:lnTo>
                        <a:pt x="30" y="47"/>
                      </a:lnTo>
                      <a:lnTo>
                        <a:pt x="0" y="163"/>
                      </a:lnTo>
                      <a:lnTo>
                        <a:pt x="12" y="296"/>
                      </a:lnTo>
                      <a:lnTo>
                        <a:pt x="43" y="423"/>
                      </a:lnTo>
                      <a:lnTo>
                        <a:pt x="78" y="522"/>
                      </a:lnTo>
                      <a:lnTo>
                        <a:pt x="143" y="625"/>
                      </a:lnTo>
                      <a:lnTo>
                        <a:pt x="200" y="667"/>
                      </a:lnTo>
                      <a:lnTo>
                        <a:pt x="278" y="667"/>
                      </a:lnTo>
                      <a:lnTo>
                        <a:pt x="356" y="638"/>
                      </a:lnTo>
                      <a:lnTo>
                        <a:pt x="396" y="564"/>
                      </a:lnTo>
                      <a:lnTo>
                        <a:pt x="417" y="471"/>
                      </a:lnTo>
                      <a:lnTo>
                        <a:pt x="409" y="355"/>
                      </a:lnTo>
                      <a:lnTo>
                        <a:pt x="592" y="368"/>
                      </a:lnTo>
                      <a:lnTo>
                        <a:pt x="601" y="317"/>
                      </a:lnTo>
                      <a:lnTo>
                        <a:pt x="392" y="296"/>
                      </a:lnTo>
                      <a:lnTo>
                        <a:pt x="339" y="176"/>
                      </a:lnTo>
                      <a:lnTo>
                        <a:pt x="313" y="154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09" name="Freeform 76"/>
                <p:cNvSpPr>
                  <a:spLocks/>
                </p:cNvSpPr>
                <p:nvPr/>
              </p:nvSpPr>
              <p:spPr bwMode="auto">
                <a:xfrm>
                  <a:off x="2545" y="2054"/>
                  <a:ext cx="231" cy="356"/>
                </a:xfrm>
                <a:custGeom>
                  <a:avLst/>
                  <a:gdLst>
                    <a:gd name="T0" fmla="*/ 1 w 692"/>
                    <a:gd name="T1" fmla="*/ 0 h 1069"/>
                    <a:gd name="T2" fmla="*/ 1 w 692"/>
                    <a:gd name="T3" fmla="*/ 0 h 1069"/>
                    <a:gd name="T4" fmla="*/ 1 w 692"/>
                    <a:gd name="T5" fmla="*/ 0 h 1069"/>
                    <a:gd name="T6" fmla="*/ 1 w 692"/>
                    <a:gd name="T7" fmla="*/ 0 h 1069"/>
                    <a:gd name="T8" fmla="*/ 1 w 692"/>
                    <a:gd name="T9" fmla="*/ 0 h 1069"/>
                    <a:gd name="T10" fmla="*/ 1 w 692"/>
                    <a:gd name="T11" fmla="*/ 0 h 1069"/>
                    <a:gd name="T12" fmla="*/ 1 w 692"/>
                    <a:gd name="T13" fmla="*/ 0 h 1069"/>
                    <a:gd name="T14" fmla="*/ 1 w 692"/>
                    <a:gd name="T15" fmla="*/ 0 h 1069"/>
                    <a:gd name="T16" fmla="*/ 1 w 692"/>
                    <a:gd name="T17" fmla="*/ 0 h 1069"/>
                    <a:gd name="T18" fmla="*/ 1 w 692"/>
                    <a:gd name="T19" fmla="*/ 0 h 1069"/>
                    <a:gd name="T20" fmla="*/ 1 w 692"/>
                    <a:gd name="T21" fmla="*/ 0 h 1069"/>
                    <a:gd name="T22" fmla="*/ 1 w 692"/>
                    <a:gd name="T23" fmla="*/ 0 h 1069"/>
                    <a:gd name="T24" fmla="*/ 1 w 692"/>
                    <a:gd name="T25" fmla="*/ 0 h 1069"/>
                    <a:gd name="T26" fmla="*/ 1 w 692"/>
                    <a:gd name="T27" fmla="*/ 0 h 1069"/>
                    <a:gd name="T28" fmla="*/ 1 w 692"/>
                    <a:gd name="T29" fmla="*/ 0 h 1069"/>
                    <a:gd name="T30" fmla="*/ 0 w 692"/>
                    <a:gd name="T31" fmla="*/ 0 h 1069"/>
                    <a:gd name="T32" fmla="*/ 0 w 692"/>
                    <a:gd name="T33" fmla="*/ 0 h 1069"/>
                    <a:gd name="T34" fmla="*/ 0 w 692"/>
                    <a:gd name="T35" fmla="*/ 0 h 1069"/>
                    <a:gd name="T36" fmla="*/ 0 w 692"/>
                    <a:gd name="T37" fmla="*/ 0 h 1069"/>
                    <a:gd name="T38" fmla="*/ 0 w 692"/>
                    <a:gd name="T39" fmla="*/ 1 h 1069"/>
                    <a:gd name="T40" fmla="*/ 0 w 692"/>
                    <a:gd name="T41" fmla="*/ 1 h 1069"/>
                    <a:gd name="T42" fmla="*/ 0 w 692"/>
                    <a:gd name="T43" fmla="*/ 1 h 1069"/>
                    <a:gd name="T44" fmla="*/ 0 w 692"/>
                    <a:gd name="T45" fmla="*/ 1 h 1069"/>
                    <a:gd name="T46" fmla="*/ 0 w 692"/>
                    <a:gd name="T47" fmla="*/ 1 h 1069"/>
                    <a:gd name="T48" fmla="*/ 0 w 692"/>
                    <a:gd name="T49" fmla="*/ 1 h 1069"/>
                    <a:gd name="T50" fmla="*/ 1 w 692"/>
                    <a:gd name="T51" fmla="*/ 1 h 1069"/>
                    <a:gd name="T52" fmla="*/ 1 w 692"/>
                    <a:gd name="T53" fmla="*/ 1 h 1069"/>
                    <a:gd name="T54" fmla="*/ 1 w 692"/>
                    <a:gd name="T55" fmla="*/ 1 h 1069"/>
                    <a:gd name="T56" fmla="*/ 1 w 692"/>
                    <a:gd name="T57" fmla="*/ 1 h 1069"/>
                    <a:gd name="T58" fmla="*/ 1 w 692"/>
                    <a:gd name="T59" fmla="*/ 1 h 1069"/>
                    <a:gd name="T60" fmla="*/ 1 w 692"/>
                    <a:gd name="T61" fmla="*/ 1 h 1069"/>
                    <a:gd name="T62" fmla="*/ 1 w 692"/>
                    <a:gd name="T63" fmla="*/ 1 h 1069"/>
                    <a:gd name="T64" fmla="*/ 1 w 692"/>
                    <a:gd name="T65" fmla="*/ 1 h 1069"/>
                    <a:gd name="T66" fmla="*/ 0 w 692"/>
                    <a:gd name="T67" fmla="*/ 1 h 1069"/>
                    <a:gd name="T68" fmla="*/ 0 w 692"/>
                    <a:gd name="T69" fmla="*/ 1 h 1069"/>
                    <a:gd name="T70" fmla="*/ 0 w 692"/>
                    <a:gd name="T71" fmla="*/ 1 h 1069"/>
                    <a:gd name="T72" fmla="*/ 0 w 692"/>
                    <a:gd name="T73" fmla="*/ 1 h 1069"/>
                    <a:gd name="T74" fmla="*/ 0 w 692"/>
                    <a:gd name="T75" fmla="*/ 1 h 1069"/>
                    <a:gd name="T76" fmla="*/ 0 w 692"/>
                    <a:gd name="T77" fmla="*/ 1 h 1069"/>
                    <a:gd name="T78" fmla="*/ 0 w 692"/>
                    <a:gd name="T79" fmla="*/ 1 h 1069"/>
                    <a:gd name="T80" fmla="*/ 0 w 692"/>
                    <a:gd name="T81" fmla="*/ 0 h 1069"/>
                    <a:gd name="T82" fmla="*/ 0 w 692"/>
                    <a:gd name="T83" fmla="*/ 0 h 1069"/>
                    <a:gd name="T84" fmla="*/ 0 w 692"/>
                    <a:gd name="T85" fmla="*/ 0 h 1069"/>
                    <a:gd name="T86" fmla="*/ 1 w 692"/>
                    <a:gd name="T87" fmla="*/ 0 h 1069"/>
                    <a:gd name="T88" fmla="*/ 1 w 692"/>
                    <a:gd name="T89" fmla="*/ 0 h 1069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692"/>
                    <a:gd name="T136" fmla="*/ 0 h 1069"/>
                    <a:gd name="T137" fmla="*/ 692 w 692"/>
                    <a:gd name="T138" fmla="*/ 1069 h 1069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692" h="1069">
                      <a:moveTo>
                        <a:pt x="403" y="25"/>
                      </a:moveTo>
                      <a:lnTo>
                        <a:pt x="490" y="0"/>
                      </a:lnTo>
                      <a:lnTo>
                        <a:pt x="560" y="4"/>
                      </a:lnTo>
                      <a:lnTo>
                        <a:pt x="613" y="42"/>
                      </a:lnTo>
                      <a:lnTo>
                        <a:pt x="648" y="102"/>
                      </a:lnTo>
                      <a:lnTo>
                        <a:pt x="635" y="165"/>
                      </a:lnTo>
                      <a:lnTo>
                        <a:pt x="586" y="165"/>
                      </a:lnTo>
                      <a:lnTo>
                        <a:pt x="599" y="114"/>
                      </a:lnTo>
                      <a:lnTo>
                        <a:pt x="560" y="68"/>
                      </a:lnTo>
                      <a:lnTo>
                        <a:pt x="522" y="51"/>
                      </a:lnTo>
                      <a:lnTo>
                        <a:pt x="456" y="68"/>
                      </a:lnTo>
                      <a:lnTo>
                        <a:pt x="482" y="119"/>
                      </a:lnTo>
                      <a:lnTo>
                        <a:pt x="490" y="165"/>
                      </a:lnTo>
                      <a:lnTo>
                        <a:pt x="482" y="205"/>
                      </a:lnTo>
                      <a:lnTo>
                        <a:pt x="417" y="222"/>
                      </a:lnTo>
                      <a:lnTo>
                        <a:pt x="347" y="209"/>
                      </a:lnTo>
                      <a:lnTo>
                        <a:pt x="334" y="179"/>
                      </a:lnTo>
                      <a:lnTo>
                        <a:pt x="260" y="260"/>
                      </a:lnTo>
                      <a:lnTo>
                        <a:pt x="217" y="350"/>
                      </a:lnTo>
                      <a:lnTo>
                        <a:pt x="156" y="465"/>
                      </a:lnTo>
                      <a:lnTo>
                        <a:pt x="117" y="568"/>
                      </a:lnTo>
                      <a:lnTo>
                        <a:pt x="100" y="667"/>
                      </a:lnTo>
                      <a:lnTo>
                        <a:pt x="113" y="718"/>
                      </a:lnTo>
                      <a:lnTo>
                        <a:pt x="182" y="783"/>
                      </a:lnTo>
                      <a:lnTo>
                        <a:pt x="326" y="838"/>
                      </a:lnTo>
                      <a:lnTo>
                        <a:pt x="403" y="863"/>
                      </a:lnTo>
                      <a:lnTo>
                        <a:pt x="482" y="876"/>
                      </a:lnTo>
                      <a:lnTo>
                        <a:pt x="599" y="923"/>
                      </a:lnTo>
                      <a:lnTo>
                        <a:pt x="686" y="954"/>
                      </a:lnTo>
                      <a:lnTo>
                        <a:pt x="692" y="1013"/>
                      </a:lnTo>
                      <a:lnTo>
                        <a:pt x="648" y="1056"/>
                      </a:lnTo>
                      <a:lnTo>
                        <a:pt x="596" y="1069"/>
                      </a:lnTo>
                      <a:lnTo>
                        <a:pt x="517" y="1030"/>
                      </a:lnTo>
                      <a:lnTo>
                        <a:pt x="334" y="936"/>
                      </a:lnTo>
                      <a:lnTo>
                        <a:pt x="182" y="872"/>
                      </a:lnTo>
                      <a:lnTo>
                        <a:pt x="77" y="800"/>
                      </a:lnTo>
                      <a:lnTo>
                        <a:pt x="8" y="735"/>
                      </a:lnTo>
                      <a:lnTo>
                        <a:pt x="0" y="658"/>
                      </a:lnTo>
                      <a:lnTo>
                        <a:pt x="38" y="555"/>
                      </a:lnTo>
                      <a:lnTo>
                        <a:pt x="117" y="401"/>
                      </a:lnTo>
                      <a:lnTo>
                        <a:pt x="190" y="273"/>
                      </a:lnTo>
                      <a:lnTo>
                        <a:pt x="282" y="140"/>
                      </a:lnTo>
                      <a:lnTo>
                        <a:pt x="352" y="63"/>
                      </a:lnTo>
                      <a:lnTo>
                        <a:pt x="439" y="25"/>
                      </a:lnTo>
                      <a:lnTo>
                        <a:pt x="403" y="25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0" name="Freeform 77"/>
                <p:cNvSpPr>
                  <a:spLocks/>
                </p:cNvSpPr>
                <p:nvPr/>
              </p:nvSpPr>
              <p:spPr bwMode="auto">
                <a:xfrm>
                  <a:off x="2762" y="2349"/>
                  <a:ext cx="121" cy="335"/>
                </a:xfrm>
                <a:custGeom>
                  <a:avLst/>
                  <a:gdLst>
                    <a:gd name="T0" fmla="*/ 0 w 362"/>
                    <a:gd name="T1" fmla="*/ 0 h 1004"/>
                    <a:gd name="T2" fmla="*/ 0 w 362"/>
                    <a:gd name="T3" fmla="*/ 0 h 1004"/>
                    <a:gd name="T4" fmla="*/ 0 w 362"/>
                    <a:gd name="T5" fmla="*/ 0 h 1004"/>
                    <a:gd name="T6" fmla="*/ 0 w 362"/>
                    <a:gd name="T7" fmla="*/ 0 h 1004"/>
                    <a:gd name="T8" fmla="*/ 0 w 362"/>
                    <a:gd name="T9" fmla="*/ 0 h 1004"/>
                    <a:gd name="T10" fmla="*/ 0 w 362"/>
                    <a:gd name="T11" fmla="*/ 0 h 1004"/>
                    <a:gd name="T12" fmla="*/ 0 w 362"/>
                    <a:gd name="T13" fmla="*/ 0 h 1004"/>
                    <a:gd name="T14" fmla="*/ 0 w 362"/>
                    <a:gd name="T15" fmla="*/ 0 h 1004"/>
                    <a:gd name="T16" fmla="*/ 0 w 362"/>
                    <a:gd name="T17" fmla="*/ 1 h 1004"/>
                    <a:gd name="T18" fmla="*/ 0 w 362"/>
                    <a:gd name="T19" fmla="*/ 1 h 1004"/>
                    <a:gd name="T20" fmla="*/ 0 w 362"/>
                    <a:gd name="T21" fmla="*/ 1 h 1004"/>
                    <a:gd name="T22" fmla="*/ 0 w 362"/>
                    <a:gd name="T23" fmla="*/ 1 h 1004"/>
                    <a:gd name="T24" fmla="*/ 0 w 362"/>
                    <a:gd name="T25" fmla="*/ 1 h 1004"/>
                    <a:gd name="T26" fmla="*/ 0 w 362"/>
                    <a:gd name="T27" fmla="*/ 1 h 1004"/>
                    <a:gd name="T28" fmla="*/ 0 w 362"/>
                    <a:gd name="T29" fmla="*/ 1 h 1004"/>
                    <a:gd name="T30" fmla="*/ 0 w 362"/>
                    <a:gd name="T31" fmla="*/ 1 h 1004"/>
                    <a:gd name="T32" fmla="*/ 0 w 362"/>
                    <a:gd name="T33" fmla="*/ 1 h 1004"/>
                    <a:gd name="T34" fmla="*/ 0 w 362"/>
                    <a:gd name="T35" fmla="*/ 1 h 1004"/>
                    <a:gd name="T36" fmla="*/ 0 w 362"/>
                    <a:gd name="T37" fmla="*/ 1 h 1004"/>
                    <a:gd name="T38" fmla="*/ 0 w 362"/>
                    <a:gd name="T39" fmla="*/ 1 h 1004"/>
                    <a:gd name="T40" fmla="*/ 0 w 362"/>
                    <a:gd name="T41" fmla="*/ 0 h 1004"/>
                    <a:gd name="T42" fmla="*/ 0 w 362"/>
                    <a:gd name="T43" fmla="*/ 0 h 1004"/>
                    <a:gd name="T44" fmla="*/ 0 w 362"/>
                    <a:gd name="T45" fmla="*/ 0 h 1004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w 362"/>
                    <a:gd name="T70" fmla="*/ 0 h 1004"/>
                    <a:gd name="T71" fmla="*/ 362 w 362"/>
                    <a:gd name="T72" fmla="*/ 1004 h 1004"/>
                  </a:gdLst>
                  <a:ahLst/>
                  <a:cxnLst>
                    <a:cxn ang="T46">
                      <a:pos x="T0" y="T1"/>
                    </a:cxn>
                    <a:cxn ang="T47">
                      <a:pos x="T2" y="T3"/>
                    </a:cxn>
                    <a:cxn ang="T48">
                      <a:pos x="T4" y="T5"/>
                    </a:cxn>
                    <a:cxn ang="T49">
                      <a:pos x="T6" y="T7"/>
                    </a:cxn>
                    <a:cxn ang="T50">
                      <a:pos x="T8" y="T9"/>
                    </a:cxn>
                    <a:cxn ang="T51">
                      <a:pos x="T10" y="T11"/>
                    </a:cxn>
                    <a:cxn ang="T52">
                      <a:pos x="T12" y="T13"/>
                    </a:cxn>
                    <a:cxn ang="T53">
                      <a:pos x="T14" y="T15"/>
                    </a:cxn>
                    <a:cxn ang="T54">
                      <a:pos x="T16" y="T17"/>
                    </a:cxn>
                    <a:cxn ang="T55">
                      <a:pos x="T18" y="T19"/>
                    </a:cxn>
                    <a:cxn ang="T56">
                      <a:pos x="T20" y="T21"/>
                    </a:cxn>
                    <a:cxn ang="T57">
                      <a:pos x="T22" y="T23"/>
                    </a:cxn>
                    <a:cxn ang="T58">
                      <a:pos x="T24" y="T25"/>
                    </a:cxn>
                    <a:cxn ang="T59">
                      <a:pos x="T26" y="T27"/>
                    </a:cxn>
                    <a:cxn ang="T60">
                      <a:pos x="T28" y="T29"/>
                    </a:cxn>
                    <a:cxn ang="T61">
                      <a:pos x="T30" y="T31"/>
                    </a:cxn>
                    <a:cxn ang="T62">
                      <a:pos x="T32" y="T33"/>
                    </a:cxn>
                    <a:cxn ang="T63">
                      <a:pos x="T34" y="T35"/>
                    </a:cxn>
                    <a:cxn ang="T64">
                      <a:pos x="T36" y="T37"/>
                    </a:cxn>
                    <a:cxn ang="T65">
                      <a:pos x="T38" y="T39"/>
                    </a:cxn>
                    <a:cxn ang="T66">
                      <a:pos x="T40" y="T41"/>
                    </a:cxn>
                    <a:cxn ang="T67">
                      <a:pos x="T42" y="T43"/>
                    </a:cxn>
                    <a:cxn ang="T68">
                      <a:pos x="T44" y="T45"/>
                    </a:cxn>
                  </a:cxnLst>
                  <a:rect l="T69" t="T70" r="T71" b="T72"/>
                  <a:pathLst>
                    <a:path w="362" h="1004">
                      <a:moveTo>
                        <a:pt x="22" y="78"/>
                      </a:moveTo>
                      <a:lnTo>
                        <a:pt x="36" y="27"/>
                      </a:lnTo>
                      <a:lnTo>
                        <a:pt x="92" y="0"/>
                      </a:lnTo>
                      <a:lnTo>
                        <a:pt x="143" y="0"/>
                      </a:lnTo>
                      <a:lnTo>
                        <a:pt x="209" y="39"/>
                      </a:lnTo>
                      <a:lnTo>
                        <a:pt x="271" y="129"/>
                      </a:lnTo>
                      <a:lnTo>
                        <a:pt x="314" y="223"/>
                      </a:lnTo>
                      <a:lnTo>
                        <a:pt x="335" y="350"/>
                      </a:lnTo>
                      <a:lnTo>
                        <a:pt x="354" y="500"/>
                      </a:lnTo>
                      <a:lnTo>
                        <a:pt x="362" y="645"/>
                      </a:lnTo>
                      <a:lnTo>
                        <a:pt x="362" y="833"/>
                      </a:lnTo>
                      <a:lnTo>
                        <a:pt x="335" y="949"/>
                      </a:lnTo>
                      <a:lnTo>
                        <a:pt x="288" y="991"/>
                      </a:lnTo>
                      <a:lnTo>
                        <a:pt x="205" y="1004"/>
                      </a:lnTo>
                      <a:lnTo>
                        <a:pt x="118" y="1001"/>
                      </a:lnTo>
                      <a:lnTo>
                        <a:pt x="74" y="949"/>
                      </a:lnTo>
                      <a:lnTo>
                        <a:pt x="49" y="860"/>
                      </a:lnTo>
                      <a:lnTo>
                        <a:pt x="26" y="770"/>
                      </a:lnTo>
                      <a:lnTo>
                        <a:pt x="9" y="607"/>
                      </a:lnTo>
                      <a:lnTo>
                        <a:pt x="0" y="424"/>
                      </a:lnTo>
                      <a:lnTo>
                        <a:pt x="0" y="210"/>
                      </a:lnTo>
                      <a:lnTo>
                        <a:pt x="22" y="116"/>
                      </a:lnTo>
                      <a:lnTo>
                        <a:pt x="22" y="78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1" name="Freeform 78"/>
                <p:cNvSpPr>
                  <a:spLocks/>
                </p:cNvSpPr>
                <p:nvPr/>
              </p:nvSpPr>
              <p:spPr bwMode="auto">
                <a:xfrm>
                  <a:off x="2818" y="2358"/>
                  <a:ext cx="184" cy="257"/>
                </a:xfrm>
                <a:custGeom>
                  <a:avLst/>
                  <a:gdLst>
                    <a:gd name="T0" fmla="*/ 0 w 553"/>
                    <a:gd name="T1" fmla="*/ 0 h 771"/>
                    <a:gd name="T2" fmla="*/ 0 w 553"/>
                    <a:gd name="T3" fmla="*/ 0 h 771"/>
                    <a:gd name="T4" fmla="*/ 0 w 553"/>
                    <a:gd name="T5" fmla="*/ 0 h 771"/>
                    <a:gd name="T6" fmla="*/ 1 w 553"/>
                    <a:gd name="T7" fmla="*/ 0 h 771"/>
                    <a:gd name="T8" fmla="*/ 1 w 553"/>
                    <a:gd name="T9" fmla="*/ 0 h 771"/>
                    <a:gd name="T10" fmla="*/ 1 w 553"/>
                    <a:gd name="T11" fmla="*/ 0 h 771"/>
                    <a:gd name="T12" fmla="*/ 1 w 553"/>
                    <a:gd name="T13" fmla="*/ 0 h 771"/>
                    <a:gd name="T14" fmla="*/ 1 w 553"/>
                    <a:gd name="T15" fmla="*/ 1 h 771"/>
                    <a:gd name="T16" fmla="*/ 1 w 553"/>
                    <a:gd name="T17" fmla="*/ 1 h 771"/>
                    <a:gd name="T18" fmla="*/ 0 w 553"/>
                    <a:gd name="T19" fmla="*/ 1 h 771"/>
                    <a:gd name="T20" fmla="*/ 0 w 553"/>
                    <a:gd name="T21" fmla="*/ 1 h 771"/>
                    <a:gd name="T22" fmla="*/ 0 w 553"/>
                    <a:gd name="T23" fmla="*/ 1 h 771"/>
                    <a:gd name="T24" fmla="*/ 0 w 553"/>
                    <a:gd name="T25" fmla="*/ 1 h 771"/>
                    <a:gd name="T26" fmla="*/ 0 w 553"/>
                    <a:gd name="T27" fmla="*/ 1 h 771"/>
                    <a:gd name="T28" fmla="*/ 0 w 553"/>
                    <a:gd name="T29" fmla="*/ 1 h 771"/>
                    <a:gd name="T30" fmla="*/ 1 w 553"/>
                    <a:gd name="T31" fmla="*/ 1 h 771"/>
                    <a:gd name="T32" fmla="*/ 1 w 553"/>
                    <a:gd name="T33" fmla="*/ 1 h 771"/>
                    <a:gd name="T34" fmla="*/ 0 w 553"/>
                    <a:gd name="T35" fmla="*/ 1 h 771"/>
                    <a:gd name="T36" fmla="*/ 0 w 553"/>
                    <a:gd name="T37" fmla="*/ 1 h 771"/>
                    <a:gd name="T38" fmla="*/ 0 w 553"/>
                    <a:gd name="T39" fmla="*/ 1 h 771"/>
                    <a:gd name="T40" fmla="*/ 0 w 553"/>
                    <a:gd name="T41" fmla="*/ 1 h 771"/>
                    <a:gd name="T42" fmla="*/ 0 w 553"/>
                    <a:gd name="T43" fmla="*/ 1 h 771"/>
                    <a:gd name="T44" fmla="*/ 0 w 553"/>
                    <a:gd name="T45" fmla="*/ 1 h 771"/>
                    <a:gd name="T46" fmla="*/ 0 w 553"/>
                    <a:gd name="T47" fmla="*/ 1 h 771"/>
                    <a:gd name="T48" fmla="*/ 0 w 553"/>
                    <a:gd name="T49" fmla="*/ 1 h 771"/>
                    <a:gd name="T50" fmla="*/ 1 w 553"/>
                    <a:gd name="T51" fmla="*/ 1 h 771"/>
                    <a:gd name="T52" fmla="*/ 1 w 553"/>
                    <a:gd name="T53" fmla="*/ 0 h 771"/>
                    <a:gd name="T54" fmla="*/ 1 w 553"/>
                    <a:gd name="T55" fmla="*/ 0 h 771"/>
                    <a:gd name="T56" fmla="*/ 1 w 553"/>
                    <a:gd name="T57" fmla="*/ 0 h 771"/>
                    <a:gd name="T58" fmla="*/ 0 w 553"/>
                    <a:gd name="T59" fmla="*/ 0 h 771"/>
                    <a:gd name="T60" fmla="*/ 0 w 553"/>
                    <a:gd name="T61" fmla="*/ 0 h 771"/>
                    <a:gd name="T62" fmla="*/ 0 w 553"/>
                    <a:gd name="T63" fmla="*/ 0 h 771"/>
                    <a:gd name="T64" fmla="*/ 0 w 553"/>
                    <a:gd name="T65" fmla="*/ 0 h 771"/>
                    <a:gd name="T66" fmla="*/ 0 w 553"/>
                    <a:gd name="T67" fmla="*/ 0 h 771"/>
                    <a:gd name="T68" fmla="*/ 0 w 553"/>
                    <a:gd name="T69" fmla="*/ 0 h 771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553"/>
                    <a:gd name="T106" fmla="*/ 0 h 771"/>
                    <a:gd name="T107" fmla="*/ 553 w 553"/>
                    <a:gd name="T108" fmla="*/ 771 h 771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553" h="771">
                      <a:moveTo>
                        <a:pt x="30" y="0"/>
                      </a:moveTo>
                      <a:lnTo>
                        <a:pt x="143" y="13"/>
                      </a:lnTo>
                      <a:lnTo>
                        <a:pt x="261" y="34"/>
                      </a:lnTo>
                      <a:lnTo>
                        <a:pt x="383" y="103"/>
                      </a:lnTo>
                      <a:lnTo>
                        <a:pt x="470" y="154"/>
                      </a:lnTo>
                      <a:lnTo>
                        <a:pt x="526" y="228"/>
                      </a:lnTo>
                      <a:lnTo>
                        <a:pt x="553" y="270"/>
                      </a:lnTo>
                      <a:lnTo>
                        <a:pt x="500" y="395"/>
                      </a:lnTo>
                      <a:lnTo>
                        <a:pt x="417" y="471"/>
                      </a:lnTo>
                      <a:lnTo>
                        <a:pt x="317" y="526"/>
                      </a:lnTo>
                      <a:lnTo>
                        <a:pt x="265" y="561"/>
                      </a:lnTo>
                      <a:lnTo>
                        <a:pt x="174" y="578"/>
                      </a:lnTo>
                      <a:lnTo>
                        <a:pt x="170" y="612"/>
                      </a:lnTo>
                      <a:lnTo>
                        <a:pt x="240" y="642"/>
                      </a:lnTo>
                      <a:lnTo>
                        <a:pt x="339" y="669"/>
                      </a:lnTo>
                      <a:lnTo>
                        <a:pt x="434" y="720"/>
                      </a:lnTo>
                      <a:lnTo>
                        <a:pt x="396" y="758"/>
                      </a:lnTo>
                      <a:lnTo>
                        <a:pt x="357" y="771"/>
                      </a:lnTo>
                      <a:lnTo>
                        <a:pt x="300" y="715"/>
                      </a:lnTo>
                      <a:lnTo>
                        <a:pt x="213" y="680"/>
                      </a:lnTo>
                      <a:lnTo>
                        <a:pt x="143" y="655"/>
                      </a:lnTo>
                      <a:lnTo>
                        <a:pt x="143" y="604"/>
                      </a:lnTo>
                      <a:lnTo>
                        <a:pt x="157" y="549"/>
                      </a:lnTo>
                      <a:lnTo>
                        <a:pt x="200" y="526"/>
                      </a:lnTo>
                      <a:lnTo>
                        <a:pt x="339" y="471"/>
                      </a:lnTo>
                      <a:lnTo>
                        <a:pt x="417" y="386"/>
                      </a:lnTo>
                      <a:lnTo>
                        <a:pt x="474" y="296"/>
                      </a:lnTo>
                      <a:lnTo>
                        <a:pt x="461" y="253"/>
                      </a:lnTo>
                      <a:lnTo>
                        <a:pt x="417" y="201"/>
                      </a:lnTo>
                      <a:lnTo>
                        <a:pt x="313" y="129"/>
                      </a:lnTo>
                      <a:lnTo>
                        <a:pt x="187" y="103"/>
                      </a:lnTo>
                      <a:lnTo>
                        <a:pt x="104" y="99"/>
                      </a:lnTo>
                      <a:lnTo>
                        <a:pt x="30" y="99"/>
                      </a:lnTo>
                      <a:lnTo>
                        <a:pt x="0" y="5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2" name="Freeform 79"/>
                <p:cNvSpPr>
                  <a:spLocks/>
                </p:cNvSpPr>
                <p:nvPr/>
              </p:nvSpPr>
              <p:spPr bwMode="auto">
                <a:xfrm>
                  <a:off x="2833" y="2650"/>
                  <a:ext cx="224" cy="415"/>
                </a:xfrm>
                <a:custGeom>
                  <a:avLst/>
                  <a:gdLst>
                    <a:gd name="T0" fmla="*/ 0 w 672"/>
                    <a:gd name="T1" fmla="*/ 0 h 1246"/>
                    <a:gd name="T2" fmla="*/ 0 w 672"/>
                    <a:gd name="T3" fmla="*/ 0 h 1246"/>
                    <a:gd name="T4" fmla="*/ 0 w 672"/>
                    <a:gd name="T5" fmla="*/ 0 h 1246"/>
                    <a:gd name="T6" fmla="*/ 0 w 672"/>
                    <a:gd name="T7" fmla="*/ 0 h 1246"/>
                    <a:gd name="T8" fmla="*/ 0 w 672"/>
                    <a:gd name="T9" fmla="*/ 0 h 1246"/>
                    <a:gd name="T10" fmla="*/ 0 w 672"/>
                    <a:gd name="T11" fmla="*/ 1 h 1246"/>
                    <a:gd name="T12" fmla="*/ 1 w 672"/>
                    <a:gd name="T13" fmla="*/ 1 h 1246"/>
                    <a:gd name="T14" fmla="*/ 1 w 672"/>
                    <a:gd name="T15" fmla="*/ 1 h 1246"/>
                    <a:gd name="T16" fmla="*/ 1 w 672"/>
                    <a:gd name="T17" fmla="*/ 1 h 1246"/>
                    <a:gd name="T18" fmla="*/ 0 w 672"/>
                    <a:gd name="T19" fmla="*/ 1 h 1246"/>
                    <a:gd name="T20" fmla="*/ 0 w 672"/>
                    <a:gd name="T21" fmla="*/ 1 h 1246"/>
                    <a:gd name="T22" fmla="*/ 0 w 672"/>
                    <a:gd name="T23" fmla="*/ 2 h 1246"/>
                    <a:gd name="T24" fmla="*/ 0 w 672"/>
                    <a:gd name="T25" fmla="*/ 2 h 1246"/>
                    <a:gd name="T26" fmla="*/ 0 w 672"/>
                    <a:gd name="T27" fmla="*/ 2 h 1246"/>
                    <a:gd name="T28" fmla="*/ 1 w 672"/>
                    <a:gd name="T29" fmla="*/ 2 h 1246"/>
                    <a:gd name="T30" fmla="*/ 1 w 672"/>
                    <a:gd name="T31" fmla="*/ 2 h 1246"/>
                    <a:gd name="T32" fmla="*/ 1 w 672"/>
                    <a:gd name="T33" fmla="*/ 2 h 1246"/>
                    <a:gd name="T34" fmla="*/ 1 w 672"/>
                    <a:gd name="T35" fmla="*/ 2 h 1246"/>
                    <a:gd name="T36" fmla="*/ 1 w 672"/>
                    <a:gd name="T37" fmla="*/ 2 h 1246"/>
                    <a:gd name="T38" fmla="*/ 1 w 672"/>
                    <a:gd name="T39" fmla="*/ 2 h 1246"/>
                    <a:gd name="T40" fmla="*/ 1 w 672"/>
                    <a:gd name="T41" fmla="*/ 2 h 1246"/>
                    <a:gd name="T42" fmla="*/ 1 w 672"/>
                    <a:gd name="T43" fmla="*/ 2 h 1246"/>
                    <a:gd name="T44" fmla="*/ 1 w 672"/>
                    <a:gd name="T45" fmla="*/ 2 h 1246"/>
                    <a:gd name="T46" fmla="*/ 0 w 672"/>
                    <a:gd name="T47" fmla="*/ 2 h 1246"/>
                    <a:gd name="T48" fmla="*/ 0 w 672"/>
                    <a:gd name="T49" fmla="*/ 2 h 1246"/>
                    <a:gd name="T50" fmla="*/ 1 w 672"/>
                    <a:gd name="T51" fmla="*/ 1 h 1246"/>
                    <a:gd name="T52" fmla="*/ 1 w 672"/>
                    <a:gd name="T53" fmla="*/ 1 h 1246"/>
                    <a:gd name="T54" fmla="*/ 1 w 672"/>
                    <a:gd name="T55" fmla="*/ 1 h 1246"/>
                    <a:gd name="T56" fmla="*/ 1 w 672"/>
                    <a:gd name="T57" fmla="*/ 1 h 1246"/>
                    <a:gd name="T58" fmla="*/ 1 w 672"/>
                    <a:gd name="T59" fmla="*/ 1 h 1246"/>
                    <a:gd name="T60" fmla="*/ 0 w 672"/>
                    <a:gd name="T61" fmla="*/ 0 h 1246"/>
                    <a:gd name="T62" fmla="*/ 0 w 672"/>
                    <a:gd name="T63" fmla="*/ 0 h 1246"/>
                    <a:gd name="T64" fmla="*/ 0 w 672"/>
                    <a:gd name="T65" fmla="*/ 0 h 1246"/>
                    <a:gd name="T66" fmla="*/ 0 w 672"/>
                    <a:gd name="T67" fmla="*/ 0 h 124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672"/>
                    <a:gd name="T103" fmla="*/ 0 h 1246"/>
                    <a:gd name="T104" fmla="*/ 672 w 672"/>
                    <a:gd name="T105" fmla="*/ 1246 h 1246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672" h="1246">
                      <a:moveTo>
                        <a:pt x="77" y="0"/>
                      </a:moveTo>
                      <a:lnTo>
                        <a:pt x="17" y="0"/>
                      </a:lnTo>
                      <a:lnTo>
                        <a:pt x="0" y="89"/>
                      </a:lnTo>
                      <a:lnTo>
                        <a:pt x="43" y="142"/>
                      </a:lnTo>
                      <a:lnTo>
                        <a:pt x="182" y="266"/>
                      </a:lnTo>
                      <a:lnTo>
                        <a:pt x="305" y="424"/>
                      </a:lnTo>
                      <a:lnTo>
                        <a:pt x="384" y="587"/>
                      </a:lnTo>
                      <a:lnTo>
                        <a:pt x="395" y="693"/>
                      </a:lnTo>
                      <a:lnTo>
                        <a:pt x="392" y="771"/>
                      </a:lnTo>
                      <a:lnTo>
                        <a:pt x="357" y="946"/>
                      </a:lnTo>
                      <a:lnTo>
                        <a:pt x="313" y="1088"/>
                      </a:lnTo>
                      <a:lnTo>
                        <a:pt x="274" y="1170"/>
                      </a:lnTo>
                      <a:lnTo>
                        <a:pt x="265" y="1221"/>
                      </a:lnTo>
                      <a:lnTo>
                        <a:pt x="305" y="1221"/>
                      </a:lnTo>
                      <a:lnTo>
                        <a:pt x="365" y="1204"/>
                      </a:lnTo>
                      <a:lnTo>
                        <a:pt x="384" y="1208"/>
                      </a:lnTo>
                      <a:lnTo>
                        <a:pt x="510" y="1216"/>
                      </a:lnTo>
                      <a:lnTo>
                        <a:pt x="606" y="1246"/>
                      </a:lnTo>
                      <a:lnTo>
                        <a:pt x="640" y="1229"/>
                      </a:lnTo>
                      <a:lnTo>
                        <a:pt x="672" y="1164"/>
                      </a:lnTo>
                      <a:lnTo>
                        <a:pt x="640" y="1130"/>
                      </a:lnTo>
                      <a:lnTo>
                        <a:pt x="497" y="1126"/>
                      </a:lnTo>
                      <a:lnTo>
                        <a:pt x="395" y="1139"/>
                      </a:lnTo>
                      <a:lnTo>
                        <a:pt x="344" y="1164"/>
                      </a:lnTo>
                      <a:lnTo>
                        <a:pt x="352" y="1105"/>
                      </a:lnTo>
                      <a:lnTo>
                        <a:pt x="405" y="1014"/>
                      </a:lnTo>
                      <a:lnTo>
                        <a:pt x="448" y="874"/>
                      </a:lnTo>
                      <a:lnTo>
                        <a:pt x="484" y="754"/>
                      </a:lnTo>
                      <a:lnTo>
                        <a:pt x="457" y="617"/>
                      </a:lnTo>
                      <a:lnTo>
                        <a:pt x="418" y="471"/>
                      </a:lnTo>
                      <a:lnTo>
                        <a:pt x="339" y="304"/>
                      </a:lnTo>
                      <a:lnTo>
                        <a:pt x="226" y="150"/>
                      </a:lnTo>
                      <a:lnTo>
                        <a:pt x="130" y="38"/>
                      </a:lnTo>
                      <a:lnTo>
                        <a:pt x="77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313" name="Freeform 80"/>
                <p:cNvSpPr>
                  <a:spLocks/>
                </p:cNvSpPr>
                <p:nvPr/>
              </p:nvSpPr>
              <p:spPr bwMode="auto">
                <a:xfrm>
                  <a:off x="2692" y="2649"/>
                  <a:ext cx="151" cy="423"/>
                </a:xfrm>
                <a:custGeom>
                  <a:avLst/>
                  <a:gdLst>
                    <a:gd name="T0" fmla="*/ 0 w 453"/>
                    <a:gd name="T1" fmla="*/ 0 h 1270"/>
                    <a:gd name="T2" fmla="*/ 0 w 453"/>
                    <a:gd name="T3" fmla="*/ 0 h 1270"/>
                    <a:gd name="T4" fmla="*/ 0 w 453"/>
                    <a:gd name="T5" fmla="*/ 0 h 1270"/>
                    <a:gd name="T6" fmla="*/ 0 w 453"/>
                    <a:gd name="T7" fmla="*/ 1 h 1270"/>
                    <a:gd name="T8" fmla="*/ 0 w 453"/>
                    <a:gd name="T9" fmla="*/ 1 h 1270"/>
                    <a:gd name="T10" fmla="*/ 0 w 453"/>
                    <a:gd name="T11" fmla="*/ 1 h 1270"/>
                    <a:gd name="T12" fmla="*/ 0 w 453"/>
                    <a:gd name="T13" fmla="*/ 1 h 1270"/>
                    <a:gd name="T14" fmla="*/ 0 w 453"/>
                    <a:gd name="T15" fmla="*/ 1 h 1270"/>
                    <a:gd name="T16" fmla="*/ 0 w 453"/>
                    <a:gd name="T17" fmla="*/ 1 h 1270"/>
                    <a:gd name="T18" fmla="*/ 0 w 453"/>
                    <a:gd name="T19" fmla="*/ 2 h 1270"/>
                    <a:gd name="T20" fmla="*/ 0 w 453"/>
                    <a:gd name="T21" fmla="*/ 2 h 1270"/>
                    <a:gd name="T22" fmla="*/ 0 w 453"/>
                    <a:gd name="T23" fmla="*/ 2 h 1270"/>
                    <a:gd name="T24" fmla="*/ 0 w 453"/>
                    <a:gd name="T25" fmla="*/ 2 h 1270"/>
                    <a:gd name="T26" fmla="*/ 0 w 453"/>
                    <a:gd name="T27" fmla="*/ 2 h 1270"/>
                    <a:gd name="T28" fmla="*/ 0 w 453"/>
                    <a:gd name="T29" fmla="*/ 2 h 1270"/>
                    <a:gd name="T30" fmla="*/ 0 w 453"/>
                    <a:gd name="T31" fmla="*/ 2 h 1270"/>
                    <a:gd name="T32" fmla="*/ 0 w 453"/>
                    <a:gd name="T33" fmla="*/ 2 h 1270"/>
                    <a:gd name="T34" fmla="*/ 0 w 453"/>
                    <a:gd name="T35" fmla="*/ 2 h 1270"/>
                    <a:gd name="T36" fmla="*/ 1 w 453"/>
                    <a:gd name="T37" fmla="*/ 2 h 1270"/>
                    <a:gd name="T38" fmla="*/ 1 w 453"/>
                    <a:gd name="T39" fmla="*/ 2 h 1270"/>
                    <a:gd name="T40" fmla="*/ 1 w 453"/>
                    <a:gd name="T41" fmla="*/ 2 h 1270"/>
                    <a:gd name="T42" fmla="*/ 0 w 453"/>
                    <a:gd name="T43" fmla="*/ 1 h 1270"/>
                    <a:gd name="T44" fmla="*/ 0 w 453"/>
                    <a:gd name="T45" fmla="*/ 1 h 1270"/>
                    <a:gd name="T46" fmla="*/ 0 w 453"/>
                    <a:gd name="T47" fmla="*/ 1 h 1270"/>
                    <a:gd name="T48" fmla="*/ 0 w 453"/>
                    <a:gd name="T49" fmla="*/ 1 h 1270"/>
                    <a:gd name="T50" fmla="*/ 0 w 453"/>
                    <a:gd name="T51" fmla="*/ 1 h 1270"/>
                    <a:gd name="T52" fmla="*/ 0 w 453"/>
                    <a:gd name="T53" fmla="*/ 1 h 1270"/>
                    <a:gd name="T54" fmla="*/ 0 w 453"/>
                    <a:gd name="T55" fmla="*/ 0 h 1270"/>
                    <a:gd name="T56" fmla="*/ 1 w 453"/>
                    <a:gd name="T57" fmla="*/ 0 h 1270"/>
                    <a:gd name="T58" fmla="*/ 1 w 453"/>
                    <a:gd name="T59" fmla="*/ 0 h 1270"/>
                    <a:gd name="T60" fmla="*/ 0 w 453"/>
                    <a:gd name="T61" fmla="*/ 0 h 1270"/>
                    <a:gd name="T62" fmla="*/ 0 w 453"/>
                    <a:gd name="T63" fmla="*/ 0 h 1270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453"/>
                    <a:gd name="T97" fmla="*/ 0 h 1270"/>
                    <a:gd name="T98" fmla="*/ 453 w 453"/>
                    <a:gd name="T99" fmla="*/ 1270 h 1270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453" h="1270">
                      <a:moveTo>
                        <a:pt x="313" y="0"/>
                      </a:moveTo>
                      <a:lnTo>
                        <a:pt x="257" y="120"/>
                      </a:lnTo>
                      <a:lnTo>
                        <a:pt x="217" y="295"/>
                      </a:lnTo>
                      <a:lnTo>
                        <a:pt x="170" y="488"/>
                      </a:lnTo>
                      <a:lnTo>
                        <a:pt x="127" y="684"/>
                      </a:lnTo>
                      <a:lnTo>
                        <a:pt x="127" y="757"/>
                      </a:lnTo>
                      <a:lnTo>
                        <a:pt x="170" y="886"/>
                      </a:lnTo>
                      <a:lnTo>
                        <a:pt x="230" y="954"/>
                      </a:lnTo>
                      <a:lnTo>
                        <a:pt x="287" y="1040"/>
                      </a:lnTo>
                      <a:lnTo>
                        <a:pt x="327" y="1103"/>
                      </a:lnTo>
                      <a:lnTo>
                        <a:pt x="309" y="1133"/>
                      </a:lnTo>
                      <a:lnTo>
                        <a:pt x="209" y="1146"/>
                      </a:lnTo>
                      <a:lnTo>
                        <a:pt x="48" y="1171"/>
                      </a:lnTo>
                      <a:lnTo>
                        <a:pt x="0" y="1211"/>
                      </a:lnTo>
                      <a:lnTo>
                        <a:pt x="40" y="1245"/>
                      </a:lnTo>
                      <a:lnTo>
                        <a:pt x="131" y="1270"/>
                      </a:lnTo>
                      <a:lnTo>
                        <a:pt x="236" y="1219"/>
                      </a:lnTo>
                      <a:lnTo>
                        <a:pt x="313" y="1184"/>
                      </a:lnTo>
                      <a:lnTo>
                        <a:pt x="413" y="1171"/>
                      </a:lnTo>
                      <a:lnTo>
                        <a:pt x="453" y="1159"/>
                      </a:lnTo>
                      <a:lnTo>
                        <a:pt x="440" y="1116"/>
                      </a:lnTo>
                      <a:lnTo>
                        <a:pt x="327" y="1006"/>
                      </a:lnTo>
                      <a:lnTo>
                        <a:pt x="261" y="890"/>
                      </a:lnTo>
                      <a:lnTo>
                        <a:pt x="204" y="812"/>
                      </a:lnTo>
                      <a:lnTo>
                        <a:pt x="196" y="736"/>
                      </a:lnTo>
                      <a:lnTo>
                        <a:pt x="223" y="608"/>
                      </a:lnTo>
                      <a:lnTo>
                        <a:pt x="283" y="475"/>
                      </a:lnTo>
                      <a:lnTo>
                        <a:pt x="349" y="249"/>
                      </a:lnTo>
                      <a:lnTo>
                        <a:pt x="405" y="116"/>
                      </a:lnTo>
                      <a:lnTo>
                        <a:pt x="400" y="38"/>
                      </a:lnTo>
                      <a:lnTo>
                        <a:pt x="349" y="0"/>
                      </a:lnTo>
                      <a:lnTo>
                        <a:pt x="313" y="0"/>
                      </a:lnTo>
                      <a:close/>
                    </a:path>
                  </a:pathLst>
                </a:custGeom>
                <a:solidFill>
                  <a:schemeClr val="tx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307" name="Freeform 82"/>
              <p:cNvSpPr>
                <a:spLocks/>
              </p:cNvSpPr>
              <p:nvPr/>
            </p:nvSpPr>
            <p:spPr bwMode="auto">
              <a:xfrm rot="-2291931">
                <a:off x="2201" y="1746"/>
                <a:ext cx="75" cy="87"/>
              </a:xfrm>
              <a:custGeom>
                <a:avLst/>
                <a:gdLst>
                  <a:gd name="T0" fmla="*/ 0 w 224"/>
                  <a:gd name="T1" fmla="*/ 0 h 260"/>
                  <a:gd name="T2" fmla="*/ 0 w 224"/>
                  <a:gd name="T3" fmla="*/ 0 h 260"/>
                  <a:gd name="T4" fmla="*/ 0 w 224"/>
                  <a:gd name="T5" fmla="*/ 0 h 260"/>
                  <a:gd name="T6" fmla="*/ 0 w 224"/>
                  <a:gd name="T7" fmla="*/ 0 h 260"/>
                  <a:gd name="T8" fmla="*/ 0 w 224"/>
                  <a:gd name="T9" fmla="*/ 0 h 260"/>
                  <a:gd name="T10" fmla="*/ 0 w 224"/>
                  <a:gd name="T11" fmla="*/ 0 h 260"/>
                  <a:gd name="T12" fmla="*/ 0 w 224"/>
                  <a:gd name="T13" fmla="*/ 0 h 260"/>
                  <a:gd name="T14" fmla="*/ 0 w 224"/>
                  <a:gd name="T15" fmla="*/ 0 h 260"/>
                  <a:gd name="T16" fmla="*/ 0 w 224"/>
                  <a:gd name="T17" fmla="*/ 0 h 260"/>
                  <a:gd name="T18" fmla="*/ 0 w 224"/>
                  <a:gd name="T19" fmla="*/ 0 h 260"/>
                  <a:gd name="T20" fmla="*/ 0 w 224"/>
                  <a:gd name="T21" fmla="*/ 0 h 260"/>
                  <a:gd name="T22" fmla="*/ 0 w 224"/>
                  <a:gd name="T23" fmla="*/ 0 h 260"/>
                  <a:gd name="T24" fmla="*/ 0 w 224"/>
                  <a:gd name="T25" fmla="*/ 0 h 260"/>
                  <a:gd name="T26" fmla="*/ 0 w 224"/>
                  <a:gd name="T27" fmla="*/ 0 h 260"/>
                  <a:gd name="T28" fmla="*/ 0 w 224"/>
                  <a:gd name="T29" fmla="*/ 0 h 260"/>
                  <a:gd name="T30" fmla="*/ 0 w 224"/>
                  <a:gd name="T31" fmla="*/ 0 h 260"/>
                  <a:gd name="T32" fmla="*/ 0 w 224"/>
                  <a:gd name="T33" fmla="*/ 0 h 260"/>
                  <a:gd name="T34" fmla="*/ 0 w 224"/>
                  <a:gd name="T35" fmla="*/ 0 h 260"/>
                  <a:gd name="T36" fmla="*/ 0 w 224"/>
                  <a:gd name="T37" fmla="*/ 0 h 260"/>
                  <a:gd name="T38" fmla="*/ 0 w 224"/>
                  <a:gd name="T39" fmla="*/ 0 h 260"/>
                  <a:gd name="T40" fmla="*/ 0 w 224"/>
                  <a:gd name="T41" fmla="*/ 0 h 260"/>
                  <a:gd name="T42" fmla="*/ 0 w 224"/>
                  <a:gd name="T43" fmla="*/ 0 h 26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24"/>
                  <a:gd name="T67" fmla="*/ 0 h 260"/>
                  <a:gd name="T68" fmla="*/ 224 w 224"/>
                  <a:gd name="T69" fmla="*/ 260 h 26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24" h="260">
                    <a:moveTo>
                      <a:pt x="27" y="11"/>
                    </a:moveTo>
                    <a:lnTo>
                      <a:pt x="87" y="0"/>
                    </a:lnTo>
                    <a:lnTo>
                      <a:pt x="145" y="4"/>
                    </a:lnTo>
                    <a:lnTo>
                      <a:pt x="198" y="29"/>
                    </a:lnTo>
                    <a:lnTo>
                      <a:pt x="224" y="76"/>
                    </a:lnTo>
                    <a:lnTo>
                      <a:pt x="224" y="114"/>
                    </a:lnTo>
                    <a:lnTo>
                      <a:pt x="198" y="165"/>
                    </a:lnTo>
                    <a:lnTo>
                      <a:pt x="153" y="196"/>
                    </a:lnTo>
                    <a:lnTo>
                      <a:pt x="87" y="196"/>
                    </a:lnTo>
                    <a:lnTo>
                      <a:pt x="48" y="221"/>
                    </a:lnTo>
                    <a:lnTo>
                      <a:pt x="34" y="260"/>
                    </a:lnTo>
                    <a:lnTo>
                      <a:pt x="0" y="247"/>
                    </a:lnTo>
                    <a:lnTo>
                      <a:pt x="13" y="196"/>
                    </a:lnTo>
                    <a:lnTo>
                      <a:pt x="61" y="165"/>
                    </a:lnTo>
                    <a:lnTo>
                      <a:pt x="140" y="158"/>
                    </a:lnTo>
                    <a:lnTo>
                      <a:pt x="171" y="127"/>
                    </a:lnTo>
                    <a:lnTo>
                      <a:pt x="179" y="80"/>
                    </a:lnTo>
                    <a:lnTo>
                      <a:pt x="145" y="38"/>
                    </a:lnTo>
                    <a:lnTo>
                      <a:pt x="92" y="38"/>
                    </a:lnTo>
                    <a:lnTo>
                      <a:pt x="34" y="51"/>
                    </a:lnTo>
                    <a:lnTo>
                      <a:pt x="13" y="38"/>
                    </a:lnTo>
                    <a:lnTo>
                      <a:pt x="27" y="11"/>
                    </a:lnTo>
                    <a:close/>
                  </a:path>
                </a:pathLst>
              </a:custGeom>
              <a:solidFill>
                <a:schemeClr val="tx2"/>
              </a:solidFill>
              <a:ln w="9525">
                <a:solidFill>
                  <a:schemeClr val="hlink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05" name="Oval 88"/>
            <p:cNvSpPr>
              <a:spLocks noChangeArrowheads="1"/>
            </p:cNvSpPr>
            <p:nvPr/>
          </p:nvSpPr>
          <p:spPr bwMode="auto">
            <a:xfrm>
              <a:off x="2000" y="2256"/>
              <a:ext cx="240" cy="288"/>
            </a:xfrm>
            <a:prstGeom prst="ellipse">
              <a:avLst/>
            </a:prstGeom>
            <a:noFill/>
            <a:ln w="38100">
              <a:solidFill>
                <a:schemeClr val="hlink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FontTx/>
                <a:buNone/>
              </a:pPr>
              <a:endParaRPr lang="en-US" altLang="en-US" sz="2800"/>
            </a:p>
          </p:txBody>
        </p:sp>
      </p:grpSp>
      <p:sp>
        <p:nvSpPr>
          <p:cNvPr id="10246" name="Text Box 137"/>
          <p:cNvSpPr txBox="1">
            <a:spLocks noChangeAspect="1" noChangeArrowheads="1"/>
          </p:cNvSpPr>
          <p:nvPr/>
        </p:nvSpPr>
        <p:spPr bwMode="auto">
          <a:xfrm>
            <a:off x="2560638" y="39909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47" name="Oval 138"/>
          <p:cNvSpPr>
            <a:spLocks noChangeAspect="1" noChangeArrowheads="1"/>
          </p:cNvSpPr>
          <p:nvPr/>
        </p:nvSpPr>
        <p:spPr bwMode="auto">
          <a:xfrm>
            <a:off x="1001713" y="20193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48" name="Oval 139"/>
          <p:cNvSpPr>
            <a:spLocks noChangeAspect="1" noChangeArrowheads="1"/>
          </p:cNvSpPr>
          <p:nvPr/>
        </p:nvSpPr>
        <p:spPr bwMode="auto">
          <a:xfrm>
            <a:off x="1919288" y="2438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49" name="Oval 140"/>
          <p:cNvSpPr>
            <a:spLocks noChangeAspect="1" noChangeArrowheads="1"/>
          </p:cNvSpPr>
          <p:nvPr/>
        </p:nvSpPr>
        <p:spPr bwMode="auto">
          <a:xfrm>
            <a:off x="2952750" y="18288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0" name="Oval 141"/>
          <p:cNvSpPr>
            <a:spLocks noChangeAspect="1" noChangeArrowheads="1"/>
          </p:cNvSpPr>
          <p:nvPr/>
        </p:nvSpPr>
        <p:spPr bwMode="auto">
          <a:xfrm>
            <a:off x="1308100" y="28194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1" name="Oval 142"/>
          <p:cNvSpPr>
            <a:spLocks noChangeAspect="1" noChangeArrowheads="1"/>
          </p:cNvSpPr>
          <p:nvPr/>
        </p:nvSpPr>
        <p:spPr bwMode="auto">
          <a:xfrm>
            <a:off x="1881188" y="3313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2" name="Oval 143"/>
          <p:cNvSpPr>
            <a:spLocks noChangeAspect="1" noChangeArrowheads="1"/>
          </p:cNvSpPr>
          <p:nvPr/>
        </p:nvSpPr>
        <p:spPr bwMode="auto">
          <a:xfrm>
            <a:off x="581025" y="27051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3" name="Oval 144"/>
          <p:cNvSpPr>
            <a:spLocks noChangeAspect="1" noChangeArrowheads="1"/>
          </p:cNvSpPr>
          <p:nvPr/>
        </p:nvSpPr>
        <p:spPr bwMode="auto">
          <a:xfrm>
            <a:off x="3181350" y="37322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4" name="Oval 145"/>
          <p:cNvSpPr>
            <a:spLocks noChangeAspect="1" noChangeArrowheads="1"/>
          </p:cNvSpPr>
          <p:nvPr/>
        </p:nvSpPr>
        <p:spPr bwMode="auto">
          <a:xfrm>
            <a:off x="3335338" y="22860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5" name="Oval 146"/>
          <p:cNvSpPr>
            <a:spLocks noChangeAspect="1" noChangeArrowheads="1"/>
          </p:cNvSpPr>
          <p:nvPr/>
        </p:nvSpPr>
        <p:spPr bwMode="auto">
          <a:xfrm>
            <a:off x="809625" y="3541713"/>
            <a:ext cx="77788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6" name="Oval 147"/>
          <p:cNvSpPr>
            <a:spLocks noChangeAspect="1" noChangeArrowheads="1"/>
          </p:cNvSpPr>
          <p:nvPr/>
        </p:nvSpPr>
        <p:spPr bwMode="auto">
          <a:xfrm>
            <a:off x="3411538" y="30845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7" name="Oval 148"/>
          <p:cNvSpPr>
            <a:spLocks noChangeAspect="1" noChangeArrowheads="1"/>
          </p:cNvSpPr>
          <p:nvPr/>
        </p:nvSpPr>
        <p:spPr bwMode="auto">
          <a:xfrm>
            <a:off x="1498600" y="39989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8" name="Oval 149"/>
          <p:cNvSpPr>
            <a:spLocks noChangeAspect="1" noChangeArrowheads="1"/>
          </p:cNvSpPr>
          <p:nvPr/>
        </p:nvSpPr>
        <p:spPr bwMode="auto">
          <a:xfrm>
            <a:off x="2532063" y="4075113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59" name="Oval 150"/>
          <p:cNvSpPr>
            <a:spLocks noChangeAspect="1" noChangeArrowheads="1"/>
          </p:cNvSpPr>
          <p:nvPr/>
        </p:nvSpPr>
        <p:spPr bwMode="auto">
          <a:xfrm>
            <a:off x="2646363" y="2628900"/>
            <a:ext cx="76200" cy="762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2800"/>
          </a:p>
        </p:txBody>
      </p:sp>
      <p:sp>
        <p:nvSpPr>
          <p:cNvPr id="10260" name="Line 151"/>
          <p:cNvSpPr>
            <a:spLocks noChangeAspect="1" noChangeShapeType="1"/>
          </p:cNvSpPr>
          <p:nvPr/>
        </p:nvSpPr>
        <p:spPr bwMode="auto">
          <a:xfrm flipH="1">
            <a:off x="1077913" y="1638300"/>
            <a:ext cx="993775" cy="381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1" name="Line 152"/>
          <p:cNvSpPr>
            <a:spLocks noChangeAspect="1" noChangeShapeType="1"/>
          </p:cNvSpPr>
          <p:nvPr/>
        </p:nvSpPr>
        <p:spPr bwMode="auto">
          <a:xfrm flipH="1">
            <a:off x="1957388" y="1635125"/>
            <a:ext cx="114300" cy="8001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2" name="Line 153"/>
          <p:cNvSpPr>
            <a:spLocks noChangeAspect="1" noChangeShapeType="1"/>
          </p:cNvSpPr>
          <p:nvPr/>
        </p:nvSpPr>
        <p:spPr bwMode="auto">
          <a:xfrm>
            <a:off x="2071688" y="1638300"/>
            <a:ext cx="574675" cy="990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3" name="Line 154"/>
          <p:cNvSpPr>
            <a:spLocks noChangeAspect="1" noChangeShapeType="1"/>
          </p:cNvSpPr>
          <p:nvPr/>
        </p:nvSpPr>
        <p:spPr bwMode="auto">
          <a:xfrm>
            <a:off x="2071688" y="1638300"/>
            <a:ext cx="881062" cy="228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4" name="Line 155"/>
          <p:cNvSpPr>
            <a:spLocks noChangeAspect="1" noChangeShapeType="1"/>
          </p:cNvSpPr>
          <p:nvPr/>
        </p:nvSpPr>
        <p:spPr bwMode="auto">
          <a:xfrm flipH="1">
            <a:off x="2684463" y="1866900"/>
            <a:ext cx="306387" cy="762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5" name="Line 156"/>
          <p:cNvSpPr>
            <a:spLocks noChangeAspect="1" noChangeShapeType="1"/>
          </p:cNvSpPr>
          <p:nvPr/>
        </p:nvSpPr>
        <p:spPr bwMode="auto">
          <a:xfrm flipV="1">
            <a:off x="1919288" y="2705100"/>
            <a:ext cx="727075" cy="6461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6" name="Line 157"/>
          <p:cNvSpPr>
            <a:spLocks noChangeAspect="1" noChangeShapeType="1"/>
          </p:cNvSpPr>
          <p:nvPr/>
        </p:nvSpPr>
        <p:spPr bwMode="auto">
          <a:xfrm flipV="1">
            <a:off x="1957388" y="2324100"/>
            <a:ext cx="1377950" cy="1524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7" name="Line 158"/>
          <p:cNvSpPr>
            <a:spLocks noChangeAspect="1" noChangeShapeType="1"/>
          </p:cNvSpPr>
          <p:nvPr/>
        </p:nvSpPr>
        <p:spPr bwMode="auto">
          <a:xfrm>
            <a:off x="3028950" y="1866900"/>
            <a:ext cx="344488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8" name="Line 159"/>
          <p:cNvSpPr>
            <a:spLocks noChangeAspect="1" noChangeShapeType="1"/>
          </p:cNvSpPr>
          <p:nvPr/>
        </p:nvSpPr>
        <p:spPr bwMode="auto">
          <a:xfrm>
            <a:off x="2684463" y="2705100"/>
            <a:ext cx="727075" cy="341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69" name="Line 160"/>
          <p:cNvSpPr>
            <a:spLocks noChangeAspect="1" noChangeShapeType="1"/>
          </p:cNvSpPr>
          <p:nvPr/>
        </p:nvSpPr>
        <p:spPr bwMode="auto">
          <a:xfrm>
            <a:off x="3373438" y="2324100"/>
            <a:ext cx="76200" cy="7223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0" name="Line 161"/>
          <p:cNvSpPr>
            <a:spLocks noChangeAspect="1" noChangeShapeType="1"/>
          </p:cNvSpPr>
          <p:nvPr/>
        </p:nvSpPr>
        <p:spPr bwMode="auto">
          <a:xfrm>
            <a:off x="1957388" y="2514600"/>
            <a:ext cx="1223962" cy="1217613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1" name="Line 162"/>
          <p:cNvSpPr>
            <a:spLocks noChangeAspect="1" noChangeShapeType="1"/>
          </p:cNvSpPr>
          <p:nvPr/>
        </p:nvSpPr>
        <p:spPr bwMode="auto">
          <a:xfrm flipH="1">
            <a:off x="1384300" y="2476500"/>
            <a:ext cx="573088" cy="3429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2" name="Line 163"/>
          <p:cNvSpPr>
            <a:spLocks noChangeAspect="1" noChangeShapeType="1"/>
          </p:cNvSpPr>
          <p:nvPr/>
        </p:nvSpPr>
        <p:spPr bwMode="auto">
          <a:xfrm>
            <a:off x="1039813" y="2057400"/>
            <a:ext cx="306387" cy="7620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3" name="Line 164"/>
          <p:cNvSpPr>
            <a:spLocks noChangeAspect="1" noChangeShapeType="1"/>
          </p:cNvSpPr>
          <p:nvPr/>
        </p:nvSpPr>
        <p:spPr bwMode="auto">
          <a:xfrm flipH="1">
            <a:off x="657225" y="2057400"/>
            <a:ext cx="382588" cy="609600"/>
          </a:xfrm>
          <a:prstGeom prst="line">
            <a:avLst/>
          </a:prstGeom>
          <a:noFill/>
          <a:ln w="254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4" name="Line 165"/>
          <p:cNvSpPr>
            <a:spLocks noChangeAspect="1" noChangeShapeType="1"/>
          </p:cNvSpPr>
          <p:nvPr/>
        </p:nvSpPr>
        <p:spPr bwMode="auto">
          <a:xfrm>
            <a:off x="619125" y="2743200"/>
            <a:ext cx="1223963" cy="569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5" name="Line 166"/>
          <p:cNvSpPr>
            <a:spLocks noChangeAspect="1" noChangeShapeType="1"/>
          </p:cNvSpPr>
          <p:nvPr/>
        </p:nvSpPr>
        <p:spPr bwMode="auto">
          <a:xfrm flipH="1">
            <a:off x="1574800" y="3351213"/>
            <a:ext cx="344488" cy="6477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6" name="Line 167"/>
          <p:cNvSpPr>
            <a:spLocks noChangeAspect="1" noChangeShapeType="1"/>
          </p:cNvSpPr>
          <p:nvPr/>
        </p:nvSpPr>
        <p:spPr bwMode="auto">
          <a:xfrm>
            <a:off x="1919288" y="3351213"/>
            <a:ext cx="612775" cy="723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7" name="Line 168"/>
          <p:cNvSpPr>
            <a:spLocks noChangeAspect="1" noChangeShapeType="1"/>
          </p:cNvSpPr>
          <p:nvPr/>
        </p:nvSpPr>
        <p:spPr bwMode="auto">
          <a:xfrm flipH="1">
            <a:off x="925513" y="3351213"/>
            <a:ext cx="993775" cy="1905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8" name="Line 169"/>
          <p:cNvSpPr>
            <a:spLocks noChangeAspect="1" noChangeShapeType="1"/>
          </p:cNvSpPr>
          <p:nvPr/>
        </p:nvSpPr>
        <p:spPr bwMode="auto">
          <a:xfrm flipH="1">
            <a:off x="2608263" y="3770313"/>
            <a:ext cx="611187" cy="3429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79" name="Line 170"/>
          <p:cNvSpPr>
            <a:spLocks noChangeAspect="1" noChangeShapeType="1"/>
          </p:cNvSpPr>
          <p:nvPr/>
        </p:nvSpPr>
        <p:spPr bwMode="auto">
          <a:xfrm flipV="1">
            <a:off x="3257550" y="31607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0" name="Line 171"/>
          <p:cNvSpPr>
            <a:spLocks noChangeAspect="1" noChangeShapeType="1"/>
          </p:cNvSpPr>
          <p:nvPr/>
        </p:nvSpPr>
        <p:spPr bwMode="auto">
          <a:xfrm flipH="1" flipV="1">
            <a:off x="2684463" y="2743200"/>
            <a:ext cx="765175" cy="3794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1" name="Line 172"/>
          <p:cNvSpPr>
            <a:spLocks noChangeAspect="1" noChangeShapeType="1"/>
          </p:cNvSpPr>
          <p:nvPr/>
        </p:nvSpPr>
        <p:spPr bwMode="auto">
          <a:xfrm flipH="1" flipV="1">
            <a:off x="1384300" y="2895600"/>
            <a:ext cx="534988" cy="4556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2" name="Line 173"/>
          <p:cNvSpPr>
            <a:spLocks noChangeAspect="1" noChangeShapeType="1"/>
          </p:cNvSpPr>
          <p:nvPr/>
        </p:nvSpPr>
        <p:spPr bwMode="auto">
          <a:xfrm flipH="1">
            <a:off x="3219450" y="3122613"/>
            <a:ext cx="230188" cy="6096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3" name="Line 174"/>
          <p:cNvSpPr>
            <a:spLocks noChangeAspect="1" noChangeShapeType="1"/>
          </p:cNvSpPr>
          <p:nvPr/>
        </p:nvSpPr>
        <p:spPr bwMode="auto">
          <a:xfrm flipV="1">
            <a:off x="2570163" y="2781300"/>
            <a:ext cx="76200" cy="13319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4" name="Line 175"/>
          <p:cNvSpPr>
            <a:spLocks noChangeAspect="1" noChangeShapeType="1"/>
          </p:cNvSpPr>
          <p:nvPr/>
        </p:nvSpPr>
        <p:spPr bwMode="auto">
          <a:xfrm flipH="1" flipV="1">
            <a:off x="1612900" y="4075113"/>
            <a:ext cx="957263" cy="38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5" name="Line 176"/>
          <p:cNvSpPr>
            <a:spLocks noChangeAspect="1" noChangeShapeType="1"/>
          </p:cNvSpPr>
          <p:nvPr/>
        </p:nvSpPr>
        <p:spPr bwMode="auto">
          <a:xfrm flipV="1">
            <a:off x="1346200" y="1714500"/>
            <a:ext cx="649288" cy="11430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6" name="Line 177"/>
          <p:cNvSpPr>
            <a:spLocks noChangeAspect="1" noChangeShapeType="1"/>
          </p:cNvSpPr>
          <p:nvPr/>
        </p:nvSpPr>
        <p:spPr bwMode="auto">
          <a:xfrm>
            <a:off x="847725" y="3579813"/>
            <a:ext cx="650875" cy="4191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7" name="Line 178"/>
          <p:cNvSpPr>
            <a:spLocks noChangeAspect="1" noChangeShapeType="1"/>
          </p:cNvSpPr>
          <p:nvPr/>
        </p:nvSpPr>
        <p:spPr bwMode="auto">
          <a:xfrm>
            <a:off x="619125" y="2743200"/>
            <a:ext cx="190500" cy="798513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8" name="Line 179"/>
          <p:cNvSpPr>
            <a:spLocks noChangeAspect="1" noChangeShapeType="1"/>
          </p:cNvSpPr>
          <p:nvPr/>
        </p:nvSpPr>
        <p:spPr bwMode="auto">
          <a:xfrm>
            <a:off x="619125" y="2743200"/>
            <a:ext cx="688975" cy="114300"/>
          </a:xfrm>
          <a:prstGeom prst="line">
            <a:avLst/>
          </a:prstGeom>
          <a:noFill/>
          <a:ln w="254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0289" name="Text Box 180"/>
          <p:cNvSpPr txBox="1">
            <a:spLocks noChangeAspect="1" noChangeArrowheads="1"/>
          </p:cNvSpPr>
          <p:nvPr/>
        </p:nvSpPr>
        <p:spPr bwMode="auto">
          <a:xfrm>
            <a:off x="1981200" y="11430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10290" name="Text Box 181"/>
          <p:cNvSpPr txBox="1">
            <a:spLocks noChangeAspect="1" noChangeArrowheads="1"/>
          </p:cNvSpPr>
          <p:nvPr/>
        </p:nvSpPr>
        <p:spPr bwMode="auto">
          <a:xfrm>
            <a:off x="685800" y="17526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10291" name="Text Box 182"/>
          <p:cNvSpPr txBox="1">
            <a:spLocks noChangeAspect="1" noChangeArrowheads="1"/>
          </p:cNvSpPr>
          <p:nvPr/>
        </p:nvSpPr>
        <p:spPr bwMode="auto">
          <a:xfrm>
            <a:off x="438150" y="258286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10292" name="Text Box 183"/>
          <p:cNvSpPr txBox="1">
            <a:spLocks noChangeAspect="1" noChangeArrowheads="1"/>
          </p:cNvSpPr>
          <p:nvPr/>
        </p:nvSpPr>
        <p:spPr bwMode="auto">
          <a:xfrm>
            <a:off x="657225" y="345757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10293" name="Text Box 184"/>
          <p:cNvSpPr txBox="1">
            <a:spLocks noChangeAspect="1" noChangeArrowheads="1"/>
          </p:cNvSpPr>
          <p:nvPr/>
        </p:nvSpPr>
        <p:spPr bwMode="auto">
          <a:xfrm>
            <a:off x="1346200" y="3960813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10294" name="Text Box 185"/>
          <p:cNvSpPr txBox="1">
            <a:spLocks noChangeAspect="1" noChangeArrowheads="1"/>
          </p:cNvSpPr>
          <p:nvPr/>
        </p:nvSpPr>
        <p:spPr bwMode="auto">
          <a:xfrm>
            <a:off x="1404938" y="26971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10295" name="Text Box 186"/>
          <p:cNvSpPr txBox="1">
            <a:spLocks noChangeAspect="1" noChangeArrowheads="1"/>
          </p:cNvSpPr>
          <p:nvPr/>
        </p:nvSpPr>
        <p:spPr bwMode="auto">
          <a:xfrm>
            <a:off x="1938338" y="31908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10296" name="Text Box 187"/>
          <p:cNvSpPr txBox="1">
            <a:spLocks noChangeAspect="1" noChangeArrowheads="1"/>
          </p:cNvSpPr>
          <p:nvPr/>
        </p:nvSpPr>
        <p:spPr bwMode="auto">
          <a:xfrm>
            <a:off x="2551113" y="4067175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10297" name="Text Box 188"/>
          <p:cNvSpPr txBox="1">
            <a:spLocks noChangeAspect="1" noChangeArrowheads="1"/>
          </p:cNvSpPr>
          <p:nvPr/>
        </p:nvSpPr>
        <p:spPr bwMode="auto">
          <a:xfrm>
            <a:off x="3246438" y="364807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10298" name="Text Box 189"/>
          <p:cNvSpPr txBox="1">
            <a:spLocks noChangeAspect="1" noChangeArrowheads="1"/>
          </p:cNvSpPr>
          <p:nvPr/>
        </p:nvSpPr>
        <p:spPr bwMode="auto">
          <a:xfrm>
            <a:off x="3443288" y="2938463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10299" name="Text Box 190"/>
          <p:cNvSpPr txBox="1">
            <a:spLocks noChangeAspect="1" noChangeArrowheads="1"/>
          </p:cNvSpPr>
          <p:nvPr/>
        </p:nvSpPr>
        <p:spPr bwMode="auto">
          <a:xfrm>
            <a:off x="3368675" y="215265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10300" name="Text Box 191"/>
          <p:cNvSpPr txBox="1">
            <a:spLocks noChangeAspect="1" noChangeArrowheads="1"/>
          </p:cNvSpPr>
          <p:nvPr/>
        </p:nvSpPr>
        <p:spPr bwMode="auto">
          <a:xfrm>
            <a:off x="2990850" y="1687513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10301" name="Text Box 192"/>
          <p:cNvSpPr txBox="1">
            <a:spLocks noChangeAspect="1" noChangeArrowheads="1"/>
          </p:cNvSpPr>
          <p:nvPr/>
        </p:nvSpPr>
        <p:spPr bwMode="auto">
          <a:xfrm>
            <a:off x="2725738" y="24384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10302" name="Text Box 193"/>
          <p:cNvSpPr txBox="1">
            <a:spLocks noChangeAspect="1" noChangeArrowheads="1"/>
          </p:cNvSpPr>
          <p:nvPr/>
        </p:nvSpPr>
        <p:spPr bwMode="auto">
          <a:xfrm>
            <a:off x="1960563" y="2209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10303" name="Oval 194"/>
          <p:cNvSpPr>
            <a:spLocks noChangeAspect="1" noChangeArrowheads="1"/>
          </p:cNvSpPr>
          <p:nvPr/>
        </p:nvSpPr>
        <p:spPr bwMode="auto">
          <a:xfrm>
            <a:off x="2033588" y="1600200"/>
            <a:ext cx="77787" cy="76200"/>
          </a:xfrm>
          <a:prstGeom prst="ellipse">
            <a:avLst/>
          </a:prstGeom>
          <a:solidFill>
            <a:schemeClr val="tx2"/>
          </a:solidFill>
          <a:ln w="254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335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35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61111E-6 3.7037E-7 L -0.15608 0.01481 " pathEditMode="relative" rAng="0" ptsTypes="AA">
                                      <p:cBhvr>
                                        <p:cTn id="1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7813" y="741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5335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3588" grpId="0"/>
      <p:bldP spid="533590" grpId="0"/>
    </p:bld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/>
            <a:r>
              <a:rPr lang="en-US" altLang="en-US"/>
              <a:t>Graph Search</a:t>
            </a:r>
          </a:p>
        </p:txBody>
      </p:sp>
      <p:grpSp>
        <p:nvGrpSpPr>
          <p:cNvPr id="89091" name="Group 7"/>
          <p:cNvGrpSpPr>
            <a:grpSpLocks/>
          </p:cNvGrpSpPr>
          <p:nvPr/>
        </p:nvGrpSpPr>
        <p:grpSpPr bwMode="auto">
          <a:xfrm>
            <a:off x="563563" y="492125"/>
            <a:ext cx="8123237" cy="649288"/>
            <a:chOff x="511" y="3191"/>
            <a:chExt cx="5117" cy="409"/>
          </a:xfrm>
        </p:grpSpPr>
        <p:sp>
          <p:nvSpPr>
            <p:cNvPr id="89096" name="Text Box 8"/>
            <p:cNvSpPr txBox="1">
              <a:spLocks noChangeArrowheads="1"/>
            </p:cNvSpPr>
            <p:nvPr/>
          </p:nvSpPr>
          <p:spPr bwMode="auto">
            <a:xfrm>
              <a:off x="1102" y="3254"/>
              <a:ext cx="4526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Which </a:t>
              </a:r>
              <a:r>
                <a:rPr lang="en-US" altLang="en-US" sz="3000">
                  <a:solidFill>
                    <a:schemeClr val="hlink"/>
                  </a:solidFill>
                </a:rPr>
                <a:t>foundNotHandled</a:t>
              </a:r>
              <a:r>
                <a:rPr lang="en-US" altLang="en-US" sz="3000"/>
                <a:t> node do we handle?</a:t>
              </a:r>
            </a:p>
          </p:txBody>
        </p:sp>
        <p:grpSp>
          <p:nvGrpSpPr>
            <p:cNvPr id="89097" name="Group 9"/>
            <p:cNvGrpSpPr>
              <a:grpSpLocks/>
            </p:cNvGrpSpPr>
            <p:nvPr/>
          </p:nvGrpSpPr>
          <p:grpSpPr bwMode="auto">
            <a:xfrm>
              <a:off x="511" y="3191"/>
              <a:ext cx="422" cy="404"/>
              <a:chOff x="511" y="3191"/>
              <a:chExt cx="422" cy="404"/>
            </a:xfrm>
          </p:grpSpPr>
          <p:sp>
            <p:nvSpPr>
              <p:cNvPr id="89098" name="Freeform 10"/>
              <p:cNvSpPr>
                <a:spLocks noChangeAspect="1"/>
              </p:cNvSpPr>
              <p:nvPr/>
            </p:nvSpPr>
            <p:spPr bwMode="auto">
              <a:xfrm rot="-344968">
                <a:off x="721" y="3234"/>
                <a:ext cx="89" cy="74"/>
              </a:xfrm>
              <a:custGeom>
                <a:avLst/>
                <a:gdLst>
                  <a:gd name="T0" fmla="*/ 0 w 600"/>
                  <a:gd name="T1" fmla="*/ 0 h 608"/>
                  <a:gd name="T2" fmla="*/ 0 w 600"/>
                  <a:gd name="T3" fmla="*/ 0 h 608"/>
                  <a:gd name="T4" fmla="*/ 0 w 600"/>
                  <a:gd name="T5" fmla="*/ 0 h 608"/>
                  <a:gd name="T6" fmla="*/ 0 w 600"/>
                  <a:gd name="T7" fmla="*/ 0 h 608"/>
                  <a:gd name="T8" fmla="*/ 0 w 600"/>
                  <a:gd name="T9" fmla="*/ 0 h 608"/>
                  <a:gd name="T10" fmla="*/ 0 w 600"/>
                  <a:gd name="T11" fmla="*/ 0 h 608"/>
                  <a:gd name="T12" fmla="*/ 0 w 600"/>
                  <a:gd name="T13" fmla="*/ 0 h 608"/>
                  <a:gd name="T14" fmla="*/ 0 w 600"/>
                  <a:gd name="T15" fmla="*/ 0 h 608"/>
                  <a:gd name="T16" fmla="*/ 0 w 600"/>
                  <a:gd name="T17" fmla="*/ 0 h 608"/>
                  <a:gd name="T18" fmla="*/ 0 w 600"/>
                  <a:gd name="T19" fmla="*/ 0 h 608"/>
                  <a:gd name="T20" fmla="*/ 0 w 600"/>
                  <a:gd name="T21" fmla="*/ 0 h 608"/>
                  <a:gd name="T22" fmla="*/ 0 w 600"/>
                  <a:gd name="T23" fmla="*/ 0 h 608"/>
                  <a:gd name="T24" fmla="*/ 0 w 600"/>
                  <a:gd name="T25" fmla="*/ 0 h 608"/>
                  <a:gd name="T26" fmla="*/ 0 w 600"/>
                  <a:gd name="T27" fmla="*/ 0 h 608"/>
                  <a:gd name="T28" fmla="*/ 0 w 600"/>
                  <a:gd name="T29" fmla="*/ 0 h 608"/>
                  <a:gd name="T30" fmla="*/ 0 w 600"/>
                  <a:gd name="T31" fmla="*/ 0 h 608"/>
                  <a:gd name="T32" fmla="*/ 0 w 600"/>
                  <a:gd name="T33" fmla="*/ 0 h 608"/>
                  <a:gd name="T34" fmla="*/ 0 w 600"/>
                  <a:gd name="T35" fmla="*/ 0 h 608"/>
                  <a:gd name="T36" fmla="*/ 0 w 600"/>
                  <a:gd name="T37" fmla="*/ 0 h 608"/>
                  <a:gd name="T38" fmla="*/ 0 w 600"/>
                  <a:gd name="T39" fmla="*/ 0 h 608"/>
                  <a:gd name="T40" fmla="*/ 0 w 600"/>
                  <a:gd name="T41" fmla="*/ 0 h 608"/>
                  <a:gd name="T42" fmla="*/ 0 w 600"/>
                  <a:gd name="T43" fmla="*/ 0 h 60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00"/>
                  <a:gd name="T67" fmla="*/ 0 h 608"/>
                  <a:gd name="T68" fmla="*/ 600 w 600"/>
                  <a:gd name="T69" fmla="*/ 608 h 60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00" h="608">
                    <a:moveTo>
                      <a:pt x="388" y="289"/>
                    </a:moveTo>
                    <a:lnTo>
                      <a:pt x="372" y="177"/>
                    </a:lnTo>
                    <a:lnTo>
                      <a:pt x="341" y="78"/>
                    </a:lnTo>
                    <a:lnTo>
                      <a:pt x="284" y="24"/>
                    </a:lnTo>
                    <a:lnTo>
                      <a:pt x="185" y="0"/>
                    </a:lnTo>
                    <a:lnTo>
                      <a:pt x="100" y="24"/>
                    </a:lnTo>
                    <a:lnTo>
                      <a:pt x="19" y="123"/>
                    </a:lnTo>
                    <a:lnTo>
                      <a:pt x="0" y="243"/>
                    </a:lnTo>
                    <a:lnTo>
                      <a:pt x="19" y="370"/>
                    </a:lnTo>
                    <a:lnTo>
                      <a:pt x="50" y="447"/>
                    </a:lnTo>
                    <a:lnTo>
                      <a:pt x="88" y="528"/>
                    </a:lnTo>
                    <a:lnTo>
                      <a:pt x="130" y="582"/>
                    </a:lnTo>
                    <a:lnTo>
                      <a:pt x="177" y="608"/>
                    </a:lnTo>
                    <a:lnTo>
                      <a:pt x="242" y="585"/>
                    </a:lnTo>
                    <a:lnTo>
                      <a:pt x="307" y="531"/>
                    </a:lnTo>
                    <a:lnTo>
                      <a:pt x="349" y="455"/>
                    </a:lnTo>
                    <a:lnTo>
                      <a:pt x="388" y="390"/>
                    </a:lnTo>
                    <a:lnTo>
                      <a:pt x="400" y="351"/>
                    </a:lnTo>
                    <a:lnTo>
                      <a:pt x="565" y="293"/>
                    </a:lnTo>
                    <a:lnTo>
                      <a:pt x="600" y="270"/>
                    </a:lnTo>
                    <a:lnTo>
                      <a:pt x="580" y="235"/>
                    </a:lnTo>
                    <a:lnTo>
                      <a:pt x="388" y="289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099" name="Freeform 11"/>
              <p:cNvSpPr>
                <a:spLocks noChangeAspect="1"/>
              </p:cNvSpPr>
              <p:nvPr/>
            </p:nvSpPr>
            <p:spPr bwMode="auto">
              <a:xfrm rot="-344968">
                <a:off x="692" y="3325"/>
                <a:ext cx="92" cy="165"/>
              </a:xfrm>
              <a:custGeom>
                <a:avLst/>
                <a:gdLst>
                  <a:gd name="T0" fmla="*/ 0 w 619"/>
                  <a:gd name="T1" fmla="*/ 0 h 1085"/>
                  <a:gd name="T2" fmla="*/ 0 w 619"/>
                  <a:gd name="T3" fmla="*/ 0 h 1085"/>
                  <a:gd name="T4" fmla="*/ 0 w 619"/>
                  <a:gd name="T5" fmla="*/ 0 h 1085"/>
                  <a:gd name="T6" fmla="*/ 0 w 619"/>
                  <a:gd name="T7" fmla="*/ 0 h 1085"/>
                  <a:gd name="T8" fmla="*/ 0 w 619"/>
                  <a:gd name="T9" fmla="*/ 0 h 1085"/>
                  <a:gd name="T10" fmla="*/ 0 w 619"/>
                  <a:gd name="T11" fmla="*/ 0 h 1085"/>
                  <a:gd name="T12" fmla="*/ 0 w 619"/>
                  <a:gd name="T13" fmla="*/ 0 h 1085"/>
                  <a:gd name="T14" fmla="*/ 0 w 619"/>
                  <a:gd name="T15" fmla="*/ 0 h 1085"/>
                  <a:gd name="T16" fmla="*/ 0 w 619"/>
                  <a:gd name="T17" fmla="*/ 0 h 1085"/>
                  <a:gd name="T18" fmla="*/ 0 w 619"/>
                  <a:gd name="T19" fmla="*/ 0 h 1085"/>
                  <a:gd name="T20" fmla="*/ 0 w 619"/>
                  <a:gd name="T21" fmla="*/ 0 h 1085"/>
                  <a:gd name="T22" fmla="*/ 0 w 619"/>
                  <a:gd name="T23" fmla="*/ 0 h 1085"/>
                  <a:gd name="T24" fmla="*/ 0 w 619"/>
                  <a:gd name="T25" fmla="*/ 0 h 1085"/>
                  <a:gd name="T26" fmla="*/ 0 w 619"/>
                  <a:gd name="T27" fmla="*/ 0 h 1085"/>
                  <a:gd name="T28" fmla="*/ 0 w 619"/>
                  <a:gd name="T29" fmla="*/ 0 h 1085"/>
                  <a:gd name="T30" fmla="*/ 0 w 619"/>
                  <a:gd name="T31" fmla="*/ 0 h 1085"/>
                  <a:gd name="T32" fmla="*/ 0 w 619"/>
                  <a:gd name="T33" fmla="*/ 0 h 1085"/>
                  <a:gd name="T34" fmla="*/ 0 w 619"/>
                  <a:gd name="T35" fmla="*/ 0 h 1085"/>
                  <a:gd name="T36" fmla="*/ 0 w 619"/>
                  <a:gd name="T37" fmla="*/ 0 h 1085"/>
                  <a:gd name="T38" fmla="*/ 0 w 619"/>
                  <a:gd name="T39" fmla="*/ 0 h 1085"/>
                  <a:gd name="T40" fmla="*/ 0 w 619"/>
                  <a:gd name="T41" fmla="*/ 0 h 1085"/>
                  <a:gd name="T42" fmla="*/ 0 w 619"/>
                  <a:gd name="T43" fmla="*/ 0 h 1085"/>
                  <a:gd name="T44" fmla="*/ 0 w 619"/>
                  <a:gd name="T45" fmla="*/ 0 h 1085"/>
                  <a:gd name="T46" fmla="*/ 0 w 619"/>
                  <a:gd name="T47" fmla="*/ 0 h 1085"/>
                  <a:gd name="T48" fmla="*/ 0 w 619"/>
                  <a:gd name="T49" fmla="*/ 0 h 108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19"/>
                  <a:gd name="T76" fmla="*/ 0 h 1085"/>
                  <a:gd name="T77" fmla="*/ 619 w 619"/>
                  <a:gd name="T78" fmla="*/ 1085 h 108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19" h="1085">
                    <a:moveTo>
                      <a:pt x="208" y="161"/>
                    </a:moveTo>
                    <a:lnTo>
                      <a:pt x="284" y="80"/>
                    </a:lnTo>
                    <a:lnTo>
                      <a:pt x="411" y="3"/>
                    </a:lnTo>
                    <a:lnTo>
                      <a:pt x="469" y="0"/>
                    </a:lnTo>
                    <a:lnTo>
                      <a:pt x="573" y="34"/>
                    </a:lnTo>
                    <a:lnTo>
                      <a:pt x="619" y="85"/>
                    </a:lnTo>
                    <a:lnTo>
                      <a:pt x="619" y="161"/>
                    </a:lnTo>
                    <a:lnTo>
                      <a:pt x="542" y="304"/>
                    </a:lnTo>
                    <a:lnTo>
                      <a:pt x="458" y="415"/>
                    </a:lnTo>
                    <a:lnTo>
                      <a:pt x="422" y="508"/>
                    </a:lnTo>
                    <a:lnTo>
                      <a:pt x="399" y="615"/>
                    </a:lnTo>
                    <a:lnTo>
                      <a:pt x="422" y="719"/>
                    </a:lnTo>
                    <a:lnTo>
                      <a:pt x="445" y="820"/>
                    </a:lnTo>
                    <a:lnTo>
                      <a:pt x="445" y="935"/>
                    </a:lnTo>
                    <a:lnTo>
                      <a:pt x="411" y="1005"/>
                    </a:lnTo>
                    <a:lnTo>
                      <a:pt x="334" y="1043"/>
                    </a:lnTo>
                    <a:lnTo>
                      <a:pt x="242" y="1085"/>
                    </a:lnTo>
                    <a:lnTo>
                      <a:pt x="157" y="1085"/>
                    </a:lnTo>
                    <a:lnTo>
                      <a:pt x="100" y="1054"/>
                    </a:lnTo>
                    <a:lnTo>
                      <a:pt x="23" y="927"/>
                    </a:lnTo>
                    <a:lnTo>
                      <a:pt x="0" y="797"/>
                    </a:lnTo>
                    <a:lnTo>
                      <a:pt x="8" y="628"/>
                    </a:lnTo>
                    <a:lnTo>
                      <a:pt x="65" y="415"/>
                    </a:lnTo>
                    <a:lnTo>
                      <a:pt x="123" y="277"/>
                    </a:lnTo>
                    <a:lnTo>
                      <a:pt x="208" y="161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0" name="Freeform 12"/>
              <p:cNvSpPr>
                <a:spLocks noChangeAspect="1"/>
              </p:cNvSpPr>
              <p:nvPr/>
            </p:nvSpPr>
            <p:spPr bwMode="auto">
              <a:xfrm rot="-344968">
                <a:off x="756" y="3461"/>
                <a:ext cx="177" cy="113"/>
              </a:xfrm>
              <a:custGeom>
                <a:avLst/>
                <a:gdLst>
                  <a:gd name="T0" fmla="*/ 0 w 782"/>
                  <a:gd name="T1" fmla="*/ 0 h 808"/>
                  <a:gd name="T2" fmla="*/ 0 w 782"/>
                  <a:gd name="T3" fmla="*/ 0 h 808"/>
                  <a:gd name="T4" fmla="*/ 0 w 782"/>
                  <a:gd name="T5" fmla="*/ 0 h 808"/>
                  <a:gd name="T6" fmla="*/ 0 w 782"/>
                  <a:gd name="T7" fmla="*/ 0 h 808"/>
                  <a:gd name="T8" fmla="*/ 0 w 782"/>
                  <a:gd name="T9" fmla="*/ 0 h 808"/>
                  <a:gd name="T10" fmla="*/ 0 w 782"/>
                  <a:gd name="T11" fmla="*/ 0 h 808"/>
                  <a:gd name="T12" fmla="*/ 0 w 782"/>
                  <a:gd name="T13" fmla="*/ 0 h 808"/>
                  <a:gd name="T14" fmla="*/ 0 w 782"/>
                  <a:gd name="T15" fmla="*/ 0 h 808"/>
                  <a:gd name="T16" fmla="*/ 0 w 782"/>
                  <a:gd name="T17" fmla="*/ 0 h 808"/>
                  <a:gd name="T18" fmla="*/ 0 w 782"/>
                  <a:gd name="T19" fmla="*/ 0 h 808"/>
                  <a:gd name="T20" fmla="*/ 0 w 782"/>
                  <a:gd name="T21" fmla="*/ 0 h 808"/>
                  <a:gd name="T22" fmla="*/ 0 w 782"/>
                  <a:gd name="T23" fmla="*/ 0 h 808"/>
                  <a:gd name="T24" fmla="*/ 0 w 782"/>
                  <a:gd name="T25" fmla="*/ 0 h 808"/>
                  <a:gd name="T26" fmla="*/ 0 w 782"/>
                  <a:gd name="T27" fmla="*/ 0 h 808"/>
                  <a:gd name="T28" fmla="*/ 0 w 782"/>
                  <a:gd name="T29" fmla="*/ 0 h 808"/>
                  <a:gd name="T30" fmla="*/ 0 w 782"/>
                  <a:gd name="T31" fmla="*/ 0 h 808"/>
                  <a:gd name="T32" fmla="*/ 0 w 782"/>
                  <a:gd name="T33" fmla="*/ 0 h 808"/>
                  <a:gd name="T34" fmla="*/ 0 w 782"/>
                  <a:gd name="T35" fmla="*/ 0 h 808"/>
                  <a:gd name="T36" fmla="*/ 0 w 782"/>
                  <a:gd name="T37" fmla="*/ 0 h 808"/>
                  <a:gd name="T38" fmla="*/ 0 w 782"/>
                  <a:gd name="T39" fmla="*/ 0 h 808"/>
                  <a:gd name="T40" fmla="*/ 0 w 782"/>
                  <a:gd name="T41" fmla="*/ 0 h 808"/>
                  <a:gd name="T42" fmla="*/ 0 w 782"/>
                  <a:gd name="T43" fmla="*/ 0 h 808"/>
                  <a:gd name="T44" fmla="*/ 0 w 782"/>
                  <a:gd name="T45" fmla="*/ 0 h 808"/>
                  <a:gd name="T46" fmla="*/ 0 w 782"/>
                  <a:gd name="T47" fmla="*/ 0 h 808"/>
                  <a:gd name="T48" fmla="*/ 0 w 782"/>
                  <a:gd name="T49" fmla="*/ 0 h 808"/>
                  <a:gd name="T50" fmla="*/ 0 w 782"/>
                  <a:gd name="T51" fmla="*/ 0 h 808"/>
                  <a:gd name="T52" fmla="*/ 0 w 782"/>
                  <a:gd name="T53" fmla="*/ 0 h 808"/>
                  <a:gd name="T54" fmla="*/ 0 w 782"/>
                  <a:gd name="T55" fmla="*/ 0 h 808"/>
                  <a:gd name="T56" fmla="*/ 0 w 782"/>
                  <a:gd name="T57" fmla="*/ 0 h 808"/>
                  <a:gd name="T58" fmla="*/ 0 w 782"/>
                  <a:gd name="T59" fmla="*/ 0 h 808"/>
                  <a:gd name="T60" fmla="*/ 0 w 782"/>
                  <a:gd name="T61" fmla="*/ 0 h 808"/>
                  <a:gd name="T62" fmla="*/ 0 w 782"/>
                  <a:gd name="T63" fmla="*/ 0 h 808"/>
                  <a:gd name="T64" fmla="*/ 0 w 782"/>
                  <a:gd name="T65" fmla="*/ 0 h 808"/>
                  <a:gd name="T66" fmla="*/ 0 w 782"/>
                  <a:gd name="T67" fmla="*/ 0 h 808"/>
                  <a:gd name="T68" fmla="*/ 0 w 782"/>
                  <a:gd name="T69" fmla="*/ 0 h 808"/>
                  <a:gd name="T70" fmla="*/ 0 w 782"/>
                  <a:gd name="T71" fmla="*/ 0 h 808"/>
                  <a:gd name="T72" fmla="*/ 0 w 782"/>
                  <a:gd name="T73" fmla="*/ 0 h 808"/>
                  <a:gd name="T74" fmla="*/ 0 w 782"/>
                  <a:gd name="T75" fmla="*/ 0 h 808"/>
                  <a:gd name="T76" fmla="*/ 0 w 782"/>
                  <a:gd name="T77" fmla="*/ 0 h 808"/>
                  <a:gd name="T78" fmla="*/ 0 w 782"/>
                  <a:gd name="T79" fmla="*/ 0 h 808"/>
                  <a:gd name="T80" fmla="*/ 0 w 782"/>
                  <a:gd name="T81" fmla="*/ 0 h 808"/>
                  <a:gd name="T82" fmla="*/ 0 w 782"/>
                  <a:gd name="T83" fmla="*/ 0 h 808"/>
                  <a:gd name="T84" fmla="*/ 0 w 782"/>
                  <a:gd name="T85" fmla="*/ 0 h 808"/>
                  <a:gd name="T86" fmla="*/ 0 w 782"/>
                  <a:gd name="T87" fmla="*/ 0 h 808"/>
                  <a:gd name="T88" fmla="*/ 0 w 782"/>
                  <a:gd name="T89" fmla="*/ 0 h 808"/>
                  <a:gd name="T90" fmla="*/ 0 w 782"/>
                  <a:gd name="T91" fmla="*/ 0 h 808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782"/>
                  <a:gd name="T139" fmla="*/ 0 h 808"/>
                  <a:gd name="T140" fmla="*/ 782 w 782"/>
                  <a:gd name="T141" fmla="*/ 808 h 808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782" h="808">
                    <a:moveTo>
                      <a:pt x="0" y="76"/>
                    </a:moveTo>
                    <a:lnTo>
                      <a:pt x="66" y="0"/>
                    </a:lnTo>
                    <a:lnTo>
                      <a:pt x="163" y="0"/>
                    </a:lnTo>
                    <a:lnTo>
                      <a:pt x="343" y="19"/>
                    </a:lnTo>
                    <a:lnTo>
                      <a:pt x="555" y="30"/>
                    </a:lnTo>
                    <a:lnTo>
                      <a:pt x="636" y="65"/>
                    </a:lnTo>
                    <a:lnTo>
                      <a:pt x="670" y="110"/>
                    </a:lnTo>
                    <a:lnTo>
                      <a:pt x="678" y="180"/>
                    </a:lnTo>
                    <a:lnTo>
                      <a:pt x="654" y="253"/>
                    </a:lnTo>
                    <a:lnTo>
                      <a:pt x="589" y="365"/>
                    </a:lnTo>
                    <a:lnTo>
                      <a:pt x="504" y="457"/>
                    </a:lnTo>
                    <a:lnTo>
                      <a:pt x="439" y="541"/>
                    </a:lnTo>
                    <a:lnTo>
                      <a:pt x="412" y="607"/>
                    </a:lnTo>
                    <a:lnTo>
                      <a:pt x="393" y="653"/>
                    </a:lnTo>
                    <a:lnTo>
                      <a:pt x="400" y="689"/>
                    </a:lnTo>
                    <a:lnTo>
                      <a:pt x="405" y="711"/>
                    </a:lnTo>
                    <a:lnTo>
                      <a:pt x="482" y="711"/>
                    </a:lnTo>
                    <a:lnTo>
                      <a:pt x="601" y="692"/>
                    </a:lnTo>
                    <a:lnTo>
                      <a:pt x="678" y="692"/>
                    </a:lnTo>
                    <a:lnTo>
                      <a:pt x="758" y="723"/>
                    </a:lnTo>
                    <a:lnTo>
                      <a:pt x="782" y="761"/>
                    </a:lnTo>
                    <a:lnTo>
                      <a:pt x="758" y="796"/>
                    </a:lnTo>
                    <a:lnTo>
                      <a:pt x="724" y="808"/>
                    </a:lnTo>
                    <a:lnTo>
                      <a:pt x="670" y="792"/>
                    </a:lnTo>
                    <a:lnTo>
                      <a:pt x="597" y="749"/>
                    </a:lnTo>
                    <a:lnTo>
                      <a:pt x="520" y="757"/>
                    </a:lnTo>
                    <a:lnTo>
                      <a:pt x="393" y="780"/>
                    </a:lnTo>
                    <a:lnTo>
                      <a:pt x="355" y="773"/>
                    </a:lnTo>
                    <a:lnTo>
                      <a:pt x="335" y="746"/>
                    </a:lnTo>
                    <a:lnTo>
                      <a:pt x="335" y="681"/>
                    </a:lnTo>
                    <a:lnTo>
                      <a:pt x="335" y="588"/>
                    </a:lnTo>
                    <a:lnTo>
                      <a:pt x="389" y="518"/>
                    </a:lnTo>
                    <a:lnTo>
                      <a:pt x="470" y="414"/>
                    </a:lnTo>
                    <a:lnTo>
                      <a:pt x="540" y="323"/>
                    </a:lnTo>
                    <a:lnTo>
                      <a:pt x="586" y="253"/>
                    </a:lnTo>
                    <a:lnTo>
                      <a:pt x="609" y="192"/>
                    </a:lnTo>
                    <a:lnTo>
                      <a:pt x="597" y="157"/>
                    </a:lnTo>
                    <a:lnTo>
                      <a:pt x="566" y="115"/>
                    </a:lnTo>
                    <a:lnTo>
                      <a:pt x="520" y="103"/>
                    </a:lnTo>
                    <a:lnTo>
                      <a:pt x="470" y="103"/>
                    </a:lnTo>
                    <a:lnTo>
                      <a:pt x="358" y="103"/>
                    </a:lnTo>
                    <a:lnTo>
                      <a:pt x="193" y="134"/>
                    </a:lnTo>
                    <a:lnTo>
                      <a:pt x="70" y="146"/>
                    </a:lnTo>
                    <a:lnTo>
                      <a:pt x="20" y="134"/>
                    </a:lnTo>
                    <a:lnTo>
                      <a:pt x="0" y="115"/>
                    </a:lnTo>
                    <a:lnTo>
                      <a:pt x="0" y="76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1" name="Freeform 13"/>
              <p:cNvSpPr>
                <a:spLocks noChangeAspect="1"/>
              </p:cNvSpPr>
              <p:nvPr/>
            </p:nvSpPr>
            <p:spPr bwMode="auto">
              <a:xfrm rot="-1760706">
                <a:off x="511" y="3496"/>
                <a:ext cx="253" cy="99"/>
              </a:xfrm>
              <a:custGeom>
                <a:avLst/>
                <a:gdLst>
                  <a:gd name="T0" fmla="*/ 0 w 992"/>
                  <a:gd name="T1" fmla="*/ 0 h 770"/>
                  <a:gd name="T2" fmla="*/ 0 w 992"/>
                  <a:gd name="T3" fmla="*/ 0 h 770"/>
                  <a:gd name="T4" fmla="*/ 0 w 992"/>
                  <a:gd name="T5" fmla="*/ 0 h 770"/>
                  <a:gd name="T6" fmla="*/ 0 w 992"/>
                  <a:gd name="T7" fmla="*/ 0 h 770"/>
                  <a:gd name="T8" fmla="*/ 0 w 992"/>
                  <a:gd name="T9" fmla="*/ 0 h 770"/>
                  <a:gd name="T10" fmla="*/ 0 w 992"/>
                  <a:gd name="T11" fmla="*/ 0 h 770"/>
                  <a:gd name="T12" fmla="*/ 0 w 992"/>
                  <a:gd name="T13" fmla="*/ 0 h 770"/>
                  <a:gd name="T14" fmla="*/ 0 w 992"/>
                  <a:gd name="T15" fmla="*/ 0 h 770"/>
                  <a:gd name="T16" fmla="*/ 0 w 992"/>
                  <a:gd name="T17" fmla="*/ 0 h 770"/>
                  <a:gd name="T18" fmla="*/ 0 w 992"/>
                  <a:gd name="T19" fmla="*/ 0 h 770"/>
                  <a:gd name="T20" fmla="*/ 0 w 992"/>
                  <a:gd name="T21" fmla="*/ 0 h 770"/>
                  <a:gd name="T22" fmla="*/ 0 w 992"/>
                  <a:gd name="T23" fmla="*/ 0 h 770"/>
                  <a:gd name="T24" fmla="*/ 0 w 992"/>
                  <a:gd name="T25" fmla="*/ 0 h 770"/>
                  <a:gd name="T26" fmla="*/ 0 w 992"/>
                  <a:gd name="T27" fmla="*/ 0 h 770"/>
                  <a:gd name="T28" fmla="*/ 0 w 992"/>
                  <a:gd name="T29" fmla="*/ 0 h 770"/>
                  <a:gd name="T30" fmla="*/ 0 w 992"/>
                  <a:gd name="T31" fmla="*/ 0 h 770"/>
                  <a:gd name="T32" fmla="*/ 0 w 992"/>
                  <a:gd name="T33" fmla="*/ 0 h 770"/>
                  <a:gd name="T34" fmla="*/ 0 w 992"/>
                  <a:gd name="T35" fmla="*/ 0 h 770"/>
                  <a:gd name="T36" fmla="*/ 0 w 992"/>
                  <a:gd name="T37" fmla="*/ 0 h 770"/>
                  <a:gd name="T38" fmla="*/ 0 w 992"/>
                  <a:gd name="T39" fmla="*/ 0 h 770"/>
                  <a:gd name="T40" fmla="*/ 0 w 992"/>
                  <a:gd name="T41" fmla="*/ 0 h 770"/>
                  <a:gd name="T42" fmla="*/ 0 w 992"/>
                  <a:gd name="T43" fmla="*/ 0 h 770"/>
                  <a:gd name="T44" fmla="*/ 0 w 992"/>
                  <a:gd name="T45" fmla="*/ 0 h 770"/>
                  <a:gd name="T46" fmla="*/ 0 w 992"/>
                  <a:gd name="T47" fmla="*/ 0 h 770"/>
                  <a:gd name="T48" fmla="*/ 0 w 992"/>
                  <a:gd name="T49" fmla="*/ 0 h 770"/>
                  <a:gd name="T50" fmla="*/ 0 w 992"/>
                  <a:gd name="T51" fmla="*/ 0 h 770"/>
                  <a:gd name="T52" fmla="*/ 0 w 992"/>
                  <a:gd name="T53" fmla="*/ 0 h 770"/>
                  <a:gd name="T54" fmla="*/ 0 w 992"/>
                  <a:gd name="T55" fmla="*/ 0 h 770"/>
                  <a:gd name="T56" fmla="*/ 0 w 992"/>
                  <a:gd name="T57" fmla="*/ 0 h 770"/>
                  <a:gd name="T58" fmla="*/ 0 w 992"/>
                  <a:gd name="T59" fmla="*/ 0 h 770"/>
                  <a:gd name="T60" fmla="*/ 0 w 992"/>
                  <a:gd name="T61" fmla="*/ 0 h 770"/>
                  <a:gd name="T62" fmla="*/ 0 w 992"/>
                  <a:gd name="T63" fmla="*/ 0 h 770"/>
                  <a:gd name="T64" fmla="*/ 0 w 992"/>
                  <a:gd name="T65" fmla="*/ 0 h 770"/>
                  <a:gd name="T66" fmla="*/ 0 w 992"/>
                  <a:gd name="T67" fmla="*/ 0 h 770"/>
                  <a:gd name="T68" fmla="*/ 0 w 992"/>
                  <a:gd name="T69" fmla="*/ 0 h 770"/>
                  <a:gd name="T70" fmla="*/ 0 w 992"/>
                  <a:gd name="T71" fmla="*/ 0 h 770"/>
                  <a:gd name="T72" fmla="*/ 0 w 992"/>
                  <a:gd name="T73" fmla="*/ 0 h 770"/>
                  <a:gd name="T74" fmla="*/ 0 w 992"/>
                  <a:gd name="T75" fmla="*/ 0 h 770"/>
                  <a:gd name="T76" fmla="*/ 0 w 992"/>
                  <a:gd name="T77" fmla="*/ 0 h 770"/>
                  <a:gd name="T78" fmla="*/ 0 w 992"/>
                  <a:gd name="T79" fmla="*/ 0 h 770"/>
                  <a:gd name="T80" fmla="*/ 0 w 992"/>
                  <a:gd name="T81" fmla="*/ 0 h 770"/>
                  <a:gd name="T82" fmla="*/ 0 w 992"/>
                  <a:gd name="T83" fmla="*/ 0 h 770"/>
                  <a:gd name="T84" fmla="*/ 0 w 992"/>
                  <a:gd name="T85" fmla="*/ 0 h 770"/>
                  <a:gd name="T86" fmla="*/ 0 w 992"/>
                  <a:gd name="T87" fmla="*/ 0 h 770"/>
                  <a:gd name="T88" fmla="*/ 0 w 992"/>
                  <a:gd name="T89" fmla="*/ 0 h 770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992"/>
                  <a:gd name="T136" fmla="*/ 0 h 770"/>
                  <a:gd name="T137" fmla="*/ 992 w 992"/>
                  <a:gd name="T138" fmla="*/ 770 h 770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992" h="770">
                    <a:moveTo>
                      <a:pt x="808" y="320"/>
                    </a:moveTo>
                    <a:lnTo>
                      <a:pt x="823" y="219"/>
                    </a:lnTo>
                    <a:lnTo>
                      <a:pt x="881" y="181"/>
                    </a:lnTo>
                    <a:lnTo>
                      <a:pt x="950" y="174"/>
                    </a:lnTo>
                    <a:lnTo>
                      <a:pt x="992" y="219"/>
                    </a:lnTo>
                    <a:lnTo>
                      <a:pt x="973" y="308"/>
                    </a:lnTo>
                    <a:lnTo>
                      <a:pt x="935" y="427"/>
                    </a:lnTo>
                    <a:lnTo>
                      <a:pt x="857" y="562"/>
                    </a:lnTo>
                    <a:lnTo>
                      <a:pt x="761" y="677"/>
                    </a:lnTo>
                    <a:lnTo>
                      <a:pt x="681" y="739"/>
                    </a:lnTo>
                    <a:lnTo>
                      <a:pt x="592" y="770"/>
                    </a:lnTo>
                    <a:lnTo>
                      <a:pt x="507" y="759"/>
                    </a:lnTo>
                    <a:lnTo>
                      <a:pt x="442" y="723"/>
                    </a:lnTo>
                    <a:lnTo>
                      <a:pt x="419" y="666"/>
                    </a:lnTo>
                    <a:lnTo>
                      <a:pt x="392" y="566"/>
                    </a:lnTo>
                    <a:lnTo>
                      <a:pt x="361" y="382"/>
                    </a:lnTo>
                    <a:lnTo>
                      <a:pt x="338" y="254"/>
                    </a:lnTo>
                    <a:lnTo>
                      <a:pt x="338" y="104"/>
                    </a:lnTo>
                    <a:lnTo>
                      <a:pt x="323" y="78"/>
                    </a:lnTo>
                    <a:lnTo>
                      <a:pt x="277" y="70"/>
                    </a:lnTo>
                    <a:lnTo>
                      <a:pt x="223" y="112"/>
                    </a:lnTo>
                    <a:lnTo>
                      <a:pt x="173" y="181"/>
                    </a:lnTo>
                    <a:lnTo>
                      <a:pt x="115" y="219"/>
                    </a:lnTo>
                    <a:lnTo>
                      <a:pt x="27" y="219"/>
                    </a:lnTo>
                    <a:lnTo>
                      <a:pt x="0" y="196"/>
                    </a:lnTo>
                    <a:lnTo>
                      <a:pt x="0" y="158"/>
                    </a:lnTo>
                    <a:lnTo>
                      <a:pt x="39" y="123"/>
                    </a:lnTo>
                    <a:lnTo>
                      <a:pt x="81" y="135"/>
                    </a:lnTo>
                    <a:lnTo>
                      <a:pt x="119" y="127"/>
                    </a:lnTo>
                    <a:lnTo>
                      <a:pt x="189" y="78"/>
                    </a:lnTo>
                    <a:lnTo>
                      <a:pt x="257" y="23"/>
                    </a:lnTo>
                    <a:lnTo>
                      <a:pt x="323" y="8"/>
                    </a:lnTo>
                    <a:lnTo>
                      <a:pt x="415" y="0"/>
                    </a:lnTo>
                    <a:lnTo>
                      <a:pt x="419" y="42"/>
                    </a:lnTo>
                    <a:lnTo>
                      <a:pt x="397" y="89"/>
                    </a:lnTo>
                    <a:lnTo>
                      <a:pt x="392" y="208"/>
                    </a:lnTo>
                    <a:lnTo>
                      <a:pt x="419" y="366"/>
                    </a:lnTo>
                    <a:lnTo>
                      <a:pt x="462" y="520"/>
                    </a:lnTo>
                    <a:lnTo>
                      <a:pt x="499" y="612"/>
                    </a:lnTo>
                    <a:lnTo>
                      <a:pt x="558" y="655"/>
                    </a:lnTo>
                    <a:lnTo>
                      <a:pt x="615" y="655"/>
                    </a:lnTo>
                    <a:lnTo>
                      <a:pt x="673" y="612"/>
                    </a:lnTo>
                    <a:lnTo>
                      <a:pt x="750" y="515"/>
                    </a:lnTo>
                    <a:lnTo>
                      <a:pt x="800" y="377"/>
                    </a:lnTo>
                    <a:lnTo>
                      <a:pt x="808" y="320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2" name="Freeform 14"/>
              <p:cNvSpPr>
                <a:spLocks noChangeAspect="1"/>
              </p:cNvSpPr>
              <p:nvPr/>
            </p:nvSpPr>
            <p:spPr bwMode="auto">
              <a:xfrm rot="-344968">
                <a:off x="632" y="3191"/>
                <a:ext cx="104" cy="184"/>
              </a:xfrm>
              <a:custGeom>
                <a:avLst/>
                <a:gdLst>
                  <a:gd name="T0" fmla="*/ 0 w 699"/>
                  <a:gd name="T1" fmla="*/ 0 h 1216"/>
                  <a:gd name="T2" fmla="*/ 0 w 699"/>
                  <a:gd name="T3" fmla="*/ 0 h 1216"/>
                  <a:gd name="T4" fmla="*/ 0 w 699"/>
                  <a:gd name="T5" fmla="*/ 0 h 1216"/>
                  <a:gd name="T6" fmla="*/ 0 w 699"/>
                  <a:gd name="T7" fmla="*/ 0 h 1216"/>
                  <a:gd name="T8" fmla="*/ 0 w 699"/>
                  <a:gd name="T9" fmla="*/ 0 h 1216"/>
                  <a:gd name="T10" fmla="*/ 0 w 699"/>
                  <a:gd name="T11" fmla="*/ 0 h 1216"/>
                  <a:gd name="T12" fmla="*/ 0 w 699"/>
                  <a:gd name="T13" fmla="*/ 0 h 1216"/>
                  <a:gd name="T14" fmla="*/ 0 w 699"/>
                  <a:gd name="T15" fmla="*/ 0 h 1216"/>
                  <a:gd name="T16" fmla="*/ 0 w 699"/>
                  <a:gd name="T17" fmla="*/ 0 h 1216"/>
                  <a:gd name="T18" fmla="*/ 0 w 699"/>
                  <a:gd name="T19" fmla="*/ 0 h 1216"/>
                  <a:gd name="T20" fmla="*/ 0 w 699"/>
                  <a:gd name="T21" fmla="*/ 0 h 1216"/>
                  <a:gd name="T22" fmla="*/ 0 w 699"/>
                  <a:gd name="T23" fmla="*/ 0 h 1216"/>
                  <a:gd name="T24" fmla="*/ 0 w 699"/>
                  <a:gd name="T25" fmla="*/ 0 h 1216"/>
                  <a:gd name="T26" fmla="*/ 0 w 699"/>
                  <a:gd name="T27" fmla="*/ 0 h 1216"/>
                  <a:gd name="T28" fmla="*/ 0 w 699"/>
                  <a:gd name="T29" fmla="*/ 0 h 1216"/>
                  <a:gd name="T30" fmla="*/ 0 w 699"/>
                  <a:gd name="T31" fmla="*/ 0 h 1216"/>
                  <a:gd name="T32" fmla="*/ 0 w 699"/>
                  <a:gd name="T33" fmla="*/ 0 h 1216"/>
                  <a:gd name="T34" fmla="*/ 0 w 699"/>
                  <a:gd name="T35" fmla="*/ 0 h 1216"/>
                  <a:gd name="T36" fmla="*/ 0 w 699"/>
                  <a:gd name="T37" fmla="*/ 0 h 1216"/>
                  <a:gd name="T38" fmla="*/ 0 w 699"/>
                  <a:gd name="T39" fmla="*/ 0 h 1216"/>
                  <a:gd name="T40" fmla="*/ 0 w 699"/>
                  <a:gd name="T41" fmla="*/ 0 h 1216"/>
                  <a:gd name="T42" fmla="*/ 0 w 699"/>
                  <a:gd name="T43" fmla="*/ 0 h 1216"/>
                  <a:gd name="T44" fmla="*/ 0 w 699"/>
                  <a:gd name="T45" fmla="*/ 0 h 1216"/>
                  <a:gd name="T46" fmla="*/ 0 w 699"/>
                  <a:gd name="T47" fmla="*/ 0 h 1216"/>
                  <a:gd name="T48" fmla="*/ 0 w 699"/>
                  <a:gd name="T49" fmla="*/ 0 h 1216"/>
                  <a:gd name="T50" fmla="*/ 0 w 699"/>
                  <a:gd name="T51" fmla="*/ 0 h 1216"/>
                  <a:gd name="T52" fmla="*/ 0 w 699"/>
                  <a:gd name="T53" fmla="*/ 0 h 1216"/>
                  <a:gd name="T54" fmla="*/ 0 w 699"/>
                  <a:gd name="T55" fmla="*/ 0 h 1216"/>
                  <a:gd name="T56" fmla="*/ 0 w 699"/>
                  <a:gd name="T57" fmla="*/ 0 h 1216"/>
                  <a:gd name="T58" fmla="*/ 0 w 699"/>
                  <a:gd name="T59" fmla="*/ 0 h 1216"/>
                  <a:gd name="T60" fmla="*/ 0 w 699"/>
                  <a:gd name="T61" fmla="*/ 0 h 1216"/>
                  <a:gd name="T62" fmla="*/ 0 w 699"/>
                  <a:gd name="T63" fmla="*/ 0 h 1216"/>
                  <a:gd name="T64" fmla="*/ 0 w 699"/>
                  <a:gd name="T65" fmla="*/ 0 h 1216"/>
                  <a:gd name="T66" fmla="*/ 0 w 699"/>
                  <a:gd name="T67" fmla="*/ 0 h 1216"/>
                  <a:gd name="T68" fmla="*/ 0 w 699"/>
                  <a:gd name="T69" fmla="*/ 0 h 1216"/>
                  <a:gd name="T70" fmla="*/ 0 w 699"/>
                  <a:gd name="T71" fmla="*/ 0 h 1216"/>
                  <a:gd name="T72" fmla="*/ 0 w 699"/>
                  <a:gd name="T73" fmla="*/ 0 h 1216"/>
                  <a:gd name="T74" fmla="*/ 0 w 699"/>
                  <a:gd name="T75" fmla="*/ 0 h 1216"/>
                  <a:gd name="T76" fmla="*/ 0 w 699"/>
                  <a:gd name="T77" fmla="*/ 0 h 1216"/>
                  <a:gd name="T78" fmla="*/ 0 w 699"/>
                  <a:gd name="T79" fmla="*/ 0 h 1216"/>
                  <a:gd name="T80" fmla="*/ 0 w 699"/>
                  <a:gd name="T81" fmla="*/ 0 h 1216"/>
                  <a:gd name="T82" fmla="*/ 0 w 699"/>
                  <a:gd name="T83" fmla="*/ 0 h 121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699"/>
                  <a:gd name="T127" fmla="*/ 0 h 1216"/>
                  <a:gd name="T128" fmla="*/ 699 w 699"/>
                  <a:gd name="T129" fmla="*/ 1216 h 121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699" h="1216">
                    <a:moveTo>
                      <a:pt x="445" y="923"/>
                    </a:moveTo>
                    <a:lnTo>
                      <a:pt x="560" y="1039"/>
                    </a:lnTo>
                    <a:lnTo>
                      <a:pt x="606" y="1039"/>
                    </a:lnTo>
                    <a:lnTo>
                      <a:pt x="684" y="1086"/>
                    </a:lnTo>
                    <a:lnTo>
                      <a:pt x="699" y="1139"/>
                    </a:lnTo>
                    <a:lnTo>
                      <a:pt x="676" y="1208"/>
                    </a:lnTo>
                    <a:lnTo>
                      <a:pt x="614" y="1216"/>
                    </a:lnTo>
                    <a:lnTo>
                      <a:pt x="537" y="1162"/>
                    </a:lnTo>
                    <a:lnTo>
                      <a:pt x="383" y="1016"/>
                    </a:lnTo>
                    <a:lnTo>
                      <a:pt x="284" y="878"/>
                    </a:lnTo>
                    <a:lnTo>
                      <a:pt x="237" y="769"/>
                    </a:lnTo>
                    <a:lnTo>
                      <a:pt x="206" y="585"/>
                    </a:lnTo>
                    <a:lnTo>
                      <a:pt x="206" y="346"/>
                    </a:lnTo>
                    <a:lnTo>
                      <a:pt x="198" y="285"/>
                    </a:lnTo>
                    <a:lnTo>
                      <a:pt x="153" y="239"/>
                    </a:lnTo>
                    <a:lnTo>
                      <a:pt x="22" y="247"/>
                    </a:lnTo>
                    <a:lnTo>
                      <a:pt x="0" y="223"/>
                    </a:lnTo>
                    <a:lnTo>
                      <a:pt x="29" y="208"/>
                    </a:lnTo>
                    <a:lnTo>
                      <a:pt x="122" y="200"/>
                    </a:lnTo>
                    <a:lnTo>
                      <a:pt x="138" y="185"/>
                    </a:lnTo>
                    <a:lnTo>
                      <a:pt x="6" y="107"/>
                    </a:lnTo>
                    <a:lnTo>
                      <a:pt x="6" y="77"/>
                    </a:lnTo>
                    <a:lnTo>
                      <a:pt x="29" y="70"/>
                    </a:lnTo>
                    <a:lnTo>
                      <a:pt x="138" y="130"/>
                    </a:lnTo>
                    <a:lnTo>
                      <a:pt x="161" y="123"/>
                    </a:lnTo>
                    <a:lnTo>
                      <a:pt x="138" y="8"/>
                    </a:lnTo>
                    <a:lnTo>
                      <a:pt x="153" y="0"/>
                    </a:lnTo>
                    <a:lnTo>
                      <a:pt x="169" y="8"/>
                    </a:lnTo>
                    <a:lnTo>
                      <a:pt x="198" y="123"/>
                    </a:lnTo>
                    <a:lnTo>
                      <a:pt x="222" y="130"/>
                    </a:lnTo>
                    <a:lnTo>
                      <a:pt x="284" y="8"/>
                    </a:lnTo>
                    <a:lnTo>
                      <a:pt x="299" y="8"/>
                    </a:lnTo>
                    <a:lnTo>
                      <a:pt x="299" y="46"/>
                    </a:lnTo>
                    <a:lnTo>
                      <a:pt x="260" y="146"/>
                    </a:lnTo>
                    <a:lnTo>
                      <a:pt x="260" y="200"/>
                    </a:lnTo>
                    <a:lnTo>
                      <a:pt x="276" y="270"/>
                    </a:lnTo>
                    <a:lnTo>
                      <a:pt x="268" y="361"/>
                    </a:lnTo>
                    <a:lnTo>
                      <a:pt x="276" y="531"/>
                    </a:lnTo>
                    <a:lnTo>
                      <a:pt x="291" y="639"/>
                    </a:lnTo>
                    <a:lnTo>
                      <a:pt x="330" y="762"/>
                    </a:lnTo>
                    <a:lnTo>
                      <a:pt x="383" y="855"/>
                    </a:lnTo>
                    <a:lnTo>
                      <a:pt x="445" y="923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9103" name="Freeform 15"/>
              <p:cNvSpPr>
                <a:spLocks noChangeAspect="1"/>
              </p:cNvSpPr>
              <p:nvPr/>
            </p:nvSpPr>
            <p:spPr bwMode="auto">
              <a:xfrm rot="-344968">
                <a:off x="756" y="3191"/>
                <a:ext cx="135" cy="153"/>
              </a:xfrm>
              <a:custGeom>
                <a:avLst/>
                <a:gdLst>
                  <a:gd name="T0" fmla="*/ 0 w 915"/>
                  <a:gd name="T1" fmla="*/ 0 h 1139"/>
                  <a:gd name="T2" fmla="*/ 0 w 915"/>
                  <a:gd name="T3" fmla="*/ 0 h 1139"/>
                  <a:gd name="T4" fmla="*/ 0 w 915"/>
                  <a:gd name="T5" fmla="*/ 0 h 1139"/>
                  <a:gd name="T6" fmla="*/ 0 w 915"/>
                  <a:gd name="T7" fmla="*/ 0 h 1139"/>
                  <a:gd name="T8" fmla="*/ 0 w 915"/>
                  <a:gd name="T9" fmla="*/ 0 h 1139"/>
                  <a:gd name="T10" fmla="*/ 0 w 915"/>
                  <a:gd name="T11" fmla="*/ 0 h 1139"/>
                  <a:gd name="T12" fmla="*/ 0 w 915"/>
                  <a:gd name="T13" fmla="*/ 0 h 1139"/>
                  <a:gd name="T14" fmla="*/ 0 w 915"/>
                  <a:gd name="T15" fmla="*/ 0 h 1139"/>
                  <a:gd name="T16" fmla="*/ 0 w 915"/>
                  <a:gd name="T17" fmla="*/ 0 h 1139"/>
                  <a:gd name="T18" fmla="*/ 0 w 915"/>
                  <a:gd name="T19" fmla="*/ 0 h 1139"/>
                  <a:gd name="T20" fmla="*/ 0 w 915"/>
                  <a:gd name="T21" fmla="*/ 0 h 1139"/>
                  <a:gd name="T22" fmla="*/ 0 w 915"/>
                  <a:gd name="T23" fmla="*/ 0 h 1139"/>
                  <a:gd name="T24" fmla="*/ 0 w 915"/>
                  <a:gd name="T25" fmla="*/ 0 h 1139"/>
                  <a:gd name="T26" fmla="*/ 0 w 915"/>
                  <a:gd name="T27" fmla="*/ 0 h 1139"/>
                  <a:gd name="T28" fmla="*/ 0 w 915"/>
                  <a:gd name="T29" fmla="*/ 0 h 1139"/>
                  <a:gd name="T30" fmla="*/ 0 w 915"/>
                  <a:gd name="T31" fmla="*/ 0 h 1139"/>
                  <a:gd name="T32" fmla="*/ 0 w 915"/>
                  <a:gd name="T33" fmla="*/ 0 h 1139"/>
                  <a:gd name="T34" fmla="*/ 0 w 915"/>
                  <a:gd name="T35" fmla="*/ 0 h 1139"/>
                  <a:gd name="T36" fmla="*/ 0 w 915"/>
                  <a:gd name="T37" fmla="*/ 0 h 1139"/>
                  <a:gd name="T38" fmla="*/ 0 w 915"/>
                  <a:gd name="T39" fmla="*/ 0 h 1139"/>
                  <a:gd name="T40" fmla="*/ 0 w 915"/>
                  <a:gd name="T41" fmla="*/ 0 h 1139"/>
                  <a:gd name="T42" fmla="*/ 0 w 915"/>
                  <a:gd name="T43" fmla="*/ 0 h 1139"/>
                  <a:gd name="T44" fmla="*/ 0 w 915"/>
                  <a:gd name="T45" fmla="*/ 0 h 1139"/>
                  <a:gd name="T46" fmla="*/ 0 w 915"/>
                  <a:gd name="T47" fmla="*/ 0 h 1139"/>
                  <a:gd name="T48" fmla="*/ 0 w 915"/>
                  <a:gd name="T49" fmla="*/ 0 h 1139"/>
                  <a:gd name="T50" fmla="*/ 0 w 915"/>
                  <a:gd name="T51" fmla="*/ 0 h 1139"/>
                  <a:gd name="T52" fmla="*/ 0 w 915"/>
                  <a:gd name="T53" fmla="*/ 0 h 1139"/>
                  <a:gd name="T54" fmla="*/ 0 w 915"/>
                  <a:gd name="T55" fmla="*/ 0 h 1139"/>
                  <a:gd name="T56" fmla="*/ 0 w 915"/>
                  <a:gd name="T57" fmla="*/ 0 h 1139"/>
                  <a:gd name="T58" fmla="*/ 0 w 915"/>
                  <a:gd name="T59" fmla="*/ 0 h 1139"/>
                  <a:gd name="T60" fmla="*/ 0 w 915"/>
                  <a:gd name="T61" fmla="*/ 0 h 1139"/>
                  <a:gd name="T62" fmla="*/ 0 w 915"/>
                  <a:gd name="T63" fmla="*/ 0 h 1139"/>
                  <a:gd name="T64" fmla="*/ 0 w 915"/>
                  <a:gd name="T65" fmla="*/ 0 h 1139"/>
                  <a:gd name="T66" fmla="*/ 0 w 915"/>
                  <a:gd name="T67" fmla="*/ 0 h 1139"/>
                  <a:gd name="T68" fmla="*/ 0 w 915"/>
                  <a:gd name="T69" fmla="*/ 0 h 1139"/>
                  <a:gd name="T70" fmla="*/ 0 w 915"/>
                  <a:gd name="T71" fmla="*/ 0 h 1139"/>
                  <a:gd name="T72" fmla="*/ 0 w 915"/>
                  <a:gd name="T73" fmla="*/ 0 h 1139"/>
                  <a:gd name="T74" fmla="*/ 0 w 915"/>
                  <a:gd name="T75" fmla="*/ 0 h 1139"/>
                  <a:gd name="T76" fmla="*/ 0 w 915"/>
                  <a:gd name="T77" fmla="*/ 0 h 1139"/>
                  <a:gd name="T78" fmla="*/ 0 w 915"/>
                  <a:gd name="T79" fmla="*/ 0 h 1139"/>
                  <a:gd name="T80" fmla="*/ 0 w 915"/>
                  <a:gd name="T81" fmla="*/ 0 h 1139"/>
                  <a:gd name="T82" fmla="*/ 0 w 915"/>
                  <a:gd name="T83" fmla="*/ 0 h 1139"/>
                  <a:gd name="T84" fmla="*/ 0 w 915"/>
                  <a:gd name="T85" fmla="*/ 0 h 1139"/>
                  <a:gd name="T86" fmla="*/ 0 w 915"/>
                  <a:gd name="T87" fmla="*/ 0 h 113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915"/>
                  <a:gd name="T133" fmla="*/ 0 h 1139"/>
                  <a:gd name="T134" fmla="*/ 915 w 915"/>
                  <a:gd name="T135" fmla="*/ 1139 h 113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915" h="1139">
                    <a:moveTo>
                      <a:pt x="15" y="1008"/>
                    </a:moveTo>
                    <a:lnTo>
                      <a:pt x="0" y="1061"/>
                    </a:lnTo>
                    <a:lnTo>
                      <a:pt x="15" y="1139"/>
                    </a:lnTo>
                    <a:lnTo>
                      <a:pt x="70" y="1139"/>
                    </a:lnTo>
                    <a:lnTo>
                      <a:pt x="231" y="1108"/>
                    </a:lnTo>
                    <a:lnTo>
                      <a:pt x="408" y="1046"/>
                    </a:lnTo>
                    <a:lnTo>
                      <a:pt x="554" y="946"/>
                    </a:lnTo>
                    <a:lnTo>
                      <a:pt x="639" y="816"/>
                    </a:lnTo>
                    <a:lnTo>
                      <a:pt x="715" y="593"/>
                    </a:lnTo>
                    <a:lnTo>
                      <a:pt x="738" y="385"/>
                    </a:lnTo>
                    <a:lnTo>
                      <a:pt x="738" y="285"/>
                    </a:lnTo>
                    <a:lnTo>
                      <a:pt x="777" y="224"/>
                    </a:lnTo>
                    <a:lnTo>
                      <a:pt x="845" y="200"/>
                    </a:lnTo>
                    <a:lnTo>
                      <a:pt x="907" y="200"/>
                    </a:lnTo>
                    <a:lnTo>
                      <a:pt x="915" y="169"/>
                    </a:lnTo>
                    <a:lnTo>
                      <a:pt x="823" y="177"/>
                    </a:lnTo>
                    <a:lnTo>
                      <a:pt x="808" y="154"/>
                    </a:lnTo>
                    <a:lnTo>
                      <a:pt x="884" y="70"/>
                    </a:lnTo>
                    <a:lnTo>
                      <a:pt x="868" y="47"/>
                    </a:lnTo>
                    <a:lnTo>
                      <a:pt x="853" y="62"/>
                    </a:lnTo>
                    <a:lnTo>
                      <a:pt x="792" y="123"/>
                    </a:lnTo>
                    <a:lnTo>
                      <a:pt x="777" y="123"/>
                    </a:lnTo>
                    <a:lnTo>
                      <a:pt x="777" y="16"/>
                    </a:lnTo>
                    <a:lnTo>
                      <a:pt x="761" y="0"/>
                    </a:lnTo>
                    <a:lnTo>
                      <a:pt x="738" y="8"/>
                    </a:lnTo>
                    <a:lnTo>
                      <a:pt x="746" y="123"/>
                    </a:lnTo>
                    <a:lnTo>
                      <a:pt x="730" y="131"/>
                    </a:lnTo>
                    <a:lnTo>
                      <a:pt x="668" y="70"/>
                    </a:lnTo>
                    <a:lnTo>
                      <a:pt x="623" y="62"/>
                    </a:lnTo>
                    <a:lnTo>
                      <a:pt x="631" y="93"/>
                    </a:lnTo>
                    <a:lnTo>
                      <a:pt x="699" y="162"/>
                    </a:lnTo>
                    <a:lnTo>
                      <a:pt x="699" y="200"/>
                    </a:lnTo>
                    <a:lnTo>
                      <a:pt x="676" y="278"/>
                    </a:lnTo>
                    <a:lnTo>
                      <a:pt x="676" y="346"/>
                    </a:lnTo>
                    <a:lnTo>
                      <a:pt x="676" y="462"/>
                    </a:lnTo>
                    <a:lnTo>
                      <a:pt x="645" y="608"/>
                    </a:lnTo>
                    <a:lnTo>
                      <a:pt x="615" y="700"/>
                    </a:lnTo>
                    <a:lnTo>
                      <a:pt x="561" y="816"/>
                    </a:lnTo>
                    <a:lnTo>
                      <a:pt x="499" y="908"/>
                    </a:lnTo>
                    <a:lnTo>
                      <a:pt x="454" y="954"/>
                    </a:lnTo>
                    <a:lnTo>
                      <a:pt x="330" y="993"/>
                    </a:lnTo>
                    <a:lnTo>
                      <a:pt x="215" y="1008"/>
                    </a:lnTo>
                    <a:lnTo>
                      <a:pt x="99" y="1024"/>
                    </a:lnTo>
                    <a:lnTo>
                      <a:pt x="15" y="1008"/>
                    </a:lnTo>
                    <a:close/>
                  </a:path>
                </a:pathLst>
              </a:custGeom>
              <a:solidFill>
                <a:schemeClr val="tx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89092" name="Rectangle 43"/>
          <p:cNvSpPr>
            <a:spLocks noChangeArrowheads="1"/>
          </p:cNvSpPr>
          <p:nvPr/>
        </p:nvSpPr>
        <p:spPr bwMode="auto">
          <a:xfrm>
            <a:off x="457200" y="1238250"/>
            <a:ext cx="8686800" cy="551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altLang="en-US" sz="2800"/>
              <a:t>Queue: 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longest ago</a:t>
            </a:r>
          </a:p>
          <a:p>
            <a:pPr lvl="2" eaLnBrk="1" hangingPunct="1"/>
            <a:r>
              <a:rPr lang="en-US" altLang="en-US"/>
              <a:t>Likely closest to s (in # of edges).</a:t>
            </a:r>
          </a:p>
          <a:p>
            <a:pPr lvl="1" eaLnBrk="1" hangingPunct="1"/>
            <a:r>
              <a:rPr lang="en-US" altLang="en-US"/>
              <a:t>Breadth-First Search</a:t>
            </a:r>
          </a:p>
          <a:p>
            <a:pPr eaLnBrk="1" hangingPunct="1"/>
            <a:r>
              <a:rPr lang="en-US" altLang="en-US" sz="2800"/>
              <a:t>Priority Queue:</a:t>
            </a:r>
          </a:p>
          <a:p>
            <a:pPr lvl="1" eaLnBrk="1" hangingPunct="1"/>
            <a:r>
              <a:rPr lang="en-US" altLang="en-US"/>
              <a:t>Handle node that seems to be closest to </a:t>
            </a:r>
            <a:r>
              <a:rPr lang="en-US" altLang="en-US" i="1"/>
              <a:t>s </a:t>
            </a:r>
            <a:r>
              <a:rPr lang="en-US" altLang="en-US"/>
              <a:t>(weighted).</a:t>
            </a:r>
          </a:p>
          <a:p>
            <a:pPr lvl="1" eaLnBrk="1" hangingPunct="1"/>
            <a:r>
              <a:rPr lang="en-US" altLang="en-US"/>
              <a:t>Dijkstra's Shortest-Weighted Paths                   </a:t>
            </a:r>
          </a:p>
          <a:p>
            <a:pPr eaLnBrk="1" hangingPunct="1"/>
            <a:r>
              <a:rPr lang="en-US" altLang="en-US"/>
              <a:t>Stack:</a:t>
            </a:r>
          </a:p>
          <a:p>
            <a:pPr lvl="1" eaLnBrk="1" hangingPunct="1"/>
            <a:r>
              <a:rPr lang="en-US" altLang="en-US"/>
              <a:t>Handle node</a:t>
            </a:r>
          </a:p>
          <a:p>
            <a:pPr lvl="2" eaLnBrk="1" hangingPunct="1"/>
            <a:r>
              <a:rPr lang="en-US" altLang="en-US"/>
              <a:t>Found most recently</a:t>
            </a:r>
          </a:p>
          <a:p>
            <a:pPr lvl="2" eaLnBrk="1" hangingPunct="1"/>
            <a:r>
              <a:rPr lang="en-US" altLang="en-US"/>
              <a:t>Likely farthest from s.</a:t>
            </a:r>
          </a:p>
          <a:p>
            <a:pPr lvl="1" eaLnBrk="1" hangingPunct="1"/>
            <a:r>
              <a:rPr lang="en-US" altLang="en-US"/>
              <a:t>Depth-First Search</a:t>
            </a:r>
          </a:p>
        </p:txBody>
      </p:sp>
      <p:sp>
        <p:nvSpPr>
          <p:cNvPr id="549932" name="Oval 44"/>
          <p:cNvSpPr>
            <a:spLocks noChangeArrowheads="1"/>
          </p:cNvSpPr>
          <p:nvPr/>
        </p:nvSpPr>
        <p:spPr bwMode="auto">
          <a:xfrm>
            <a:off x="-381000" y="4343400"/>
            <a:ext cx="5475288" cy="2514600"/>
          </a:xfrm>
          <a:prstGeom prst="ellipse">
            <a:avLst/>
          </a:prstGeom>
          <a:noFill/>
          <a:ln w="38100" algn="ctr">
            <a:solidFill>
              <a:schemeClr val="hlink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pic>
        <p:nvPicPr>
          <p:cNvPr id="89094" name="Picture 27" descr="treeB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495"/>
          <a:stretch>
            <a:fillRect/>
          </a:stretch>
        </p:blipFill>
        <p:spPr bwMode="auto">
          <a:xfrm>
            <a:off x="6288088" y="1676400"/>
            <a:ext cx="2398712" cy="1614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095" name="Picture 3" descr="treeDFS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06" r="50000" b="31618"/>
          <a:stretch>
            <a:fillRect/>
          </a:stretch>
        </p:blipFill>
        <p:spPr bwMode="auto">
          <a:xfrm>
            <a:off x="6858000" y="5105400"/>
            <a:ext cx="1557338" cy="1431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499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9932" grpId="0" animBg="1"/>
    </p:bld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Grp="1" noChangeArrowheads="1"/>
          </p:cNvSpPr>
          <p:nvPr>
            <p:ph type="title"/>
          </p:nvPr>
        </p:nvSpPr>
        <p:spPr>
          <a:xfrm>
            <a:off x="-2306638" y="-228600"/>
            <a:ext cx="7772401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pic>
        <p:nvPicPr>
          <p:cNvPr id="90115" name="Picture 6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21038" y="26988"/>
            <a:ext cx="5880100" cy="6794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38100" algn="ctr">
                <a:solidFill>
                  <a:schemeClr val="hlink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63"/>
          <p:cNvSpPr txBox="1">
            <a:spLocks noChangeArrowheads="1"/>
          </p:cNvSpPr>
          <p:nvPr/>
        </p:nvSpPr>
        <p:spPr bwMode="auto">
          <a:xfrm>
            <a:off x="228600" y="1452563"/>
            <a:ext cx="2819400" cy="41544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2400"/>
              <a:t>Breadth first search makes a lot of sense for dating in general actually. It suggests dating a bunch of people casually before getting serious rather than having a series of five year relationships. 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</p:bld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1139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0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1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2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3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4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5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6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7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8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49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0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1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2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1153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1154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1155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1156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1157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1158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1159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1160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1161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1162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1163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1164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1165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1166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1167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8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69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0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1" name="Line 36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2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3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4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5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6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7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8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79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0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1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2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3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4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5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6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7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8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89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0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1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2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3" name="Line 61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4" name="Line 62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5" name="Text Box 63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1196" name="Line 6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1197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2163" name="Oval 3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4" name="Oval 4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5" name="Oval 5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6" name="Oval 6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7" name="Oval 7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8" name="Oval 8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69" name="Oval 9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0" name="Oval 10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1" name="Oval 11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2" name="Oval 12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3" name="Oval 13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4" name="Oval 14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5" name="Oval 15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176" name="Text Box 16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177" name="Text Box 17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2178" name="Text Box 18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2179" name="Text Box 19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2180" name="Text Box 20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2181" name="Text Box 21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2182" name="Text Box 22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2183" name="Text Box 23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2184" name="Text Box 24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2185" name="Text Box 25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2186" name="Text Box 26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2187" name="Text Box 27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2188" name="Text Box 28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2189" name="Text Box 29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2190" name="Line 30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1" name="Line 31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2" name="Line 32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3" name="Line 33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4" name="Line 34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5" name="Line 35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6" name="Line 36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7" name="Line 37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8" name="Line 38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199" name="Line 39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0" name="Line 40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1" name="Line 41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2" name="Line 42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3" name="Line 43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4" name="Line 44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5" name="Line 45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6" name="Line 46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7" name="Line 47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8" name="Line 48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09" name="Line 51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0" name="Line 52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1" name="Line 54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2" name="Line 55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3" name="Line 56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4" name="Line 57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5" name="Line 58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6" name="Line 59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7" name="Line 60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18" name="Text Box 61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2219" name="Oval 62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2220" name="Text Box 64"/>
          <p:cNvSpPr txBox="1">
            <a:spLocks noChangeArrowheads="1"/>
          </p:cNvSpPr>
          <p:nvPr/>
        </p:nvSpPr>
        <p:spPr bwMode="auto">
          <a:xfrm>
            <a:off x="7486650" y="4937125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2221" name="Line 66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2222" name="Line 67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3187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88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89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0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1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2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3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4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5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196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3197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3198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3199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3200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3201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3202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3203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3204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3205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3206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3207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3208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3209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3210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1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2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3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4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5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6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7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8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19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0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1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2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3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4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5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6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7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8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29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0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1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2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3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4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5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6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7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38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3239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0" name="Text Box 60"/>
          <p:cNvSpPr txBox="1">
            <a:spLocks noChangeArrowheads="1"/>
          </p:cNvSpPr>
          <p:nvPr/>
        </p:nvSpPr>
        <p:spPr bwMode="auto">
          <a:xfrm>
            <a:off x="7494588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3241" name="Text Box 61"/>
          <p:cNvSpPr txBox="1">
            <a:spLocks noChangeArrowheads="1"/>
          </p:cNvSpPr>
          <p:nvPr/>
        </p:nvSpPr>
        <p:spPr bwMode="auto">
          <a:xfrm>
            <a:off x="7502525" y="3733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3242" name="Text Box 62"/>
          <p:cNvSpPr txBox="1">
            <a:spLocks noChangeArrowheads="1"/>
          </p:cNvSpPr>
          <p:nvPr/>
        </p:nvSpPr>
        <p:spPr bwMode="auto">
          <a:xfrm>
            <a:off x="7486650" y="4098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3243" name="Text Box 63"/>
          <p:cNvSpPr txBox="1">
            <a:spLocks noChangeArrowheads="1"/>
          </p:cNvSpPr>
          <p:nvPr/>
        </p:nvSpPr>
        <p:spPr bwMode="auto">
          <a:xfrm>
            <a:off x="7496175" y="4572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3244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5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6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7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3248" name="Line 69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3249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4211" name="Oval 3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2" name="Oval 4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3" name="Oval 5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4" name="Oval 8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5" name="Oval 9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6" name="Oval 10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7" name="Oval 11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4219" name="Text Box 13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4220" name="Text Box 14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4222" name="Text Box 16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4223" name="Text Box 17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4224" name="Text Box 18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4225" name="Text Box 19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4226" name="Text Box 20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4227" name="Text Box 21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4228" name="Text Box 22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4229" name="Text Box 23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4230" name="Text Box 24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4231" name="Text Box 25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4232" name="Line 26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3" name="Line 27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4" name="Line 28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5" name="Line 29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6" name="Line 30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7" name="Line 31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8" name="Line 32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39" name="Line 33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0" name="Line 34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1" name="Line 35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2" name="Line 36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3" name="Line 37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4" name="Line 38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5" name="Line 39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6" name="Line 40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7" name="Line 41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8" name="Line 42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49" name="Line 43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0" name="Line 44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1" name="Line 47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2" name="Line 48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3" name="Line 50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4" name="Line 51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5" name="Line 52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6" name="Line 53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7" name="Line 54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8" name="Line 55"/>
          <p:cNvSpPr>
            <a:spLocks noChangeShapeType="1"/>
          </p:cNvSpPr>
          <p:nvPr/>
        </p:nvSpPr>
        <p:spPr bwMode="auto">
          <a:xfrm>
            <a:off x="74676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59" name="Line 56"/>
          <p:cNvSpPr>
            <a:spLocks noChangeShapeType="1"/>
          </p:cNvSpPr>
          <p:nvPr/>
        </p:nvSpPr>
        <p:spPr bwMode="auto">
          <a:xfrm>
            <a:off x="78613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60" name="Text Box 57"/>
          <p:cNvSpPr txBox="1">
            <a:spLocks noChangeArrowheads="1"/>
          </p:cNvSpPr>
          <p:nvPr/>
        </p:nvSpPr>
        <p:spPr bwMode="auto">
          <a:xfrm>
            <a:off x="6629400" y="304800"/>
            <a:ext cx="2143125" cy="1463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</a:t>
            </a:r>
          </a:p>
        </p:txBody>
      </p:sp>
      <p:sp>
        <p:nvSpPr>
          <p:cNvPr id="94261" name="Oval 58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2" name="Text Box 60"/>
          <p:cNvSpPr txBox="1">
            <a:spLocks noChangeArrowheads="1"/>
          </p:cNvSpPr>
          <p:nvPr/>
        </p:nvSpPr>
        <p:spPr bwMode="auto">
          <a:xfrm>
            <a:off x="7494588" y="4860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4263" name="Text Box 61"/>
          <p:cNvSpPr txBox="1">
            <a:spLocks noChangeArrowheads="1"/>
          </p:cNvSpPr>
          <p:nvPr/>
        </p:nvSpPr>
        <p:spPr bwMode="auto">
          <a:xfrm>
            <a:off x="7443788" y="3733800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4264" name="Text Box 62"/>
          <p:cNvSpPr txBox="1">
            <a:spLocks noChangeArrowheads="1"/>
          </p:cNvSpPr>
          <p:nvPr/>
        </p:nvSpPr>
        <p:spPr bwMode="auto">
          <a:xfrm>
            <a:off x="7486650" y="40989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4265" name="Text Box 63"/>
          <p:cNvSpPr txBox="1">
            <a:spLocks noChangeArrowheads="1"/>
          </p:cNvSpPr>
          <p:nvPr/>
        </p:nvSpPr>
        <p:spPr bwMode="auto">
          <a:xfrm>
            <a:off x="7496175" y="4572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4266" name="Oval 6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7" name="Oval 66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8" name="Oval 67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69" name="Line 68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bg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4270" name="Oval 64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bg2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1" name="Oval 6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2" name="Oval 7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4273" name="Text Box 69"/>
          <p:cNvSpPr txBox="1">
            <a:spLocks noChangeArrowheads="1"/>
          </p:cNvSpPr>
          <p:nvPr/>
        </p:nvSpPr>
        <p:spPr bwMode="auto">
          <a:xfrm>
            <a:off x="7480300" y="3413125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4274" name="Line 70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5234" name="Picture 3" descr="treeDFS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8625" y="1692275"/>
            <a:ext cx="8610600" cy="2651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 useBgFill="1">
        <p:nvSpPr>
          <p:cNvPr id="95235" name="Rectangle 4"/>
          <p:cNvSpPr>
            <a:spLocks noChangeArrowheads="1"/>
          </p:cNvSpPr>
          <p:nvPr/>
        </p:nvSpPr>
        <p:spPr bwMode="auto">
          <a:xfrm>
            <a:off x="6248400" y="1600200"/>
            <a:ext cx="4191000" cy="3657600"/>
          </a:xfrm>
          <a:prstGeom prst="rect">
            <a:avLst/>
          </a:prstGeom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/>
          </a:p>
        </p:txBody>
      </p:sp>
      <p:sp>
        <p:nvSpPr>
          <p:cNvPr id="95236" name="Rectangle 7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8" name="Picture 4" descr="capture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838200"/>
            <a:ext cx="6924675" cy="4143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6259" name="Rectangle 5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grpSp>
        <p:nvGrpSpPr>
          <p:cNvPr id="2" name="Group 23"/>
          <p:cNvGrpSpPr>
            <a:grpSpLocks/>
          </p:cNvGrpSpPr>
          <p:nvPr/>
        </p:nvGrpSpPr>
        <p:grpSpPr bwMode="auto">
          <a:xfrm>
            <a:off x="228600" y="1371600"/>
            <a:ext cx="8153400" cy="5334000"/>
            <a:chOff x="144" y="864"/>
            <a:chExt cx="5136" cy="3360"/>
          </a:xfrm>
        </p:grpSpPr>
        <p:sp>
          <p:nvSpPr>
            <p:cNvPr id="96261" name="Freeform 7"/>
            <p:cNvSpPr>
              <a:spLocks/>
            </p:cNvSpPr>
            <p:nvPr/>
          </p:nvSpPr>
          <p:spPr bwMode="auto">
            <a:xfrm>
              <a:off x="2352" y="864"/>
              <a:ext cx="288" cy="1056"/>
            </a:xfrm>
            <a:custGeom>
              <a:avLst/>
              <a:gdLst>
                <a:gd name="T0" fmla="*/ 0 w 288"/>
                <a:gd name="T1" fmla="*/ 0 h 1056"/>
                <a:gd name="T2" fmla="*/ 288 w 288"/>
                <a:gd name="T3" fmla="*/ 376 h 1056"/>
                <a:gd name="T4" fmla="*/ 288 w 288"/>
                <a:gd name="T5" fmla="*/ 1056 h 1056"/>
                <a:gd name="T6" fmla="*/ 0 60000 65536"/>
                <a:gd name="T7" fmla="*/ 0 60000 65536"/>
                <a:gd name="T8" fmla="*/ 0 60000 65536"/>
                <a:gd name="T9" fmla="*/ 0 w 288"/>
                <a:gd name="T10" fmla="*/ 0 h 1056"/>
                <a:gd name="T11" fmla="*/ 288 w 288"/>
                <a:gd name="T12" fmla="*/ 1056 h 105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88" h="1056">
                  <a:moveTo>
                    <a:pt x="0" y="0"/>
                  </a:moveTo>
                  <a:lnTo>
                    <a:pt x="288" y="376"/>
                  </a:lnTo>
                  <a:lnTo>
                    <a:pt x="288" y="1056"/>
                  </a:lnTo>
                </a:path>
              </a:pathLst>
            </a:custGeom>
            <a:noFill/>
            <a:ln w="38100" cap="flat" cmpd="sng">
              <a:solidFill>
                <a:schemeClr val="accent1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/>
            <a:p>
              <a:endParaRPr lang="en-US"/>
            </a:p>
          </p:txBody>
        </p:sp>
        <p:grpSp>
          <p:nvGrpSpPr>
            <p:cNvPr id="96262" name="Group 8"/>
            <p:cNvGrpSpPr>
              <a:grpSpLocks/>
            </p:cNvGrpSpPr>
            <p:nvPr/>
          </p:nvGrpSpPr>
          <p:grpSpPr bwMode="auto">
            <a:xfrm>
              <a:off x="144" y="3360"/>
              <a:ext cx="744" cy="672"/>
              <a:chOff x="1224" y="2539"/>
              <a:chExt cx="2280" cy="1785"/>
            </a:xfrm>
          </p:grpSpPr>
          <p:sp>
            <p:nvSpPr>
              <p:cNvPr id="96264" name="Freeform 9" descr="Green marble"/>
              <p:cNvSpPr>
                <a:spLocks/>
              </p:cNvSpPr>
              <p:nvPr/>
            </p:nvSpPr>
            <p:spPr bwMode="auto">
              <a:xfrm>
                <a:off x="1224" y="2539"/>
                <a:ext cx="2280" cy="1785"/>
              </a:xfrm>
              <a:custGeom>
                <a:avLst/>
                <a:gdLst>
                  <a:gd name="T0" fmla="*/ 748 w 2280"/>
                  <a:gd name="T1" fmla="*/ 30 h 1785"/>
                  <a:gd name="T2" fmla="*/ 1224 w 2280"/>
                  <a:gd name="T3" fmla="*/ 305 h 1785"/>
                  <a:gd name="T4" fmla="*/ 2184 w 2280"/>
                  <a:gd name="T5" fmla="*/ 257 h 1785"/>
                  <a:gd name="T6" fmla="*/ 1800 w 2280"/>
                  <a:gd name="T7" fmla="*/ 1121 h 1785"/>
                  <a:gd name="T8" fmla="*/ 1743 w 2280"/>
                  <a:gd name="T9" fmla="*/ 1313 h 1785"/>
                  <a:gd name="T10" fmla="*/ 1717 w 2280"/>
                  <a:gd name="T11" fmla="*/ 1479 h 1785"/>
                  <a:gd name="T12" fmla="*/ 1560 w 2280"/>
                  <a:gd name="T13" fmla="*/ 1549 h 1785"/>
                  <a:gd name="T14" fmla="*/ 1272 w 2280"/>
                  <a:gd name="T15" fmla="*/ 1553 h 1785"/>
                  <a:gd name="T16" fmla="*/ 168 w 2280"/>
                  <a:gd name="T17" fmla="*/ 1649 h 1785"/>
                  <a:gd name="T18" fmla="*/ 264 w 2280"/>
                  <a:gd name="T19" fmla="*/ 737 h 1785"/>
                  <a:gd name="T20" fmla="*/ 425 w 2280"/>
                  <a:gd name="T21" fmla="*/ 126 h 1785"/>
                  <a:gd name="T22" fmla="*/ 748 w 2280"/>
                  <a:gd name="T23" fmla="*/ 30 h 178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80"/>
                  <a:gd name="T37" fmla="*/ 0 h 1785"/>
                  <a:gd name="T38" fmla="*/ 2280 w 2280"/>
                  <a:gd name="T39" fmla="*/ 1785 h 1785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80" h="1785">
                    <a:moveTo>
                      <a:pt x="748" y="30"/>
                    </a:moveTo>
                    <a:cubicBezTo>
                      <a:pt x="881" y="60"/>
                      <a:pt x="985" y="267"/>
                      <a:pt x="1224" y="305"/>
                    </a:cubicBezTo>
                    <a:cubicBezTo>
                      <a:pt x="1463" y="343"/>
                      <a:pt x="2088" y="121"/>
                      <a:pt x="2184" y="257"/>
                    </a:cubicBezTo>
                    <a:cubicBezTo>
                      <a:pt x="2280" y="393"/>
                      <a:pt x="1873" y="945"/>
                      <a:pt x="1800" y="1121"/>
                    </a:cubicBezTo>
                    <a:cubicBezTo>
                      <a:pt x="1727" y="1297"/>
                      <a:pt x="1757" y="1253"/>
                      <a:pt x="1743" y="1313"/>
                    </a:cubicBezTo>
                    <a:cubicBezTo>
                      <a:pt x="1729" y="1373"/>
                      <a:pt x="1747" y="1440"/>
                      <a:pt x="1717" y="1479"/>
                    </a:cubicBezTo>
                    <a:cubicBezTo>
                      <a:pt x="1687" y="1518"/>
                      <a:pt x="1634" y="1537"/>
                      <a:pt x="1560" y="1549"/>
                    </a:cubicBezTo>
                    <a:cubicBezTo>
                      <a:pt x="1486" y="1561"/>
                      <a:pt x="1504" y="1536"/>
                      <a:pt x="1272" y="1553"/>
                    </a:cubicBezTo>
                    <a:cubicBezTo>
                      <a:pt x="1040" y="1570"/>
                      <a:pt x="336" y="1785"/>
                      <a:pt x="168" y="1649"/>
                    </a:cubicBezTo>
                    <a:cubicBezTo>
                      <a:pt x="0" y="1513"/>
                      <a:pt x="221" y="991"/>
                      <a:pt x="264" y="737"/>
                    </a:cubicBezTo>
                    <a:cubicBezTo>
                      <a:pt x="307" y="483"/>
                      <a:pt x="344" y="244"/>
                      <a:pt x="425" y="126"/>
                    </a:cubicBezTo>
                    <a:cubicBezTo>
                      <a:pt x="506" y="8"/>
                      <a:pt x="615" y="0"/>
                      <a:pt x="748" y="30"/>
                    </a:cubicBezTo>
                    <a:close/>
                  </a:path>
                </a:pathLst>
              </a:custGeom>
              <a:blipFill dpi="0" rotWithShape="0">
                <a:blip r:embed="rId4"/>
                <a:srcRect/>
                <a:tile tx="0" ty="0" sx="100000" sy="100000" flip="none" algn="tl"/>
              </a:blip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96265" name="Group 10"/>
              <p:cNvGrpSpPr>
                <a:grpSpLocks/>
              </p:cNvGrpSpPr>
              <p:nvPr/>
            </p:nvGrpSpPr>
            <p:grpSpPr bwMode="auto">
              <a:xfrm>
                <a:off x="1584" y="2688"/>
                <a:ext cx="1216" cy="1440"/>
                <a:chOff x="2641" y="1488"/>
                <a:chExt cx="2655" cy="2488"/>
              </a:xfrm>
            </p:grpSpPr>
            <p:grpSp>
              <p:nvGrpSpPr>
                <p:cNvPr id="96266" name="Group 11"/>
                <p:cNvGrpSpPr>
                  <a:grpSpLocks/>
                </p:cNvGrpSpPr>
                <p:nvPr/>
              </p:nvGrpSpPr>
              <p:grpSpPr bwMode="auto">
                <a:xfrm>
                  <a:off x="2641" y="1488"/>
                  <a:ext cx="2496" cy="2436"/>
                  <a:chOff x="2641" y="1488"/>
                  <a:chExt cx="2496" cy="2436"/>
                </a:xfrm>
              </p:grpSpPr>
              <p:sp>
                <p:nvSpPr>
                  <p:cNvPr id="96271" name="Freeform 12"/>
                  <p:cNvSpPr>
                    <a:spLocks/>
                  </p:cNvSpPr>
                  <p:nvPr/>
                </p:nvSpPr>
                <p:spPr bwMode="auto">
                  <a:xfrm>
                    <a:off x="3465" y="1900"/>
                    <a:ext cx="434" cy="514"/>
                  </a:xfrm>
                  <a:custGeom>
                    <a:avLst/>
                    <a:gdLst>
                      <a:gd name="T0" fmla="*/ 132 w 434"/>
                      <a:gd name="T1" fmla="*/ 186 h 514"/>
                      <a:gd name="T2" fmla="*/ 157 w 434"/>
                      <a:gd name="T3" fmla="*/ 114 h 514"/>
                      <a:gd name="T4" fmla="*/ 189 w 434"/>
                      <a:gd name="T5" fmla="*/ 42 h 514"/>
                      <a:gd name="T6" fmla="*/ 236 w 434"/>
                      <a:gd name="T7" fmla="*/ 6 h 514"/>
                      <a:gd name="T8" fmla="*/ 302 w 434"/>
                      <a:gd name="T9" fmla="*/ 0 h 514"/>
                      <a:gd name="T10" fmla="*/ 355 w 434"/>
                      <a:gd name="T11" fmla="*/ 24 h 514"/>
                      <a:gd name="T12" fmla="*/ 393 w 434"/>
                      <a:gd name="T13" fmla="*/ 63 h 514"/>
                      <a:gd name="T14" fmla="*/ 421 w 434"/>
                      <a:gd name="T15" fmla="*/ 135 h 514"/>
                      <a:gd name="T16" fmla="*/ 434 w 434"/>
                      <a:gd name="T17" fmla="*/ 222 h 514"/>
                      <a:gd name="T18" fmla="*/ 434 w 434"/>
                      <a:gd name="T19" fmla="*/ 312 h 514"/>
                      <a:gd name="T20" fmla="*/ 412 w 434"/>
                      <a:gd name="T21" fmla="*/ 411 h 514"/>
                      <a:gd name="T22" fmla="*/ 355 w 434"/>
                      <a:gd name="T23" fmla="*/ 474 h 514"/>
                      <a:gd name="T24" fmla="*/ 299 w 434"/>
                      <a:gd name="T25" fmla="*/ 514 h 514"/>
                      <a:gd name="T26" fmla="*/ 245 w 434"/>
                      <a:gd name="T27" fmla="*/ 510 h 514"/>
                      <a:gd name="T28" fmla="*/ 198 w 434"/>
                      <a:gd name="T29" fmla="*/ 468 h 514"/>
                      <a:gd name="T30" fmla="*/ 157 w 434"/>
                      <a:gd name="T31" fmla="*/ 396 h 514"/>
                      <a:gd name="T32" fmla="*/ 129 w 434"/>
                      <a:gd name="T33" fmla="*/ 333 h 514"/>
                      <a:gd name="T34" fmla="*/ 129 w 434"/>
                      <a:gd name="T35" fmla="*/ 252 h 514"/>
                      <a:gd name="T36" fmla="*/ 0 w 434"/>
                      <a:gd name="T37" fmla="*/ 234 h 514"/>
                      <a:gd name="T38" fmla="*/ 16 w 434"/>
                      <a:gd name="T39" fmla="*/ 189 h 514"/>
                      <a:gd name="T40" fmla="*/ 132 w 434"/>
                      <a:gd name="T41" fmla="*/ 186 h 514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w 434"/>
                      <a:gd name="T64" fmla="*/ 0 h 514"/>
                      <a:gd name="T65" fmla="*/ 434 w 434"/>
                      <a:gd name="T66" fmla="*/ 514 h 514"/>
                    </a:gdLst>
                    <a:ahLst/>
                    <a:cxnLst>
                      <a:cxn ang="T42">
                        <a:pos x="T0" y="T1"/>
                      </a:cxn>
                      <a:cxn ang="T43">
                        <a:pos x="T2" y="T3"/>
                      </a:cxn>
                      <a:cxn ang="T44">
                        <a:pos x="T4" y="T5"/>
                      </a:cxn>
                      <a:cxn ang="T45">
                        <a:pos x="T6" y="T7"/>
                      </a:cxn>
                      <a:cxn ang="T46">
                        <a:pos x="T8" y="T9"/>
                      </a:cxn>
                      <a:cxn ang="T47">
                        <a:pos x="T10" y="T11"/>
                      </a:cxn>
                      <a:cxn ang="T48">
                        <a:pos x="T12" y="T13"/>
                      </a:cxn>
                      <a:cxn ang="T49">
                        <a:pos x="T14" y="T15"/>
                      </a:cxn>
                      <a:cxn ang="T50">
                        <a:pos x="T16" y="T17"/>
                      </a:cxn>
                      <a:cxn ang="T51">
                        <a:pos x="T18" y="T19"/>
                      </a:cxn>
                      <a:cxn ang="T52">
                        <a:pos x="T20" y="T21"/>
                      </a:cxn>
                      <a:cxn ang="T53">
                        <a:pos x="T22" y="T23"/>
                      </a:cxn>
                      <a:cxn ang="T54">
                        <a:pos x="T24" y="T25"/>
                      </a:cxn>
                      <a:cxn ang="T55">
                        <a:pos x="T26" y="T27"/>
                      </a:cxn>
                      <a:cxn ang="T56">
                        <a:pos x="T28" y="T29"/>
                      </a:cxn>
                      <a:cxn ang="T57">
                        <a:pos x="T30" y="T31"/>
                      </a:cxn>
                      <a:cxn ang="T58">
                        <a:pos x="T32" y="T33"/>
                      </a:cxn>
                      <a:cxn ang="T59">
                        <a:pos x="T34" y="T35"/>
                      </a:cxn>
                      <a:cxn ang="T60">
                        <a:pos x="T36" y="T37"/>
                      </a:cxn>
                      <a:cxn ang="T61">
                        <a:pos x="T38" y="T39"/>
                      </a:cxn>
                      <a:cxn ang="T62">
                        <a:pos x="T40" y="T41"/>
                      </a:cxn>
                    </a:cxnLst>
                    <a:rect l="T63" t="T64" r="T65" b="T66"/>
                    <a:pathLst>
                      <a:path w="434" h="514">
                        <a:moveTo>
                          <a:pt x="132" y="186"/>
                        </a:moveTo>
                        <a:lnTo>
                          <a:pt x="157" y="114"/>
                        </a:lnTo>
                        <a:lnTo>
                          <a:pt x="189" y="42"/>
                        </a:lnTo>
                        <a:lnTo>
                          <a:pt x="236" y="6"/>
                        </a:lnTo>
                        <a:lnTo>
                          <a:pt x="302" y="0"/>
                        </a:lnTo>
                        <a:lnTo>
                          <a:pt x="355" y="24"/>
                        </a:lnTo>
                        <a:lnTo>
                          <a:pt x="393" y="63"/>
                        </a:lnTo>
                        <a:lnTo>
                          <a:pt x="421" y="135"/>
                        </a:lnTo>
                        <a:lnTo>
                          <a:pt x="434" y="222"/>
                        </a:lnTo>
                        <a:lnTo>
                          <a:pt x="434" y="312"/>
                        </a:lnTo>
                        <a:lnTo>
                          <a:pt x="412" y="411"/>
                        </a:lnTo>
                        <a:lnTo>
                          <a:pt x="355" y="474"/>
                        </a:lnTo>
                        <a:lnTo>
                          <a:pt x="299" y="514"/>
                        </a:lnTo>
                        <a:lnTo>
                          <a:pt x="245" y="510"/>
                        </a:lnTo>
                        <a:lnTo>
                          <a:pt x="198" y="468"/>
                        </a:lnTo>
                        <a:lnTo>
                          <a:pt x="157" y="396"/>
                        </a:lnTo>
                        <a:lnTo>
                          <a:pt x="129" y="333"/>
                        </a:lnTo>
                        <a:lnTo>
                          <a:pt x="129" y="252"/>
                        </a:lnTo>
                        <a:lnTo>
                          <a:pt x="0" y="234"/>
                        </a:lnTo>
                        <a:lnTo>
                          <a:pt x="16" y="189"/>
                        </a:lnTo>
                        <a:lnTo>
                          <a:pt x="132" y="186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2" name="Freeform 13"/>
                  <p:cNvSpPr>
                    <a:spLocks/>
                  </p:cNvSpPr>
                  <p:nvPr/>
                </p:nvSpPr>
                <p:spPr bwMode="auto">
                  <a:xfrm>
                    <a:off x="3752" y="1488"/>
                    <a:ext cx="566" cy="1154"/>
                  </a:xfrm>
                  <a:custGeom>
                    <a:avLst/>
                    <a:gdLst>
                      <a:gd name="T0" fmla="*/ 13 w 566"/>
                      <a:gd name="T1" fmla="*/ 1145 h 1154"/>
                      <a:gd name="T2" fmla="*/ 0 w 566"/>
                      <a:gd name="T3" fmla="*/ 1088 h 1154"/>
                      <a:gd name="T4" fmla="*/ 31 w 566"/>
                      <a:gd name="T5" fmla="*/ 1042 h 1154"/>
                      <a:gd name="T6" fmla="*/ 134 w 566"/>
                      <a:gd name="T7" fmla="*/ 988 h 1154"/>
                      <a:gd name="T8" fmla="*/ 226 w 566"/>
                      <a:gd name="T9" fmla="*/ 927 h 1154"/>
                      <a:gd name="T10" fmla="*/ 313 w 566"/>
                      <a:gd name="T11" fmla="*/ 827 h 1154"/>
                      <a:gd name="T12" fmla="*/ 432 w 566"/>
                      <a:gd name="T13" fmla="*/ 689 h 1154"/>
                      <a:gd name="T14" fmla="*/ 463 w 566"/>
                      <a:gd name="T15" fmla="*/ 634 h 1154"/>
                      <a:gd name="T16" fmla="*/ 479 w 566"/>
                      <a:gd name="T17" fmla="*/ 580 h 1154"/>
                      <a:gd name="T18" fmla="*/ 472 w 566"/>
                      <a:gd name="T19" fmla="*/ 526 h 1154"/>
                      <a:gd name="T20" fmla="*/ 444 w 566"/>
                      <a:gd name="T21" fmla="*/ 426 h 1154"/>
                      <a:gd name="T22" fmla="*/ 376 w 566"/>
                      <a:gd name="T23" fmla="*/ 299 h 1154"/>
                      <a:gd name="T24" fmla="*/ 301 w 566"/>
                      <a:gd name="T25" fmla="*/ 229 h 1154"/>
                      <a:gd name="T26" fmla="*/ 235 w 566"/>
                      <a:gd name="T27" fmla="*/ 190 h 1154"/>
                      <a:gd name="T28" fmla="*/ 181 w 566"/>
                      <a:gd name="T29" fmla="*/ 184 h 1154"/>
                      <a:gd name="T30" fmla="*/ 153 w 566"/>
                      <a:gd name="T31" fmla="*/ 190 h 1154"/>
                      <a:gd name="T32" fmla="*/ 150 w 566"/>
                      <a:gd name="T33" fmla="*/ 163 h 1154"/>
                      <a:gd name="T34" fmla="*/ 215 w 566"/>
                      <a:gd name="T35" fmla="*/ 154 h 1154"/>
                      <a:gd name="T36" fmla="*/ 291 w 566"/>
                      <a:gd name="T37" fmla="*/ 154 h 1154"/>
                      <a:gd name="T38" fmla="*/ 238 w 566"/>
                      <a:gd name="T39" fmla="*/ 93 h 1154"/>
                      <a:gd name="T40" fmla="*/ 206 w 566"/>
                      <a:gd name="T41" fmla="*/ 45 h 1154"/>
                      <a:gd name="T42" fmla="*/ 229 w 566"/>
                      <a:gd name="T43" fmla="*/ 27 h 1154"/>
                      <a:gd name="T44" fmla="*/ 313 w 566"/>
                      <a:gd name="T45" fmla="*/ 109 h 1154"/>
                      <a:gd name="T46" fmla="*/ 329 w 566"/>
                      <a:gd name="T47" fmla="*/ 121 h 1154"/>
                      <a:gd name="T48" fmla="*/ 313 w 566"/>
                      <a:gd name="T49" fmla="*/ 57 h 1154"/>
                      <a:gd name="T50" fmla="*/ 301 w 566"/>
                      <a:gd name="T51" fmla="*/ 9 h 1154"/>
                      <a:gd name="T52" fmla="*/ 313 w 566"/>
                      <a:gd name="T53" fmla="*/ 0 h 1154"/>
                      <a:gd name="T54" fmla="*/ 341 w 566"/>
                      <a:gd name="T55" fmla="*/ 9 h 1154"/>
                      <a:gd name="T56" fmla="*/ 366 w 566"/>
                      <a:gd name="T57" fmla="*/ 121 h 1154"/>
                      <a:gd name="T58" fmla="*/ 379 w 566"/>
                      <a:gd name="T59" fmla="*/ 118 h 1154"/>
                      <a:gd name="T60" fmla="*/ 379 w 566"/>
                      <a:gd name="T61" fmla="*/ 30 h 1154"/>
                      <a:gd name="T62" fmla="*/ 404 w 566"/>
                      <a:gd name="T63" fmla="*/ 21 h 1154"/>
                      <a:gd name="T64" fmla="*/ 422 w 566"/>
                      <a:gd name="T65" fmla="*/ 36 h 1154"/>
                      <a:gd name="T66" fmla="*/ 413 w 566"/>
                      <a:gd name="T67" fmla="*/ 154 h 1154"/>
                      <a:gd name="T68" fmla="*/ 407 w 566"/>
                      <a:gd name="T69" fmla="*/ 202 h 1154"/>
                      <a:gd name="T70" fmla="*/ 422 w 566"/>
                      <a:gd name="T71" fmla="*/ 299 h 1154"/>
                      <a:gd name="T72" fmla="*/ 472 w 566"/>
                      <a:gd name="T73" fmla="*/ 402 h 1154"/>
                      <a:gd name="T74" fmla="*/ 525 w 566"/>
                      <a:gd name="T75" fmla="*/ 520 h 1154"/>
                      <a:gd name="T76" fmla="*/ 566 w 566"/>
                      <a:gd name="T77" fmla="*/ 607 h 1154"/>
                      <a:gd name="T78" fmla="*/ 563 w 566"/>
                      <a:gd name="T79" fmla="*/ 652 h 1154"/>
                      <a:gd name="T80" fmla="*/ 488 w 566"/>
                      <a:gd name="T81" fmla="*/ 734 h 1154"/>
                      <a:gd name="T82" fmla="*/ 385 w 566"/>
                      <a:gd name="T83" fmla="*/ 836 h 1154"/>
                      <a:gd name="T84" fmla="*/ 301 w 566"/>
                      <a:gd name="T85" fmla="*/ 937 h 1154"/>
                      <a:gd name="T86" fmla="*/ 197 w 566"/>
                      <a:gd name="T87" fmla="*/ 1070 h 1154"/>
                      <a:gd name="T88" fmla="*/ 112 w 566"/>
                      <a:gd name="T89" fmla="*/ 1136 h 1154"/>
                      <a:gd name="T90" fmla="*/ 47 w 566"/>
                      <a:gd name="T91" fmla="*/ 1154 h 1154"/>
                      <a:gd name="T92" fmla="*/ 13 w 566"/>
                      <a:gd name="T93" fmla="*/ 1145 h 1154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566"/>
                      <a:gd name="T142" fmla="*/ 0 h 1154"/>
                      <a:gd name="T143" fmla="*/ 566 w 566"/>
                      <a:gd name="T144" fmla="*/ 1154 h 1154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566" h="1154">
                        <a:moveTo>
                          <a:pt x="13" y="1145"/>
                        </a:moveTo>
                        <a:lnTo>
                          <a:pt x="0" y="1088"/>
                        </a:lnTo>
                        <a:lnTo>
                          <a:pt x="31" y="1042"/>
                        </a:lnTo>
                        <a:lnTo>
                          <a:pt x="134" y="988"/>
                        </a:lnTo>
                        <a:lnTo>
                          <a:pt x="226" y="927"/>
                        </a:lnTo>
                        <a:lnTo>
                          <a:pt x="313" y="827"/>
                        </a:lnTo>
                        <a:lnTo>
                          <a:pt x="432" y="689"/>
                        </a:lnTo>
                        <a:lnTo>
                          <a:pt x="463" y="634"/>
                        </a:lnTo>
                        <a:lnTo>
                          <a:pt x="479" y="580"/>
                        </a:lnTo>
                        <a:lnTo>
                          <a:pt x="472" y="526"/>
                        </a:lnTo>
                        <a:lnTo>
                          <a:pt x="444" y="426"/>
                        </a:lnTo>
                        <a:lnTo>
                          <a:pt x="376" y="299"/>
                        </a:lnTo>
                        <a:lnTo>
                          <a:pt x="301" y="229"/>
                        </a:lnTo>
                        <a:lnTo>
                          <a:pt x="235" y="190"/>
                        </a:lnTo>
                        <a:lnTo>
                          <a:pt x="181" y="184"/>
                        </a:lnTo>
                        <a:lnTo>
                          <a:pt x="153" y="190"/>
                        </a:lnTo>
                        <a:lnTo>
                          <a:pt x="150" y="163"/>
                        </a:lnTo>
                        <a:lnTo>
                          <a:pt x="215" y="154"/>
                        </a:lnTo>
                        <a:lnTo>
                          <a:pt x="291" y="154"/>
                        </a:lnTo>
                        <a:lnTo>
                          <a:pt x="238" y="93"/>
                        </a:lnTo>
                        <a:lnTo>
                          <a:pt x="206" y="45"/>
                        </a:lnTo>
                        <a:lnTo>
                          <a:pt x="229" y="27"/>
                        </a:lnTo>
                        <a:lnTo>
                          <a:pt x="313" y="109"/>
                        </a:lnTo>
                        <a:lnTo>
                          <a:pt x="329" y="121"/>
                        </a:lnTo>
                        <a:lnTo>
                          <a:pt x="313" y="57"/>
                        </a:lnTo>
                        <a:lnTo>
                          <a:pt x="301" y="9"/>
                        </a:lnTo>
                        <a:lnTo>
                          <a:pt x="313" y="0"/>
                        </a:lnTo>
                        <a:lnTo>
                          <a:pt x="341" y="9"/>
                        </a:lnTo>
                        <a:lnTo>
                          <a:pt x="366" y="121"/>
                        </a:lnTo>
                        <a:lnTo>
                          <a:pt x="379" y="118"/>
                        </a:lnTo>
                        <a:lnTo>
                          <a:pt x="379" y="30"/>
                        </a:lnTo>
                        <a:lnTo>
                          <a:pt x="404" y="21"/>
                        </a:lnTo>
                        <a:lnTo>
                          <a:pt x="422" y="36"/>
                        </a:lnTo>
                        <a:lnTo>
                          <a:pt x="413" y="154"/>
                        </a:lnTo>
                        <a:lnTo>
                          <a:pt x="407" y="202"/>
                        </a:lnTo>
                        <a:lnTo>
                          <a:pt x="422" y="299"/>
                        </a:lnTo>
                        <a:lnTo>
                          <a:pt x="472" y="402"/>
                        </a:lnTo>
                        <a:lnTo>
                          <a:pt x="525" y="520"/>
                        </a:lnTo>
                        <a:lnTo>
                          <a:pt x="566" y="607"/>
                        </a:lnTo>
                        <a:lnTo>
                          <a:pt x="563" y="652"/>
                        </a:lnTo>
                        <a:lnTo>
                          <a:pt x="488" y="734"/>
                        </a:lnTo>
                        <a:lnTo>
                          <a:pt x="385" y="836"/>
                        </a:lnTo>
                        <a:lnTo>
                          <a:pt x="301" y="937"/>
                        </a:lnTo>
                        <a:lnTo>
                          <a:pt x="197" y="1070"/>
                        </a:lnTo>
                        <a:lnTo>
                          <a:pt x="112" y="1136"/>
                        </a:lnTo>
                        <a:lnTo>
                          <a:pt x="47" y="1154"/>
                        </a:lnTo>
                        <a:lnTo>
                          <a:pt x="13" y="1145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3" name="Freeform 14"/>
                  <p:cNvSpPr>
                    <a:spLocks/>
                  </p:cNvSpPr>
                  <p:nvPr/>
                </p:nvSpPr>
                <p:spPr bwMode="auto">
                  <a:xfrm>
                    <a:off x="2641" y="2564"/>
                    <a:ext cx="1037" cy="581"/>
                  </a:xfrm>
                  <a:custGeom>
                    <a:avLst/>
                    <a:gdLst>
                      <a:gd name="T0" fmla="*/ 210 w 1037"/>
                      <a:gd name="T1" fmla="*/ 468 h 581"/>
                      <a:gd name="T2" fmla="*/ 361 w 1037"/>
                      <a:gd name="T3" fmla="*/ 462 h 581"/>
                      <a:gd name="T4" fmla="*/ 498 w 1037"/>
                      <a:gd name="T5" fmla="*/ 444 h 581"/>
                      <a:gd name="T6" fmla="*/ 583 w 1037"/>
                      <a:gd name="T7" fmla="*/ 423 h 581"/>
                      <a:gd name="T8" fmla="*/ 705 w 1037"/>
                      <a:gd name="T9" fmla="*/ 354 h 581"/>
                      <a:gd name="T10" fmla="*/ 792 w 1037"/>
                      <a:gd name="T11" fmla="*/ 288 h 581"/>
                      <a:gd name="T12" fmla="*/ 906 w 1037"/>
                      <a:gd name="T13" fmla="*/ 207 h 581"/>
                      <a:gd name="T14" fmla="*/ 959 w 1037"/>
                      <a:gd name="T15" fmla="*/ 156 h 581"/>
                      <a:gd name="T16" fmla="*/ 1000 w 1037"/>
                      <a:gd name="T17" fmla="*/ 120 h 581"/>
                      <a:gd name="T18" fmla="*/ 1037 w 1037"/>
                      <a:gd name="T19" fmla="*/ 81 h 581"/>
                      <a:gd name="T20" fmla="*/ 1037 w 1037"/>
                      <a:gd name="T21" fmla="*/ 39 h 581"/>
                      <a:gd name="T22" fmla="*/ 996 w 1037"/>
                      <a:gd name="T23" fmla="*/ 0 h 581"/>
                      <a:gd name="T24" fmla="*/ 971 w 1037"/>
                      <a:gd name="T25" fmla="*/ 9 h 581"/>
                      <a:gd name="T26" fmla="*/ 903 w 1037"/>
                      <a:gd name="T27" fmla="*/ 90 h 581"/>
                      <a:gd name="T28" fmla="*/ 828 w 1037"/>
                      <a:gd name="T29" fmla="*/ 183 h 581"/>
                      <a:gd name="T30" fmla="*/ 752 w 1037"/>
                      <a:gd name="T31" fmla="*/ 270 h 581"/>
                      <a:gd name="T32" fmla="*/ 642 w 1037"/>
                      <a:gd name="T33" fmla="*/ 342 h 581"/>
                      <a:gd name="T34" fmla="*/ 548 w 1037"/>
                      <a:gd name="T35" fmla="*/ 390 h 581"/>
                      <a:gd name="T36" fmla="*/ 445 w 1037"/>
                      <a:gd name="T37" fmla="*/ 414 h 581"/>
                      <a:gd name="T38" fmla="*/ 301 w 1037"/>
                      <a:gd name="T39" fmla="*/ 417 h 581"/>
                      <a:gd name="T40" fmla="*/ 216 w 1037"/>
                      <a:gd name="T41" fmla="*/ 417 h 581"/>
                      <a:gd name="T42" fmla="*/ 144 w 1037"/>
                      <a:gd name="T43" fmla="*/ 363 h 581"/>
                      <a:gd name="T44" fmla="*/ 125 w 1037"/>
                      <a:gd name="T45" fmla="*/ 327 h 581"/>
                      <a:gd name="T46" fmla="*/ 94 w 1037"/>
                      <a:gd name="T47" fmla="*/ 327 h 581"/>
                      <a:gd name="T48" fmla="*/ 116 w 1037"/>
                      <a:gd name="T49" fmla="*/ 372 h 581"/>
                      <a:gd name="T50" fmla="*/ 150 w 1037"/>
                      <a:gd name="T51" fmla="*/ 414 h 581"/>
                      <a:gd name="T52" fmla="*/ 66 w 1037"/>
                      <a:gd name="T53" fmla="*/ 396 h 581"/>
                      <a:gd name="T54" fmla="*/ 3 w 1037"/>
                      <a:gd name="T55" fmla="*/ 387 h 581"/>
                      <a:gd name="T56" fmla="*/ 3 w 1037"/>
                      <a:gd name="T57" fmla="*/ 405 h 581"/>
                      <a:gd name="T58" fmla="*/ 59 w 1037"/>
                      <a:gd name="T59" fmla="*/ 417 h 581"/>
                      <a:gd name="T60" fmla="*/ 97 w 1037"/>
                      <a:gd name="T61" fmla="*/ 441 h 581"/>
                      <a:gd name="T62" fmla="*/ 131 w 1037"/>
                      <a:gd name="T63" fmla="*/ 444 h 581"/>
                      <a:gd name="T64" fmla="*/ 78 w 1037"/>
                      <a:gd name="T65" fmla="*/ 462 h 581"/>
                      <a:gd name="T66" fmla="*/ 0 w 1037"/>
                      <a:gd name="T67" fmla="*/ 481 h 581"/>
                      <a:gd name="T68" fmla="*/ 3 w 1037"/>
                      <a:gd name="T69" fmla="*/ 499 h 581"/>
                      <a:gd name="T70" fmla="*/ 28 w 1037"/>
                      <a:gd name="T71" fmla="*/ 505 h 581"/>
                      <a:gd name="T72" fmla="*/ 103 w 1037"/>
                      <a:gd name="T73" fmla="*/ 481 h 581"/>
                      <a:gd name="T74" fmla="*/ 150 w 1037"/>
                      <a:gd name="T75" fmla="*/ 477 h 581"/>
                      <a:gd name="T76" fmla="*/ 122 w 1037"/>
                      <a:gd name="T77" fmla="*/ 505 h 581"/>
                      <a:gd name="T78" fmla="*/ 78 w 1037"/>
                      <a:gd name="T79" fmla="*/ 550 h 581"/>
                      <a:gd name="T80" fmla="*/ 59 w 1037"/>
                      <a:gd name="T81" fmla="*/ 562 h 581"/>
                      <a:gd name="T82" fmla="*/ 75 w 1037"/>
                      <a:gd name="T83" fmla="*/ 581 h 581"/>
                      <a:gd name="T84" fmla="*/ 113 w 1037"/>
                      <a:gd name="T85" fmla="*/ 559 h 581"/>
                      <a:gd name="T86" fmla="*/ 163 w 1037"/>
                      <a:gd name="T87" fmla="*/ 514 h 581"/>
                      <a:gd name="T88" fmla="*/ 210 w 1037"/>
                      <a:gd name="T89" fmla="*/ 468 h 581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1037"/>
                      <a:gd name="T136" fmla="*/ 0 h 581"/>
                      <a:gd name="T137" fmla="*/ 1037 w 1037"/>
                      <a:gd name="T138" fmla="*/ 581 h 581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1037" h="581">
                        <a:moveTo>
                          <a:pt x="210" y="468"/>
                        </a:moveTo>
                        <a:lnTo>
                          <a:pt x="361" y="462"/>
                        </a:lnTo>
                        <a:lnTo>
                          <a:pt x="498" y="444"/>
                        </a:lnTo>
                        <a:lnTo>
                          <a:pt x="583" y="423"/>
                        </a:lnTo>
                        <a:lnTo>
                          <a:pt x="705" y="354"/>
                        </a:lnTo>
                        <a:lnTo>
                          <a:pt x="792" y="288"/>
                        </a:lnTo>
                        <a:lnTo>
                          <a:pt x="906" y="207"/>
                        </a:lnTo>
                        <a:lnTo>
                          <a:pt x="959" y="156"/>
                        </a:lnTo>
                        <a:lnTo>
                          <a:pt x="1000" y="120"/>
                        </a:lnTo>
                        <a:lnTo>
                          <a:pt x="1037" y="81"/>
                        </a:lnTo>
                        <a:lnTo>
                          <a:pt x="1037" y="39"/>
                        </a:lnTo>
                        <a:lnTo>
                          <a:pt x="996" y="0"/>
                        </a:lnTo>
                        <a:lnTo>
                          <a:pt x="971" y="9"/>
                        </a:lnTo>
                        <a:lnTo>
                          <a:pt x="903" y="90"/>
                        </a:lnTo>
                        <a:lnTo>
                          <a:pt x="828" y="183"/>
                        </a:lnTo>
                        <a:lnTo>
                          <a:pt x="752" y="270"/>
                        </a:lnTo>
                        <a:lnTo>
                          <a:pt x="642" y="342"/>
                        </a:lnTo>
                        <a:lnTo>
                          <a:pt x="548" y="390"/>
                        </a:lnTo>
                        <a:lnTo>
                          <a:pt x="445" y="414"/>
                        </a:lnTo>
                        <a:lnTo>
                          <a:pt x="301" y="417"/>
                        </a:lnTo>
                        <a:lnTo>
                          <a:pt x="216" y="417"/>
                        </a:lnTo>
                        <a:lnTo>
                          <a:pt x="144" y="363"/>
                        </a:lnTo>
                        <a:lnTo>
                          <a:pt x="125" y="327"/>
                        </a:lnTo>
                        <a:lnTo>
                          <a:pt x="94" y="327"/>
                        </a:lnTo>
                        <a:lnTo>
                          <a:pt x="116" y="372"/>
                        </a:lnTo>
                        <a:lnTo>
                          <a:pt x="150" y="414"/>
                        </a:lnTo>
                        <a:lnTo>
                          <a:pt x="66" y="396"/>
                        </a:lnTo>
                        <a:lnTo>
                          <a:pt x="3" y="387"/>
                        </a:lnTo>
                        <a:lnTo>
                          <a:pt x="3" y="405"/>
                        </a:lnTo>
                        <a:lnTo>
                          <a:pt x="59" y="417"/>
                        </a:lnTo>
                        <a:lnTo>
                          <a:pt x="97" y="441"/>
                        </a:lnTo>
                        <a:lnTo>
                          <a:pt x="131" y="444"/>
                        </a:lnTo>
                        <a:lnTo>
                          <a:pt x="78" y="462"/>
                        </a:lnTo>
                        <a:lnTo>
                          <a:pt x="0" y="481"/>
                        </a:lnTo>
                        <a:lnTo>
                          <a:pt x="3" y="499"/>
                        </a:lnTo>
                        <a:lnTo>
                          <a:pt x="28" y="505"/>
                        </a:lnTo>
                        <a:lnTo>
                          <a:pt x="103" y="481"/>
                        </a:lnTo>
                        <a:lnTo>
                          <a:pt x="150" y="477"/>
                        </a:lnTo>
                        <a:lnTo>
                          <a:pt x="122" y="505"/>
                        </a:lnTo>
                        <a:lnTo>
                          <a:pt x="78" y="550"/>
                        </a:lnTo>
                        <a:lnTo>
                          <a:pt x="59" y="562"/>
                        </a:lnTo>
                        <a:lnTo>
                          <a:pt x="75" y="581"/>
                        </a:lnTo>
                        <a:lnTo>
                          <a:pt x="113" y="559"/>
                        </a:lnTo>
                        <a:lnTo>
                          <a:pt x="163" y="514"/>
                        </a:lnTo>
                        <a:lnTo>
                          <a:pt x="210" y="468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4" name="Freeform 15"/>
                  <p:cNvSpPr>
                    <a:spLocks/>
                  </p:cNvSpPr>
                  <p:nvPr/>
                </p:nvSpPr>
                <p:spPr bwMode="auto">
                  <a:xfrm>
                    <a:off x="3596" y="2504"/>
                    <a:ext cx="608" cy="800"/>
                  </a:xfrm>
                  <a:custGeom>
                    <a:avLst/>
                    <a:gdLst>
                      <a:gd name="T0" fmla="*/ 38 w 608"/>
                      <a:gd name="T1" fmla="*/ 90 h 800"/>
                      <a:gd name="T2" fmla="*/ 63 w 608"/>
                      <a:gd name="T3" fmla="*/ 27 h 800"/>
                      <a:gd name="T4" fmla="*/ 104 w 608"/>
                      <a:gd name="T5" fmla="*/ 0 h 800"/>
                      <a:gd name="T6" fmla="*/ 141 w 608"/>
                      <a:gd name="T7" fmla="*/ 0 h 800"/>
                      <a:gd name="T8" fmla="*/ 179 w 608"/>
                      <a:gd name="T9" fmla="*/ 18 h 800"/>
                      <a:gd name="T10" fmla="*/ 216 w 608"/>
                      <a:gd name="T11" fmla="*/ 54 h 800"/>
                      <a:gd name="T12" fmla="*/ 235 w 608"/>
                      <a:gd name="T13" fmla="*/ 117 h 800"/>
                      <a:gd name="T14" fmla="*/ 245 w 608"/>
                      <a:gd name="T15" fmla="*/ 180 h 800"/>
                      <a:gd name="T16" fmla="*/ 263 w 608"/>
                      <a:gd name="T17" fmla="*/ 243 h 800"/>
                      <a:gd name="T18" fmla="*/ 298 w 608"/>
                      <a:gd name="T19" fmla="*/ 312 h 800"/>
                      <a:gd name="T20" fmla="*/ 357 w 608"/>
                      <a:gd name="T21" fmla="*/ 384 h 800"/>
                      <a:gd name="T22" fmla="*/ 415 w 608"/>
                      <a:gd name="T23" fmla="*/ 432 h 800"/>
                      <a:gd name="T24" fmla="*/ 499 w 608"/>
                      <a:gd name="T25" fmla="*/ 468 h 800"/>
                      <a:gd name="T26" fmla="*/ 571 w 608"/>
                      <a:gd name="T27" fmla="*/ 522 h 800"/>
                      <a:gd name="T28" fmla="*/ 608 w 608"/>
                      <a:gd name="T29" fmla="*/ 577 h 800"/>
                      <a:gd name="T30" fmla="*/ 602 w 608"/>
                      <a:gd name="T31" fmla="*/ 622 h 800"/>
                      <a:gd name="T32" fmla="*/ 593 w 608"/>
                      <a:gd name="T33" fmla="*/ 676 h 800"/>
                      <a:gd name="T34" fmla="*/ 565 w 608"/>
                      <a:gd name="T35" fmla="*/ 712 h 800"/>
                      <a:gd name="T36" fmla="*/ 518 w 608"/>
                      <a:gd name="T37" fmla="*/ 757 h 800"/>
                      <a:gd name="T38" fmla="*/ 449 w 608"/>
                      <a:gd name="T39" fmla="*/ 790 h 800"/>
                      <a:gd name="T40" fmla="*/ 396 w 608"/>
                      <a:gd name="T41" fmla="*/ 800 h 800"/>
                      <a:gd name="T42" fmla="*/ 320 w 608"/>
                      <a:gd name="T43" fmla="*/ 784 h 800"/>
                      <a:gd name="T44" fmla="*/ 251 w 608"/>
                      <a:gd name="T45" fmla="*/ 748 h 800"/>
                      <a:gd name="T46" fmla="*/ 179 w 608"/>
                      <a:gd name="T47" fmla="*/ 694 h 800"/>
                      <a:gd name="T48" fmla="*/ 129 w 608"/>
                      <a:gd name="T49" fmla="*/ 631 h 800"/>
                      <a:gd name="T50" fmla="*/ 82 w 608"/>
                      <a:gd name="T51" fmla="*/ 550 h 800"/>
                      <a:gd name="T52" fmla="*/ 44 w 608"/>
                      <a:gd name="T53" fmla="*/ 456 h 800"/>
                      <a:gd name="T54" fmla="*/ 19 w 608"/>
                      <a:gd name="T55" fmla="*/ 375 h 800"/>
                      <a:gd name="T56" fmla="*/ 7 w 608"/>
                      <a:gd name="T57" fmla="*/ 297 h 800"/>
                      <a:gd name="T58" fmla="*/ 0 w 608"/>
                      <a:gd name="T59" fmla="*/ 189 h 800"/>
                      <a:gd name="T60" fmla="*/ 19 w 608"/>
                      <a:gd name="T61" fmla="*/ 117 h 800"/>
                      <a:gd name="T62" fmla="*/ 38 w 608"/>
                      <a:gd name="T63" fmla="*/ 90 h 800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608"/>
                      <a:gd name="T97" fmla="*/ 0 h 800"/>
                      <a:gd name="T98" fmla="*/ 608 w 608"/>
                      <a:gd name="T99" fmla="*/ 800 h 800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608" h="800">
                        <a:moveTo>
                          <a:pt x="38" y="90"/>
                        </a:moveTo>
                        <a:lnTo>
                          <a:pt x="63" y="27"/>
                        </a:lnTo>
                        <a:lnTo>
                          <a:pt x="104" y="0"/>
                        </a:lnTo>
                        <a:lnTo>
                          <a:pt x="141" y="0"/>
                        </a:lnTo>
                        <a:lnTo>
                          <a:pt x="179" y="18"/>
                        </a:lnTo>
                        <a:lnTo>
                          <a:pt x="216" y="54"/>
                        </a:lnTo>
                        <a:lnTo>
                          <a:pt x="235" y="117"/>
                        </a:lnTo>
                        <a:lnTo>
                          <a:pt x="245" y="180"/>
                        </a:lnTo>
                        <a:lnTo>
                          <a:pt x="263" y="243"/>
                        </a:lnTo>
                        <a:lnTo>
                          <a:pt x="298" y="312"/>
                        </a:lnTo>
                        <a:lnTo>
                          <a:pt x="357" y="384"/>
                        </a:lnTo>
                        <a:lnTo>
                          <a:pt x="415" y="432"/>
                        </a:lnTo>
                        <a:lnTo>
                          <a:pt x="499" y="468"/>
                        </a:lnTo>
                        <a:lnTo>
                          <a:pt x="571" y="522"/>
                        </a:lnTo>
                        <a:lnTo>
                          <a:pt x="608" y="577"/>
                        </a:lnTo>
                        <a:lnTo>
                          <a:pt x="602" y="622"/>
                        </a:lnTo>
                        <a:lnTo>
                          <a:pt x="593" y="676"/>
                        </a:lnTo>
                        <a:lnTo>
                          <a:pt x="565" y="712"/>
                        </a:lnTo>
                        <a:lnTo>
                          <a:pt x="518" y="757"/>
                        </a:lnTo>
                        <a:lnTo>
                          <a:pt x="449" y="790"/>
                        </a:lnTo>
                        <a:lnTo>
                          <a:pt x="396" y="800"/>
                        </a:lnTo>
                        <a:lnTo>
                          <a:pt x="320" y="784"/>
                        </a:lnTo>
                        <a:lnTo>
                          <a:pt x="251" y="748"/>
                        </a:lnTo>
                        <a:lnTo>
                          <a:pt x="179" y="694"/>
                        </a:lnTo>
                        <a:lnTo>
                          <a:pt x="129" y="631"/>
                        </a:lnTo>
                        <a:lnTo>
                          <a:pt x="82" y="550"/>
                        </a:lnTo>
                        <a:lnTo>
                          <a:pt x="44" y="456"/>
                        </a:lnTo>
                        <a:lnTo>
                          <a:pt x="19" y="375"/>
                        </a:lnTo>
                        <a:lnTo>
                          <a:pt x="7" y="297"/>
                        </a:lnTo>
                        <a:lnTo>
                          <a:pt x="0" y="189"/>
                        </a:lnTo>
                        <a:lnTo>
                          <a:pt x="19" y="117"/>
                        </a:lnTo>
                        <a:lnTo>
                          <a:pt x="38" y="9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5" name="Freeform 16"/>
                  <p:cNvSpPr>
                    <a:spLocks/>
                  </p:cNvSpPr>
                  <p:nvPr/>
                </p:nvSpPr>
                <p:spPr bwMode="auto">
                  <a:xfrm>
                    <a:off x="4094" y="2846"/>
                    <a:ext cx="1043" cy="726"/>
                  </a:xfrm>
                  <a:custGeom>
                    <a:avLst/>
                    <a:gdLst>
                      <a:gd name="T0" fmla="*/ 116 w 1043"/>
                      <a:gd name="T1" fmla="*/ 230 h 726"/>
                      <a:gd name="T2" fmla="*/ 216 w 1043"/>
                      <a:gd name="T3" fmla="*/ 147 h 726"/>
                      <a:gd name="T4" fmla="*/ 338 w 1043"/>
                      <a:gd name="T5" fmla="*/ 72 h 726"/>
                      <a:gd name="T6" fmla="*/ 417 w 1043"/>
                      <a:gd name="T7" fmla="*/ 27 h 726"/>
                      <a:gd name="T8" fmla="*/ 479 w 1043"/>
                      <a:gd name="T9" fmla="*/ 12 h 726"/>
                      <a:gd name="T10" fmla="*/ 529 w 1043"/>
                      <a:gd name="T11" fmla="*/ 0 h 726"/>
                      <a:gd name="T12" fmla="*/ 573 w 1043"/>
                      <a:gd name="T13" fmla="*/ 18 h 726"/>
                      <a:gd name="T14" fmla="*/ 601 w 1043"/>
                      <a:gd name="T15" fmla="*/ 75 h 726"/>
                      <a:gd name="T16" fmla="*/ 620 w 1043"/>
                      <a:gd name="T17" fmla="*/ 230 h 726"/>
                      <a:gd name="T18" fmla="*/ 620 w 1043"/>
                      <a:gd name="T19" fmla="*/ 416 h 726"/>
                      <a:gd name="T20" fmla="*/ 620 w 1043"/>
                      <a:gd name="T21" fmla="*/ 536 h 726"/>
                      <a:gd name="T22" fmla="*/ 642 w 1043"/>
                      <a:gd name="T23" fmla="*/ 609 h 726"/>
                      <a:gd name="T24" fmla="*/ 686 w 1043"/>
                      <a:gd name="T25" fmla="*/ 597 h 726"/>
                      <a:gd name="T26" fmla="*/ 717 w 1043"/>
                      <a:gd name="T27" fmla="*/ 552 h 726"/>
                      <a:gd name="T28" fmla="*/ 779 w 1043"/>
                      <a:gd name="T29" fmla="*/ 500 h 726"/>
                      <a:gd name="T30" fmla="*/ 876 w 1043"/>
                      <a:gd name="T31" fmla="*/ 470 h 726"/>
                      <a:gd name="T32" fmla="*/ 943 w 1043"/>
                      <a:gd name="T33" fmla="*/ 470 h 726"/>
                      <a:gd name="T34" fmla="*/ 1043 w 1043"/>
                      <a:gd name="T35" fmla="*/ 488 h 726"/>
                      <a:gd name="T36" fmla="*/ 1037 w 1043"/>
                      <a:gd name="T37" fmla="*/ 524 h 726"/>
                      <a:gd name="T38" fmla="*/ 1015 w 1043"/>
                      <a:gd name="T39" fmla="*/ 555 h 726"/>
                      <a:gd name="T40" fmla="*/ 981 w 1043"/>
                      <a:gd name="T41" fmla="*/ 561 h 726"/>
                      <a:gd name="T42" fmla="*/ 943 w 1043"/>
                      <a:gd name="T43" fmla="*/ 542 h 726"/>
                      <a:gd name="T44" fmla="*/ 886 w 1043"/>
                      <a:gd name="T45" fmla="*/ 518 h 726"/>
                      <a:gd name="T46" fmla="*/ 829 w 1043"/>
                      <a:gd name="T47" fmla="*/ 518 h 726"/>
                      <a:gd name="T48" fmla="*/ 754 w 1043"/>
                      <a:gd name="T49" fmla="*/ 564 h 726"/>
                      <a:gd name="T50" fmla="*/ 708 w 1043"/>
                      <a:gd name="T51" fmla="*/ 633 h 726"/>
                      <a:gd name="T52" fmla="*/ 698 w 1043"/>
                      <a:gd name="T53" fmla="*/ 690 h 726"/>
                      <a:gd name="T54" fmla="*/ 679 w 1043"/>
                      <a:gd name="T55" fmla="*/ 726 h 726"/>
                      <a:gd name="T56" fmla="*/ 604 w 1043"/>
                      <a:gd name="T57" fmla="*/ 723 h 726"/>
                      <a:gd name="T58" fmla="*/ 601 w 1043"/>
                      <a:gd name="T59" fmla="*/ 669 h 726"/>
                      <a:gd name="T60" fmla="*/ 576 w 1043"/>
                      <a:gd name="T61" fmla="*/ 591 h 726"/>
                      <a:gd name="T62" fmla="*/ 567 w 1043"/>
                      <a:gd name="T63" fmla="*/ 509 h 726"/>
                      <a:gd name="T64" fmla="*/ 573 w 1043"/>
                      <a:gd name="T65" fmla="*/ 401 h 726"/>
                      <a:gd name="T66" fmla="*/ 564 w 1043"/>
                      <a:gd name="T67" fmla="*/ 248 h 726"/>
                      <a:gd name="T68" fmla="*/ 558 w 1043"/>
                      <a:gd name="T69" fmla="*/ 147 h 726"/>
                      <a:gd name="T70" fmla="*/ 539 w 1043"/>
                      <a:gd name="T71" fmla="*/ 111 h 726"/>
                      <a:gd name="T72" fmla="*/ 501 w 1043"/>
                      <a:gd name="T73" fmla="*/ 75 h 726"/>
                      <a:gd name="T74" fmla="*/ 461 w 1043"/>
                      <a:gd name="T75" fmla="*/ 75 h 726"/>
                      <a:gd name="T76" fmla="*/ 403 w 1043"/>
                      <a:gd name="T77" fmla="*/ 111 h 726"/>
                      <a:gd name="T78" fmla="*/ 328 w 1043"/>
                      <a:gd name="T79" fmla="*/ 181 h 726"/>
                      <a:gd name="T80" fmla="*/ 235 w 1043"/>
                      <a:gd name="T81" fmla="*/ 272 h 726"/>
                      <a:gd name="T82" fmla="*/ 141 w 1043"/>
                      <a:gd name="T83" fmla="*/ 356 h 726"/>
                      <a:gd name="T84" fmla="*/ 94 w 1043"/>
                      <a:gd name="T85" fmla="*/ 383 h 726"/>
                      <a:gd name="T86" fmla="*/ 38 w 1043"/>
                      <a:gd name="T87" fmla="*/ 383 h 726"/>
                      <a:gd name="T88" fmla="*/ 0 w 1043"/>
                      <a:gd name="T89" fmla="*/ 344 h 726"/>
                      <a:gd name="T90" fmla="*/ 3 w 1043"/>
                      <a:gd name="T91" fmla="*/ 281 h 726"/>
                      <a:gd name="T92" fmla="*/ 41 w 1043"/>
                      <a:gd name="T93" fmla="*/ 248 h 726"/>
                      <a:gd name="T94" fmla="*/ 84 w 1043"/>
                      <a:gd name="T95" fmla="*/ 239 h 726"/>
                      <a:gd name="T96" fmla="*/ 116 w 1043"/>
                      <a:gd name="T97" fmla="*/ 230 h 72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w 1043"/>
                      <a:gd name="T148" fmla="*/ 0 h 726"/>
                      <a:gd name="T149" fmla="*/ 1043 w 1043"/>
                      <a:gd name="T150" fmla="*/ 726 h 726"/>
                    </a:gdLst>
                    <a:ahLst/>
                    <a:cxnLst>
                      <a:cxn ang="T98">
                        <a:pos x="T0" y="T1"/>
                      </a:cxn>
                      <a:cxn ang="T99">
                        <a:pos x="T2" y="T3"/>
                      </a:cxn>
                      <a:cxn ang="T100">
                        <a:pos x="T4" y="T5"/>
                      </a:cxn>
                      <a:cxn ang="T101">
                        <a:pos x="T6" y="T7"/>
                      </a:cxn>
                      <a:cxn ang="T102">
                        <a:pos x="T8" y="T9"/>
                      </a:cxn>
                      <a:cxn ang="T103">
                        <a:pos x="T10" y="T11"/>
                      </a:cxn>
                      <a:cxn ang="T104">
                        <a:pos x="T12" y="T13"/>
                      </a:cxn>
                      <a:cxn ang="T105">
                        <a:pos x="T14" y="T15"/>
                      </a:cxn>
                      <a:cxn ang="T106">
                        <a:pos x="T16" y="T17"/>
                      </a:cxn>
                      <a:cxn ang="T107">
                        <a:pos x="T18" y="T19"/>
                      </a:cxn>
                      <a:cxn ang="T108">
                        <a:pos x="T20" y="T21"/>
                      </a:cxn>
                      <a:cxn ang="T109">
                        <a:pos x="T22" y="T23"/>
                      </a:cxn>
                      <a:cxn ang="T110">
                        <a:pos x="T24" y="T25"/>
                      </a:cxn>
                      <a:cxn ang="T111">
                        <a:pos x="T26" y="T27"/>
                      </a:cxn>
                      <a:cxn ang="T112">
                        <a:pos x="T28" y="T29"/>
                      </a:cxn>
                      <a:cxn ang="T113">
                        <a:pos x="T30" y="T31"/>
                      </a:cxn>
                      <a:cxn ang="T114">
                        <a:pos x="T32" y="T33"/>
                      </a:cxn>
                      <a:cxn ang="T115">
                        <a:pos x="T34" y="T35"/>
                      </a:cxn>
                      <a:cxn ang="T116">
                        <a:pos x="T36" y="T37"/>
                      </a:cxn>
                      <a:cxn ang="T117">
                        <a:pos x="T38" y="T39"/>
                      </a:cxn>
                      <a:cxn ang="T118">
                        <a:pos x="T40" y="T41"/>
                      </a:cxn>
                      <a:cxn ang="T119">
                        <a:pos x="T42" y="T43"/>
                      </a:cxn>
                      <a:cxn ang="T120">
                        <a:pos x="T44" y="T45"/>
                      </a:cxn>
                      <a:cxn ang="T121">
                        <a:pos x="T46" y="T47"/>
                      </a:cxn>
                      <a:cxn ang="T122">
                        <a:pos x="T48" y="T49"/>
                      </a:cxn>
                      <a:cxn ang="T123">
                        <a:pos x="T50" y="T51"/>
                      </a:cxn>
                      <a:cxn ang="T124">
                        <a:pos x="T52" y="T53"/>
                      </a:cxn>
                      <a:cxn ang="T125">
                        <a:pos x="T54" y="T55"/>
                      </a:cxn>
                      <a:cxn ang="T126">
                        <a:pos x="T56" y="T57"/>
                      </a:cxn>
                      <a:cxn ang="T127">
                        <a:pos x="T58" y="T59"/>
                      </a:cxn>
                      <a:cxn ang="T128">
                        <a:pos x="T60" y="T61"/>
                      </a:cxn>
                      <a:cxn ang="T129">
                        <a:pos x="T62" y="T63"/>
                      </a:cxn>
                      <a:cxn ang="T130">
                        <a:pos x="T64" y="T65"/>
                      </a:cxn>
                      <a:cxn ang="T131">
                        <a:pos x="T66" y="T67"/>
                      </a:cxn>
                      <a:cxn ang="T132">
                        <a:pos x="T68" y="T69"/>
                      </a:cxn>
                      <a:cxn ang="T133">
                        <a:pos x="T70" y="T71"/>
                      </a:cxn>
                      <a:cxn ang="T134">
                        <a:pos x="T72" y="T73"/>
                      </a:cxn>
                      <a:cxn ang="T135">
                        <a:pos x="T74" y="T75"/>
                      </a:cxn>
                      <a:cxn ang="T136">
                        <a:pos x="T76" y="T77"/>
                      </a:cxn>
                      <a:cxn ang="T137">
                        <a:pos x="T78" y="T79"/>
                      </a:cxn>
                      <a:cxn ang="T138">
                        <a:pos x="T80" y="T81"/>
                      </a:cxn>
                      <a:cxn ang="T139">
                        <a:pos x="T82" y="T83"/>
                      </a:cxn>
                      <a:cxn ang="T140">
                        <a:pos x="T84" y="T85"/>
                      </a:cxn>
                      <a:cxn ang="T141">
                        <a:pos x="T86" y="T87"/>
                      </a:cxn>
                      <a:cxn ang="T142">
                        <a:pos x="T88" y="T89"/>
                      </a:cxn>
                      <a:cxn ang="T143">
                        <a:pos x="T90" y="T91"/>
                      </a:cxn>
                      <a:cxn ang="T144">
                        <a:pos x="T92" y="T93"/>
                      </a:cxn>
                      <a:cxn ang="T145">
                        <a:pos x="T94" y="T95"/>
                      </a:cxn>
                      <a:cxn ang="T146">
                        <a:pos x="T96" y="T97"/>
                      </a:cxn>
                    </a:cxnLst>
                    <a:rect l="T147" t="T148" r="T149" b="T150"/>
                    <a:pathLst>
                      <a:path w="1043" h="726">
                        <a:moveTo>
                          <a:pt x="116" y="230"/>
                        </a:moveTo>
                        <a:lnTo>
                          <a:pt x="216" y="147"/>
                        </a:lnTo>
                        <a:lnTo>
                          <a:pt x="338" y="72"/>
                        </a:lnTo>
                        <a:lnTo>
                          <a:pt x="417" y="27"/>
                        </a:lnTo>
                        <a:lnTo>
                          <a:pt x="479" y="12"/>
                        </a:lnTo>
                        <a:lnTo>
                          <a:pt x="529" y="0"/>
                        </a:lnTo>
                        <a:lnTo>
                          <a:pt x="573" y="18"/>
                        </a:lnTo>
                        <a:lnTo>
                          <a:pt x="601" y="75"/>
                        </a:lnTo>
                        <a:lnTo>
                          <a:pt x="620" y="230"/>
                        </a:lnTo>
                        <a:lnTo>
                          <a:pt x="620" y="416"/>
                        </a:lnTo>
                        <a:lnTo>
                          <a:pt x="620" y="536"/>
                        </a:lnTo>
                        <a:lnTo>
                          <a:pt x="642" y="609"/>
                        </a:lnTo>
                        <a:lnTo>
                          <a:pt x="686" y="597"/>
                        </a:lnTo>
                        <a:lnTo>
                          <a:pt x="717" y="552"/>
                        </a:lnTo>
                        <a:lnTo>
                          <a:pt x="779" y="500"/>
                        </a:lnTo>
                        <a:lnTo>
                          <a:pt x="876" y="470"/>
                        </a:lnTo>
                        <a:lnTo>
                          <a:pt x="943" y="470"/>
                        </a:lnTo>
                        <a:lnTo>
                          <a:pt x="1043" y="488"/>
                        </a:lnTo>
                        <a:lnTo>
                          <a:pt x="1037" y="524"/>
                        </a:lnTo>
                        <a:lnTo>
                          <a:pt x="1015" y="555"/>
                        </a:lnTo>
                        <a:lnTo>
                          <a:pt x="981" y="561"/>
                        </a:lnTo>
                        <a:lnTo>
                          <a:pt x="943" y="542"/>
                        </a:lnTo>
                        <a:lnTo>
                          <a:pt x="886" y="518"/>
                        </a:lnTo>
                        <a:lnTo>
                          <a:pt x="829" y="518"/>
                        </a:lnTo>
                        <a:lnTo>
                          <a:pt x="754" y="564"/>
                        </a:lnTo>
                        <a:lnTo>
                          <a:pt x="708" y="633"/>
                        </a:lnTo>
                        <a:lnTo>
                          <a:pt x="698" y="690"/>
                        </a:lnTo>
                        <a:lnTo>
                          <a:pt x="679" y="726"/>
                        </a:lnTo>
                        <a:lnTo>
                          <a:pt x="604" y="723"/>
                        </a:lnTo>
                        <a:lnTo>
                          <a:pt x="601" y="669"/>
                        </a:lnTo>
                        <a:lnTo>
                          <a:pt x="576" y="591"/>
                        </a:lnTo>
                        <a:lnTo>
                          <a:pt x="567" y="509"/>
                        </a:lnTo>
                        <a:lnTo>
                          <a:pt x="573" y="401"/>
                        </a:lnTo>
                        <a:lnTo>
                          <a:pt x="564" y="248"/>
                        </a:lnTo>
                        <a:lnTo>
                          <a:pt x="558" y="147"/>
                        </a:lnTo>
                        <a:lnTo>
                          <a:pt x="539" y="111"/>
                        </a:lnTo>
                        <a:lnTo>
                          <a:pt x="501" y="75"/>
                        </a:lnTo>
                        <a:lnTo>
                          <a:pt x="461" y="75"/>
                        </a:lnTo>
                        <a:lnTo>
                          <a:pt x="403" y="111"/>
                        </a:lnTo>
                        <a:lnTo>
                          <a:pt x="328" y="181"/>
                        </a:lnTo>
                        <a:lnTo>
                          <a:pt x="235" y="272"/>
                        </a:lnTo>
                        <a:lnTo>
                          <a:pt x="141" y="356"/>
                        </a:lnTo>
                        <a:lnTo>
                          <a:pt x="94" y="383"/>
                        </a:lnTo>
                        <a:lnTo>
                          <a:pt x="38" y="383"/>
                        </a:lnTo>
                        <a:lnTo>
                          <a:pt x="0" y="344"/>
                        </a:lnTo>
                        <a:lnTo>
                          <a:pt x="3" y="281"/>
                        </a:lnTo>
                        <a:lnTo>
                          <a:pt x="41" y="248"/>
                        </a:lnTo>
                        <a:lnTo>
                          <a:pt x="84" y="239"/>
                        </a:lnTo>
                        <a:lnTo>
                          <a:pt x="116" y="230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6" name="Freeform 17"/>
                  <p:cNvSpPr>
                    <a:spLocks/>
                  </p:cNvSpPr>
                  <p:nvPr/>
                </p:nvSpPr>
                <p:spPr bwMode="auto">
                  <a:xfrm>
                    <a:off x="4038" y="3162"/>
                    <a:ext cx="713" cy="762"/>
                  </a:xfrm>
                  <a:custGeom>
                    <a:avLst/>
                    <a:gdLst>
                      <a:gd name="T0" fmla="*/ 0 w 713"/>
                      <a:gd name="T1" fmla="*/ 64 h 762"/>
                      <a:gd name="T2" fmla="*/ 22 w 713"/>
                      <a:gd name="T3" fmla="*/ 16 h 762"/>
                      <a:gd name="T4" fmla="*/ 69 w 713"/>
                      <a:gd name="T5" fmla="*/ 0 h 762"/>
                      <a:gd name="T6" fmla="*/ 134 w 713"/>
                      <a:gd name="T7" fmla="*/ 7 h 762"/>
                      <a:gd name="T8" fmla="*/ 150 w 713"/>
                      <a:gd name="T9" fmla="*/ 52 h 762"/>
                      <a:gd name="T10" fmla="*/ 125 w 713"/>
                      <a:gd name="T11" fmla="*/ 227 h 762"/>
                      <a:gd name="T12" fmla="*/ 122 w 713"/>
                      <a:gd name="T13" fmla="*/ 360 h 762"/>
                      <a:gd name="T14" fmla="*/ 116 w 713"/>
                      <a:gd name="T15" fmla="*/ 435 h 762"/>
                      <a:gd name="T16" fmla="*/ 116 w 713"/>
                      <a:gd name="T17" fmla="*/ 450 h 762"/>
                      <a:gd name="T18" fmla="*/ 131 w 713"/>
                      <a:gd name="T19" fmla="*/ 524 h 762"/>
                      <a:gd name="T20" fmla="*/ 172 w 713"/>
                      <a:gd name="T21" fmla="*/ 536 h 762"/>
                      <a:gd name="T22" fmla="*/ 225 w 713"/>
                      <a:gd name="T23" fmla="*/ 524 h 762"/>
                      <a:gd name="T24" fmla="*/ 303 w 713"/>
                      <a:gd name="T25" fmla="*/ 481 h 762"/>
                      <a:gd name="T26" fmla="*/ 387 w 713"/>
                      <a:gd name="T27" fmla="*/ 460 h 762"/>
                      <a:gd name="T28" fmla="*/ 482 w 713"/>
                      <a:gd name="T29" fmla="*/ 444 h 762"/>
                      <a:gd name="T30" fmla="*/ 585 w 713"/>
                      <a:gd name="T31" fmla="*/ 432 h 762"/>
                      <a:gd name="T32" fmla="*/ 660 w 713"/>
                      <a:gd name="T33" fmla="*/ 432 h 762"/>
                      <a:gd name="T34" fmla="*/ 694 w 713"/>
                      <a:gd name="T35" fmla="*/ 441 h 762"/>
                      <a:gd name="T36" fmla="*/ 713 w 713"/>
                      <a:gd name="T37" fmla="*/ 463 h 762"/>
                      <a:gd name="T38" fmla="*/ 704 w 713"/>
                      <a:gd name="T39" fmla="*/ 496 h 762"/>
                      <a:gd name="T40" fmla="*/ 657 w 713"/>
                      <a:gd name="T41" fmla="*/ 524 h 762"/>
                      <a:gd name="T42" fmla="*/ 613 w 713"/>
                      <a:gd name="T43" fmla="*/ 563 h 762"/>
                      <a:gd name="T44" fmla="*/ 572 w 713"/>
                      <a:gd name="T45" fmla="*/ 618 h 762"/>
                      <a:gd name="T46" fmla="*/ 547 w 713"/>
                      <a:gd name="T47" fmla="*/ 663 h 762"/>
                      <a:gd name="T48" fmla="*/ 526 w 713"/>
                      <a:gd name="T49" fmla="*/ 708 h 762"/>
                      <a:gd name="T50" fmla="*/ 510 w 713"/>
                      <a:gd name="T51" fmla="*/ 762 h 762"/>
                      <a:gd name="T52" fmla="*/ 488 w 713"/>
                      <a:gd name="T53" fmla="*/ 762 h 762"/>
                      <a:gd name="T54" fmla="*/ 469 w 713"/>
                      <a:gd name="T55" fmla="*/ 741 h 762"/>
                      <a:gd name="T56" fmla="*/ 462 w 713"/>
                      <a:gd name="T57" fmla="*/ 681 h 762"/>
                      <a:gd name="T58" fmla="*/ 507 w 713"/>
                      <a:gd name="T59" fmla="*/ 627 h 762"/>
                      <a:gd name="T60" fmla="*/ 566 w 713"/>
                      <a:gd name="T61" fmla="*/ 563 h 762"/>
                      <a:gd name="T62" fmla="*/ 622 w 713"/>
                      <a:gd name="T63" fmla="*/ 515 h 762"/>
                      <a:gd name="T64" fmla="*/ 647 w 713"/>
                      <a:gd name="T65" fmla="*/ 499 h 762"/>
                      <a:gd name="T66" fmla="*/ 657 w 713"/>
                      <a:gd name="T67" fmla="*/ 478 h 762"/>
                      <a:gd name="T68" fmla="*/ 632 w 713"/>
                      <a:gd name="T69" fmla="*/ 463 h 762"/>
                      <a:gd name="T70" fmla="*/ 547 w 713"/>
                      <a:gd name="T71" fmla="*/ 463 h 762"/>
                      <a:gd name="T72" fmla="*/ 440 w 713"/>
                      <a:gd name="T73" fmla="*/ 481 h 762"/>
                      <a:gd name="T74" fmla="*/ 356 w 713"/>
                      <a:gd name="T75" fmla="*/ 509 h 762"/>
                      <a:gd name="T76" fmla="*/ 265 w 713"/>
                      <a:gd name="T77" fmla="*/ 560 h 762"/>
                      <a:gd name="T78" fmla="*/ 187 w 713"/>
                      <a:gd name="T79" fmla="*/ 596 h 762"/>
                      <a:gd name="T80" fmla="*/ 103 w 713"/>
                      <a:gd name="T81" fmla="*/ 599 h 762"/>
                      <a:gd name="T82" fmla="*/ 69 w 713"/>
                      <a:gd name="T83" fmla="*/ 587 h 762"/>
                      <a:gd name="T84" fmla="*/ 50 w 713"/>
                      <a:gd name="T85" fmla="*/ 542 h 762"/>
                      <a:gd name="T86" fmla="*/ 37 w 713"/>
                      <a:gd name="T87" fmla="*/ 478 h 762"/>
                      <a:gd name="T88" fmla="*/ 31 w 713"/>
                      <a:gd name="T89" fmla="*/ 360 h 762"/>
                      <a:gd name="T90" fmla="*/ 19 w 713"/>
                      <a:gd name="T91" fmla="*/ 151 h 762"/>
                      <a:gd name="T92" fmla="*/ 0 w 713"/>
                      <a:gd name="T93" fmla="*/ 64 h 762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w 713"/>
                      <a:gd name="T142" fmla="*/ 0 h 762"/>
                      <a:gd name="T143" fmla="*/ 713 w 713"/>
                      <a:gd name="T144" fmla="*/ 762 h 762"/>
                    </a:gdLst>
                    <a:ahLst/>
                    <a:cxnLst>
                      <a:cxn ang="T94">
                        <a:pos x="T0" y="T1"/>
                      </a:cxn>
                      <a:cxn ang="T95">
                        <a:pos x="T2" y="T3"/>
                      </a:cxn>
                      <a:cxn ang="T96">
                        <a:pos x="T4" y="T5"/>
                      </a:cxn>
                      <a:cxn ang="T97">
                        <a:pos x="T6" y="T7"/>
                      </a:cxn>
                      <a:cxn ang="T98">
                        <a:pos x="T8" y="T9"/>
                      </a:cxn>
                      <a:cxn ang="T99">
                        <a:pos x="T10" y="T11"/>
                      </a:cxn>
                      <a:cxn ang="T100">
                        <a:pos x="T12" y="T13"/>
                      </a:cxn>
                      <a:cxn ang="T101">
                        <a:pos x="T14" y="T15"/>
                      </a:cxn>
                      <a:cxn ang="T102">
                        <a:pos x="T16" y="T17"/>
                      </a:cxn>
                      <a:cxn ang="T103">
                        <a:pos x="T18" y="T19"/>
                      </a:cxn>
                      <a:cxn ang="T104">
                        <a:pos x="T20" y="T21"/>
                      </a:cxn>
                      <a:cxn ang="T105">
                        <a:pos x="T22" y="T23"/>
                      </a:cxn>
                      <a:cxn ang="T106">
                        <a:pos x="T24" y="T25"/>
                      </a:cxn>
                      <a:cxn ang="T107">
                        <a:pos x="T26" y="T27"/>
                      </a:cxn>
                      <a:cxn ang="T108">
                        <a:pos x="T28" y="T29"/>
                      </a:cxn>
                      <a:cxn ang="T109">
                        <a:pos x="T30" y="T31"/>
                      </a:cxn>
                      <a:cxn ang="T110">
                        <a:pos x="T32" y="T33"/>
                      </a:cxn>
                      <a:cxn ang="T111">
                        <a:pos x="T34" y="T35"/>
                      </a:cxn>
                      <a:cxn ang="T112">
                        <a:pos x="T36" y="T37"/>
                      </a:cxn>
                      <a:cxn ang="T113">
                        <a:pos x="T38" y="T39"/>
                      </a:cxn>
                      <a:cxn ang="T114">
                        <a:pos x="T40" y="T41"/>
                      </a:cxn>
                      <a:cxn ang="T115">
                        <a:pos x="T42" y="T43"/>
                      </a:cxn>
                      <a:cxn ang="T116">
                        <a:pos x="T44" y="T45"/>
                      </a:cxn>
                      <a:cxn ang="T117">
                        <a:pos x="T46" y="T47"/>
                      </a:cxn>
                      <a:cxn ang="T118">
                        <a:pos x="T48" y="T49"/>
                      </a:cxn>
                      <a:cxn ang="T119">
                        <a:pos x="T50" y="T51"/>
                      </a:cxn>
                      <a:cxn ang="T120">
                        <a:pos x="T52" y="T53"/>
                      </a:cxn>
                      <a:cxn ang="T121">
                        <a:pos x="T54" y="T55"/>
                      </a:cxn>
                      <a:cxn ang="T122">
                        <a:pos x="T56" y="T57"/>
                      </a:cxn>
                      <a:cxn ang="T123">
                        <a:pos x="T58" y="T59"/>
                      </a:cxn>
                      <a:cxn ang="T124">
                        <a:pos x="T60" y="T61"/>
                      </a:cxn>
                      <a:cxn ang="T125">
                        <a:pos x="T62" y="T63"/>
                      </a:cxn>
                      <a:cxn ang="T126">
                        <a:pos x="T64" y="T65"/>
                      </a:cxn>
                      <a:cxn ang="T127">
                        <a:pos x="T66" y="T67"/>
                      </a:cxn>
                      <a:cxn ang="T128">
                        <a:pos x="T68" y="T69"/>
                      </a:cxn>
                      <a:cxn ang="T129">
                        <a:pos x="T70" y="T71"/>
                      </a:cxn>
                      <a:cxn ang="T130">
                        <a:pos x="T72" y="T73"/>
                      </a:cxn>
                      <a:cxn ang="T131">
                        <a:pos x="T74" y="T75"/>
                      </a:cxn>
                      <a:cxn ang="T132">
                        <a:pos x="T76" y="T77"/>
                      </a:cxn>
                      <a:cxn ang="T133">
                        <a:pos x="T78" y="T79"/>
                      </a:cxn>
                      <a:cxn ang="T134">
                        <a:pos x="T80" y="T81"/>
                      </a:cxn>
                      <a:cxn ang="T135">
                        <a:pos x="T82" y="T83"/>
                      </a:cxn>
                      <a:cxn ang="T136">
                        <a:pos x="T84" y="T85"/>
                      </a:cxn>
                      <a:cxn ang="T137">
                        <a:pos x="T86" y="T87"/>
                      </a:cxn>
                      <a:cxn ang="T138">
                        <a:pos x="T88" y="T89"/>
                      </a:cxn>
                      <a:cxn ang="T139">
                        <a:pos x="T90" y="T91"/>
                      </a:cxn>
                      <a:cxn ang="T140">
                        <a:pos x="T92" y="T93"/>
                      </a:cxn>
                    </a:cxnLst>
                    <a:rect l="T141" t="T142" r="T143" b="T144"/>
                    <a:pathLst>
                      <a:path w="713" h="762">
                        <a:moveTo>
                          <a:pt x="0" y="64"/>
                        </a:moveTo>
                        <a:lnTo>
                          <a:pt x="22" y="16"/>
                        </a:lnTo>
                        <a:lnTo>
                          <a:pt x="69" y="0"/>
                        </a:lnTo>
                        <a:lnTo>
                          <a:pt x="134" y="7"/>
                        </a:lnTo>
                        <a:lnTo>
                          <a:pt x="150" y="52"/>
                        </a:lnTo>
                        <a:lnTo>
                          <a:pt x="125" y="227"/>
                        </a:lnTo>
                        <a:lnTo>
                          <a:pt x="122" y="360"/>
                        </a:lnTo>
                        <a:lnTo>
                          <a:pt x="116" y="435"/>
                        </a:lnTo>
                        <a:lnTo>
                          <a:pt x="116" y="450"/>
                        </a:lnTo>
                        <a:lnTo>
                          <a:pt x="131" y="524"/>
                        </a:lnTo>
                        <a:lnTo>
                          <a:pt x="172" y="536"/>
                        </a:lnTo>
                        <a:lnTo>
                          <a:pt x="225" y="524"/>
                        </a:lnTo>
                        <a:lnTo>
                          <a:pt x="303" y="481"/>
                        </a:lnTo>
                        <a:lnTo>
                          <a:pt x="387" y="460"/>
                        </a:lnTo>
                        <a:lnTo>
                          <a:pt x="482" y="444"/>
                        </a:lnTo>
                        <a:lnTo>
                          <a:pt x="585" y="432"/>
                        </a:lnTo>
                        <a:lnTo>
                          <a:pt x="660" y="432"/>
                        </a:lnTo>
                        <a:lnTo>
                          <a:pt x="694" y="441"/>
                        </a:lnTo>
                        <a:lnTo>
                          <a:pt x="713" y="463"/>
                        </a:lnTo>
                        <a:lnTo>
                          <a:pt x="704" y="496"/>
                        </a:lnTo>
                        <a:lnTo>
                          <a:pt x="657" y="524"/>
                        </a:lnTo>
                        <a:lnTo>
                          <a:pt x="613" y="563"/>
                        </a:lnTo>
                        <a:lnTo>
                          <a:pt x="572" y="618"/>
                        </a:lnTo>
                        <a:lnTo>
                          <a:pt x="547" y="663"/>
                        </a:lnTo>
                        <a:lnTo>
                          <a:pt x="526" y="708"/>
                        </a:lnTo>
                        <a:lnTo>
                          <a:pt x="510" y="762"/>
                        </a:lnTo>
                        <a:lnTo>
                          <a:pt x="488" y="762"/>
                        </a:lnTo>
                        <a:lnTo>
                          <a:pt x="469" y="741"/>
                        </a:lnTo>
                        <a:lnTo>
                          <a:pt x="462" y="681"/>
                        </a:lnTo>
                        <a:lnTo>
                          <a:pt x="507" y="627"/>
                        </a:lnTo>
                        <a:lnTo>
                          <a:pt x="566" y="563"/>
                        </a:lnTo>
                        <a:lnTo>
                          <a:pt x="622" y="515"/>
                        </a:lnTo>
                        <a:lnTo>
                          <a:pt x="647" y="499"/>
                        </a:lnTo>
                        <a:lnTo>
                          <a:pt x="657" y="478"/>
                        </a:lnTo>
                        <a:lnTo>
                          <a:pt x="632" y="463"/>
                        </a:lnTo>
                        <a:lnTo>
                          <a:pt x="547" y="463"/>
                        </a:lnTo>
                        <a:lnTo>
                          <a:pt x="440" y="481"/>
                        </a:lnTo>
                        <a:lnTo>
                          <a:pt x="356" y="509"/>
                        </a:lnTo>
                        <a:lnTo>
                          <a:pt x="265" y="560"/>
                        </a:lnTo>
                        <a:lnTo>
                          <a:pt x="187" y="596"/>
                        </a:lnTo>
                        <a:lnTo>
                          <a:pt x="103" y="599"/>
                        </a:lnTo>
                        <a:lnTo>
                          <a:pt x="69" y="587"/>
                        </a:lnTo>
                        <a:lnTo>
                          <a:pt x="50" y="542"/>
                        </a:lnTo>
                        <a:lnTo>
                          <a:pt x="37" y="478"/>
                        </a:lnTo>
                        <a:lnTo>
                          <a:pt x="31" y="360"/>
                        </a:lnTo>
                        <a:lnTo>
                          <a:pt x="19" y="151"/>
                        </a:lnTo>
                        <a:lnTo>
                          <a:pt x="0" y="64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96267" name="Group 18"/>
                <p:cNvGrpSpPr>
                  <a:grpSpLocks/>
                </p:cNvGrpSpPr>
                <p:nvPr/>
              </p:nvGrpSpPr>
              <p:grpSpPr bwMode="auto">
                <a:xfrm>
                  <a:off x="4864" y="3099"/>
                  <a:ext cx="432" cy="877"/>
                  <a:chOff x="4864" y="3099"/>
                  <a:chExt cx="432" cy="877"/>
                </a:xfrm>
              </p:grpSpPr>
              <p:sp>
                <p:nvSpPr>
                  <p:cNvPr id="96268" name="Freeform 19"/>
                  <p:cNvSpPr>
                    <a:spLocks/>
                  </p:cNvSpPr>
                  <p:nvPr/>
                </p:nvSpPr>
                <p:spPr bwMode="auto">
                  <a:xfrm>
                    <a:off x="4956" y="3588"/>
                    <a:ext cx="340" cy="109"/>
                  </a:xfrm>
                  <a:custGeom>
                    <a:avLst/>
                    <a:gdLst>
                      <a:gd name="T0" fmla="*/ 340 w 340"/>
                      <a:gd name="T1" fmla="*/ 109 h 109"/>
                      <a:gd name="T2" fmla="*/ 165 w 340"/>
                      <a:gd name="T3" fmla="*/ 30 h 109"/>
                      <a:gd name="T4" fmla="*/ 48 w 340"/>
                      <a:gd name="T5" fmla="*/ 0 h 109"/>
                      <a:gd name="T6" fmla="*/ 10 w 340"/>
                      <a:gd name="T7" fmla="*/ 0 h 109"/>
                      <a:gd name="T8" fmla="*/ 0 w 340"/>
                      <a:gd name="T9" fmla="*/ 27 h 109"/>
                      <a:gd name="T10" fmla="*/ 22 w 340"/>
                      <a:gd name="T11" fmla="*/ 48 h 109"/>
                      <a:gd name="T12" fmla="*/ 70 w 340"/>
                      <a:gd name="T13" fmla="*/ 54 h 109"/>
                      <a:gd name="T14" fmla="*/ 184 w 340"/>
                      <a:gd name="T15" fmla="*/ 75 h 109"/>
                      <a:gd name="T16" fmla="*/ 340 w 340"/>
                      <a:gd name="T17" fmla="*/ 109 h 109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40"/>
                      <a:gd name="T28" fmla="*/ 0 h 109"/>
                      <a:gd name="T29" fmla="*/ 340 w 340"/>
                      <a:gd name="T30" fmla="*/ 109 h 109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40" h="109">
                        <a:moveTo>
                          <a:pt x="340" y="109"/>
                        </a:moveTo>
                        <a:lnTo>
                          <a:pt x="165" y="30"/>
                        </a:lnTo>
                        <a:lnTo>
                          <a:pt x="48" y="0"/>
                        </a:lnTo>
                        <a:lnTo>
                          <a:pt x="10" y="0"/>
                        </a:lnTo>
                        <a:lnTo>
                          <a:pt x="0" y="27"/>
                        </a:lnTo>
                        <a:lnTo>
                          <a:pt x="22" y="48"/>
                        </a:lnTo>
                        <a:lnTo>
                          <a:pt x="70" y="54"/>
                        </a:lnTo>
                        <a:lnTo>
                          <a:pt x="184" y="75"/>
                        </a:lnTo>
                        <a:lnTo>
                          <a:pt x="340" y="109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69" name="Freeform 20"/>
                  <p:cNvSpPr>
                    <a:spLocks/>
                  </p:cNvSpPr>
                  <p:nvPr/>
                </p:nvSpPr>
                <p:spPr bwMode="auto">
                  <a:xfrm>
                    <a:off x="4864" y="3685"/>
                    <a:ext cx="97" cy="291"/>
                  </a:xfrm>
                  <a:custGeom>
                    <a:avLst/>
                    <a:gdLst>
                      <a:gd name="T0" fmla="*/ 97 w 97"/>
                      <a:gd name="T1" fmla="*/ 291 h 291"/>
                      <a:gd name="T2" fmla="*/ 94 w 97"/>
                      <a:gd name="T3" fmla="*/ 148 h 291"/>
                      <a:gd name="T4" fmla="*/ 69 w 97"/>
                      <a:gd name="T5" fmla="*/ 39 h 291"/>
                      <a:gd name="T6" fmla="*/ 41 w 97"/>
                      <a:gd name="T7" fmla="*/ 0 h 291"/>
                      <a:gd name="T8" fmla="*/ 19 w 97"/>
                      <a:gd name="T9" fmla="*/ 0 h 291"/>
                      <a:gd name="T10" fmla="*/ 0 w 97"/>
                      <a:gd name="T11" fmla="*/ 12 h 291"/>
                      <a:gd name="T12" fmla="*/ 0 w 97"/>
                      <a:gd name="T13" fmla="*/ 54 h 291"/>
                      <a:gd name="T14" fmla="*/ 47 w 97"/>
                      <a:gd name="T15" fmla="*/ 184 h 291"/>
                      <a:gd name="T16" fmla="*/ 97 w 97"/>
                      <a:gd name="T17" fmla="*/ 291 h 291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97"/>
                      <a:gd name="T28" fmla="*/ 0 h 291"/>
                      <a:gd name="T29" fmla="*/ 97 w 97"/>
                      <a:gd name="T30" fmla="*/ 291 h 291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97" h="291">
                        <a:moveTo>
                          <a:pt x="97" y="291"/>
                        </a:moveTo>
                        <a:lnTo>
                          <a:pt x="94" y="148"/>
                        </a:lnTo>
                        <a:lnTo>
                          <a:pt x="69" y="39"/>
                        </a:lnTo>
                        <a:lnTo>
                          <a:pt x="41" y="0"/>
                        </a:lnTo>
                        <a:lnTo>
                          <a:pt x="19" y="0"/>
                        </a:lnTo>
                        <a:lnTo>
                          <a:pt x="0" y="12"/>
                        </a:lnTo>
                        <a:lnTo>
                          <a:pt x="0" y="54"/>
                        </a:lnTo>
                        <a:lnTo>
                          <a:pt x="47" y="184"/>
                        </a:lnTo>
                        <a:lnTo>
                          <a:pt x="97" y="291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96270" name="Freeform 21"/>
                  <p:cNvSpPr>
                    <a:spLocks/>
                  </p:cNvSpPr>
                  <p:nvPr/>
                </p:nvSpPr>
                <p:spPr bwMode="auto">
                  <a:xfrm>
                    <a:off x="5004" y="3099"/>
                    <a:ext cx="214" cy="111"/>
                  </a:xfrm>
                  <a:custGeom>
                    <a:avLst/>
                    <a:gdLst>
                      <a:gd name="T0" fmla="*/ 0 w 214"/>
                      <a:gd name="T1" fmla="*/ 72 h 111"/>
                      <a:gd name="T2" fmla="*/ 42 w 214"/>
                      <a:gd name="T3" fmla="*/ 30 h 111"/>
                      <a:gd name="T4" fmla="*/ 100 w 214"/>
                      <a:gd name="T5" fmla="*/ 3 h 111"/>
                      <a:gd name="T6" fmla="*/ 166 w 214"/>
                      <a:gd name="T7" fmla="*/ 0 h 111"/>
                      <a:gd name="T8" fmla="*/ 214 w 214"/>
                      <a:gd name="T9" fmla="*/ 9 h 111"/>
                      <a:gd name="T10" fmla="*/ 138 w 214"/>
                      <a:gd name="T11" fmla="*/ 18 h 111"/>
                      <a:gd name="T12" fmla="*/ 109 w 214"/>
                      <a:gd name="T13" fmla="*/ 36 h 111"/>
                      <a:gd name="T14" fmla="*/ 81 w 214"/>
                      <a:gd name="T15" fmla="*/ 63 h 111"/>
                      <a:gd name="T16" fmla="*/ 68 w 214"/>
                      <a:gd name="T17" fmla="*/ 93 h 111"/>
                      <a:gd name="T18" fmla="*/ 42 w 214"/>
                      <a:gd name="T19" fmla="*/ 111 h 111"/>
                      <a:gd name="T20" fmla="*/ 10 w 214"/>
                      <a:gd name="T21" fmla="*/ 108 h 111"/>
                      <a:gd name="T22" fmla="*/ 0 w 214"/>
                      <a:gd name="T23" fmla="*/ 72 h 111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w 214"/>
                      <a:gd name="T37" fmla="*/ 0 h 111"/>
                      <a:gd name="T38" fmla="*/ 214 w 214"/>
                      <a:gd name="T39" fmla="*/ 111 h 111"/>
                    </a:gdLst>
                    <a:ahLst/>
                    <a:cxnLst>
                      <a:cxn ang="T24">
                        <a:pos x="T0" y="T1"/>
                      </a:cxn>
                      <a:cxn ang="T25">
                        <a:pos x="T2" y="T3"/>
                      </a:cxn>
                      <a:cxn ang="T26">
                        <a:pos x="T4" y="T5"/>
                      </a:cxn>
                      <a:cxn ang="T27">
                        <a:pos x="T6" y="T7"/>
                      </a:cxn>
                      <a:cxn ang="T28">
                        <a:pos x="T8" y="T9"/>
                      </a:cxn>
                      <a:cxn ang="T29">
                        <a:pos x="T10" y="T11"/>
                      </a:cxn>
                      <a:cxn ang="T30">
                        <a:pos x="T12" y="T13"/>
                      </a:cxn>
                      <a:cxn ang="T31">
                        <a:pos x="T14" y="T15"/>
                      </a:cxn>
                      <a:cxn ang="T32">
                        <a:pos x="T16" y="T17"/>
                      </a:cxn>
                      <a:cxn ang="T33">
                        <a:pos x="T18" y="T19"/>
                      </a:cxn>
                      <a:cxn ang="T34">
                        <a:pos x="T20" y="T21"/>
                      </a:cxn>
                      <a:cxn ang="T35">
                        <a:pos x="T22" y="T23"/>
                      </a:cxn>
                    </a:cxnLst>
                    <a:rect l="T36" t="T37" r="T38" b="T39"/>
                    <a:pathLst>
                      <a:path w="214" h="111">
                        <a:moveTo>
                          <a:pt x="0" y="72"/>
                        </a:moveTo>
                        <a:lnTo>
                          <a:pt x="42" y="30"/>
                        </a:lnTo>
                        <a:lnTo>
                          <a:pt x="100" y="3"/>
                        </a:lnTo>
                        <a:lnTo>
                          <a:pt x="166" y="0"/>
                        </a:lnTo>
                        <a:lnTo>
                          <a:pt x="214" y="9"/>
                        </a:lnTo>
                        <a:lnTo>
                          <a:pt x="138" y="18"/>
                        </a:lnTo>
                        <a:lnTo>
                          <a:pt x="109" y="36"/>
                        </a:lnTo>
                        <a:lnTo>
                          <a:pt x="81" y="63"/>
                        </a:lnTo>
                        <a:lnTo>
                          <a:pt x="68" y="93"/>
                        </a:lnTo>
                        <a:lnTo>
                          <a:pt x="42" y="111"/>
                        </a:lnTo>
                        <a:lnTo>
                          <a:pt x="10" y="108"/>
                        </a:lnTo>
                        <a:lnTo>
                          <a:pt x="0" y="72"/>
                        </a:lnTo>
                        <a:close/>
                      </a:path>
                    </a:pathLst>
                  </a:custGeom>
                  <a:solidFill>
                    <a:schemeClr val="tx2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sp>
          <p:nvSpPr>
            <p:cNvPr id="96263" name="Rectangle 22"/>
            <p:cNvSpPr>
              <a:spLocks noChangeArrowheads="1"/>
            </p:cNvSpPr>
            <p:nvPr/>
          </p:nvSpPr>
          <p:spPr bwMode="auto">
            <a:xfrm>
              <a:off x="619" y="3878"/>
              <a:ext cx="4661" cy="3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81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algn="l" eaLnBrk="0" hangingPunct="0">
                <a:spcBef>
                  <a:spcPct val="0"/>
                </a:spcBef>
                <a:buChar char="•"/>
                <a:defRPr sz="3200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algn="l" eaLnBrk="0" hangingPunct="0">
                <a:spcBef>
                  <a:spcPct val="0"/>
                </a:spcBef>
                <a:buChar char="–"/>
                <a:defRPr sz="2800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algn="l" eaLnBrk="0" hangingPunct="0">
                <a:spcBef>
                  <a:spcPct val="0"/>
                </a:spcBef>
                <a:buChar char="•"/>
                <a:defRPr sz="2400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algn="l" eaLnBrk="0" hangingPunct="0">
                <a:spcBef>
                  <a:spcPct val="0"/>
                </a:spcBef>
                <a:buChar char="–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algn="l" eaLnBrk="0" hangingPunct="0">
                <a:spcBef>
                  <a:spcPct val="0"/>
                </a:spcBef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  <a:buFontTx/>
                <a:buNone/>
              </a:pPr>
              <a:r>
                <a:rPr lang="en-US" altLang="en-US" sz="3000"/>
                <a:t>The nodes in the stack form a path starting at </a:t>
              </a:r>
              <a:r>
                <a:rPr lang="en-US" altLang="en-US" sz="3000" i="1"/>
                <a:t>s</a:t>
              </a:r>
              <a:r>
                <a:rPr lang="en-US" altLang="en-US" sz="3000"/>
                <a:t>.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7283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4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5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6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7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8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89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0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1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2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3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4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5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6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7297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7298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7299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7300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7301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7302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7303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7304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7305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7306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7307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7308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7309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7310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7311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2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3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4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5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6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7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8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19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0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1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2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3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4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5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6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7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8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29" name="Line 52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0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1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2" name="Line 56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3" name="Line 57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4" name="Line 58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5" name="Line 59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6" name="Line 60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7" name="Line 61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8" name="Line 62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39" name="Text Box 63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7340" name="Line 64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7341" name="Line 65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Grp="1" noChangeArrowheads="1"/>
          </p:cNvSpPr>
          <p:nvPr>
            <p:ph type="title"/>
          </p:nvPr>
        </p:nvSpPr>
        <p:spPr>
          <a:xfrm>
            <a:off x="762000" y="-228600"/>
            <a:ext cx="7772400" cy="1143000"/>
          </a:xfrm>
          <a:noFill/>
        </p:spPr>
        <p:txBody>
          <a:bodyPr/>
          <a:lstStyle/>
          <a:p>
            <a:pPr eaLnBrk="1" hangingPunct="1"/>
            <a:r>
              <a:rPr lang="en-US" altLang="en-US"/>
              <a:t>DFS</a:t>
            </a:r>
          </a:p>
        </p:txBody>
      </p:sp>
      <p:sp>
        <p:nvSpPr>
          <p:cNvPr id="98307" name="Oval 4"/>
          <p:cNvSpPr>
            <a:spLocks noChangeArrowheads="1"/>
          </p:cNvSpPr>
          <p:nvPr/>
        </p:nvSpPr>
        <p:spPr bwMode="auto">
          <a:xfrm>
            <a:off x="1524000" y="2209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08" name="Oval 5"/>
          <p:cNvSpPr>
            <a:spLocks noChangeArrowheads="1"/>
          </p:cNvSpPr>
          <p:nvPr/>
        </p:nvSpPr>
        <p:spPr bwMode="auto">
          <a:xfrm>
            <a:off x="3352800" y="3048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09" name="Oval 6"/>
          <p:cNvSpPr>
            <a:spLocks noChangeArrowheads="1"/>
          </p:cNvSpPr>
          <p:nvPr/>
        </p:nvSpPr>
        <p:spPr bwMode="auto">
          <a:xfrm>
            <a:off x="5410200" y="182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0" name="Oval 7"/>
          <p:cNvSpPr>
            <a:spLocks noChangeArrowheads="1"/>
          </p:cNvSpPr>
          <p:nvPr/>
        </p:nvSpPr>
        <p:spPr bwMode="auto">
          <a:xfrm>
            <a:off x="2133600" y="3810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1" name="Oval 8"/>
          <p:cNvSpPr>
            <a:spLocks noChangeArrowheads="1"/>
          </p:cNvSpPr>
          <p:nvPr/>
        </p:nvSpPr>
        <p:spPr bwMode="auto">
          <a:xfrm>
            <a:off x="3276600" y="4800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2" name="Oval 9"/>
          <p:cNvSpPr>
            <a:spLocks noChangeArrowheads="1"/>
          </p:cNvSpPr>
          <p:nvPr/>
        </p:nvSpPr>
        <p:spPr bwMode="auto">
          <a:xfrm>
            <a:off x="685800" y="3581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3" name="Oval 10"/>
          <p:cNvSpPr>
            <a:spLocks noChangeArrowheads="1"/>
          </p:cNvSpPr>
          <p:nvPr/>
        </p:nvSpPr>
        <p:spPr bwMode="auto">
          <a:xfrm>
            <a:off x="5867400" y="5638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4" name="Oval 11"/>
          <p:cNvSpPr>
            <a:spLocks noChangeArrowheads="1"/>
          </p:cNvSpPr>
          <p:nvPr/>
        </p:nvSpPr>
        <p:spPr bwMode="auto">
          <a:xfrm>
            <a:off x="6172200" y="2743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5" name="Oval 12"/>
          <p:cNvSpPr>
            <a:spLocks noChangeArrowheads="1"/>
          </p:cNvSpPr>
          <p:nvPr/>
        </p:nvSpPr>
        <p:spPr bwMode="auto">
          <a:xfrm>
            <a:off x="1143000" y="52578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6" name="Oval 13"/>
          <p:cNvSpPr>
            <a:spLocks noChangeArrowheads="1"/>
          </p:cNvSpPr>
          <p:nvPr/>
        </p:nvSpPr>
        <p:spPr bwMode="auto">
          <a:xfrm>
            <a:off x="6324600" y="43434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7" name="Oval 14"/>
          <p:cNvSpPr>
            <a:spLocks noChangeArrowheads="1"/>
          </p:cNvSpPr>
          <p:nvPr/>
        </p:nvSpPr>
        <p:spPr bwMode="auto">
          <a:xfrm>
            <a:off x="2514600" y="61722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8" name="Oval 15"/>
          <p:cNvSpPr>
            <a:spLocks noChangeArrowheads="1"/>
          </p:cNvSpPr>
          <p:nvPr/>
        </p:nvSpPr>
        <p:spPr bwMode="auto">
          <a:xfrm>
            <a:off x="4572000" y="63246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19" name="Oval 16"/>
          <p:cNvSpPr>
            <a:spLocks noChangeArrowheads="1"/>
          </p:cNvSpPr>
          <p:nvPr/>
        </p:nvSpPr>
        <p:spPr bwMode="auto">
          <a:xfrm>
            <a:off x="4800600" y="3429000"/>
            <a:ext cx="152400" cy="152400"/>
          </a:xfrm>
          <a:prstGeom prst="ellipse">
            <a:avLst/>
          </a:prstGeom>
          <a:solidFill>
            <a:schemeClr val="tx2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20" name="Text Box 17"/>
          <p:cNvSpPr txBox="1">
            <a:spLocks noChangeArrowheads="1"/>
          </p:cNvSpPr>
          <p:nvPr/>
        </p:nvSpPr>
        <p:spPr bwMode="auto">
          <a:xfrm>
            <a:off x="3505200" y="914400"/>
            <a:ext cx="33178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</a:t>
            </a:r>
          </a:p>
        </p:txBody>
      </p:sp>
      <p:sp>
        <p:nvSpPr>
          <p:cNvPr id="98321" name="Text Box 18"/>
          <p:cNvSpPr txBox="1">
            <a:spLocks noChangeArrowheads="1"/>
          </p:cNvSpPr>
          <p:nvPr/>
        </p:nvSpPr>
        <p:spPr bwMode="auto">
          <a:xfrm>
            <a:off x="1246188" y="1828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a</a:t>
            </a:r>
          </a:p>
        </p:txBody>
      </p:sp>
      <p:sp>
        <p:nvSpPr>
          <p:cNvPr id="98322" name="Text Box 19"/>
          <p:cNvSpPr txBox="1">
            <a:spLocks noChangeArrowheads="1"/>
          </p:cNvSpPr>
          <p:nvPr/>
        </p:nvSpPr>
        <p:spPr bwMode="auto">
          <a:xfrm>
            <a:off x="407988" y="3336925"/>
            <a:ext cx="3540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c</a:t>
            </a:r>
          </a:p>
        </p:txBody>
      </p:sp>
      <p:sp>
        <p:nvSpPr>
          <p:cNvPr id="98323" name="Text Box 20"/>
          <p:cNvSpPr txBox="1">
            <a:spLocks noChangeArrowheads="1"/>
          </p:cNvSpPr>
          <p:nvPr/>
        </p:nvSpPr>
        <p:spPr bwMode="auto">
          <a:xfrm>
            <a:off x="838200" y="50895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h</a:t>
            </a:r>
          </a:p>
        </p:txBody>
      </p:sp>
      <p:sp>
        <p:nvSpPr>
          <p:cNvPr id="98324" name="Text Box 21"/>
          <p:cNvSpPr txBox="1">
            <a:spLocks noChangeArrowheads="1"/>
          </p:cNvSpPr>
          <p:nvPr/>
        </p:nvSpPr>
        <p:spPr bwMode="auto">
          <a:xfrm>
            <a:off x="2209800" y="60960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k</a:t>
            </a:r>
          </a:p>
        </p:txBody>
      </p:sp>
      <p:sp>
        <p:nvSpPr>
          <p:cNvPr id="98325" name="Text Box 22"/>
          <p:cNvSpPr txBox="1">
            <a:spLocks noChangeArrowheads="1"/>
          </p:cNvSpPr>
          <p:nvPr/>
        </p:nvSpPr>
        <p:spPr bwMode="auto">
          <a:xfrm>
            <a:off x="2355850" y="35655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f</a:t>
            </a:r>
          </a:p>
        </p:txBody>
      </p:sp>
      <p:sp>
        <p:nvSpPr>
          <p:cNvPr id="98326" name="Text Box 23"/>
          <p:cNvSpPr txBox="1">
            <a:spLocks noChangeArrowheads="1"/>
          </p:cNvSpPr>
          <p:nvPr/>
        </p:nvSpPr>
        <p:spPr bwMode="auto">
          <a:xfrm>
            <a:off x="3429000" y="45561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i</a:t>
            </a:r>
          </a:p>
        </p:txBody>
      </p:sp>
      <p:sp>
        <p:nvSpPr>
          <p:cNvPr id="98327" name="Text Box 24"/>
          <p:cNvSpPr txBox="1">
            <a:spLocks noChangeArrowheads="1"/>
          </p:cNvSpPr>
          <p:nvPr/>
        </p:nvSpPr>
        <p:spPr bwMode="auto">
          <a:xfrm>
            <a:off x="4648200" y="6308725"/>
            <a:ext cx="2905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l</a:t>
            </a:r>
          </a:p>
        </p:txBody>
      </p:sp>
      <p:sp>
        <p:nvSpPr>
          <p:cNvPr id="98328" name="Text Box 25"/>
          <p:cNvSpPr txBox="1">
            <a:spLocks noChangeArrowheads="1"/>
          </p:cNvSpPr>
          <p:nvPr/>
        </p:nvSpPr>
        <p:spPr bwMode="auto">
          <a:xfrm>
            <a:off x="5995988" y="5470525"/>
            <a:ext cx="458787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m</a:t>
            </a:r>
          </a:p>
        </p:txBody>
      </p:sp>
      <p:sp>
        <p:nvSpPr>
          <p:cNvPr id="98329" name="Text Box 26"/>
          <p:cNvSpPr txBox="1">
            <a:spLocks noChangeArrowheads="1"/>
          </p:cNvSpPr>
          <p:nvPr/>
        </p:nvSpPr>
        <p:spPr bwMode="auto">
          <a:xfrm>
            <a:off x="6427788" y="4051300"/>
            <a:ext cx="290512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j</a:t>
            </a:r>
          </a:p>
        </p:txBody>
      </p:sp>
      <p:sp>
        <p:nvSpPr>
          <p:cNvPr id="98330" name="Text Box 27"/>
          <p:cNvSpPr txBox="1">
            <a:spLocks noChangeArrowheads="1"/>
          </p:cNvSpPr>
          <p:nvPr/>
        </p:nvSpPr>
        <p:spPr bwMode="auto">
          <a:xfrm>
            <a:off x="6248400" y="2476500"/>
            <a:ext cx="354013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e</a:t>
            </a:r>
          </a:p>
        </p:txBody>
      </p:sp>
      <p:sp>
        <p:nvSpPr>
          <p:cNvPr id="98331" name="Text Box 28"/>
          <p:cNvSpPr txBox="1">
            <a:spLocks noChangeArrowheads="1"/>
          </p:cNvSpPr>
          <p:nvPr/>
        </p:nvSpPr>
        <p:spPr bwMode="auto">
          <a:xfrm>
            <a:off x="5486400" y="1546225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b</a:t>
            </a:r>
          </a:p>
        </p:txBody>
      </p:sp>
      <p:sp>
        <p:nvSpPr>
          <p:cNvPr id="98332" name="Text Box 29"/>
          <p:cNvSpPr txBox="1">
            <a:spLocks noChangeArrowheads="1"/>
          </p:cNvSpPr>
          <p:nvPr/>
        </p:nvSpPr>
        <p:spPr bwMode="auto">
          <a:xfrm>
            <a:off x="4959350" y="30480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g</a:t>
            </a:r>
          </a:p>
        </p:txBody>
      </p:sp>
      <p:sp>
        <p:nvSpPr>
          <p:cNvPr id="98333" name="Text Box 30"/>
          <p:cNvSpPr txBox="1">
            <a:spLocks noChangeArrowheads="1"/>
          </p:cNvSpPr>
          <p:nvPr/>
        </p:nvSpPr>
        <p:spPr bwMode="auto">
          <a:xfrm>
            <a:off x="3435350" y="2590800"/>
            <a:ext cx="374650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d</a:t>
            </a:r>
          </a:p>
        </p:txBody>
      </p:sp>
      <p:sp>
        <p:nvSpPr>
          <p:cNvPr id="98334" name="Line 31"/>
          <p:cNvSpPr>
            <a:spLocks noChangeShapeType="1"/>
          </p:cNvSpPr>
          <p:nvPr/>
        </p:nvSpPr>
        <p:spPr bwMode="auto">
          <a:xfrm flipH="1">
            <a:off x="1676400" y="1447800"/>
            <a:ext cx="1981200" cy="762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5" name="Line 33"/>
          <p:cNvSpPr>
            <a:spLocks noChangeShapeType="1"/>
          </p:cNvSpPr>
          <p:nvPr/>
        </p:nvSpPr>
        <p:spPr bwMode="auto">
          <a:xfrm flipH="1">
            <a:off x="3427413" y="1443038"/>
            <a:ext cx="2286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6" name="Line 34"/>
          <p:cNvSpPr>
            <a:spLocks noChangeShapeType="1"/>
          </p:cNvSpPr>
          <p:nvPr/>
        </p:nvSpPr>
        <p:spPr bwMode="auto">
          <a:xfrm>
            <a:off x="3657600" y="1447800"/>
            <a:ext cx="1143000" cy="1981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7" name="Line 35"/>
          <p:cNvSpPr>
            <a:spLocks noChangeShapeType="1"/>
          </p:cNvSpPr>
          <p:nvPr/>
        </p:nvSpPr>
        <p:spPr bwMode="auto">
          <a:xfrm>
            <a:off x="3657600" y="1447800"/>
            <a:ext cx="17526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8" name="Line 37"/>
          <p:cNvSpPr>
            <a:spLocks noChangeShapeType="1"/>
          </p:cNvSpPr>
          <p:nvPr/>
        </p:nvSpPr>
        <p:spPr bwMode="auto">
          <a:xfrm flipV="1">
            <a:off x="3352800" y="3581400"/>
            <a:ext cx="1447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39" name="Line 38"/>
          <p:cNvSpPr>
            <a:spLocks noChangeShapeType="1"/>
          </p:cNvSpPr>
          <p:nvPr/>
        </p:nvSpPr>
        <p:spPr bwMode="auto">
          <a:xfrm flipV="1">
            <a:off x="3429000" y="2819400"/>
            <a:ext cx="2743200" cy="304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0" name="Line 39"/>
          <p:cNvSpPr>
            <a:spLocks noChangeShapeType="1"/>
          </p:cNvSpPr>
          <p:nvPr/>
        </p:nvSpPr>
        <p:spPr bwMode="auto">
          <a:xfrm>
            <a:off x="5562600" y="1905000"/>
            <a:ext cx="6858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1" name="Line 40"/>
          <p:cNvSpPr>
            <a:spLocks noChangeShapeType="1"/>
          </p:cNvSpPr>
          <p:nvPr/>
        </p:nvSpPr>
        <p:spPr bwMode="auto">
          <a:xfrm>
            <a:off x="4876800" y="3581400"/>
            <a:ext cx="14478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2" name="Line 41"/>
          <p:cNvSpPr>
            <a:spLocks noChangeShapeType="1"/>
          </p:cNvSpPr>
          <p:nvPr/>
        </p:nvSpPr>
        <p:spPr bwMode="auto">
          <a:xfrm>
            <a:off x="6248400" y="2819400"/>
            <a:ext cx="1524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3" name="Line 42"/>
          <p:cNvSpPr>
            <a:spLocks noChangeShapeType="1"/>
          </p:cNvSpPr>
          <p:nvPr/>
        </p:nvSpPr>
        <p:spPr bwMode="auto">
          <a:xfrm>
            <a:off x="3429000" y="3200400"/>
            <a:ext cx="2438400" cy="2438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4" name="Line 43"/>
          <p:cNvSpPr>
            <a:spLocks noChangeShapeType="1"/>
          </p:cNvSpPr>
          <p:nvPr/>
        </p:nvSpPr>
        <p:spPr bwMode="auto">
          <a:xfrm flipH="1">
            <a:off x="2286000" y="3124200"/>
            <a:ext cx="11430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5" name="Line 44"/>
          <p:cNvSpPr>
            <a:spLocks noChangeShapeType="1"/>
          </p:cNvSpPr>
          <p:nvPr/>
        </p:nvSpPr>
        <p:spPr bwMode="auto">
          <a:xfrm>
            <a:off x="1600200" y="2286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6" name="Line 45"/>
          <p:cNvSpPr>
            <a:spLocks noChangeShapeType="1"/>
          </p:cNvSpPr>
          <p:nvPr/>
        </p:nvSpPr>
        <p:spPr bwMode="auto">
          <a:xfrm flipH="1">
            <a:off x="838200" y="2286000"/>
            <a:ext cx="7620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7" name="Line 46"/>
          <p:cNvSpPr>
            <a:spLocks noChangeShapeType="1"/>
          </p:cNvSpPr>
          <p:nvPr/>
        </p:nvSpPr>
        <p:spPr bwMode="auto">
          <a:xfrm>
            <a:off x="762000" y="3657600"/>
            <a:ext cx="2438400" cy="1143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8" name="Line 47"/>
          <p:cNvSpPr>
            <a:spLocks noChangeShapeType="1"/>
          </p:cNvSpPr>
          <p:nvPr/>
        </p:nvSpPr>
        <p:spPr bwMode="auto">
          <a:xfrm flipH="1">
            <a:off x="2667000" y="4876800"/>
            <a:ext cx="685800" cy="1295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49" name="Line 48"/>
          <p:cNvSpPr>
            <a:spLocks noChangeShapeType="1"/>
          </p:cNvSpPr>
          <p:nvPr/>
        </p:nvSpPr>
        <p:spPr bwMode="auto">
          <a:xfrm>
            <a:off x="3352800" y="4876800"/>
            <a:ext cx="1219200" cy="1447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0" name="Line 49"/>
          <p:cNvSpPr>
            <a:spLocks noChangeShapeType="1"/>
          </p:cNvSpPr>
          <p:nvPr/>
        </p:nvSpPr>
        <p:spPr bwMode="auto">
          <a:xfrm flipH="1">
            <a:off x="1371600" y="4876800"/>
            <a:ext cx="1981200" cy="381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1" name="Line 50"/>
          <p:cNvSpPr>
            <a:spLocks noChangeShapeType="1"/>
          </p:cNvSpPr>
          <p:nvPr/>
        </p:nvSpPr>
        <p:spPr bwMode="auto">
          <a:xfrm flipH="1">
            <a:off x="4724400" y="5715000"/>
            <a:ext cx="1219200" cy="6858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2" name="Line 53"/>
          <p:cNvSpPr>
            <a:spLocks noChangeShapeType="1"/>
          </p:cNvSpPr>
          <p:nvPr/>
        </p:nvSpPr>
        <p:spPr bwMode="auto">
          <a:xfrm flipH="1" flipV="1">
            <a:off x="2286000" y="3962400"/>
            <a:ext cx="1066800" cy="9144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3" name="Line 54"/>
          <p:cNvSpPr>
            <a:spLocks noChangeShapeType="1"/>
          </p:cNvSpPr>
          <p:nvPr/>
        </p:nvSpPr>
        <p:spPr bwMode="auto">
          <a:xfrm flipH="1">
            <a:off x="5943600" y="4419600"/>
            <a:ext cx="457200" cy="1219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4" name="Line 55"/>
          <p:cNvSpPr>
            <a:spLocks noChangeShapeType="1"/>
          </p:cNvSpPr>
          <p:nvPr/>
        </p:nvSpPr>
        <p:spPr bwMode="auto">
          <a:xfrm flipH="1" flipV="1">
            <a:off x="2743200" y="6324600"/>
            <a:ext cx="1905000" cy="76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5" name="Line 56"/>
          <p:cNvSpPr>
            <a:spLocks noChangeShapeType="1"/>
          </p:cNvSpPr>
          <p:nvPr/>
        </p:nvSpPr>
        <p:spPr bwMode="auto">
          <a:xfrm flipV="1">
            <a:off x="2209800" y="1600200"/>
            <a:ext cx="1295400" cy="2286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6" name="Line 57"/>
          <p:cNvSpPr>
            <a:spLocks noChangeShapeType="1"/>
          </p:cNvSpPr>
          <p:nvPr/>
        </p:nvSpPr>
        <p:spPr bwMode="auto">
          <a:xfrm>
            <a:off x="1219200" y="5334000"/>
            <a:ext cx="1295400" cy="838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7" name="Line 58"/>
          <p:cNvSpPr>
            <a:spLocks noChangeShapeType="1"/>
          </p:cNvSpPr>
          <p:nvPr/>
        </p:nvSpPr>
        <p:spPr bwMode="auto">
          <a:xfrm>
            <a:off x="762000" y="3657600"/>
            <a:ext cx="381000" cy="1600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8" name="Line 59"/>
          <p:cNvSpPr>
            <a:spLocks noChangeShapeType="1"/>
          </p:cNvSpPr>
          <p:nvPr/>
        </p:nvSpPr>
        <p:spPr bwMode="auto">
          <a:xfrm>
            <a:off x="762000" y="3657600"/>
            <a:ext cx="1371600" cy="228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59" name="Line 60"/>
          <p:cNvSpPr>
            <a:spLocks noChangeShapeType="1"/>
          </p:cNvSpPr>
          <p:nvPr/>
        </p:nvSpPr>
        <p:spPr bwMode="auto">
          <a:xfrm>
            <a:off x="7315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0" name="Line 61"/>
          <p:cNvSpPr>
            <a:spLocks noChangeShapeType="1"/>
          </p:cNvSpPr>
          <p:nvPr/>
        </p:nvSpPr>
        <p:spPr bwMode="auto">
          <a:xfrm>
            <a:off x="8077200" y="1905000"/>
            <a:ext cx="0" cy="3505200"/>
          </a:xfrm>
          <a:prstGeom prst="line">
            <a:avLst/>
          </a:prstGeom>
          <a:noFill/>
          <a:ln w="38100">
            <a:solidFill>
              <a:srgbClr val="FF66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1" name="Text Box 62"/>
          <p:cNvSpPr txBox="1">
            <a:spLocks noChangeArrowheads="1"/>
          </p:cNvSpPr>
          <p:nvPr/>
        </p:nvSpPr>
        <p:spPr bwMode="auto">
          <a:xfrm>
            <a:off x="6402388" y="0"/>
            <a:ext cx="2603500" cy="1920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r>
              <a:rPr lang="en-US" altLang="en-US" sz="3000">
                <a:solidFill>
                  <a:schemeClr val="accent1"/>
                </a:solidFill>
              </a:rPr>
              <a:t>Found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Not Handled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Stack </a:t>
            </a:r>
            <a:br>
              <a:rPr lang="en-US" altLang="en-US" sz="3000">
                <a:solidFill>
                  <a:schemeClr val="accent1"/>
                </a:solidFill>
              </a:rPr>
            </a:br>
            <a:r>
              <a:rPr lang="en-US" altLang="en-US" sz="3000">
                <a:solidFill>
                  <a:schemeClr val="accent1"/>
                </a:solidFill>
              </a:rPr>
              <a:t>&lt;node,# edges&gt;</a:t>
            </a:r>
          </a:p>
        </p:txBody>
      </p:sp>
      <p:sp>
        <p:nvSpPr>
          <p:cNvPr id="98362" name="Line 63"/>
          <p:cNvSpPr>
            <a:spLocks noChangeShapeType="1"/>
          </p:cNvSpPr>
          <p:nvPr/>
        </p:nvSpPr>
        <p:spPr bwMode="auto">
          <a:xfrm>
            <a:off x="5486400" y="1905000"/>
            <a:ext cx="381000" cy="36576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3" name="Text Box 64"/>
          <p:cNvSpPr txBox="1">
            <a:spLocks noChangeArrowheads="1"/>
          </p:cNvSpPr>
          <p:nvPr/>
        </p:nvSpPr>
        <p:spPr bwMode="auto">
          <a:xfrm>
            <a:off x="7391400" y="4937125"/>
            <a:ext cx="617538" cy="54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  <a:buFontTx/>
              <a:buNone/>
            </a:pPr>
            <a:r>
              <a:rPr lang="en-US" altLang="en-US" sz="3000" i="1"/>
              <a:t>s,0</a:t>
            </a:r>
          </a:p>
        </p:txBody>
      </p:sp>
      <p:sp>
        <p:nvSpPr>
          <p:cNvPr id="98364" name="Oval 3"/>
          <p:cNvSpPr>
            <a:spLocks noChangeArrowheads="1"/>
          </p:cNvSpPr>
          <p:nvPr/>
        </p:nvSpPr>
        <p:spPr bwMode="auto">
          <a:xfrm>
            <a:off x="3581400" y="1371600"/>
            <a:ext cx="152400" cy="152400"/>
          </a:xfrm>
          <a:prstGeom prst="ellipse">
            <a:avLst/>
          </a:prstGeom>
          <a:solidFill>
            <a:schemeClr val="tx2"/>
          </a:solidFill>
          <a:ln w="38100">
            <a:solidFill>
              <a:schemeClr val="accent1"/>
            </a:solidFill>
            <a:round/>
            <a:headEnd/>
            <a:tailEnd/>
          </a:ln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65" name="Line 65"/>
          <p:cNvSpPr>
            <a:spLocks noChangeShapeType="1"/>
          </p:cNvSpPr>
          <p:nvPr/>
        </p:nvSpPr>
        <p:spPr bwMode="auto">
          <a:xfrm flipH="1">
            <a:off x="3581400" y="4419600"/>
            <a:ext cx="2819400" cy="4572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98366" name="Oval 66"/>
          <p:cNvSpPr>
            <a:spLocks noChangeArrowheads="1"/>
          </p:cNvSpPr>
          <p:nvPr/>
        </p:nvSpPr>
        <p:spPr bwMode="auto">
          <a:xfrm>
            <a:off x="3429000" y="1219200"/>
            <a:ext cx="457200" cy="457200"/>
          </a:xfrm>
          <a:prstGeom prst="ellipse">
            <a:avLst/>
          </a:prstGeom>
          <a:noFill/>
          <a:ln w="38100">
            <a:solidFill>
              <a:schemeClr val="accent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 algn="l" eaLnBrk="0" hangingPunct="0">
              <a:spcBef>
                <a:spcPct val="0"/>
              </a:spcBef>
              <a:buChar char="•"/>
              <a:defRPr sz="3200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algn="l" eaLnBrk="0" hangingPunct="0">
              <a:spcBef>
                <a:spcPct val="0"/>
              </a:spcBef>
              <a:buChar char="–"/>
              <a:defRPr sz="2800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algn="l" eaLnBrk="0" hangingPunct="0">
              <a:spcBef>
                <a:spcPct val="0"/>
              </a:spcBef>
              <a:buChar char="•"/>
              <a:defRPr sz="2400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algn="l" eaLnBrk="0" hangingPunct="0">
              <a:spcBef>
                <a:spcPct val="0"/>
              </a:spcBef>
              <a:buChar char="–"/>
              <a:defRPr sz="2000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algn="l" eaLnBrk="0" hangingPunct="0">
              <a:spcBef>
                <a:spcPct val="0"/>
              </a:spcBef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  <a:buFontTx/>
              <a:buNone/>
            </a:pPr>
            <a:endParaRPr lang="en-US" altLang="en-US" sz="3000" i="1"/>
          </a:p>
        </p:txBody>
      </p:sp>
      <p:sp>
        <p:nvSpPr>
          <p:cNvPr id="98367" name="Line 67"/>
          <p:cNvSpPr>
            <a:spLocks noChangeShapeType="1"/>
          </p:cNvSpPr>
          <p:nvPr/>
        </p:nvSpPr>
        <p:spPr bwMode="auto">
          <a:xfrm flipH="1">
            <a:off x="4876800" y="1905000"/>
            <a:ext cx="609600" cy="1524000"/>
          </a:xfrm>
          <a:prstGeom prst="line">
            <a:avLst/>
          </a:prstGeom>
          <a:noFill/>
          <a:ln w="38100">
            <a:solidFill>
              <a:schemeClr val="tx2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Default Design">
  <a:themeElements>
    <a:clrScheme name="">
      <a:dk1>
        <a:srgbClr val="000000"/>
      </a:dk1>
      <a:lt1>
        <a:srgbClr val="FFFFFF"/>
      </a:lt1>
      <a:dk2>
        <a:srgbClr val="000066"/>
      </a:dk2>
      <a:lt2>
        <a:srgbClr val="FFFF00"/>
      </a:lt2>
      <a:accent1>
        <a:srgbClr val="FF9900"/>
      </a:accent1>
      <a:accent2>
        <a:srgbClr val="00FFFF"/>
      </a:accent2>
      <a:accent3>
        <a:srgbClr val="AAAAB8"/>
      </a:accent3>
      <a:accent4>
        <a:srgbClr val="DADADA"/>
      </a:accent4>
      <a:accent5>
        <a:srgbClr val="FFCAAA"/>
      </a:accent5>
      <a:accent6>
        <a:srgbClr val="00E7E7"/>
      </a:accent6>
      <a:hlink>
        <a:srgbClr val="FF0000"/>
      </a:hlink>
      <a:folHlink>
        <a:srgbClr val="969696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38100" cap="flat" cmpd="sng" algn="ctr">
          <a:solidFill>
            <a:schemeClr val="hlink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non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1" fontAlgn="base" latinLnBrk="0" hangingPunct="1">
          <a:lnSpc>
            <a:spcPct val="100000"/>
          </a:lnSpc>
          <a:spcBef>
            <a:spcPct val="50000"/>
          </a:spcBef>
          <a:spcAft>
            <a:spcPct val="0"/>
          </a:spcAft>
          <a:buClrTx/>
          <a:buSzTx/>
          <a:buFontTx/>
          <a:buNone/>
          <a:tabLst/>
          <a:defRPr kumimoji="0" lang="en-CA" sz="2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435644</TotalTime>
  <Words>8656</Words>
  <Application>Microsoft Office PowerPoint</Application>
  <PresentationFormat>On-screen Show (4:3)</PresentationFormat>
  <Paragraphs>3613</Paragraphs>
  <Slides>197</Slides>
  <Notes>181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197</vt:i4>
      </vt:variant>
    </vt:vector>
  </HeadingPairs>
  <TitlesOfParts>
    <vt:vector size="203" baseType="lpstr">
      <vt:lpstr>Arial</vt:lpstr>
      <vt:lpstr>Tahoma</vt:lpstr>
      <vt:lpstr>Times New Roman</vt:lpstr>
      <vt:lpstr>Wingdings</vt:lpstr>
      <vt:lpstr>Default Design</vt:lpstr>
      <vt:lpstr>Equation</vt:lpstr>
      <vt:lpstr>Searching in a Graph</vt:lpstr>
      <vt:lpstr>Graph</vt:lpstr>
      <vt:lpstr>Graph Search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Graph Search</vt:lpstr>
      <vt:lpstr>Graph Search</vt:lpstr>
      <vt:lpstr>Graph Search</vt:lpstr>
      <vt:lpstr>Graph Search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PowerPoint Presentation</vt:lpstr>
      <vt:lpstr>PowerPoint Presentation</vt:lpstr>
      <vt:lpstr>Graph Search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Dijkstra's Shortest-Weighted Paths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Heap Implementation</vt:lpstr>
      <vt:lpstr>PowerPoint Presentation</vt:lpstr>
      <vt:lpstr>PowerPoint Presentation</vt:lpstr>
      <vt:lpstr>Graph Search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DFS</vt:lpstr>
      <vt:lpstr>PowerPoint Presentation</vt:lpstr>
      <vt:lpstr>PowerPoint Presentation</vt:lpstr>
      <vt:lpstr>PowerPoint Presentation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Linear Order</vt:lpstr>
      <vt:lpstr>End</vt:lpstr>
      <vt:lpstr>Breadth First Search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BFS</vt:lpstr>
      <vt:lpstr>Dijkstra's Shortest-Weighted Paths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York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Jeff Edmonds</dc:creator>
  <cp:lastModifiedBy>Jeff Edmonds</cp:lastModifiedBy>
  <cp:revision>302</cp:revision>
  <dcterms:created xsi:type="dcterms:W3CDTF">2000-08-14T20:34:24Z</dcterms:created>
  <dcterms:modified xsi:type="dcterms:W3CDTF">2022-02-14T22:47:23Z</dcterms:modified>
</cp:coreProperties>
</file>